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6"/>
  </p:notesMasterIdLst>
  <p:handoutMasterIdLst>
    <p:handoutMasterId r:id="rId37"/>
  </p:handoutMasterIdLst>
  <p:sldIdLst>
    <p:sldId id="277" r:id="rId2"/>
    <p:sldId id="319" r:id="rId3"/>
    <p:sldId id="320" r:id="rId4"/>
    <p:sldId id="321" r:id="rId5"/>
    <p:sldId id="322" r:id="rId6"/>
    <p:sldId id="323" r:id="rId7"/>
    <p:sldId id="324" r:id="rId8"/>
    <p:sldId id="325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326" r:id="rId17"/>
    <p:sldId id="294" r:id="rId18"/>
    <p:sldId id="327" r:id="rId19"/>
    <p:sldId id="328" r:id="rId20"/>
    <p:sldId id="329" r:id="rId21"/>
    <p:sldId id="331" r:id="rId22"/>
    <p:sldId id="330" r:id="rId23"/>
    <p:sldId id="298" r:id="rId24"/>
    <p:sldId id="302" r:id="rId25"/>
    <p:sldId id="303" r:id="rId26"/>
    <p:sldId id="304" r:id="rId27"/>
    <p:sldId id="307" r:id="rId28"/>
    <p:sldId id="308" r:id="rId29"/>
    <p:sldId id="309" r:id="rId30"/>
    <p:sldId id="310" r:id="rId31"/>
    <p:sldId id="311" r:id="rId32"/>
    <p:sldId id="312" r:id="rId33"/>
    <p:sldId id="313" r:id="rId34"/>
    <p:sldId id="314" r:id="rId3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55" autoAdjust="0"/>
    <p:restoredTop sz="93433" autoAdjust="0"/>
  </p:normalViewPr>
  <p:slideViewPr>
    <p:cSldViewPr>
      <p:cViewPr varScale="1">
        <p:scale>
          <a:sx n="68" d="100"/>
          <a:sy n="68" d="100"/>
        </p:scale>
        <p:origin x="135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1B8A97-00A8-4F06-BD1D-2A17C5938D1E}" type="doc">
      <dgm:prSet loTypeId="urn:microsoft.com/office/officeart/2005/8/layout/vList6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4B8AE68A-F632-4F32-809C-F8C1D6FD5EF8}">
      <dgm:prSet phldrT="[Text]"/>
      <dgm:spPr>
        <a:solidFill>
          <a:srgbClr val="000099"/>
        </a:solidFill>
      </dgm:spPr>
      <dgm:t>
        <a:bodyPr/>
        <a:lstStyle/>
        <a:p>
          <a:r>
            <a:rPr lang="en-GB" dirty="0" smtClean="0"/>
            <a:t>Accept</a:t>
          </a:r>
          <a:endParaRPr lang="en-GB" dirty="0"/>
        </a:p>
      </dgm:t>
    </dgm:pt>
    <dgm:pt modelId="{67CF96B0-53F9-49A3-A841-2A3CA49CC8D9}" type="parTrans" cxnId="{EF217F26-6082-46B6-B934-FE3A048643CC}">
      <dgm:prSet/>
      <dgm:spPr/>
      <dgm:t>
        <a:bodyPr/>
        <a:lstStyle/>
        <a:p>
          <a:endParaRPr lang="en-GB"/>
        </a:p>
      </dgm:t>
    </dgm:pt>
    <dgm:pt modelId="{D4EAC427-E1C3-4FB8-9C43-162278C41AC4}" type="sibTrans" cxnId="{EF217F26-6082-46B6-B934-FE3A048643CC}">
      <dgm:prSet/>
      <dgm:spPr/>
      <dgm:t>
        <a:bodyPr/>
        <a:lstStyle/>
        <a:p>
          <a:endParaRPr lang="en-GB"/>
        </a:p>
      </dgm:t>
    </dgm:pt>
    <dgm:pt modelId="{9235FC9C-BF4D-41A4-B6A0-48A189747D72}">
      <dgm:prSet phldrT="[Text]"/>
      <dgm:spPr>
        <a:solidFill>
          <a:srgbClr val="1BA7FD">
            <a:alpha val="90000"/>
          </a:srgbClr>
        </a:solidFill>
      </dgm:spPr>
      <dgm:t>
        <a:bodyPr/>
        <a:lstStyle/>
        <a:p>
          <a:r>
            <a:rPr lang="en-GB" dirty="0" smtClean="0"/>
            <a:t>NPV is Greater than Zero</a:t>
          </a:r>
          <a:endParaRPr lang="en-GB" dirty="0"/>
        </a:p>
      </dgm:t>
    </dgm:pt>
    <dgm:pt modelId="{B7B6C0E8-BFE2-4FA0-A815-61E4F5179881}" type="parTrans" cxnId="{772D17EE-FD90-450B-BE82-25CE201C5E42}">
      <dgm:prSet/>
      <dgm:spPr/>
      <dgm:t>
        <a:bodyPr/>
        <a:lstStyle/>
        <a:p>
          <a:endParaRPr lang="en-GB"/>
        </a:p>
      </dgm:t>
    </dgm:pt>
    <dgm:pt modelId="{B0491FD7-2001-4FCA-9C72-23C31584B925}" type="sibTrans" cxnId="{772D17EE-FD90-450B-BE82-25CE201C5E42}">
      <dgm:prSet/>
      <dgm:spPr/>
      <dgm:t>
        <a:bodyPr/>
        <a:lstStyle/>
        <a:p>
          <a:endParaRPr lang="en-GB"/>
        </a:p>
      </dgm:t>
    </dgm:pt>
    <dgm:pt modelId="{6187C4FA-8A03-4870-A718-9AD15A2731F6}">
      <dgm:prSet phldrT="[Text]"/>
      <dgm:spPr>
        <a:solidFill>
          <a:srgbClr val="000099"/>
        </a:solidFill>
      </dgm:spPr>
      <dgm:t>
        <a:bodyPr/>
        <a:lstStyle/>
        <a:p>
          <a:r>
            <a:rPr lang="en-GB" dirty="0" smtClean="0"/>
            <a:t>Reject</a:t>
          </a:r>
          <a:endParaRPr lang="en-GB" dirty="0"/>
        </a:p>
      </dgm:t>
    </dgm:pt>
    <dgm:pt modelId="{01F3B991-C098-4697-BD44-176C8CABBEC7}" type="parTrans" cxnId="{0307CC2A-3731-400A-A315-D6F632209EE3}">
      <dgm:prSet/>
      <dgm:spPr/>
      <dgm:t>
        <a:bodyPr/>
        <a:lstStyle/>
        <a:p>
          <a:endParaRPr lang="en-GB"/>
        </a:p>
      </dgm:t>
    </dgm:pt>
    <dgm:pt modelId="{C9315D11-2EDE-46D2-A6B5-F8E07B6107EE}" type="sibTrans" cxnId="{0307CC2A-3731-400A-A315-D6F632209EE3}">
      <dgm:prSet/>
      <dgm:spPr/>
      <dgm:t>
        <a:bodyPr/>
        <a:lstStyle/>
        <a:p>
          <a:endParaRPr lang="en-GB"/>
        </a:p>
      </dgm:t>
    </dgm:pt>
    <dgm:pt modelId="{65677FBD-2835-4A4D-A0E8-E07C26964D82}">
      <dgm:prSet phldrT="[Text]"/>
      <dgm:spPr>
        <a:solidFill>
          <a:srgbClr val="1BA7FD">
            <a:alpha val="90000"/>
          </a:srgbClr>
        </a:solidFill>
      </dgm:spPr>
      <dgm:t>
        <a:bodyPr/>
        <a:lstStyle/>
        <a:p>
          <a:r>
            <a:rPr lang="en-GB" dirty="0" smtClean="0"/>
            <a:t>NPV is Less than Zero</a:t>
          </a:r>
          <a:endParaRPr lang="en-GB" dirty="0"/>
        </a:p>
      </dgm:t>
    </dgm:pt>
    <dgm:pt modelId="{7DC680B0-3953-4F1B-A41C-6878DF599770}" type="parTrans" cxnId="{581B7C64-E011-4F35-A3D9-FD16BEEC3884}">
      <dgm:prSet/>
      <dgm:spPr/>
      <dgm:t>
        <a:bodyPr/>
        <a:lstStyle/>
        <a:p>
          <a:endParaRPr lang="en-GB"/>
        </a:p>
      </dgm:t>
    </dgm:pt>
    <dgm:pt modelId="{9645A999-75B9-4274-B419-5C725B7C3B80}" type="sibTrans" cxnId="{581B7C64-E011-4F35-A3D9-FD16BEEC3884}">
      <dgm:prSet/>
      <dgm:spPr/>
      <dgm:t>
        <a:bodyPr/>
        <a:lstStyle/>
        <a:p>
          <a:endParaRPr lang="en-GB"/>
        </a:p>
      </dgm:t>
    </dgm:pt>
    <dgm:pt modelId="{92D1FD62-B2F4-4086-9E02-778930A63A86}" type="pres">
      <dgm:prSet presAssocID="{741B8A97-00A8-4F06-BD1D-2A17C5938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E0885CBB-3FAB-4B28-90FE-39BAF352386A}" type="pres">
      <dgm:prSet presAssocID="{4B8AE68A-F632-4F32-809C-F8C1D6FD5EF8}" presName="linNode" presStyleCnt="0"/>
      <dgm:spPr/>
    </dgm:pt>
    <dgm:pt modelId="{947123E4-AC74-4E56-9AC6-CC00CD94718F}" type="pres">
      <dgm:prSet presAssocID="{4B8AE68A-F632-4F32-809C-F8C1D6FD5EF8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2F1B984-2185-49C2-BCC5-E052CDCC3476}" type="pres">
      <dgm:prSet presAssocID="{4B8AE68A-F632-4F32-809C-F8C1D6FD5EF8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7F05A16-EF2F-40F0-9A8A-68CD78AE23D3}" type="pres">
      <dgm:prSet presAssocID="{D4EAC427-E1C3-4FB8-9C43-162278C41AC4}" presName="spacing" presStyleCnt="0"/>
      <dgm:spPr/>
    </dgm:pt>
    <dgm:pt modelId="{EEDA4224-3E5F-48F1-B697-35D4A20BA2F9}" type="pres">
      <dgm:prSet presAssocID="{6187C4FA-8A03-4870-A718-9AD15A2731F6}" presName="linNode" presStyleCnt="0"/>
      <dgm:spPr/>
    </dgm:pt>
    <dgm:pt modelId="{96BEF8C9-31B2-4196-9B4C-BB91806E3F62}" type="pres">
      <dgm:prSet presAssocID="{6187C4FA-8A03-4870-A718-9AD15A2731F6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BE98BA6-0E19-4030-AD3E-66FA210EF672}" type="pres">
      <dgm:prSet presAssocID="{6187C4FA-8A03-4870-A718-9AD15A2731F6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E19B623-A22E-4BFF-AFC7-2BCF9ADDEFE1}" type="presOf" srcId="{4B8AE68A-F632-4F32-809C-F8C1D6FD5EF8}" destId="{947123E4-AC74-4E56-9AC6-CC00CD94718F}" srcOrd="0" destOrd="0" presId="urn:microsoft.com/office/officeart/2005/8/layout/vList6"/>
    <dgm:cxn modelId="{9CEFFF79-4E97-4D37-904E-CFBF654AE84A}" type="presOf" srcId="{741B8A97-00A8-4F06-BD1D-2A17C5938D1E}" destId="{92D1FD62-B2F4-4086-9E02-778930A63A86}" srcOrd="0" destOrd="0" presId="urn:microsoft.com/office/officeart/2005/8/layout/vList6"/>
    <dgm:cxn modelId="{9DD04F54-5D66-4988-8261-37E32B13398C}" type="presOf" srcId="{9235FC9C-BF4D-41A4-B6A0-48A189747D72}" destId="{62F1B984-2185-49C2-BCC5-E052CDCC3476}" srcOrd="0" destOrd="0" presId="urn:microsoft.com/office/officeart/2005/8/layout/vList6"/>
    <dgm:cxn modelId="{B8844193-CA3F-4B2A-858E-6205D6AFB72A}" type="presOf" srcId="{65677FBD-2835-4A4D-A0E8-E07C26964D82}" destId="{1BE98BA6-0E19-4030-AD3E-66FA210EF672}" srcOrd="0" destOrd="0" presId="urn:microsoft.com/office/officeart/2005/8/layout/vList6"/>
    <dgm:cxn modelId="{772D17EE-FD90-450B-BE82-25CE201C5E42}" srcId="{4B8AE68A-F632-4F32-809C-F8C1D6FD5EF8}" destId="{9235FC9C-BF4D-41A4-B6A0-48A189747D72}" srcOrd="0" destOrd="0" parTransId="{B7B6C0E8-BFE2-4FA0-A815-61E4F5179881}" sibTransId="{B0491FD7-2001-4FCA-9C72-23C31584B925}"/>
    <dgm:cxn modelId="{0307CC2A-3731-400A-A315-D6F632209EE3}" srcId="{741B8A97-00A8-4F06-BD1D-2A17C5938D1E}" destId="{6187C4FA-8A03-4870-A718-9AD15A2731F6}" srcOrd="1" destOrd="0" parTransId="{01F3B991-C098-4697-BD44-176C8CABBEC7}" sibTransId="{C9315D11-2EDE-46D2-A6B5-F8E07B6107EE}"/>
    <dgm:cxn modelId="{EF217F26-6082-46B6-B934-FE3A048643CC}" srcId="{741B8A97-00A8-4F06-BD1D-2A17C5938D1E}" destId="{4B8AE68A-F632-4F32-809C-F8C1D6FD5EF8}" srcOrd="0" destOrd="0" parTransId="{67CF96B0-53F9-49A3-A841-2A3CA49CC8D9}" sibTransId="{D4EAC427-E1C3-4FB8-9C43-162278C41AC4}"/>
    <dgm:cxn modelId="{581B7C64-E011-4F35-A3D9-FD16BEEC3884}" srcId="{6187C4FA-8A03-4870-A718-9AD15A2731F6}" destId="{65677FBD-2835-4A4D-A0E8-E07C26964D82}" srcOrd="0" destOrd="0" parTransId="{7DC680B0-3953-4F1B-A41C-6878DF599770}" sibTransId="{9645A999-75B9-4274-B419-5C725B7C3B80}"/>
    <dgm:cxn modelId="{3502CD29-B3C2-4EF8-A5DF-20BE85D788CA}" type="presOf" srcId="{6187C4FA-8A03-4870-A718-9AD15A2731F6}" destId="{96BEF8C9-31B2-4196-9B4C-BB91806E3F62}" srcOrd="0" destOrd="0" presId="urn:microsoft.com/office/officeart/2005/8/layout/vList6"/>
    <dgm:cxn modelId="{03B09AEF-EBB7-409A-9BC7-B2E54EB0721B}" type="presParOf" srcId="{92D1FD62-B2F4-4086-9E02-778930A63A86}" destId="{E0885CBB-3FAB-4B28-90FE-39BAF352386A}" srcOrd="0" destOrd="0" presId="urn:microsoft.com/office/officeart/2005/8/layout/vList6"/>
    <dgm:cxn modelId="{B57A5820-667D-4E72-9EFA-33063FD493AC}" type="presParOf" srcId="{E0885CBB-3FAB-4B28-90FE-39BAF352386A}" destId="{947123E4-AC74-4E56-9AC6-CC00CD94718F}" srcOrd="0" destOrd="0" presId="urn:microsoft.com/office/officeart/2005/8/layout/vList6"/>
    <dgm:cxn modelId="{BE9399B6-1125-4A81-92DE-050BF6C59900}" type="presParOf" srcId="{E0885CBB-3FAB-4B28-90FE-39BAF352386A}" destId="{62F1B984-2185-49C2-BCC5-E052CDCC3476}" srcOrd="1" destOrd="0" presId="urn:microsoft.com/office/officeart/2005/8/layout/vList6"/>
    <dgm:cxn modelId="{1E564BAB-D67D-4717-A6C1-E2610BD2F536}" type="presParOf" srcId="{92D1FD62-B2F4-4086-9E02-778930A63A86}" destId="{67F05A16-EF2F-40F0-9A8A-68CD78AE23D3}" srcOrd="1" destOrd="0" presId="urn:microsoft.com/office/officeart/2005/8/layout/vList6"/>
    <dgm:cxn modelId="{57EEE4D2-544D-40F1-8B17-09273511DE86}" type="presParOf" srcId="{92D1FD62-B2F4-4086-9E02-778930A63A86}" destId="{EEDA4224-3E5F-48F1-B697-35D4A20BA2F9}" srcOrd="2" destOrd="0" presId="urn:microsoft.com/office/officeart/2005/8/layout/vList6"/>
    <dgm:cxn modelId="{2F5B4454-75E6-4A3B-8D44-8E16CEEE031D}" type="presParOf" srcId="{EEDA4224-3E5F-48F1-B697-35D4A20BA2F9}" destId="{96BEF8C9-31B2-4196-9B4C-BB91806E3F62}" srcOrd="0" destOrd="0" presId="urn:microsoft.com/office/officeart/2005/8/layout/vList6"/>
    <dgm:cxn modelId="{9500B87D-CF01-4797-92E9-71A465198C1D}" type="presParOf" srcId="{EEDA4224-3E5F-48F1-B697-35D4A20BA2F9}" destId="{1BE98BA6-0E19-4030-AD3E-66FA210EF672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3492CD7-75CD-4AC0-AE3D-F82A15831952}" type="doc">
      <dgm:prSet loTypeId="urn:microsoft.com/office/officeart/2005/8/layout/hList1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BCD5559A-5B6C-44B5-AFAE-146CC058D49C}">
      <dgm:prSet phldrT="[Text]"/>
      <dgm:spPr>
        <a:solidFill>
          <a:srgbClr val="000099"/>
        </a:solidFill>
      </dgm:spPr>
      <dgm:t>
        <a:bodyPr/>
        <a:lstStyle/>
        <a:p>
          <a:r>
            <a:rPr lang="en-GB" dirty="0" smtClean="0"/>
            <a:t>Uses Cash Flows</a:t>
          </a:r>
          <a:endParaRPr lang="en-GB" dirty="0"/>
        </a:p>
      </dgm:t>
    </dgm:pt>
    <dgm:pt modelId="{67D5821F-3551-4E13-84B7-2B794E423C67}" type="parTrans" cxnId="{052CC90C-0479-46EF-93FB-BA32AB7CE4C9}">
      <dgm:prSet/>
      <dgm:spPr/>
      <dgm:t>
        <a:bodyPr/>
        <a:lstStyle/>
        <a:p>
          <a:endParaRPr lang="en-GB"/>
        </a:p>
      </dgm:t>
    </dgm:pt>
    <dgm:pt modelId="{41E7316F-50DB-4910-AC43-63546726D042}" type="sibTrans" cxnId="{052CC90C-0479-46EF-93FB-BA32AB7CE4C9}">
      <dgm:prSet/>
      <dgm:spPr/>
      <dgm:t>
        <a:bodyPr/>
        <a:lstStyle/>
        <a:p>
          <a:endParaRPr lang="en-GB"/>
        </a:p>
      </dgm:t>
    </dgm:pt>
    <dgm:pt modelId="{53DD3BEC-ED12-492B-8DCE-BCE07036CC3B}">
      <dgm:prSet phldrT="[Text]"/>
      <dgm:spPr>
        <a:solidFill>
          <a:srgbClr val="1BA7FD">
            <a:alpha val="90000"/>
          </a:srgbClr>
        </a:solidFill>
      </dgm:spPr>
      <dgm:t>
        <a:bodyPr/>
        <a:lstStyle/>
        <a:p>
          <a:r>
            <a:rPr lang="en-GB" dirty="0" smtClean="0"/>
            <a:t>Cash Flows are better than Earnings</a:t>
          </a:r>
          <a:endParaRPr lang="en-GB" dirty="0"/>
        </a:p>
      </dgm:t>
    </dgm:pt>
    <dgm:pt modelId="{B6C92AA1-BAB7-4010-84EB-25D7F0A60E52}" type="parTrans" cxnId="{BF40611C-CA73-4BCF-8990-BE40027FAB68}">
      <dgm:prSet/>
      <dgm:spPr/>
      <dgm:t>
        <a:bodyPr/>
        <a:lstStyle/>
        <a:p>
          <a:endParaRPr lang="en-GB"/>
        </a:p>
      </dgm:t>
    </dgm:pt>
    <dgm:pt modelId="{547633C5-7923-4280-A2DA-8B91DE5357AC}" type="sibTrans" cxnId="{BF40611C-CA73-4BCF-8990-BE40027FAB68}">
      <dgm:prSet/>
      <dgm:spPr/>
      <dgm:t>
        <a:bodyPr/>
        <a:lstStyle/>
        <a:p>
          <a:endParaRPr lang="en-GB"/>
        </a:p>
      </dgm:t>
    </dgm:pt>
    <dgm:pt modelId="{A040061F-9255-4CF6-BCDD-030F34968E5D}">
      <dgm:prSet phldrT="[Text]"/>
      <dgm:spPr>
        <a:solidFill>
          <a:srgbClr val="000099"/>
        </a:solidFill>
      </dgm:spPr>
      <dgm:t>
        <a:bodyPr/>
        <a:lstStyle/>
        <a:p>
          <a:r>
            <a:rPr lang="en-GB" dirty="0" smtClean="0"/>
            <a:t>Uses all Cash Flows</a:t>
          </a:r>
          <a:endParaRPr lang="en-GB" dirty="0"/>
        </a:p>
      </dgm:t>
    </dgm:pt>
    <dgm:pt modelId="{49650BD6-EB3E-4A94-8DCE-437F01AF7B68}" type="parTrans" cxnId="{D054EF22-F558-475F-8A72-D90CFC0F980A}">
      <dgm:prSet/>
      <dgm:spPr/>
      <dgm:t>
        <a:bodyPr/>
        <a:lstStyle/>
        <a:p>
          <a:endParaRPr lang="en-GB"/>
        </a:p>
      </dgm:t>
    </dgm:pt>
    <dgm:pt modelId="{E0755C01-887E-40CD-B1F4-75EC979FF2AB}" type="sibTrans" cxnId="{D054EF22-F558-475F-8A72-D90CFC0F980A}">
      <dgm:prSet/>
      <dgm:spPr/>
      <dgm:t>
        <a:bodyPr/>
        <a:lstStyle/>
        <a:p>
          <a:endParaRPr lang="en-GB"/>
        </a:p>
      </dgm:t>
    </dgm:pt>
    <dgm:pt modelId="{4ED913D5-AF0B-4E14-B625-73DB2EA3BBBB}">
      <dgm:prSet phldrT="[Text]"/>
      <dgm:spPr>
        <a:solidFill>
          <a:srgbClr val="1BA7FD">
            <a:alpha val="90000"/>
          </a:srgbClr>
        </a:solidFill>
      </dgm:spPr>
      <dgm:t>
        <a:bodyPr/>
        <a:lstStyle/>
        <a:p>
          <a:r>
            <a:rPr lang="en-GB" dirty="0" smtClean="0"/>
            <a:t>Other approaches ignore cash flows beyond a certain date</a:t>
          </a:r>
          <a:endParaRPr lang="en-GB" dirty="0"/>
        </a:p>
      </dgm:t>
    </dgm:pt>
    <dgm:pt modelId="{EB431042-E0AD-4512-A0BE-820FAF6C7CA1}" type="parTrans" cxnId="{58E01981-F428-44C8-989C-6AAAEE696E5F}">
      <dgm:prSet/>
      <dgm:spPr/>
      <dgm:t>
        <a:bodyPr/>
        <a:lstStyle/>
        <a:p>
          <a:endParaRPr lang="en-GB"/>
        </a:p>
      </dgm:t>
    </dgm:pt>
    <dgm:pt modelId="{43188F15-6640-4CB3-8DF3-F6336F9641E8}" type="sibTrans" cxnId="{58E01981-F428-44C8-989C-6AAAEE696E5F}">
      <dgm:prSet/>
      <dgm:spPr/>
      <dgm:t>
        <a:bodyPr/>
        <a:lstStyle/>
        <a:p>
          <a:endParaRPr lang="en-GB"/>
        </a:p>
      </dgm:t>
    </dgm:pt>
    <dgm:pt modelId="{4FF6AE23-4ED1-4E0E-9823-C034B3CE3662}">
      <dgm:prSet phldrT="[Text]"/>
      <dgm:spPr>
        <a:solidFill>
          <a:srgbClr val="000099"/>
        </a:solidFill>
      </dgm:spPr>
      <dgm:t>
        <a:bodyPr/>
        <a:lstStyle/>
        <a:p>
          <a:r>
            <a:rPr lang="en-GB" dirty="0" smtClean="0"/>
            <a:t>Discounts Cash Flows</a:t>
          </a:r>
          <a:endParaRPr lang="en-GB" dirty="0"/>
        </a:p>
      </dgm:t>
    </dgm:pt>
    <dgm:pt modelId="{75CEB614-ECB6-411D-96FD-67C7CF169E2C}" type="parTrans" cxnId="{8D90BB88-C6C7-4394-84D6-437AAC6BB148}">
      <dgm:prSet/>
      <dgm:spPr/>
      <dgm:t>
        <a:bodyPr/>
        <a:lstStyle/>
        <a:p>
          <a:endParaRPr lang="en-GB"/>
        </a:p>
      </dgm:t>
    </dgm:pt>
    <dgm:pt modelId="{FFCFDBAA-23C2-4897-B2DF-4D5DC5105B66}" type="sibTrans" cxnId="{8D90BB88-C6C7-4394-84D6-437AAC6BB148}">
      <dgm:prSet/>
      <dgm:spPr/>
      <dgm:t>
        <a:bodyPr/>
        <a:lstStyle/>
        <a:p>
          <a:endParaRPr lang="en-GB"/>
        </a:p>
      </dgm:t>
    </dgm:pt>
    <dgm:pt modelId="{2B4EF4C7-CAE3-46E4-8538-859FB4FAB587}">
      <dgm:prSet phldrT="[Text]"/>
      <dgm:spPr>
        <a:solidFill>
          <a:srgbClr val="1BA7FD">
            <a:alpha val="90000"/>
          </a:srgbClr>
        </a:solidFill>
      </dgm:spPr>
      <dgm:t>
        <a:bodyPr/>
        <a:lstStyle/>
        <a:p>
          <a:r>
            <a:rPr lang="en-GB" dirty="0" smtClean="0"/>
            <a:t>Fully incorporates the Time Value of Money</a:t>
          </a:r>
          <a:endParaRPr lang="en-GB" dirty="0"/>
        </a:p>
      </dgm:t>
    </dgm:pt>
    <dgm:pt modelId="{B2B236C3-4992-4C1D-AADB-AF13D3989064}" type="parTrans" cxnId="{A1D1936B-0927-453F-88BB-4163BB88EC2F}">
      <dgm:prSet/>
      <dgm:spPr/>
      <dgm:t>
        <a:bodyPr/>
        <a:lstStyle/>
        <a:p>
          <a:endParaRPr lang="en-GB"/>
        </a:p>
      </dgm:t>
    </dgm:pt>
    <dgm:pt modelId="{3262C673-50BA-46A1-956E-D6F076CA301D}" type="sibTrans" cxnId="{A1D1936B-0927-453F-88BB-4163BB88EC2F}">
      <dgm:prSet/>
      <dgm:spPr/>
      <dgm:t>
        <a:bodyPr/>
        <a:lstStyle/>
        <a:p>
          <a:endParaRPr lang="en-GB"/>
        </a:p>
      </dgm:t>
    </dgm:pt>
    <dgm:pt modelId="{98C79599-34A6-4D99-A1A8-A073EFACA909}" type="pres">
      <dgm:prSet presAssocID="{F3492CD7-75CD-4AC0-AE3D-F82A1583195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5780C3F6-20A7-4E4F-AEE3-4BA38A54A978}" type="pres">
      <dgm:prSet presAssocID="{BCD5559A-5B6C-44B5-AFAE-146CC058D49C}" presName="composite" presStyleCnt="0"/>
      <dgm:spPr/>
    </dgm:pt>
    <dgm:pt modelId="{8C266675-3728-42BE-A122-67E815DB42E1}" type="pres">
      <dgm:prSet presAssocID="{BCD5559A-5B6C-44B5-AFAE-146CC058D49C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6B2D7DC-C80B-48F7-BDB2-651A3D228DEC}" type="pres">
      <dgm:prSet presAssocID="{BCD5559A-5B6C-44B5-AFAE-146CC058D49C}" presName="desTx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4D069AA-BD3A-4205-9D98-1FE5F3BE576D}" type="pres">
      <dgm:prSet presAssocID="{41E7316F-50DB-4910-AC43-63546726D042}" presName="space" presStyleCnt="0"/>
      <dgm:spPr/>
    </dgm:pt>
    <dgm:pt modelId="{36D1EFE5-52CB-401D-8D9E-B1B638CA7736}" type="pres">
      <dgm:prSet presAssocID="{A040061F-9255-4CF6-BCDD-030F34968E5D}" presName="composite" presStyleCnt="0"/>
      <dgm:spPr/>
    </dgm:pt>
    <dgm:pt modelId="{49933B9E-C24D-4536-B1BB-509A6790734B}" type="pres">
      <dgm:prSet presAssocID="{A040061F-9255-4CF6-BCDD-030F34968E5D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909E041-A5F1-4F14-96AB-560E9C079E68}" type="pres">
      <dgm:prSet presAssocID="{A040061F-9255-4CF6-BCDD-030F34968E5D}" presName="desTx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6AE303E-FC0D-43D9-B5F2-28001E215275}" type="pres">
      <dgm:prSet presAssocID="{E0755C01-887E-40CD-B1F4-75EC979FF2AB}" presName="space" presStyleCnt="0"/>
      <dgm:spPr/>
    </dgm:pt>
    <dgm:pt modelId="{803517D5-45AB-4B8F-BDDA-23ED3D3EA787}" type="pres">
      <dgm:prSet presAssocID="{4FF6AE23-4ED1-4E0E-9823-C034B3CE3662}" presName="composite" presStyleCnt="0"/>
      <dgm:spPr/>
    </dgm:pt>
    <dgm:pt modelId="{31E14211-482A-4173-AD4B-96350EE2BB97}" type="pres">
      <dgm:prSet presAssocID="{4FF6AE23-4ED1-4E0E-9823-C034B3CE3662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498DD3-8BEF-4433-B1B6-4BC372A441D1}" type="pres">
      <dgm:prSet presAssocID="{4FF6AE23-4ED1-4E0E-9823-C034B3CE3662}" presName="desTx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632BA16-EC28-4317-902B-64C6D2CCF961}" type="presOf" srcId="{4FF6AE23-4ED1-4E0E-9823-C034B3CE3662}" destId="{31E14211-482A-4173-AD4B-96350EE2BB97}" srcOrd="0" destOrd="0" presId="urn:microsoft.com/office/officeart/2005/8/layout/hList1"/>
    <dgm:cxn modelId="{58E01981-F428-44C8-989C-6AAAEE696E5F}" srcId="{A040061F-9255-4CF6-BCDD-030F34968E5D}" destId="{4ED913D5-AF0B-4E14-B625-73DB2EA3BBBB}" srcOrd="0" destOrd="0" parTransId="{EB431042-E0AD-4512-A0BE-820FAF6C7CA1}" sibTransId="{43188F15-6640-4CB3-8DF3-F6336F9641E8}"/>
    <dgm:cxn modelId="{48A53761-F850-443B-BE36-9691E920A089}" type="presOf" srcId="{53DD3BEC-ED12-492B-8DCE-BCE07036CC3B}" destId="{66B2D7DC-C80B-48F7-BDB2-651A3D228DEC}" srcOrd="0" destOrd="0" presId="urn:microsoft.com/office/officeart/2005/8/layout/hList1"/>
    <dgm:cxn modelId="{D1B2299F-955D-41DD-8982-49190887C305}" type="presOf" srcId="{F3492CD7-75CD-4AC0-AE3D-F82A15831952}" destId="{98C79599-34A6-4D99-A1A8-A073EFACA909}" srcOrd="0" destOrd="0" presId="urn:microsoft.com/office/officeart/2005/8/layout/hList1"/>
    <dgm:cxn modelId="{728C5B9B-9234-4FF1-A45B-82E55729ABF4}" type="presOf" srcId="{A040061F-9255-4CF6-BCDD-030F34968E5D}" destId="{49933B9E-C24D-4536-B1BB-509A6790734B}" srcOrd="0" destOrd="0" presId="urn:microsoft.com/office/officeart/2005/8/layout/hList1"/>
    <dgm:cxn modelId="{D054EF22-F558-475F-8A72-D90CFC0F980A}" srcId="{F3492CD7-75CD-4AC0-AE3D-F82A15831952}" destId="{A040061F-9255-4CF6-BCDD-030F34968E5D}" srcOrd="1" destOrd="0" parTransId="{49650BD6-EB3E-4A94-8DCE-437F01AF7B68}" sibTransId="{E0755C01-887E-40CD-B1F4-75EC979FF2AB}"/>
    <dgm:cxn modelId="{F653F386-9393-40E7-8D8D-36317F77AFA9}" type="presOf" srcId="{BCD5559A-5B6C-44B5-AFAE-146CC058D49C}" destId="{8C266675-3728-42BE-A122-67E815DB42E1}" srcOrd="0" destOrd="0" presId="urn:microsoft.com/office/officeart/2005/8/layout/hList1"/>
    <dgm:cxn modelId="{8D90BB88-C6C7-4394-84D6-437AAC6BB148}" srcId="{F3492CD7-75CD-4AC0-AE3D-F82A15831952}" destId="{4FF6AE23-4ED1-4E0E-9823-C034B3CE3662}" srcOrd="2" destOrd="0" parTransId="{75CEB614-ECB6-411D-96FD-67C7CF169E2C}" sibTransId="{FFCFDBAA-23C2-4897-B2DF-4D5DC5105B66}"/>
    <dgm:cxn modelId="{052CC90C-0479-46EF-93FB-BA32AB7CE4C9}" srcId="{F3492CD7-75CD-4AC0-AE3D-F82A15831952}" destId="{BCD5559A-5B6C-44B5-AFAE-146CC058D49C}" srcOrd="0" destOrd="0" parTransId="{67D5821F-3551-4E13-84B7-2B794E423C67}" sibTransId="{41E7316F-50DB-4910-AC43-63546726D042}"/>
    <dgm:cxn modelId="{BF40611C-CA73-4BCF-8990-BE40027FAB68}" srcId="{BCD5559A-5B6C-44B5-AFAE-146CC058D49C}" destId="{53DD3BEC-ED12-492B-8DCE-BCE07036CC3B}" srcOrd="0" destOrd="0" parTransId="{B6C92AA1-BAB7-4010-84EB-25D7F0A60E52}" sibTransId="{547633C5-7923-4280-A2DA-8B91DE5357AC}"/>
    <dgm:cxn modelId="{B0B5A3C2-E8B2-4CDA-AF3E-CC8D32769699}" type="presOf" srcId="{2B4EF4C7-CAE3-46E4-8538-859FB4FAB587}" destId="{26498DD3-8BEF-4433-B1B6-4BC372A441D1}" srcOrd="0" destOrd="0" presId="urn:microsoft.com/office/officeart/2005/8/layout/hList1"/>
    <dgm:cxn modelId="{E2088B96-5753-4D73-A48E-F96E76484EEF}" type="presOf" srcId="{4ED913D5-AF0B-4E14-B625-73DB2EA3BBBB}" destId="{7909E041-A5F1-4F14-96AB-560E9C079E68}" srcOrd="0" destOrd="0" presId="urn:microsoft.com/office/officeart/2005/8/layout/hList1"/>
    <dgm:cxn modelId="{A1D1936B-0927-453F-88BB-4163BB88EC2F}" srcId="{4FF6AE23-4ED1-4E0E-9823-C034B3CE3662}" destId="{2B4EF4C7-CAE3-46E4-8538-859FB4FAB587}" srcOrd="0" destOrd="0" parTransId="{B2B236C3-4992-4C1D-AADB-AF13D3989064}" sibTransId="{3262C673-50BA-46A1-956E-D6F076CA301D}"/>
    <dgm:cxn modelId="{6D2C2C55-0E10-403A-8FDE-BA52BAE8412F}" type="presParOf" srcId="{98C79599-34A6-4D99-A1A8-A073EFACA909}" destId="{5780C3F6-20A7-4E4F-AEE3-4BA38A54A978}" srcOrd="0" destOrd="0" presId="urn:microsoft.com/office/officeart/2005/8/layout/hList1"/>
    <dgm:cxn modelId="{13ED46A3-3947-4E58-BC58-71D6FFCA5664}" type="presParOf" srcId="{5780C3F6-20A7-4E4F-AEE3-4BA38A54A978}" destId="{8C266675-3728-42BE-A122-67E815DB42E1}" srcOrd="0" destOrd="0" presId="urn:microsoft.com/office/officeart/2005/8/layout/hList1"/>
    <dgm:cxn modelId="{455585E6-923F-403B-BA22-87E0EDCE52CE}" type="presParOf" srcId="{5780C3F6-20A7-4E4F-AEE3-4BA38A54A978}" destId="{66B2D7DC-C80B-48F7-BDB2-651A3D228DEC}" srcOrd="1" destOrd="0" presId="urn:microsoft.com/office/officeart/2005/8/layout/hList1"/>
    <dgm:cxn modelId="{A66CF286-0078-4A86-8DC9-8360A4D3301A}" type="presParOf" srcId="{98C79599-34A6-4D99-A1A8-A073EFACA909}" destId="{84D069AA-BD3A-4205-9D98-1FE5F3BE576D}" srcOrd="1" destOrd="0" presId="urn:microsoft.com/office/officeart/2005/8/layout/hList1"/>
    <dgm:cxn modelId="{5F56F663-B773-4585-B61C-1C571C2893A4}" type="presParOf" srcId="{98C79599-34A6-4D99-A1A8-A073EFACA909}" destId="{36D1EFE5-52CB-401D-8D9E-B1B638CA7736}" srcOrd="2" destOrd="0" presId="urn:microsoft.com/office/officeart/2005/8/layout/hList1"/>
    <dgm:cxn modelId="{3E930045-228A-49E9-93AD-923D31180F2B}" type="presParOf" srcId="{36D1EFE5-52CB-401D-8D9E-B1B638CA7736}" destId="{49933B9E-C24D-4536-B1BB-509A6790734B}" srcOrd="0" destOrd="0" presId="urn:microsoft.com/office/officeart/2005/8/layout/hList1"/>
    <dgm:cxn modelId="{BC4B2BB4-4952-4164-B43D-B4888C745E0A}" type="presParOf" srcId="{36D1EFE5-52CB-401D-8D9E-B1B638CA7736}" destId="{7909E041-A5F1-4F14-96AB-560E9C079E68}" srcOrd="1" destOrd="0" presId="urn:microsoft.com/office/officeart/2005/8/layout/hList1"/>
    <dgm:cxn modelId="{81849C1B-77B5-4256-8CE9-439044550F6F}" type="presParOf" srcId="{98C79599-34A6-4D99-A1A8-A073EFACA909}" destId="{86AE303E-FC0D-43D9-B5F2-28001E215275}" srcOrd="3" destOrd="0" presId="urn:microsoft.com/office/officeart/2005/8/layout/hList1"/>
    <dgm:cxn modelId="{79A7C54A-B73E-4C81-B10C-8942C9E95038}" type="presParOf" srcId="{98C79599-34A6-4D99-A1A8-A073EFACA909}" destId="{803517D5-45AB-4B8F-BDDA-23ED3D3EA787}" srcOrd="4" destOrd="0" presId="urn:microsoft.com/office/officeart/2005/8/layout/hList1"/>
    <dgm:cxn modelId="{E77C005A-847C-4E6A-B48E-FAB7371131A8}" type="presParOf" srcId="{803517D5-45AB-4B8F-BDDA-23ED3D3EA787}" destId="{31E14211-482A-4173-AD4B-96350EE2BB97}" srcOrd="0" destOrd="0" presId="urn:microsoft.com/office/officeart/2005/8/layout/hList1"/>
    <dgm:cxn modelId="{71A29D12-A48B-4264-AA28-3B518A24112C}" type="presParOf" srcId="{803517D5-45AB-4B8F-BDDA-23ED3D3EA787}" destId="{26498DD3-8BEF-4433-B1B6-4BC372A441D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3BE624B-C364-4E49-B265-B86B5D73ED49}" type="doc">
      <dgm:prSet loTypeId="urn:microsoft.com/office/officeart/2005/8/layout/vList6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5392C9F9-F8B4-447C-9857-FC9359AE0798}">
      <dgm:prSet phldrT="[Text]"/>
      <dgm:spPr>
        <a:solidFill>
          <a:srgbClr val="000099"/>
        </a:solidFill>
      </dgm:spPr>
      <dgm:t>
        <a:bodyPr/>
        <a:lstStyle/>
        <a:p>
          <a:r>
            <a:rPr lang="en-GB" dirty="0" smtClean="0"/>
            <a:t>Accept</a:t>
          </a:r>
          <a:endParaRPr lang="en-GB" dirty="0"/>
        </a:p>
      </dgm:t>
    </dgm:pt>
    <dgm:pt modelId="{DA54CB03-9546-4D92-B4FB-6B4E73C2AAEE}" type="parTrans" cxnId="{E6FA9536-107C-4D51-BE22-EEC37AF99480}">
      <dgm:prSet/>
      <dgm:spPr/>
      <dgm:t>
        <a:bodyPr/>
        <a:lstStyle/>
        <a:p>
          <a:endParaRPr lang="en-GB"/>
        </a:p>
      </dgm:t>
    </dgm:pt>
    <dgm:pt modelId="{1B18CE93-3C41-41EE-997B-6004213F74F5}" type="sibTrans" cxnId="{E6FA9536-107C-4D51-BE22-EEC37AF99480}">
      <dgm:prSet/>
      <dgm:spPr/>
      <dgm:t>
        <a:bodyPr/>
        <a:lstStyle/>
        <a:p>
          <a:endParaRPr lang="en-GB"/>
        </a:p>
      </dgm:t>
    </dgm:pt>
    <dgm:pt modelId="{C1E5EC8D-0F83-487F-BC79-0471B18BC8F9}">
      <dgm:prSet phldrT="[Text]"/>
      <dgm:spPr>
        <a:solidFill>
          <a:srgbClr val="1BA7FD">
            <a:alpha val="90000"/>
          </a:srgbClr>
        </a:solidFill>
      </dgm:spPr>
      <dgm:t>
        <a:bodyPr/>
        <a:lstStyle/>
        <a:p>
          <a:r>
            <a:rPr lang="en-GB" dirty="0" smtClean="0"/>
            <a:t>Payback Period is less than benchmark</a:t>
          </a:r>
          <a:endParaRPr lang="en-GB" dirty="0"/>
        </a:p>
      </dgm:t>
    </dgm:pt>
    <dgm:pt modelId="{7FEF9907-AF9E-4E6C-8F82-3309C40845B1}" type="parTrans" cxnId="{105F3DC5-098D-429E-8134-BCD4BD9A6784}">
      <dgm:prSet/>
      <dgm:spPr/>
      <dgm:t>
        <a:bodyPr/>
        <a:lstStyle/>
        <a:p>
          <a:endParaRPr lang="en-GB"/>
        </a:p>
      </dgm:t>
    </dgm:pt>
    <dgm:pt modelId="{6D696A77-1446-400C-A7CB-A545614FC872}" type="sibTrans" cxnId="{105F3DC5-098D-429E-8134-BCD4BD9A6784}">
      <dgm:prSet/>
      <dgm:spPr/>
      <dgm:t>
        <a:bodyPr/>
        <a:lstStyle/>
        <a:p>
          <a:endParaRPr lang="en-GB"/>
        </a:p>
      </dgm:t>
    </dgm:pt>
    <dgm:pt modelId="{1510A8D6-C912-4131-A38E-BEABDB2D9956}">
      <dgm:prSet phldrT="[Text]"/>
      <dgm:spPr>
        <a:solidFill>
          <a:srgbClr val="000099"/>
        </a:solidFill>
      </dgm:spPr>
      <dgm:t>
        <a:bodyPr/>
        <a:lstStyle/>
        <a:p>
          <a:r>
            <a:rPr lang="en-GB" dirty="0" smtClean="0"/>
            <a:t>Reject</a:t>
          </a:r>
          <a:endParaRPr lang="en-GB" dirty="0"/>
        </a:p>
      </dgm:t>
    </dgm:pt>
    <dgm:pt modelId="{E206AB87-E283-4188-9FF6-6767928CD34B}" type="parTrans" cxnId="{69DCE0BB-00F9-446B-8ADA-A9C7DD3B3329}">
      <dgm:prSet/>
      <dgm:spPr/>
      <dgm:t>
        <a:bodyPr/>
        <a:lstStyle/>
        <a:p>
          <a:endParaRPr lang="en-GB"/>
        </a:p>
      </dgm:t>
    </dgm:pt>
    <dgm:pt modelId="{B24FD8B3-7396-4D5E-BF41-63AA18F54126}" type="sibTrans" cxnId="{69DCE0BB-00F9-446B-8ADA-A9C7DD3B3329}">
      <dgm:prSet/>
      <dgm:spPr/>
      <dgm:t>
        <a:bodyPr/>
        <a:lstStyle/>
        <a:p>
          <a:endParaRPr lang="en-GB"/>
        </a:p>
      </dgm:t>
    </dgm:pt>
    <dgm:pt modelId="{7AC154A9-0FC6-4616-A12B-C019BA1B7CA2}">
      <dgm:prSet phldrT="[Text]"/>
      <dgm:spPr>
        <a:solidFill>
          <a:srgbClr val="1BA7FD">
            <a:alpha val="90000"/>
          </a:srgbClr>
        </a:solidFill>
      </dgm:spPr>
      <dgm:t>
        <a:bodyPr/>
        <a:lstStyle/>
        <a:p>
          <a:r>
            <a:rPr lang="en-GB" dirty="0" smtClean="0"/>
            <a:t>Payback Period is greater than benchmark</a:t>
          </a:r>
          <a:endParaRPr lang="en-GB" dirty="0"/>
        </a:p>
      </dgm:t>
    </dgm:pt>
    <dgm:pt modelId="{1B07EC1C-1682-465B-ABC0-02232372AEAE}" type="parTrans" cxnId="{E88CBAAC-E35A-4E10-8A4B-CC713A47DCD8}">
      <dgm:prSet/>
      <dgm:spPr/>
      <dgm:t>
        <a:bodyPr/>
        <a:lstStyle/>
        <a:p>
          <a:endParaRPr lang="en-GB"/>
        </a:p>
      </dgm:t>
    </dgm:pt>
    <dgm:pt modelId="{895DC5B6-CFD2-49E9-AB48-1393A0EC5CE3}" type="sibTrans" cxnId="{E88CBAAC-E35A-4E10-8A4B-CC713A47DCD8}">
      <dgm:prSet/>
      <dgm:spPr/>
      <dgm:t>
        <a:bodyPr/>
        <a:lstStyle/>
        <a:p>
          <a:endParaRPr lang="en-GB"/>
        </a:p>
      </dgm:t>
    </dgm:pt>
    <dgm:pt modelId="{60492E41-835A-47CE-96EB-71C2C0E71F43}" type="pres">
      <dgm:prSet presAssocID="{F3BE624B-C364-4E49-B265-B86B5D73ED49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FBAE45CA-4FA0-4CCE-B2FD-4ED083F1E78F}" type="pres">
      <dgm:prSet presAssocID="{5392C9F9-F8B4-447C-9857-FC9359AE0798}" presName="linNode" presStyleCnt="0"/>
      <dgm:spPr/>
    </dgm:pt>
    <dgm:pt modelId="{D51AAA05-1700-480B-AFDF-A406A8E4806F}" type="pres">
      <dgm:prSet presAssocID="{5392C9F9-F8B4-447C-9857-FC9359AE0798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4E0A478-34B4-46CE-B388-F815EFE8AF8A}" type="pres">
      <dgm:prSet presAssocID="{5392C9F9-F8B4-447C-9857-FC9359AE0798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C85545D-C4EA-4EE9-AB19-FAA60E562233}" type="pres">
      <dgm:prSet presAssocID="{1B18CE93-3C41-41EE-997B-6004213F74F5}" presName="spacing" presStyleCnt="0"/>
      <dgm:spPr/>
    </dgm:pt>
    <dgm:pt modelId="{AFD7EFE5-CEC3-4B25-AB1C-49C32F98F428}" type="pres">
      <dgm:prSet presAssocID="{1510A8D6-C912-4131-A38E-BEABDB2D9956}" presName="linNode" presStyleCnt="0"/>
      <dgm:spPr/>
    </dgm:pt>
    <dgm:pt modelId="{EF79AAD0-690D-4FF7-A280-BD5A26E2F6F2}" type="pres">
      <dgm:prSet presAssocID="{1510A8D6-C912-4131-A38E-BEABDB2D9956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7B056AC-6080-4336-89AD-B038AD79E629}" type="pres">
      <dgm:prSet presAssocID="{1510A8D6-C912-4131-A38E-BEABDB2D9956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88CBAAC-E35A-4E10-8A4B-CC713A47DCD8}" srcId="{1510A8D6-C912-4131-A38E-BEABDB2D9956}" destId="{7AC154A9-0FC6-4616-A12B-C019BA1B7CA2}" srcOrd="0" destOrd="0" parTransId="{1B07EC1C-1682-465B-ABC0-02232372AEAE}" sibTransId="{895DC5B6-CFD2-49E9-AB48-1393A0EC5CE3}"/>
    <dgm:cxn modelId="{10BECE36-5377-442D-906B-1B06E8E7F42E}" type="presOf" srcId="{1510A8D6-C912-4131-A38E-BEABDB2D9956}" destId="{EF79AAD0-690D-4FF7-A280-BD5A26E2F6F2}" srcOrd="0" destOrd="0" presId="urn:microsoft.com/office/officeart/2005/8/layout/vList6"/>
    <dgm:cxn modelId="{212730BA-AB3E-4E9C-BD43-47F2FB396D9B}" type="presOf" srcId="{F3BE624B-C364-4E49-B265-B86B5D73ED49}" destId="{60492E41-835A-47CE-96EB-71C2C0E71F43}" srcOrd="0" destOrd="0" presId="urn:microsoft.com/office/officeart/2005/8/layout/vList6"/>
    <dgm:cxn modelId="{105F3DC5-098D-429E-8134-BCD4BD9A6784}" srcId="{5392C9F9-F8B4-447C-9857-FC9359AE0798}" destId="{C1E5EC8D-0F83-487F-BC79-0471B18BC8F9}" srcOrd="0" destOrd="0" parTransId="{7FEF9907-AF9E-4E6C-8F82-3309C40845B1}" sibTransId="{6D696A77-1446-400C-A7CB-A545614FC872}"/>
    <dgm:cxn modelId="{4DD05343-8B44-444B-88C3-A54AF35834BD}" type="presOf" srcId="{C1E5EC8D-0F83-487F-BC79-0471B18BC8F9}" destId="{44E0A478-34B4-46CE-B388-F815EFE8AF8A}" srcOrd="0" destOrd="0" presId="urn:microsoft.com/office/officeart/2005/8/layout/vList6"/>
    <dgm:cxn modelId="{E6FA9536-107C-4D51-BE22-EEC37AF99480}" srcId="{F3BE624B-C364-4E49-B265-B86B5D73ED49}" destId="{5392C9F9-F8B4-447C-9857-FC9359AE0798}" srcOrd="0" destOrd="0" parTransId="{DA54CB03-9546-4D92-B4FB-6B4E73C2AAEE}" sibTransId="{1B18CE93-3C41-41EE-997B-6004213F74F5}"/>
    <dgm:cxn modelId="{69DCE0BB-00F9-446B-8ADA-A9C7DD3B3329}" srcId="{F3BE624B-C364-4E49-B265-B86B5D73ED49}" destId="{1510A8D6-C912-4131-A38E-BEABDB2D9956}" srcOrd="1" destOrd="0" parTransId="{E206AB87-E283-4188-9FF6-6767928CD34B}" sibTransId="{B24FD8B3-7396-4D5E-BF41-63AA18F54126}"/>
    <dgm:cxn modelId="{ECA9D27A-66F1-44DF-826A-00F5BFE5A48D}" type="presOf" srcId="{7AC154A9-0FC6-4616-A12B-C019BA1B7CA2}" destId="{F7B056AC-6080-4336-89AD-B038AD79E629}" srcOrd="0" destOrd="0" presId="urn:microsoft.com/office/officeart/2005/8/layout/vList6"/>
    <dgm:cxn modelId="{12E70555-682A-462A-BF3D-33B5C97EC965}" type="presOf" srcId="{5392C9F9-F8B4-447C-9857-FC9359AE0798}" destId="{D51AAA05-1700-480B-AFDF-A406A8E4806F}" srcOrd="0" destOrd="0" presId="urn:microsoft.com/office/officeart/2005/8/layout/vList6"/>
    <dgm:cxn modelId="{0DFEA759-AAED-4B47-814D-50E2012C70FE}" type="presParOf" srcId="{60492E41-835A-47CE-96EB-71C2C0E71F43}" destId="{FBAE45CA-4FA0-4CCE-B2FD-4ED083F1E78F}" srcOrd="0" destOrd="0" presId="urn:microsoft.com/office/officeart/2005/8/layout/vList6"/>
    <dgm:cxn modelId="{0252D255-6D1B-46C7-A6B0-3E8390B7CE87}" type="presParOf" srcId="{FBAE45CA-4FA0-4CCE-B2FD-4ED083F1E78F}" destId="{D51AAA05-1700-480B-AFDF-A406A8E4806F}" srcOrd="0" destOrd="0" presId="urn:microsoft.com/office/officeart/2005/8/layout/vList6"/>
    <dgm:cxn modelId="{20E801AB-2E97-420D-AB6A-4828F75261EE}" type="presParOf" srcId="{FBAE45CA-4FA0-4CCE-B2FD-4ED083F1E78F}" destId="{44E0A478-34B4-46CE-B388-F815EFE8AF8A}" srcOrd="1" destOrd="0" presId="urn:microsoft.com/office/officeart/2005/8/layout/vList6"/>
    <dgm:cxn modelId="{265BDD87-B3D2-4FE7-9970-9BBFC349A5F6}" type="presParOf" srcId="{60492E41-835A-47CE-96EB-71C2C0E71F43}" destId="{2C85545D-C4EA-4EE9-AB19-FAA60E562233}" srcOrd="1" destOrd="0" presId="urn:microsoft.com/office/officeart/2005/8/layout/vList6"/>
    <dgm:cxn modelId="{C314353B-DD75-493D-84B2-BA999E4FF3B0}" type="presParOf" srcId="{60492E41-835A-47CE-96EB-71C2C0E71F43}" destId="{AFD7EFE5-CEC3-4B25-AB1C-49C32F98F428}" srcOrd="2" destOrd="0" presId="urn:microsoft.com/office/officeart/2005/8/layout/vList6"/>
    <dgm:cxn modelId="{DD79D667-55C3-498E-8D22-832377EDD79B}" type="presParOf" srcId="{AFD7EFE5-CEC3-4B25-AB1C-49C32F98F428}" destId="{EF79AAD0-690D-4FF7-A280-BD5A26E2F6F2}" srcOrd="0" destOrd="0" presId="urn:microsoft.com/office/officeart/2005/8/layout/vList6"/>
    <dgm:cxn modelId="{6A8906DE-52F2-453C-817C-423AF6B71CA4}" type="presParOf" srcId="{AFD7EFE5-CEC3-4B25-AB1C-49C32F98F428}" destId="{F7B056AC-6080-4336-89AD-B038AD79E629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A7EE889-F1E2-46E5-89F5-B42936547EF6}" type="doc">
      <dgm:prSet loTypeId="urn:microsoft.com/office/officeart/2005/8/layout/hList3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7CB3763E-B5AB-48FD-97F2-A296C8D4D0B5}">
      <dgm:prSet phldrT="[Text]"/>
      <dgm:spPr>
        <a:solidFill>
          <a:srgbClr val="000099"/>
        </a:solidFill>
      </dgm:spPr>
      <dgm:t>
        <a:bodyPr/>
        <a:lstStyle/>
        <a:p>
          <a:r>
            <a:rPr lang="en-GB" dirty="0" smtClean="0"/>
            <a:t>Weaknesses</a:t>
          </a:r>
          <a:endParaRPr lang="en-GB" dirty="0"/>
        </a:p>
      </dgm:t>
    </dgm:pt>
    <dgm:pt modelId="{B6450216-D53B-426F-A3C8-4C6F4A34AE5A}" type="parTrans" cxnId="{DD75D72C-BA38-4081-A4E2-64339F54E984}">
      <dgm:prSet/>
      <dgm:spPr/>
      <dgm:t>
        <a:bodyPr/>
        <a:lstStyle/>
        <a:p>
          <a:endParaRPr lang="en-GB"/>
        </a:p>
      </dgm:t>
    </dgm:pt>
    <dgm:pt modelId="{86C804E6-3EA3-4FF3-806D-862E04BE1E10}" type="sibTrans" cxnId="{DD75D72C-BA38-4081-A4E2-64339F54E984}">
      <dgm:prSet/>
      <dgm:spPr/>
      <dgm:t>
        <a:bodyPr/>
        <a:lstStyle/>
        <a:p>
          <a:endParaRPr lang="en-GB"/>
        </a:p>
      </dgm:t>
    </dgm:pt>
    <dgm:pt modelId="{E7E1F5A8-B70E-481B-B81B-27EF54E47936}">
      <dgm:prSet phldrT="[Text]"/>
      <dgm:spPr>
        <a:solidFill>
          <a:srgbClr val="1BA7FD"/>
        </a:solidFill>
      </dgm:spPr>
      <dgm:t>
        <a:bodyPr/>
        <a:lstStyle/>
        <a:p>
          <a:r>
            <a:rPr lang="en-GB" dirty="0" smtClean="0"/>
            <a:t>Timing of Cash Flows</a:t>
          </a:r>
          <a:endParaRPr lang="en-GB" dirty="0"/>
        </a:p>
      </dgm:t>
    </dgm:pt>
    <dgm:pt modelId="{13C82F00-2978-4BD3-A40A-EE5A301F71D8}" type="parTrans" cxnId="{7AFDE939-D82F-4086-A44F-A239E33A59CB}">
      <dgm:prSet/>
      <dgm:spPr/>
      <dgm:t>
        <a:bodyPr/>
        <a:lstStyle/>
        <a:p>
          <a:endParaRPr lang="en-GB"/>
        </a:p>
      </dgm:t>
    </dgm:pt>
    <dgm:pt modelId="{0B243D3B-8F45-4363-99CD-1CE0B0C69FB3}" type="sibTrans" cxnId="{7AFDE939-D82F-4086-A44F-A239E33A59CB}">
      <dgm:prSet/>
      <dgm:spPr/>
      <dgm:t>
        <a:bodyPr/>
        <a:lstStyle/>
        <a:p>
          <a:endParaRPr lang="en-GB"/>
        </a:p>
      </dgm:t>
    </dgm:pt>
    <dgm:pt modelId="{D353DF4E-8873-495B-8DC9-247F0802F9F5}">
      <dgm:prSet phldrT="[Text]"/>
      <dgm:spPr>
        <a:solidFill>
          <a:srgbClr val="1BA7FD"/>
        </a:solidFill>
      </dgm:spPr>
      <dgm:t>
        <a:bodyPr/>
        <a:lstStyle/>
        <a:p>
          <a:r>
            <a:rPr lang="en-GB" dirty="0" smtClean="0"/>
            <a:t>Payments after the Payback Period</a:t>
          </a:r>
          <a:endParaRPr lang="en-GB" dirty="0"/>
        </a:p>
      </dgm:t>
    </dgm:pt>
    <dgm:pt modelId="{0F1B0871-6791-4D1D-856E-22E7EF9CD3D0}" type="parTrans" cxnId="{31211D10-2522-43E7-8A41-A1F0B16D2E9F}">
      <dgm:prSet/>
      <dgm:spPr/>
      <dgm:t>
        <a:bodyPr/>
        <a:lstStyle/>
        <a:p>
          <a:endParaRPr lang="en-GB"/>
        </a:p>
      </dgm:t>
    </dgm:pt>
    <dgm:pt modelId="{84BE9CA4-D859-46C2-A1E5-1F417F23157C}" type="sibTrans" cxnId="{31211D10-2522-43E7-8A41-A1F0B16D2E9F}">
      <dgm:prSet/>
      <dgm:spPr/>
      <dgm:t>
        <a:bodyPr/>
        <a:lstStyle/>
        <a:p>
          <a:endParaRPr lang="en-GB"/>
        </a:p>
      </dgm:t>
    </dgm:pt>
    <dgm:pt modelId="{AED16BF0-D549-4B56-8F62-02D0E5FEDF76}">
      <dgm:prSet phldrT="[Text]"/>
      <dgm:spPr>
        <a:solidFill>
          <a:srgbClr val="1BA7FD"/>
        </a:solidFill>
      </dgm:spPr>
      <dgm:t>
        <a:bodyPr/>
        <a:lstStyle/>
        <a:p>
          <a:r>
            <a:rPr lang="en-GB" dirty="0" smtClean="0"/>
            <a:t>Arbitrary Standard for the Payback Period</a:t>
          </a:r>
          <a:endParaRPr lang="en-GB" dirty="0"/>
        </a:p>
      </dgm:t>
    </dgm:pt>
    <dgm:pt modelId="{27A62563-700F-481D-A03E-FC1E03907E82}" type="parTrans" cxnId="{6F204A93-2391-4987-B81A-471362F14AB8}">
      <dgm:prSet/>
      <dgm:spPr/>
      <dgm:t>
        <a:bodyPr/>
        <a:lstStyle/>
        <a:p>
          <a:endParaRPr lang="en-GB"/>
        </a:p>
      </dgm:t>
    </dgm:pt>
    <dgm:pt modelId="{C077CC0E-97E1-4194-8FC6-C43852BF6CF4}" type="sibTrans" cxnId="{6F204A93-2391-4987-B81A-471362F14AB8}">
      <dgm:prSet/>
      <dgm:spPr/>
      <dgm:t>
        <a:bodyPr/>
        <a:lstStyle/>
        <a:p>
          <a:endParaRPr lang="en-GB"/>
        </a:p>
      </dgm:t>
    </dgm:pt>
    <dgm:pt modelId="{4946C257-2915-4C08-8A16-B81624DCF514}" type="pres">
      <dgm:prSet presAssocID="{4A7EE889-F1E2-46E5-89F5-B42936547EF6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BA364C43-21C6-40A0-8CC5-B71EB24778DB}" type="pres">
      <dgm:prSet presAssocID="{7CB3763E-B5AB-48FD-97F2-A296C8D4D0B5}" presName="roof" presStyleLbl="dkBgShp" presStyleIdx="0" presStyleCnt="2"/>
      <dgm:spPr/>
      <dgm:t>
        <a:bodyPr/>
        <a:lstStyle/>
        <a:p>
          <a:endParaRPr lang="en-GB"/>
        </a:p>
      </dgm:t>
    </dgm:pt>
    <dgm:pt modelId="{7C20FA14-5FFC-432E-A475-708833E10B96}" type="pres">
      <dgm:prSet presAssocID="{7CB3763E-B5AB-48FD-97F2-A296C8D4D0B5}" presName="pillars" presStyleCnt="0"/>
      <dgm:spPr/>
    </dgm:pt>
    <dgm:pt modelId="{4AD3A07F-A1D3-4367-8547-C4D0FDB915A3}" type="pres">
      <dgm:prSet presAssocID="{7CB3763E-B5AB-48FD-97F2-A296C8D4D0B5}" presName="pillar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E0979BF-ECA3-4D1D-8784-5B186487614A}" type="pres">
      <dgm:prSet presAssocID="{D353DF4E-8873-495B-8DC9-247F0802F9F5}" presName="pillar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A138677-7CD7-4157-AE38-22C153409B5B}" type="pres">
      <dgm:prSet presAssocID="{AED16BF0-D549-4B56-8F62-02D0E5FEDF76}" presName="pillar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6E0F569-98CB-4257-9BE4-A0ADD37F896B}" type="pres">
      <dgm:prSet presAssocID="{7CB3763E-B5AB-48FD-97F2-A296C8D4D0B5}" presName="base" presStyleLbl="dkBgShp" presStyleIdx="1" presStyleCnt="2"/>
      <dgm:spPr>
        <a:solidFill>
          <a:srgbClr val="000099"/>
        </a:solidFill>
      </dgm:spPr>
      <dgm:t>
        <a:bodyPr/>
        <a:lstStyle/>
        <a:p>
          <a:endParaRPr lang="en-GB"/>
        </a:p>
      </dgm:t>
    </dgm:pt>
  </dgm:ptLst>
  <dgm:cxnLst>
    <dgm:cxn modelId="{7AFDE939-D82F-4086-A44F-A239E33A59CB}" srcId="{7CB3763E-B5AB-48FD-97F2-A296C8D4D0B5}" destId="{E7E1F5A8-B70E-481B-B81B-27EF54E47936}" srcOrd="0" destOrd="0" parTransId="{13C82F00-2978-4BD3-A40A-EE5A301F71D8}" sibTransId="{0B243D3B-8F45-4363-99CD-1CE0B0C69FB3}"/>
    <dgm:cxn modelId="{0CFAACCA-B7B1-4B6B-BCFD-19CB831C0400}" type="presOf" srcId="{E7E1F5A8-B70E-481B-B81B-27EF54E47936}" destId="{4AD3A07F-A1D3-4367-8547-C4D0FDB915A3}" srcOrd="0" destOrd="0" presId="urn:microsoft.com/office/officeart/2005/8/layout/hList3"/>
    <dgm:cxn modelId="{E30EF7EB-B70E-4698-8C5A-D256F9E912A2}" type="presOf" srcId="{7CB3763E-B5AB-48FD-97F2-A296C8D4D0B5}" destId="{BA364C43-21C6-40A0-8CC5-B71EB24778DB}" srcOrd="0" destOrd="0" presId="urn:microsoft.com/office/officeart/2005/8/layout/hList3"/>
    <dgm:cxn modelId="{6F204A93-2391-4987-B81A-471362F14AB8}" srcId="{7CB3763E-B5AB-48FD-97F2-A296C8D4D0B5}" destId="{AED16BF0-D549-4B56-8F62-02D0E5FEDF76}" srcOrd="2" destOrd="0" parTransId="{27A62563-700F-481D-A03E-FC1E03907E82}" sibTransId="{C077CC0E-97E1-4194-8FC6-C43852BF6CF4}"/>
    <dgm:cxn modelId="{D7471D96-BF17-4BA3-81DE-2771C6B37E12}" type="presOf" srcId="{AED16BF0-D549-4B56-8F62-02D0E5FEDF76}" destId="{EA138677-7CD7-4157-AE38-22C153409B5B}" srcOrd="0" destOrd="0" presId="urn:microsoft.com/office/officeart/2005/8/layout/hList3"/>
    <dgm:cxn modelId="{DD75D72C-BA38-4081-A4E2-64339F54E984}" srcId="{4A7EE889-F1E2-46E5-89F5-B42936547EF6}" destId="{7CB3763E-B5AB-48FD-97F2-A296C8D4D0B5}" srcOrd="0" destOrd="0" parTransId="{B6450216-D53B-426F-A3C8-4C6F4A34AE5A}" sibTransId="{86C804E6-3EA3-4FF3-806D-862E04BE1E10}"/>
    <dgm:cxn modelId="{31211D10-2522-43E7-8A41-A1F0B16D2E9F}" srcId="{7CB3763E-B5AB-48FD-97F2-A296C8D4D0B5}" destId="{D353DF4E-8873-495B-8DC9-247F0802F9F5}" srcOrd="1" destOrd="0" parTransId="{0F1B0871-6791-4D1D-856E-22E7EF9CD3D0}" sibTransId="{84BE9CA4-D859-46C2-A1E5-1F417F23157C}"/>
    <dgm:cxn modelId="{5D8FE538-0057-4783-A484-9A96D5A738AE}" type="presOf" srcId="{D353DF4E-8873-495B-8DC9-247F0802F9F5}" destId="{CE0979BF-ECA3-4D1D-8784-5B186487614A}" srcOrd="0" destOrd="0" presId="urn:microsoft.com/office/officeart/2005/8/layout/hList3"/>
    <dgm:cxn modelId="{17CC580A-0B55-4B07-AAA0-F59AD97437C2}" type="presOf" srcId="{4A7EE889-F1E2-46E5-89F5-B42936547EF6}" destId="{4946C257-2915-4C08-8A16-B81624DCF514}" srcOrd="0" destOrd="0" presId="urn:microsoft.com/office/officeart/2005/8/layout/hList3"/>
    <dgm:cxn modelId="{CAD96B82-33A7-4C10-A807-87EC2008A926}" type="presParOf" srcId="{4946C257-2915-4C08-8A16-B81624DCF514}" destId="{BA364C43-21C6-40A0-8CC5-B71EB24778DB}" srcOrd="0" destOrd="0" presId="urn:microsoft.com/office/officeart/2005/8/layout/hList3"/>
    <dgm:cxn modelId="{7DCA9DD4-CF29-47AA-86B2-6F988BFDEC30}" type="presParOf" srcId="{4946C257-2915-4C08-8A16-B81624DCF514}" destId="{7C20FA14-5FFC-432E-A475-708833E10B96}" srcOrd="1" destOrd="0" presId="urn:microsoft.com/office/officeart/2005/8/layout/hList3"/>
    <dgm:cxn modelId="{50A13B63-EE05-41F9-BD87-FE914EE3F159}" type="presParOf" srcId="{7C20FA14-5FFC-432E-A475-708833E10B96}" destId="{4AD3A07F-A1D3-4367-8547-C4D0FDB915A3}" srcOrd="0" destOrd="0" presId="urn:microsoft.com/office/officeart/2005/8/layout/hList3"/>
    <dgm:cxn modelId="{2412FE8E-7A3A-4C82-90DE-9780EB9D8916}" type="presParOf" srcId="{7C20FA14-5FFC-432E-A475-708833E10B96}" destId="{CE0979BF-ECA3-4D1D-8784-5B186487614A}" srcOrd="1" destOrd="0" presId="urn:microsoft.com/office/officeart/2005/8/layout/hList3"/>
    <dgm:cxn modelId="{31550F4A-DA65-4F67-A649-7CB9C01C4787}" type="presParOf" srcId="{7C20FA14-5FFC-432E-A475-708833E10B96}" destId="{EA138677-7CD7-4157-AE38-22C153409B5B}" srcOrd="2" destOrd="0" presId="urn:microsoft.com/office/officeart/2005/8/layout/hList3"/>
    <dgm:cxn modelId="{8F0C770C-54EA-4C4C-8166-A74851F17765}" type="presParOf" srcId="{4946C257-2915-4C08-8A16-B81624DCF514}" destId="{16E0F569-98CB-4257-9BE4-A0ADD37F896B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44C35D5-A96F-47D5-A921-2E9F6D5A2013}" type="doc">
      <dgm:prSet loTypeId="urn:microsoft.com/office/officeart/2005/8/layout/hList3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03F7E8FF-DD37-4A86-9ADD-4E95B2FCEBBA}">
      <dgm:prSet phldrT="[Text]"/>
      <dgm:spPr>
        <a:solidFill>
          <a:srgbClr val="000099"/>
        </a:solidFill>
      </dgm:spPr>
      <dgm:t>
        <a:bodyPr/>
        <a:lstStyle/>
        <a:p>
          <a:r>
            <a:rPr lang="en-GB" dirty="0" smtClean="0"/>
            <a:t>Strengths</a:t>
          </a:r>
          <a:endParaRPr lang="en-GB" dirty="0"/>
        </a:p>
      </dgm:t>
    </dgm:pt>
    <dgm:pt modelId="{6C704C44-58D5-4CFE-80A3-83F6302840CD}" type="parTrans" cxnId="{0D2ACAA2-C0D9-43CE-9F0D-B08517504F1C}">
      <dgm:prSet/>
      <dgm:spPr/>
      <dgm:t>
        <a:bodyPr/>
        <a:lstStyle/>
        <a:p>
          <a:endParaRPr lang="en-GB"/>
        </a:p>
      </dgm:t>
    </dgm:pt>
    <dgm:pt modelId="{6A64E91D-559C-4C84-851F-5754481DB523}" type="sibTrans" cxnId="{0D2ACAA2-C0D9-43CE-9F0D-B08517504F1C}">
      <dgm:prSet/>
      <dgm:spPr/>
      <dgm:t>
        <a:bodyPr/>
        <a:lstStyle/>
        <a:p>
          <a:endParaRPr lang="en-GB"/>
        </a:p>
      </dgm:t>
    </dgm:pt>
    <dgm:pt modelId="{D32A8416-C0A8-42CE-A820-E3E56C50F481}">
      <dgm:prSet phldrT="[Text]"/>
      <dgm:spPr>
        <a:solidFill>
          <a:srgbClr val="1BA7FD"/>
        </a:solidFill>
      </dgm:spPr>
      <dgm:t>
        <a:bodyPr/>
        <a:lstStyle/>
        <a:p>
          <a:r>
            <a:rPr lang="en-GB" dirty="0" smtClean="0"/>
            <a:t>Very small scale investments</a:t>
          </a:r>
          <a:endParaRPr lang="en-GB" dirty="0"/>
        </a:p>
      </dgm:t>
    </dgm:pt>
    <dgm:pt modelId="{C81334E0-0DD2-4289-90A3-4EE5A368D874}" type="parTrans" cxnId="{ED73D331-F688-4440-94B1-D72977134D25}">
      <dgm:prSet/>
      <dgm:spPr/>
      <dgm:t>
        <a:bodyPr/>
        <a:lstStyle/>
        <a:p>
          <a:endParaRPr lang="en-GB"/>
        </a:p>
      </dgm:t>
    </dgm:pt>
    <dgm:pt modelId="{11063DB0-865D-455A-9C27-9942A1A337EF}" type="sibTrans" cxnId="{ED73D331-F688-4440-94B1-D72977134D25}">
      <dgm:prSet/>
      <dgm:spPr/>
      <dgm:t>
        <a:bodyPr/>
        <a:lstStyle/>
        <a:p>
          <a:endParaRPr lang="en-GB"/>
        </a:p>
      </dgm:t>
    </dgm:pt>
    <dgm:pt modelId="{2103F35A-3371-4678-8A0E-4DC3D916C8BB}">
      <dgm:prSet phldrT="[Text]"/>
      <dgm:spPr>
        <a:solidFill>
          <a:srgbClr val="1BA7FD"/>
        </a:solidFill>
      </dgm:spPr>
      <dgm:t>
        <a:bodyPr/>
        <a:lstStyle/>
        <a:p>
          <a:r>
            <a:rPr lang="en-GB" dirty="0" smtClean="0"/>
            <a:t>Firms with severe capital rationing</a:t>
          </a:r>
          <a:endParaRPr lang="en-GB" dirty="0"/>
        </a:p>
      </dgm:t>
    </dgm:pt>
    <dgm:pt modelId="{E3E1D2C6-DB81-49B4-AF23-AC0C957475A3}" type="parTrans" cxnId="{8AED6FC8-19C8-4409-A225-223DE717679E}">
      <dgm:prSet/>
      <dgm:spPr/>
      <dgm:t>
        <a:bodyPr/>
        <a:lstStyle/>
        <a:p>
          <a:endParaRPr lang="en-GB"/>
        </a:p>
      </dgm:t>
    </dgm:pt>
    <dgm:pt modelId="{1F02E8FC-69AA-4195-A32F-997BA65FB231}" type="sibTrans" cxnId="{8AED6FC8-19C8-4409-A225-223DE717679E}">
      <dgm:prSet/>
      <dgm:spPr/>
      <dgm:t>
        <a:bodyPr/>
        <a:lstStyle/>
        <a:p>
          <a:endParaRPr lang="en-GB"/>
        </a:p>
      </dgm:t>
    </dgm:pt>
    <dgm:pt modelId="{5BC3B0E6-72B8-42C3-98BC-2EFA0523FE84}">
      <dgm:prSet phldrT="[Text]"/>
      <dgm:spPr>
        <a:solidFill>
          <a:srgbClr val="1BA7FD"/>
        </a:solidFill>
      </dgm:spPr>
      <dgm:t>
        <a:bodyPr/>
        <a:lstStyle/>
        <a:p>
          <a:r>
            <a:rPr lang="en-GB" dirty="0" smtClean="0"/>
            <a:t>Exceptionally Simple to Understand</a:t>
          </a:r>
          <a:endParaRPr lang="en-GB" dirty="0"/>
        </a:p>
      </dgm:t>
    </dgm:pt>
    <dgm:pt modelId="{7B750C3D-9ADE-4443-B61D-7757432E001E}" type="parTrans" cxnId="{B0E53D31-91A1-4E63-BAB2-AA57CE514A19}">
      <dgm:prSet/>
      <dgm:spPr/>
      <dgm:t>
        <a:bodyPr/>
        <a:lstStyle/>
        <a:p>
          <a:endParaRPr lang="en-GB"/>
        </a:p>
      </dgm:t>
    </dgm:pt>
    <dgm:pt modelId="{A79C8124-7E4C-4554-B0A9-990E8A4501BE}" type="sibTrans" cxnId="{B0E53D31-91A1-4E63-BAB2-AA57CE514A19}">
      <dgm:prSet/>
      <dgm:spPr/>
      <dgm:t>
        <a:bodyPr/>
        <a:lstStyle/>
        <a:p>
          <a:endParaRPr lang="en-GB"/>
        </a:p>
      </dgm:t>
    </dgm:pt>
    <dgm:pt modelId="{CC7EE09A-7641-476C-8240-7D6BB63295B7}" type="pres">
      <dgm:prSet presAssocID="{044C35D5-A96F-47D5-A921-2E9F6D5A2013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50521ED-8E00-4CF0-B12A-E744DD0C93A7}" type="pres">
      <dgm:prSet presAssocID="{03F7E8FF-DD37-4A86-9ADD-4E95B2FCEBBA}" presName="roof" presStyleLbl="dkBgShp" presStyleIdx="0" presStyleCnt="2"/>
      <dgm:spPr/>
      <dgm:t>
        <a:bodyPr/>
        <a:lstStyle/>
        <a:p>
          <a:endParaRPr lang="en-GB"/>
        </a:p>
      </dgm:t>
    </dgm:pt>
    <dgm:pt modelId="{A7BB347D-BEB9-4669-9ED3-51F1BBDD01E1}" type="pres">
      <dgm:prSet presAssocID="{03F7E8FF-DD37-4A86-9ADD-4E95B2FCEBBA}" presName="pillars" presStyleCnt="0"/>
      <dgm:spPr/>
    </dgm:pt>
    <dgm:pt modelId="{A7BC93FA-9D71-4C37-A2D7-3641F51433CB}" type="pres">
      <dgm:prSet presAssocID="{03F7E8FF-DD37-4A86-9ADD-4E95B2FCEBBA}" presName="pillar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2F2F2B6-99EC-450E-8913-4F8F148653AA}" type="pres">
      <dgm:prSet presAssocID="{2103F35A-3371-4678-8A0E-4DC3D916C8BB}" presName="pillar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7EC8F6-1AFB-472C-8B01-5FDE3CBE2582}" type="pres">
      <dgm:prSet presAssocID="{5BC3B0E6-72B8-42C3-98BC-2EFA0523FE84}" presName="pillar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18261C9-FC62-45A5-A740-09F0B96E6FDF}" type="pres">
      <dgm:prSet presAssocID="{03F7E8FF-DD37-4A86-9ADD-4E95B2FCEBBA}" presName="base" presStyleLbl="dkBgShp" presStyleIdx="1" presStyleCnt="2"/>
      <dgm:spPr>
        <a:solidFill>
          <a:srgbClr val="000099"/>
        </a:solidFill>
      </dgm:spPr>
      <dgm:t>
        <a:bodyPr/>
        <a:lstStyle/>
        <a:p>
          <a:endParaRPr lang="en-GB"/>
        </a:p>
      </dgm:t>
    </dgm:pt>
  </dgm:ptLst>
  <dgm:cxnLst>
    <dgm:cxn modelId="{0D334D61-AE86-4B78-9320-6AD1A31BC3F7}" type="presOf" srcId="{044C35D5-A96F-47D5-A921-2E9F6D5A2013}" destId="{CC7EE09A-7641-476C-8240-7D6BB63295B7}" srcOrd="0" destOrd="0" presId="urn:microsoft.com/office/officeart/2005/8/layout/hList3"/>
    <dgm:cxn modelId="{069636C8-F0DF-470E-988B-E93192186B5B}" type="presOf" srcId="{5BC3B0E6-72B8-42C3-98BC-2EFA0523FE84}" destId="{047EC8F6-1AFB-472C-8B01-5FDE3CBE2582}" srcOrd="0" destOrd="0" presId="urn:microsoft.com/office/officeart/2005/8/layout/hList3"/>
    <dgm:cxn modelId="{8D71E4C5-7567-4CCE-99B6-230838AD92DF}" type="presOf" srcId="{D32A8416-C0A8-42CE-A820-E3E56C50F481}" destId="{A7BC93FA-9D71-4C37-A2D7-3641F51433CB}" srcOrd="0" destOrd="0" presId="urn:microsoft.com/office/officeart/2005/8/layout/hList3"/>
    <dgm:cxn modelId="{8AED6FC8-19C8-4409-A225-223DE717679E}" srcId="{03F7E8FF-DD37-4A86-9ADD-4E95B2FCEBBA}" destId="{2103F35A-3371-4678-8A0E-4DC3D916C8BB}" srcOrd="1" destOrd="0" parTransId="{E3E1D2C6-DB81-49B4-AF23-AC0C957475A3}" sibTransId="{1F02E8FC-69AA-4195-A32F-997BA65FB231}"/>
    <dgm:cxn modelId="{89CA2B44-0C02-4238-BBB1-02818E296270}" type="presOf" srcId="{03F7E8FF-DD37-4A86-9ADD-4E95B2FCEBBA}" destId="{C50521ED-8E00-4CF0-B12A-E744DD0C93A7}" srcOrd="0" destOrd="0" presId="urn:microsoft.com/office/officeart/2005/8/layout/hList3"/>
    <dgm:cxn modelId="{169A13AD-E15E-41A7-AEA4-A7C1F3C362CD}" type="presOf" srcId="{2103F35A-3371-4678-8A0E-4DC3D916C8BB}" destId="{D2F2F2B6-99EC-450E-8913-4F8F148653AA}" srcOrd="0" destOrd="0" presId="urn:microsoft.com/office/officeart/2005/8/layout/hList3"/>
    <dgm:cxn modelId="{ED73D331-F688-4440-94B1-D72977134D25}" srcId="{03F7E8FF-DD37-4A86-9ADD-4E95B2FCEBBA}" destId="{D32A8416-C0A8-42CE-A820-E3E56C50F481}" srcOrd="0" destOrd="0" parTransId="{C81334E0-0DD2-4289-90A3-4EE5A368D874}" sibTransId="{11063DB0-865D-455A-9C27-9942A1A337EF}"/>
    <dgm:cxn modelId="{0D2ACAA2-C0D9-43CE-9F0D-B08517504F1C}" srcId="{044C35D5-A96F-47D5-A921-2E9F6D5A2013}" destId="{03F7E8FF-DD37-4A86-9ADD-4E95B2FCEBBA}" srcOrd="0" destOrd="0" parTransId="{6C704C44-58D5-4CFE-80A3-83F6302840CD}" sibTransId="{6A64E91D-559C-4C84-851F-5754481DB523}"/>
    <dgm:cxn modelId="{B0E53D31-91A1-4E63-BAB2-AA57CE514A19}" srcId="{03F7E8FF-DD37-4A86-9ADD-4E95B2FCEBBA}" destId="{5BC3B0E6-72B8-42C3-98BC-2EFA0523FE84}" srcOrd="2" destOrd="0" parTransId="{7B750C3D-9ADE-4443-B61D-7757432E001E}" sibTransId="{A79C8124-7E4C-4554-B0A9-990E8A4501BE}"/>
    <dgm:cxn modelId="{A8F193B3-708F-4338-8BC3-25373D3AACBC}" type="presParOf" srcId="{CC7EE09A-7641-476C-8240-7D6BB63295B7}" destId="{C50521ED-8E00-4CF0-B12A-E744DD0C93A7}" srcOrd="0" destOrd="0" presId="urn:microsoft.com/office/officeart/2005/8/layout/hList3"/>
    <dgm:cxn modelId="{5E264232-DA11-4400-A801-D0BA6C39FC44}" type="presParOf" srcId="{CC7EE09A-7641-476C-8240-7D6BB63295B7}" destId="{A7BB347D-BEB9-4669-9ED3-51F1BBDD01E1}" srcOrd="1" destOrd="0" presId="urn:microsoft.com/office/officeart/2005/8/layout/hList3"/>
    <dgm:cxn modelId="{B4B656B7-3CE2-4521-82F5-11A05B46E50F}" type="presParOf" srcId="{A7BB347D-BEB9-4669-9ED3-51F1BBDD01E1}" destId="{A7BC93FA-9D71-4C37-A2D7-3641F51433CB}" srcOrd="0" destOrd="0" presId="urn:microsoft.com/office/officeart/2005/8/layout/hList3"/>
    <dgm:cxn modelId="{300700C3-8BE4-4A7B-B51E-2B98EB3257E6}" type="presParOf" srcId="{A7BB347D-BEB9-4669-9ED3-51F1BBDD01E1}" destId="{D2F2F2B6-99EC-450E-8913-4F8F148653AA}" srcOrd="1" destOrd="0" presId="urn:microsoft.com/office/officeart/2005/8/layout/hList3"/>
    <dgm:cxn modelId="{F3A3170A-18F9-40EF-A521-50D81F8E5CC9}" type="presParOf" srcId="{A7BB347D-BEB9-4669-9ED3-51F1BBDD01E1}" destId="{047EC8F6-1AFB-472C-8B01-5FDE3CBE2582}" srcOrd="2" destOrd="0" presId="urn:microsoft.com/office/officeart/2005/8/layout/hList3"/>
    <dgm:cxn modelId="{AB3C73FC-E29A-4A35-BA8C-CAE4FFBF9E6A}" type="presParOf" srcId="{CC7EE09A-7641-476C-8240-7D6BB63295B7}" destId="{618261C9-FC62-45A5-A740-09F0B96E6FDF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379444A-1910-4189-94B7-DF8BD62E4F37}" type="doc">
      <dgm:prSet loTypeId="urn:microsoft.com/office/officeart/2005/8/layout/vList6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7CE6464E-7B8B-4CD2-948B-563B4C5380EA}">
      <dgm:prSet phldrT="[Text]"/>
      <dgm:spPr>
        <a:solidFill>
          <a:srgbClr val="000099"/>
        </a:solidFill>
      </dgm:spPr>
      <dgm:t>
        <a:bodyPr/>
        <a:lstStyle/>
        <a:p>
          <a:r>
            <a:rPr lang="en-GB" dirty="0" smtClean="0"/>
            <a:t>Accept</a:t>
          </a:r>
          <a:endParaRPr lang="en-GB" dirty="0"/>
        </a:p>
      </dgm:t>
    </dgm:pt>
    <dgm:pt modelId="{403B5786-C06A-4F3D-8E56-60185DBCE52C}" type="parTrans" cxnId="{6A0234B9-4EEA-4E2E-A5BB-F4C25F4390FE}">
      <dgm:prSet/>
      <dgm:spPr/>
      <dgm:t>
        <a:bodyPr/>
        <a:lstStyle/>
        <a:p>
          <a:endParaRPr lang="en-GB"/>
        </a:p>
      </dgm:t>
    </dgm:pt>
    <dgm:pt modelId="{B30F46CF-90BD-4A23-A2C0-3A80626160A6}" type="sibTrans" cxnId="{6A0234B9-4EEA-4E2E-A5BB-F4C25F4390FE}">
      <dgm:prSet/>
      <dgm:spPr/>
      <dgm:t>
        <a:bodyPr/>
        <a:lstStyle/>
        <a:p>
          <a:endParaRPr lang="en-GB"/>
        </a:p>
      </dgm:t>
    </dgm:pt>
    <dgm:pt modelId="{12B563F0-B26F-4202-849C-19B3A04BB0E1}">
      <dgm:prSet phldrT="[Text]"/>
      <dgm:spPr>
        <a:solidFill>
          <a:srgbClr val="1BA7FD">
            <a:alpha val="90000"/>
          </a:srgbClr>
        </a:solidFill>
      </dgm:spPr>
      <dgm:t>
        <a:bodyPr/>
        <a:lstStyle/>
        <a:p>
          <a:r>
            <a:rPr lang="en-GB" dirty="0" smtClean="0"/>
            <a:t>Internal Rate of Return is greater than discount rate</a:t>
          </a:r>
          <a:endParaRPr lang="en-GB" dirty="0"/>
        </a:p>
      </dgm:t>
    </dgm:pt>
    <dgm:pt modelId="{CF3CC16E-FD3A-4CDD-B88C-0FF5272C971F}" type="parTrans" cxnId="{61A51AFA-EDF4-491E-BC84-59725363D284}">
      <dgm:prSet/>
      <dgm:spPr/>
      <dgm:t>
        <a:bodyPr/>
        <a:lstStyle/>
        <a:p>
          <a:endParaRPr lang="en-GB"/>
        </a:p>
      </dgm:t>
    </dgm:pt>
    <dgm:pt modelId="{9959C90A-1A3E-4456-ADD7-331AA44A9DCD}" type="sibTrans" cxnId="{61A51AFA-EDF4-491E-BC84-59725363D284}">
      <dgm:prSet/>
      <dgm:spPr/>
      <dgm:t>
        <a:bodyPr/>
        <a:lstStyle/>
        <a:p>
          <a:endParaRPr lang="en-GB"/>
        </a:p>
      </dgm:t>
    </dgm:pt>
    <dgm:pt modelId="{44988C4D-27DA-4414-8249-2FB8F9F2A93A}">
      <dgm:prSet phldrT="[Text]"/>
      <dgm:spPr>
        <a:solidFill>
          <a:srgbClr val="000099"/>
        </a:solidFill>
      </dgm:spPr>
      <dgm:t>
        <a:bodyPr/>
        <a:lstStyle/>
        <a:p>
          <a:r>
            <a:rPr lang="en-GB" dirty="0" smtClean="0"/>
            <a:t>Reject</a:t>
          </a:r>
          <a:endParaRPr lang="en-GB" dirty="0"/>
        </a:p>
      </dgm:t>
    </dgm:pt>
    <dgm:pt modelId="{46C05279-5B4C-4D37-9B2E-46E219641F29}" type="parTrans" cxnId="{4BC4F2E2-2F9B-489C-A972-8568358454A9}">
      <dgm:prSet/>
      <dgm:spPr/>
      <dgm:t>
        <a:bodyPr/>
        <a:lstStyle/>
        <a:p>
          <a:endParaRPr lang="en-GB"/>
        </a:p>
      </dgm:t>
    </dgm:pt>
    <dgm:pt modelId="{1970D1AE-64F2-481D-942D-AB08C8F929EB}" type="sibTrans" cxnId="{4BC4F2E2-2F9B-489C-A972-8568358454A9}">
      <dgm:prSet/>
      <dgm:spPr/>
      <dgm:t>
        <a:bodyPr/>
        <a:lstStyle/>
        <a:p>
          <a:endParaRPr lang="en-GB"/>
        </a:p>
      </dgm:t>
    </dgm:pt>
    <dgm:pt modelId="{6CCEAF6F-BF09-4DA1-B06C-DF081C2D9653}">
      <dgm:prSet phldrT="[Text]"/>
      <dgm:spPr>
        <a:solidFill>
          <a:srgbClr val="1BA7FD">
            <a:alpha val="90000"/>
          </a:srgbClr>
        </a:solidFill>
      </dgm:spPr>
      <dgm:t>
        <a:bodyPr/>
        <a:lstStyle/>
        <a:p>
          <a:r>
            <a:rPr lang="en-GB" dirty="0" smtClean="0"/>
            <a:t>Internal Rate of Return is less than discount rate</a:t>
          </a:r>
          <a:endParaRPr lang="en-GB" dirty="0"/>
        </a:p>
      </dgm:t>
    </dgm:pt>
    <dgm:pt modelId="{892CDB1C-EA77-46B0-A326-AC9C3F514354}" type="parTrans" cxnId="{091FA4B1-1A87-440C-9C77-4A04A3337B9D}">
      <dgm:prSet/>
      <dgm:spPr/>
      <dgm:t>
        <a:bodyPr/>
        <a:lstStyle/>
        <a:p>
          <a:endParaRPr lang="en-GB"/>
        </a:p>
      </dgm:t>
    </dgm:pt>
    <dgm:pt modelId="{6030E0D7-FBED-40A3-9FE0-62C8274C765D}" type="sibTrans" cxnId="{091FA4B1-1A87-440C-9C77-4A04A3337B9D}">
      <dgm:prSet/>
      <dgm:spPr/>
      <dgm:t>
        <a:bodyPr/>
        <a:lstStyle/>
        <a:p>
          <a:endParaRPr lang="en-GB"/>
        </a:p>
      </dgm:t>
    </dgm:pt>
    <dgm:pt modelId="{F5B3B629-3A68-4906-B569-921C4251D3FA}" type="pres">
      <dgm:prSet presAssocID="{0379444A-1910-4189-94B7-DF8BD62E4F37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834381AA-EAFD-4E84-82D3-B2D0DD8B665E}" type="pres">
      <dgm:prSet presAssocID="{7CE6464E-7B8B-4CD2-948B-563B4C5380EA}" presName="linNode" presStyleCnt="0"/>
      <dgm:spPr/>
    </dgm:pt>
    <dgm:pt modelId="{31D05D24-79B6-4541-95CE-2F36AB820E83}" type="pres">
      <dgm:prSet presAssocID="{7CE6464E-7B8B-4CD2-948B-563B4C5380EA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4BE5691-F841-41FB-BFBF-FE763240E798}" type="pres">
      <dgm:prSet presAssocID="{7CE6464E-7B8B-4CD2-948B-563B4C5380EA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9DABB3B-8667-4EDC-95D7-9B3E9523ADC9}" type="pres">
      <dgm:prSet presAssocID="{B30F46CF-90BD-4A23-A2C0-3A80626160A6}" presName="spacing" presStyleCnt="0"/>
      <dgm:spPr/>
    </dgm:pt>
    <dgm:pt modelId="{CBD871B9-02A5-4C36-9260-45C5665A6A91}" type="pres">
      <dgm:prSet presAssocID="{44988C4D-27DA-4414-8249-2FB8F9F2A93A}" presName="linNode" presStyleCnt="0"/>
      <dgm:spPr/>
    </dgm:pt>
    <dgm:pt modelId="{18BBE1BA-BFFE-462B-8FF0-DAD72C1DDF34}" type="pres">
      <dgm:prSet presAssocID="{44988C4D-27DA-4414-8249-2FB8F9F2A93A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7C21878-1CFD-4002-9E0F-4BAC0A07F3F8}" type="pres">
      <dgm:prSet presAssocID="{44988C4D-27DA-4414-8249-2FB8F9F2A93A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61B3B5E-C1D7-4443-B726-4D30839D6059}" type="presOf" srcId="{7CE6464E-7B8B-4CD2-948B-563B4C5380EA}" destId="{31D05D24-79B6-4541-95CE-2F36AB820E83}" srcOrd="0" destOrd="0" presId="urn:microsoft.com/office/officeart/2005/8/layout/vList6"/>
    <dgm:cxn modelId="{4BC4F2E2-2F9B-489C-A972-8568358454A9}" srcId="{0379444A-1910-4189-94B7-DF8BD62E4F37}" destId="{44988C4D-27DA-4414-8249-2FB8F9F2A93A}" srcOrd="1" destOrd="0" parTransId="{46C05279-5B4C-4D37-9B2E-46E219641F29}" sibTransId="{1970D1AE-64F2-481D-942D-AB08C8F929EB}"/>
    <dgm:cxn modelId="{6A0234B9-4EEA-4E2E-A5BB-F4C25F4390FE}" srcId="{0379444A-1910-4189-94B7-DF8BD62E4F37}" destId="{7CE6464E-7B8B-4CD2-948B-563B4C5380EA}" srcOrd="0" destOrd="0" parTransId="{403B5786-C06A-4F3D-8E56-60185DBCE52C}" sibTransId="{B30F46CF-90BD-4A23-A2C0-3A80626160A6}"/>
    <dgm:cxn modelId="{51AA25EB-5271-4D33-94C7-58655730E722}" type="presOf" srcId="{44988C4D-27DA-4414-8249-2FB8F9F2A93A}" destId="{18BBE1BA-BFFE-462B-8FF0-DAD72C1DDF34}" srcOrd="0" destOrd="0" presId="urn:microsoft.com/office/officeart/2005/8/layout/vList6"/>
    <dgm:cxn modelId="{091FA4B1-1A87-440C-9C77-4A04A3337B9D}" srcId="{44988C4D-27DA-4414-8249-2FB8F9F2A93A}" destId="{6CCEAF6F-BF09-4DA1-B06C-DF081C2D9653}" srcOrd="0" destOrd="0" parTransId="{892CDB1C-EA77-46B0-A326-AC9C3F514354}" sibTransId="{6030E0D7-FBED-40A3-9FE0-62C8274C765D}"/>
    <dgm:cxn modelId="{572CA138-6932-405E-8FA7-EEB5155DA05A}" type="presOf" srcId="{0379444A-1910-4189-94B7-DF8BD62E4F37}" destId="{F5B3B629-3A68-4906-B569-921C4251D3FA}" srcOrd="0" destOrd="0" presId="urn:microsoft.com/office/officeart/2005/8/layout/vList6"/>
    <dgm:cxn modelId="{C31F3978-363F-46AC-9A79-439C7CBEAE99}" type="presOf" srcId="{12B563F0-B26F-4202-849C-19B3A04BB0E1}" destId="{34BE5691-F841-41FB-BFBF-FE763240E798}" srcOrd="0" destOrd="0" presId="urn:microsoft.com/office/officeart/2005/8/layout/vList6"/>
    <dgm:cxn modelId="{BB5AF7A0-BCB8-4A78-8934-9CBA438E235B}" type="presOf" srcId="{6CCEAF6F-BF09-4DA1-B06C-DF081C2D9653}" destId="{17C21878-1CFD-4002-9E0F-4BAC0A07F3F8}" srcOrd="0" destOrd="0" presId="urn:microsoft.com/office/officeart/2005/8/layout/vList6"/>
    <dgm:cxn modelId="{61A51AFA-EDF4-491E-BC84-59725363D284}" srcId="{7CE6464E-7B8B-4CD2-948B-563B4C5380EA}" destId="{12B563F0-B26F-4202-849C-19B3A04BB0E1}" srcOrd="0" destOrd="0" parTransId="{CF3CC16E-FD3A-4CDD-B88C-0FF5272C971F}" sibTransId="{9959C90A-1A3E-4456-ADD7-331AA44A9DCD}"/>
    <dgm:cxn modelId="{1CABF984-432B-42D7-AA46-012032503F16}" type="presParOf" srcId="{F5B3B629-3A68-4906-B569-921C4251D3FA}" destId="{834381AA-EAFD-4E84-82D3-B2D0DD8B665E}" srcOrd="0" destOrd="0" presId="urn:microsoft.com/office/officeart/2005/8/layout/vList6"/>
    <dgm:cxn modelId="{87BDD012-E2BD-4C6B-BE08-8AFC70B1B8BE}" type="presParOf" srcId="{834381AA-EAFD-4E84-82D3-B2D0DD8B665E}" destId="{31D05D24-79B6-4541-95CE-2F36AB820E83}" srcOrd="0" destOrd="0" presId="urn:microsoft.com/office/officeart/2005/8/layout/vList6"/>
    <dgm:cxn modelId="{50763F1F-B525-4E69-8A38-88ABAB8A914C}" type="presParOf" srcId="{834381AA-EAFD-4E84-82D3-B2D0DD8B665E}" destId="{34BE5691-F841-41FB-BFBF-FE763240E798}" srcOrd="1" destOrd="0" presId="urn:microsoft.com/office/officeart/2005/8/layout/vList6"/>
    <dgm:cxn modelId="{4371E67C-6278-4351-B707-2D20971B5C03}" type="presParOf" srcId="{F5B3B629-3A68-4906-B569-921C4251D3FA}" destId="{E9DABB3B-8667-4EDC-95D7-9B3E9523ADC9}" srcOrd="1" destOrd="0" presId="urn:microsoft.com/office/officeart/2005/8/layout/vList6"/>
    <dgm:cxn modelId="{80E744D0-1308-4BB3-9EF6-71F2273C1CDE}" type="presParOf" srcId="{F5B3B629-3A68-4906-B569-921C4251D3FA}" destId="{CBD871B9-02A5-4C36-9260-45C5665A6A91}" srcOrd="2" destOrd="0" presId="urn:microsoft.com/office/officeart/2005/8/layout/vList6"/>
    <dgm:cxn modelId="{AAE19951-B587-41E3-85A4-B762CB3A9864}" type="presParOf" srcId="{CBD871B9-02A5-4C36-9260-45C5665A6A91}" destId="{18BBE1BA-BFFE-462B-8FF0-DAD72C1DDF34}" srcOrd="0" destOrd="0" presId="urn:microsoft.com/office/officeart/2005/8/layout/vList6"/>
    <dgm:cxn modelId="{D3277F7C-2E43-40FA-B96B-D80CA4D695F9}" type="presParOf" srcId="{CBD871B9-02A5-4C36-9260-45C5665A6A91}" destId="{17C21878-1CFD-4002-9E0F-4BAC0A07F3F8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EC3A316-8E1B-4D16-B72D-3CD64F2C8B92}" type="doc">
      <dgm:prSet loTypeId="urn:microsoft.com/office/officeart/2005/8/layout/hList1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CEDECE54-DF92-42F5-A28A-E1483ED9811C}">
      <dgm:prSet phldrT="[Text]"/>
      <dgm:spPr>
        <a:solidFill>
          <a:srgbClr val="000099"/>
        </a:solidFill>
      </dgm:spPr>
      <dgm:t>
        <a:bodyPr/>
        <a:lstStyle/>
        <a:p>
          <a:r>
            <a:rPr lang="en-GB" dirty="0" smtClean="0"/>
            <a:t>Independent Project </a:t>
          </a:r>
          <a:endParaRPr lang="en-GB" dirty="0"/>
        </a:p>
      </dgm:t>
    </dgm:pt>
    <dgm:pt modelId="{4570FDC4-E522-4C3E-BE7B-B843FEC8BE8D}" type="parTrans" cxnId="{8FAF734C-7258-40B2-9033-1A38081F4622}">
      <dgm:prSet/>
      <dgm:spPr/>
      <dgm:t>
        <a:bodyPr/>
        <a:lstStyle/>
        <a:p>
          <a:endParaRPr lang="en-GB"/>
        </a:p>
      </dgm:t>
    </dgm:pt>
    <dgm:pt modelId="{B8346180-08BA-451E-8EE0-404CE457EDAD}" type="sibTrans" cxnId="{8FAF734C-7258-40B2-9033-1A38081F4622}">
      <dgm:prSet/>
      <dgm:spPr/>
      <dgm:t>
        <a:bodyPr/>
        <a:lstStyle/>
        <a:p>
          <a:endParaRPr lang="en-GB"/>
        </a:p>
      </dgm:t>
    </dgm:pt>
    <dgm:pt modelId="{902628E1-97CA-4DE1-AE5A-03DDD46E9BA9}">
      <dgm:prSet phldrT="[Text]"/>
      <dgm:spPr>
        <a:solidFill>
          <a:srgbClr val="33CCFF">
            <a:alpha val="90000"/>
          </a:srgbClr>
        </a:solidFill>
      </dgm:spPr>
      <dgm:t>
        <a:bodyPr/>
        <a:lstStyle/>
        <a:p>
          <a:r>
            <a:rPr lang="en-US" dirty="0" smtClean="0"/>
            <a:t>An </a:t>
          </a:r>
          <a:r>
            <a:rPr lang="en-US" b="1" dirty="0" smtClean="0"/>
            <a:t>independent project </a:t>
          </a:r>
          <a:r>
            <a:rPr lang="en-US" dirty="0" smtClean="0"/>
            <a:t>is one whose acceptance or rejection is independent of the acceptance or rejection of other projects. </a:t>
          </a:r>
          <a:endParaRPr lang="en-GB" dirty="0"/>
        </a:p>
      </dgm:t>
    </dgm:pt>
    <dgm:pt modelId="{9DDC9C0A-276F-4E5D-B12B-2078549A5E50}" type="parTrans" cxnId="{25CEB2EE-D3C6-46E3-AFA8-B11CDE50B18B}">
      <dgm:prSet/>
      <dgm:spPr/>
      <dgm:t>
        <a:bodyPr/>
        <a:lstStyle/>
        <a:p>
          <a:endParaRPr lang="en-GB"/>
        </a:p>
      </dgm:t>
    </dgm:pt>
    <dgm:pt modelId="{22D698DB-0A65-42BB-8FF3-71C672D39297}" type="sibTrans" cxnId="{25CEB2EE-D3C6-46E3-AFA8-B11CDE50B18B}">
      <dgm:prSet/>
      <dgm:spPr/>
      <dgm:t>
        <a:bodyPr/>
        <a:lstStyle/>
        <a:p>
          <a:endParaRPr lang="en-GB"/>
        </a:p>
      </dgm:t>
    </dgm:pt>
    <dgm:pt modelId="{7FFE8443-9CC8-426D-A04A-E14782316FAF}">
      <dgm:prSet phldrT="[Text]"/>
      <dgm:spPr>
        <a:solidFill>
          <a:srgbClr val="000099"/>
        </a:solidFill>
      </dgm:spPr>
      <dgm:t>
        <a:bodyPr/>
        <a:lstStyle/>
        <a:p>
          <a:r>
            <a:rPr lang="en-GB" dirty="0" smtClean="0"/>
            <a:t>Mutually Exclusive Projects</a:t>
          </a:r>
          <a:endParaRPr lang="en-GB" dirty="0"/>
        </a:p>
      </dgm:t>
    </dgm:pt>
    <dgm:pt modelId="{FF293CE8-64F3-41AE-862F-007F16BF3895}" type="parTrans" cxnId="{6456DF54-99BF-4C31-A173-3EAD04F9784F}">
      <dgm:prSet/>
      <dgm:spPr/>
      <dgm:t>
        <a:bodyPr/>
        <a:lstStyle/>
        <a:p>
          <a:endParaRPr lang="en-GB"/>
        </a:p>
      </dgm:t>
    </dgm:pt>
    <dgm:pt modelId="{03272556-7429-4851-868D-802D3E3EB959}" type="sibTrans" cxnId="{6456DF54-99BF-4C31-A173-3EAD04F9784F}">
      <dgm:prSet/>
      <dgm:spPr/>
      <dgm:t>
        <a:bodyPr/>
        <a:lstStyle/>
        <a:p>
          <a:endParaRPr lang="en-GB"/>
        </a:p>
      </dgm:t>
    </dgm:pt>
    <dgm:pt modelId="{0A4BF342-EEE4-42F2-B683-8515CDCDA482}">
      <dgm:prSet phldrT="[Text]"/>
      <dgm:spPr>
        <a:solidFill>
          <a:srgbClr val="33CCFF">
            <a:alpha val="90000"/>
          </a:srgbClr>
        </a:solidFill>
      </dgm:spPr>
      <dgm:t>
        <a:bodyPr/>
        <a:lstStyle/>
        <a:p>
          <a:r>
            <a:rPr lang="en-US" dirty="0" smtClean="0"/>
            <a:t>With mutually exclusive projects, you can accept </a:t>
          </a:r>
          <a:r>
            <a:rPr lang="en-US" i="1" dirty="0" smtClean="0"/>
            <a:t>A </a:t>
          </a:r>
          <a:r>
            <a:rPr lang="en-US" dirty="0" smtClean="0"/>
            <a:t>or you can accept </a:t>
          </a:r>
          <a:r>
            <a:rPr lang="en-US" i="1" dirty="0" smtClean="0"/>
            <a:t>B </a:t>
          </a:r>
          <a:r>
            <a:rPr lang="en-US" dirty="0" smtClean="0"/>
            <a:t>or you can reject both of them, but you cannot accept both of them. </a:t>
          </a:r>
          <a:endParaRPr lang="en-GB" dirty="0"/>
        </a:p>
      </dgm:t>
    </dgm:pt>
    <dgm:pt modelId="{809718CE-D8A1-45E9-B6C4-C0088D61946D}" type="parTrans" cxnId="{FD28F193-4DB9-4802-92BD-DA2A4640D172}">
      <dgm:prSet/>
      <dgm:spPr/>
      <dgm:t>
        <a:bodyPr/>
        <a:lstStyle/>
        <a:p>
          <a:endParaRPr lang="en-GB"/>
        </a:p>
      </dgm:t>
    </dgm:pt>
    <dgm:pt modelId="{B987E702-4991-4064-B793-6D1F5B208AC6}" type="sibTrans" cxnId="{FD28F193-4DB9-4802-92BD-DA2A4640D172}">
      <dgm:prSet/>
      <dgm:spPr/>
      <dgm:t>
        <a:bodyPr/>
        <a:lstStyle/>
        <a:p>
          <a:endParaRPr lang="en-GB"/>
        </a:p>
      </dgm:t>
    </dgm:pt>
    <dgm:pt modelId="{06B195CD-02C4-4B4F-9970-B2320D20D685}" type="pres">
      <dgm:prSet presAssocID="{7EC3A316-8E1B-4D16-B72D-3CD64F2C8B9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10DC24C-CB3A-426A-995E-8D560653439C}" type="pres">
      <dgm:prSet presAssocID="{CEDECE54-DF92-42F5-A28A-E1483ED9811C}" presName="composite" presStyleCnt="0"/>
      <dgm:spPr/>
    </dgm:pt>
    <dgm:pt modelId="{ED8F61F2-7C8D-4742-A01A-1767158F731B}" type="pres">
      <dgm:prSet presAssocID="{CEDECE54-DF92-42F5-A28A-E1483ED9811C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8319D65-28B7-45EA-AB64-B88ADCAA458B}" type="pres">
      <dgm:prSet presAssocID="{CEDECE54-DF92-42F5-A28A-E1483ED9811C}" presName="desTx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EAD232B-AE64-4ACC-8CF9-B4C4422B432F}" type="pres">
      <dgm:prSet presAssocID="{B8346180-08BA-451E-8EE0-404CE457EDAD}" presName="space" presStyleCnt="0"/>
      <dgm:spPr/>
    </dgm:pt>
    <dgm:pt modelId="{14205163-F26B-4EAA-893F-43E2B42DE44F}" type="pres">
      <dgm:prSet presAssocID="{7FFE8443-9CC8-426D-A04A-E14782316FAF}" presName="composite" presStyleCnt="0"/>
      <dgm:spPr/>
    </dgm:pt>
    <dgm:pt modelId="{DA08BFFB-AEB0-4FF2-A59B-7CBE6597AF2A}" type="pres">
      <dgm:prSet presAssocID="{7FFE8443-9CC8-426D-A04A-E14782316FAF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B661EEF-DC7F-409C-A57C-A81F29A0025A}" type="pres">
      <dgm:prSet presAssocID="{7FFE8443-9CC8-426D-A04A-E14782316FAF}" presName="desTx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73FE3416-6A43-4223-9731-8492A396814B}" type="presOf" srcId="{CEDECE54-DF92-42F5-A28A-E1483ED9811C}" destId="{ED8F61F2-7C8D-4742-A01A-1767158F731B}" srcOrd="0" destOrd="0" presId="urn:microsoft.com/office/officeart/2005/8/layout/hList1"/>
    <dgm:cxn modelId="{B8E15CD2-097C-47A1-B36E-CE7EA2ADAE51}" type="presOf" srcId="{7EC3A316-8E1B-4D16-B72D-3CD64F2C8B92}" destId="{06B195CD-02C4-4B4F-9970-B2320D20D685}" srcOrd="0" destOrd="0" presId="urn:microsoft.com/office/officeart/2005/8/layout/hList1"/>
    <dgm:cxn modelId="{8FAF734C-7258-40B2-9033-1A38081F4622}" srcId="{7EC3A316-8E1B-4D16-B72D-3CD64F2C8B92}" destId="{CEDECE54-DF92-42F5-A28A-E1483ED9811C}" srcOrd="0" destOrd="0" parTransId="{4570FDC4-E522-4C3E-BE7B-B843FEC8BE8D}" sibTransId="{B8346180-08BA-451E-8EE0-404CE457EDAD}"/>
    <dgm:cxn modelId="{C5ABBA7C-8F05-42A1-91C3-6591B3023D6E}" type="presOf" srcId="{7FFE8443-9CC8-426D-A04A-E14782316FAF}" destId="{DA08BFFB-AEB0-4FF2-A59B-7CBE6597AF2A}" srcOrd="0" destOrd="0" presId="urn:microsoft.com/office/officeart/2005/8/layout/hList1"/>
    <dgm:cxn modelId="{FD28F193-4DB9-4802-92BD-DA2A4640D172}" srcId="{7FFE8443-9CC8-426D-A04A-E14782316FAF}" destId="{0A4BF342-EEE4-42F2-B683-8515CDCDA482}" srcOrd="0" destOrd="0" parTransId="{809718CE-D8A1-45E9-B6C4-C0088D61946D}" sibTransId="{B987E702-4991-4064-B793-6D1F5B208AC6}"/>
    <dgm:cxn modelId="{6456DF54-99BF-4C31-A173-3EAD04F9784F}" srcId="{7EC3A316-8E1B-4D16-B72D-3CD64F2C8B92}" destId="{7FFE8443-9CC8-426D-A04A-E14782316FAF}" srcOrd="1" destOrd="0" parTransId="{FF293CE8-64F3-41AE-862F-007F16BF3895}" sibTransId="{03272556-7429-4851-868D-802D3E3EB959}"/>
    <dgm:cxn modelId="{25CEB2EE-D3C6-46E3-AFA8-B11CDE50B18B}" srcId="{CEDECE54-DF92-42F5-A28A-E1483ED9811C}" destId="{902628E1-97CA-4DE1-AE5A-03DDD46E9BA9}" srcOrd="0" destOrd="0" parTransId="{9DDC9C0A-276F-4E5D-B12B-2078549A5E50}" sibTransId="{22D698DB-0A65-42BB-8FF3-71C672D39297}"/>
    <dgm:cxn modelId="{EB2849FF-AEC8-423C-861C-EF6470B8FA55}" type="presOf" srcId="{0A4BF342-EEE4-42F2-B683-8515CDCDA482}" destId="{CB661EEF-DC7F-409C-A57C-A81F29A0025A}" srcOrd="0" destOrd="0" presId="urn:microsoft.com/office/officeart/2005/8/layout/hList1"/>
    <dgm:cxn modelId="{92FAD852-4048-47A2-A64A-EAFBDAA6EC67}" type="presOf" srcId="{902628E1-97CA-4DE1-AE5A-03DDD46E9BA9}" destId="{18319D65-28B7-45EA-AB64-B88ADCAA458B}" srcOrd="0" destOrd="0" presId="urn:microsoft.com/office/officeart/2005/8/layout/hList1"/>
    <dgm:cxn modelId="{3956231C-67BA-4A04-A128-0658D94F5D4E}" type="presParOf" srcId="{06B195CD-02C4-4B4F-9970-B2320D20D685}" destId="{010DC24C-CB3A-426A-995E-8D560653439C}" srcOrd="0" destOrd="0" presId="urn:microsoft.com/office/officeart/2005/8/layout/hList1"/>
    <dgm:cxn modelId="{1FE0E013-05C9-4F4B-B9C8-88BAFF13A7ED}" type="presParOf" srcId="{010DC24C-CB3A-426A-995E-8D560653439C}" destId="{ED8F61F2-7C8D-4742-A01A-1767158F731B}" srcOrd="0" destOrd="0" presId="urn:microsoft.com/office/officeart/2005/8/layout/hList1"/>
    <dgm:cxn modelId="{43F6AB7F-21AF-42DF-9405-AB1165C661FD}" type="presParOf" srcId="{010DC24C-CB3A-426A-995E-8D560653439C}" destId="{18319D65-28B7-45EA-AB64-B88ADCAA458B}" srcOrd="1" destOrd="0" presId="urn:microsoft.com/office/officeart/2005/8/layout/hList1"/>
    <dgm:cxn modelId="{C35688FF-DBDA-4DAC-995F-889CEA0C67EA}" type="presParOf" srcId="{06B195CD-02C4-4B4F-9970-B2320D20D685}" destId="{5EAD232B-AE64-4ACC-8CF9-B4C4422B432F}" srcOrd="1" destOrd="0" presId="urn:microsoft.com/office/officeart/2005/8/layout/hList1"/>
    <dgm:cxn modelId="{D6E41472-283E-4EEB-B353-6C24BD616CB5}" type="presParOf" srcId="{06B195CD-02C4-4B4F-9970-B2320D20D685}" destId="{14205163-F26B-4EAA-893F-43E2B42DE44F}" srcOrd="2" destOrd="0" presId="urn:microsoft.com/office/officeart/2005/8/layout/hList1"/>
    <dgm:cxn modelId="{174CC668-7B35-4645-93E8-5481C87DE60F}" type="presParOf" srcId="{14205163-F26B-4EAA-893F-43E2B42DE44F}" destId="{DA08BFFB-AEB0-4FF2-A59B-7CBE6597AF2A}" srcOrd="0" destOrd="0" presId="urn:microsoft.com/office/officeart/2005/8/layout/hList1"/>
    <dgm:cxn modelId="{6992628E-607A-482B-8D02-5241FBB6FF47}" type="presParOf" srcId="{14205163-F26B-4EAA-893F-43E2B42DE44F}" destId="{CB661EEF-DC7F-409C-A57C-A81F29A0025A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C11CB02-92DF-460B-8B59-6766FBECD409}" type="doc">
      <dgm:prSet loTypeId="urn:microsoft.com/office/officeart/2005/8/layout/vList5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D6E6ED92-F7B3-417C-85A0-CBE0480B496A}">
      <dgm:prSet phldrT="[Text]"/>
      <dgm:spPr>
        <a:solidFill>
          <a:srgbClr val="000099"/>
        </a:solidFill>
      </dgm:spPr>
      <dgm:t>
        <a:bodyPr/>
        <a:lstStyle/>
        <a:p>
          <a:r>
            <a:rPr lang="en-GB" dirty="0" smtClean="0"/>
            <a:t>1</a:t>
          </a:r>
          <a:r>
            <a:rPr lang="en-GB" baseline="30000" dirty="0" smtClean="0"/>
            <a:t>st</a:t>
          </a:r>
          <a:r>
            <a:rPr lang="en-GB" dirty="0" smtClean="0"/>
            <a:t> Cash Flow Negative; Remaining Cash Flows Positive</a:t>
          </a:r>
          <a:endParaRPr lang="en-GB" dirty="0"/>
        </a:p>
      </dgm:t>
    </dgm:pt>
    <dgm:pt modelId="{9BC6925C-83A2-4938-A127-6A3FB9B9C51F}" type="parTrans" cxnId="{18651201-B112-4095-8400-9DEFF58F0A4D}">
      <dgm:prSet/>
      <dgm:spPr/>
      <dgm:t>
        <a:bodyPr/>
        <a:lstStyle/>
        <a:p>
          <a:endParaRPr lang="en-GB"/>
        </a:p>
      </dgm:t>
    </dgm:pt>
    <dgm:pt modelId="{030F273A-A9F3-40CE-A772-0A34CD5BB216}" type="sibTrans" cxnId="{18651201-B112-4095-8400-9DEFF58F0A4D}">
      <dgm:prSet/>
      <dgm:spPr/>
      <dgm:t>
        <a:bodyPr/>
        <a:lstStyle/>
        <a:p>
          <a:endParaRPr lang="en-GB"/>
        </a:p>
      </dgm:t>
    </dgm:pt>
    <dgm:pt modelId="{E6E9C48A-069E-4F6E-93BC-727D9038C7E2}">
      <dgm:prSet phldrT="[Text]"/>
      <dgm:spPr>
        <a:solidFill>
          <a:srgbClr val="33CCFF">
            <a:alpha val="90000"/>
          </a:srgbClr>
        </a:solidFill>
      </dgm:spPr>
      <dgm:t>
        <a:bodyPr/>
        <a:lstStyle/>
        <a:p>
          <a:r>
            <a:rPr lang="en-GB" dirty="0" smtClean="0"/>
            <a:t>Number of IRRs: 1</a:t>
          </a:r>
          <a:endParaRPr lang="en-GB" dirty="0"/>
        </a:p>
      </dgm:t>
    </dgm:pt>
    <dgm:pt modelId="{0693252E-4DA1-4CE0-9E4F-24024808FDB4}" type="parTrans" cxnId="{1E21ED16-F065-4D9B-9B19-77B4D062C2FD}">
      <dgm:prSet/>
      <dgm:spPr/>
      <dgm:t>
        <a:bodyPr/>
        <a:lstStyle/>
        <a:p>
          <a:endParaRPr lang="en-GB"/>
        </a:p>
      </dgm:t>
    </dgm:pt>
    <dgm:pt modelId="{12B5E171-2E5F-49AD-9C0C-69F2695E41E3}" type="sibTrans" cxnId="{1E21ED16-F065-4D9B-9B19-77B4D062C2FD}">
      <dgm:prSet/>
      <dgm:spPr/>
      <dgm:t>
        <a:bodyPr/>
        <a:lstStyle/>
        <a:p>
          <a:endParaRPr lang="en-GB"/>
        </a:p>
      </dgm:t>
    </dgm:pt>
    <dgm:pt modelId="{472F7795-B42E-4BA6-8078-E9037D2AE256}">
      <dgm:prSet phldrT="[Text]"/>
      <dgm:spPr>
        <a:solidFill>
          <a:srgbClr val="33CCFF">
            <a:alpha val="90000"/>
          </a:srgbClr>
        </a:solidFill>
      </dgm:spPr>
      <dgm:t>
        <a:bodyPr/>
        <a:lstStyle/>
        <a:p>
          <a:r>
            <a:rPr lang="en-GB" dirty="0" smtClean="0"/>
            <a:t>Accept if NPV &gt; 0; Reject if NPV &lt; 0</a:t>
          </a:r>
          <a:endParaRPr lang="en-GB" dirty="0"/>
        </a:p>
      </dgm:t>
    </dgm:pt>
    <dgm:pt modelId="{6300B9DF-0203-4308-BEF0-4C2BE8E385A1}" type="parTrans" cxnId="{B514CA45-4C23-4F57-A86D-1E13D18B3966}">
      <dgm:prSet/>
      <dgm:spPr/>
      <dgm:t>
        <a:bodyPr/>
        <a:lstStyle/>
        <a:p>
          <a:endParaRPr lang="en-GB"/>
        </a:p>
      </dgm:t>
    </dgm:pt>
    <dgm:pt modelId="{A71D8869-0E4F-44F7-937F-28D0818EBFBC}" type="sibTrans" cxnId="{B514CA45-4C23-4F57-A86D-1E13D18B3966}">
      <dgm:prSet/>
      <dgm:spPr/>
      <dgm:t>
        <a:bodyPr/>
        <a:lstStyle/>
        <a:p>
          <a:endParaRPr lang="en-GB"/>
        </a:p>
      </dgm:t>
    </dgm:pt>
    <dgm:pt modelId="{EAB6C84E-B397-4830-A312-CCBCA2222280}">
      <dgm:prSet phldrT="[Text]"/>
      <dgm:spPr>
        <a:solidFill>
          <a:srgbClr val="000099"/>
        </a:solidFill>
      </dgm:spPr>
      <dgm:t>
        <a:bodyPr/>
        <a:lstStyle/>
        <a:p>
          <a:r>
            <a:rPr lang="en-GB" dirty="0" smtClean="0"/>
            <a:t>1</a:t>
          </a:r>
          <a:r>
            <a:rPr lang="en-GB" baseline="30000" dirty="0" smtClean="0"/>
            <a:t>st</a:t>
          </a:r>
          <a:r>
            <a:rPr lang="en-GB" dirty="0" smtClean="0"/>
            <a:t> Cash Flow Positive; Remaining Cash Flows Negative</a:t>
          </a:r>
          <a:endParaRPr lang="en-GB" dirty="0"/>
        </a:p>
      </dgm:t>
    </dgm:pt>
    <dgm:pt modelId="{0296DF7E-002D-4B11-9F4A-8D820F29A405}" type="parTrans" cxnId="{7BE7EB5A-CDE5-4A35-9BC2-A4B825CDE2B1}">
      <dgm:prSet/>
      <dgm:spPr/>
      <dgm:t>
        <a:bodyPr/>
        <a:lstStyle/>
        <a:p>
          <a:endParaRPr lang="en-GB"/>
        </a:p>
      </dgm:t>
    </dgm:pt>
    <dgm:pt modelId="{FE783560-4240-408B-880D-12C5C9B5E65E}" type="sibTrans" cxnId="{7BE7EB5A-CDE5-4A35-9BC2-A4B825CDE2B1}">
      <dgm:prSet/>
      <dgm:spPr/>
      <dgm:t>
        <a:bodyPr/>
        <a:lstStyle/>
        <a:p>
          <a:endParaRPr lang="en-GB"/>
        </a:p>
      </dgm:t>
    </dgm:pt>
    <dgm:pt modelId="{011E31B4-2B95-43E3-8A36-622084E6D22D}">
      <dgm:prSet phldrT="[Text]"/>
      <dgm:spPr>
        <a:solidFill>
          <a:srgbClr val="33CCFF">
            <a:alpha val="90000"/>
          </a:srgbClr>
        </a:solidFill>
      </dgm:spPr>
      <dgm:t>
        <a:bodyPr/>
        <a:lstStyle/>
        <a:p>
          <a:r>
            <a:rPr lang="en-GB" dirty="0" smtClean="0"/>
            <a:t>Number of IRRs: 1</a:t>
          </a:r>
          <a:endParaRPr lang="en-GB" dirty="0"/>
        </a:p>
      </dgm:t>
    </dgm:pt>
    <dgm:pt modelId="{84B3A50D-A0FF-4B3F-ADD7-BA291B7746BD}" type="parTrans" cxnId="{AA96ABAD-DB0C-4294-8D10-CD8385998E34}">
      <dgm:prSet/>
      <dgm:spPr/>
      <dgm:t>
        <a:bodyPr/>
        <a:lstStyle/>
        <a:p>
          <a:endParaRPr lang="en-GB"/>
        </a:p>
      </dgm:t>
    </dgm:pt>
    <dgm:pt modelId="{D70D08C0-D721-4E3D-A7A6-6DF44205E6B4}" type="sibTrans" cxnId="{AA96ABAD-DB0C-4294-8D10-CD8385998E34}">
      <dgm:prSet/>
      <dgm:spPr/>
      <dgm:t>
        <a:bodyPr/>
        <a:lstStyle/>
        <a:p>
          <a:endParaRPr lang="en-GB"/>
        </a:p>
      </dgm:t>
    </dgm:pt>
    <dgm:pt modelId="{49524337-4C96-4BB9-8CBE-A70EAC048876}">
      <dgm:prSet phldrT="[Text]"/>
      <dgm:spPr>
        <a:solidFill>
          <a:srgbClr val="000099"/>
        </a:solidFill>
      </dgm:spPr>
      <dgm:t>
        <a:bodyPr/>
        <a:lstStyle/>
        <a:p>
          <a:r>
            <a:rPr lang="en-GB" dirty="0" smtClean="0"/>
            <a:t>Mixture of Positive and Negative Cash Flows</a:t>
          </a:r>
          <a:endParaRPr lang="en-GB" dirty="0"/>
        </a:p>
      </dgm:t>
    </dgm:pt>
    <dgm:pt modelId="{D474DFD0-B1EA-4626-8C10-F2AD8D9FEEB0}" type="parTrans" cxnId="{21959D01-770C-4DB1-B13E-D5C4AD3A5364}">
      <dgm:prSet/>
      <dgm:spPr/>
      <dgm:t>
        <a:bodyPr/>
        <a:lstStyle/>
        <a:p>
          <a:endParaRPr lang="en-GB"/>
        </a:p>
      </dgm:t>
    </dgm:pt>
    <dgm:pt modelId="{29CFC81F-98A8-44BE-90CF-414E0EB6EA64}" type="sibTrans" cxnId="{21959D01-770C-4DB1-B13E-D5C4AD3A5364}">
      <dgm:prSet/>
      <dgm:spPr/>
      <dgm:t>
        <a:bodyPr/>
        <a:lstStyle/>
        <a:p>
          <a:endParaRPr lang="en-GB"/>
        </a:p>
      </dgm:t>
    </dgm:pt>
    <dgm:pt modelId="{674A3935-86B2-40CF-9A43-8F6AEC1B2573}">
      <dgm:prSet phldrT="[Text]"/>
      <dgm:spPr>
        <a:solidFill>
          <a:srgbClr val="33CCFF">
            <a:alpha val="90000"/>
          </a:srgbClr>
        </a:solidFill>
      </dgm:spPr>
      <dgm:t>
        <a:bodyPr/>
        <a:lstStyle/>
        <a:p>
          <a:r>
            <a:rPr lang="en-GB" dirty="0" smtClean="0"/>
            <a:t>Number of IRRs: Usually More than 1</a:t>
          </a:r>
          <a:endParaRPr lang="en-GB" dirty="0"/>
        </a:p>
      </dgm:t>
    </dgm:pt>
    <dgm:pt modelId="{B8347A27-25F6-4F7C-918A-11D5D9F974D3}" type="parTrans" cxnId="{1AF88AD5-7F42-4655-80FE-1DEA2E70EFF8}">
      <dgm:prSet/>
      <dgm:spPr/>
      <dgm:t>
        <a:bodyPr/>
        <a:lstStyle/>
        <a:p>
          <a:endParaRPr lang="en-GB"/>
        </a:p>
      </dgm:t>
    </dgm:pt>
    <dgm:pt modelId="{DE3505D2-3824-4326-9302-515C5DF1BE78}" type="sibTrans" cxnId="{1AF88AD5-7F42-4655-80FE-1DEA2E70EFF8}">
      <dgm:prSet/>
      <dgm:spPr/>
      <dgm:t>
        <a:bodyPr/>
        <a:lstStyle/>
        <a:p>
          <a:endParaRPr lang="en-GB"/>
        </a:p>
      </dgm:t>
    </dgm:pt>
    <dgm:pt modelId="{A706943D-246D-4BE7-9ECD-9924D6198AB9}">
      <dgm:prSet phldrT="[Text]"/>
      <dgm:spPr>
        <a:solidFill>
          <a:srgbClr val="33CCFF">
            <a:alpha val="90000"/>
          </a:srgbClr>
        </a:solidFill>
      </dgm:spPr>
      <dgm:t>
        <a:bodyPr/>
        <a:lstStyle/>
        <a:p>
          <a:r>
            <a:rPr lang="en-GB" dirty="0" smtClean="0"/>
            <a:t>No Valid IRR</a:t>
          </a:r>
          <a:endParaRPr lang="en-GB" dirty="0"/>
        </a:p>
      </dgm:t>
    </dgm:pt>
    <dgm:pt modelId="{2D03FD2D-98C0-4DFB-8505-8D1F70B16461}" type="parTrans" cxnId="{767B6CA7-E06C-4EE7-B214-1A35845A53D0}">
      <dgm:prSet/>
      <dgm:spPr/>
      <dgm:t>
        <a:bodyPr/>
        <a:lstStyle/>
        <a:p>
          <a:endParaRPr lang="en-GB"/>
        </a:p>
      </dgm:t>
    </dgm:pt>
    <dgm:pt modelId="{E4D4FDCF-6006-40FD-AA64-9DE3FBF2376E}" type="sibTrans" cxnId="{767B6CA7-E06C-4EE7-B214-1A35845A53D0}">
      <dgm:prSet/>
      <dgm:spPr/>
      <dgm:t>
        <a:bodyPr/>
        <a:lstStyle/>
        <a:p>
          <a:endParaRPr lang="en-GB"/>
        </a:p>
      </dgm:t>
    </dgm:pt>
    <dgm:pt modelId="{C4012DF5-F6C2-4829-A696-0F8EE1A503B4}">
      <dgm:prSet phldrT="[Text]"/>
      <dgm:spPr>
        <a:solidFill>
          <a:srgbClr val="33CCFF">
            <a:alpha val="90000"/>
          </a:srgbClr>
        </a:solidFill>
      </dgm:spPr>
      <dgm:t>
        <a:bodyPr/>
        <a:lstStyle/>
        <a:p>
          <a:r>
            <a:rPr lang="en-GB" dirty="0" smtClean="0"/>
            <a:t>Accept if IRR &gt; R; Reject if IRR &lt; R </a:t>
          </a:r>
          <a:endParaRPr lang="en-GB" dirty="0"/>
        </a:p>
      </dgm:t>
    </dgm:pt>
    <dgm:pt modelId="{CBDCE3E3-5701-45FF-B1BA-E7FDEDC6CCF3}" type="parTrans" cxnId="{01764543-8EEA-4F2F-B771-D195006217E7}">
      <dgm:prSet/>
      <dgm:spPr/>
      <dgm:t>
        <a:bodyPr/>
        <a:lstStyle/>
        <a:p>
          <a:endParaRPr lang="en-GB"/>
        </a:p>
      </dgm:t>
    </dgm:pt>
    <dgm:pt modelId="{275DA5B1-3E67-4F92-9E0A-B5157AA1353C}" type="sibTrans" cxnId="{01764543-8EEA-4F2F-B771-D195006217E7}">
      <dgm:prSet/>
      <dgm:spPr/>
      <dgm:t>
        <a:bodyPr/>
        <a:lstStyle/>
        <a:p>
          <a:endParaRPr lang="en-GB"/>
        </a:p>
      </dgm:t>
    </dgm:pt>
    <dgm:pt modelId="{B66E69A9-3404-442A-8A3F-D83525A6F9B3}">
      <dgm:prSet/>
      <dgm:spPr>
        <a:solidFill>
          <a:srgbClr val="33CCFF">
            <a:alpha val="90000"/>
          </a:srgbClr>
        </a:solidFill>
      </dgm:spPr>
      <dgm:t>
        <a:bodyPr/>
        <a:lstStyle/>
        <a:p>
          <a:r>
            <a:rPr lang="en-GB" dirty="0" smtClean="0"/>
            <a:t>Accept if IRR &lt; R; Reject if IRR &gt; R </a:t>
          </a:r>
          <a:endParaRPr lang="en-GB" dirty="0"/>
        </a:p>
      </dgm:t>
    </dgm:pt>
    <dgm:pt modelId="{82DA3D3E-07B3-4BAF-A899-68476810B70F}" type="parTrans" cxnId="{3652570D-51D3-48A1-819A-B684564BDDDE}">
      <dgm:prSet/>
      <dgm:spPr/>
      <dgm:t>
        <a:bodyPr/>
        <a:lstStyle/>
        <a:p>
          <a:endParaRPr lang="en-GB"/>
        </a:p>
      </dgm:t>
    </dgm:pt>
    <dgm:pt modelId="{A71A8FC5-6463-4414-B7EF-D939856AF01E}" type="sibTrans" cxnId="{3652570D-51D3-48A1-819A-B684564BDDDE}">
      <dgm:prSet/>
      <dgm:spPr/>
      <dgm:t>
        <a:bodyPr/>
        <a:lstStyle/>
        <a:p>
          <a:endParaRPr lang="en-GB"/>
        </a:p>
      </dgm:t>
    </dgm:pt>
    <dgm:pt modelId="{E3D3D6AD-58A2-4968-9190-9948FA6DEA82}">
      <dgm:prSet/>
      <dgm:spPr>
        <a:solidFill>
          <a:srgbClr val="33CCFF">
            <a:alpha val="90000"/>
          </a:srgbClr>
        </a:solidFill>
      </dgm:spPr>
      <dgm:t>
        <a:bodyPr/>
        <a:lstStyle/>
        <a:p>
          <a:r>
            <a:rPr lang="en-GB" dirty="0" smtClean="0"/>
            <a:t>Accept if NPV &gt; 0; Reject if NPV &lt; 0</a:t>
          </a:r>
          <a:endParaRPr lang="en-GB" dirty="0"/>
        </a:p>
      </dgm:t>
    </dgm:pt>
    <dgm:pt modelId="{EEBB351A-C76F-4EB4-B65F-A5338CD75E96}" type="parTrans" cxnId="{E345FD67-9A3C-4F1D-AF2A-9DC7A60D91A7}">
      <dgm:prSet/>
      <dgm:spPr/>
      <dgm:t>
        <a:bodyPr/>
        <a:lstStyle/>
        <a:p>
          <a:endParaRPr lang="en-GB"/>
        </a:p>
      </dgm:t>
    </dgm:pt>
    <dgm:pt modelId="{1A19073D-B629-4A2E-8881-1B135C1A0BB3}" type="sibTrans" cxnId="{E345FD67-9A3C-4F1D-AF2A-9DC7A60D91A7}">
      <dgm:prSet/>
      <dgm:spPr/>
      <dgm:t>
        <a:bodyPr/>
        <a:lstStyle/>
        <a:p>
          <a:endParaRPr lang="en-GB"/>
        </a:p>
      </dgm:t>
    </dgm:pt>
    <dgm:pt modelId="{294584F9-F4C4-4FBD-B1EA-25D7192E2F47}">
      <dgm:prSet phldrT="[Text]"/>
      <dgm:spPr>
        <a:solidFill>
          <a:srgbClr val="33CCFF">
            <a:alpha val="90000"/>
          </a:srgbClr>
        </a:solidFill>
      </dgm:spPr>
      <dgm:t>
        <a:bodyPr/>
        <a:lstStyle/>
        <a:p>
          <a:r>
            <a:rPr lang="en-GB" dirty="0" smtClean="0"/>
            <a:t>Accept if NPV &gt; 0; Reject if NPV &lt; 0</a:t>
          </a:r>
          <a:endParaRPr lang="en-GB" dirty="0"/>
        </a:p>
      </dgm:t>
    </dgm:pt>
    <dgm:pt modelId="{DB4ECD2C-0250-4495-84B3-078F75BD5699}" type="parTrans" cxnId="{F293B790-2014-4273-B902-B8F198B192D0}">
      <dgm:prSet/>
      <dgm:spPr/>
      <dgm:t>
        <a:bodyPr/>
        <a:lstStyle/>
        <a:p>
          <a:endParaRPr lang="en-GB"/>
        </a:p>
      </dgm:t>
    </dgm:pt>
    <dgm:pt modelId="{2AE4313A-AEC5-4688-AFB3-B92B7D450A7C}" type="sibTrans" cxnId="{F293B790-2014-4273-B902-B8F198B192D0}">
      <dgm:prSet/>
      <dgm:spPr/>
      <dgm:t>
        <a:bodyPr/>
        <a:lstStyle/>
        <a:p>
          <a:endParaRPr lang="en-GB"/>
        </a:p>
      </dgm:t>
    </dgm:pt>
    <dgm:pt modelId="{490767D8-A7DC-4DE0-8314-F050FFC893D3}" type="pres">
      <dgm:prSet presAssocID="{0C11CB02-92DF-460B-8B59-6766FBECD40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5C04ED0-185C-42F1-B398-A4E6CB1FD2DB}" type="pres">
      <dgm:prSet presAssocID="{D6E6ED92-F7B3-417C-85A0-CBE0480B496A}" presName="linNode" presStyleCnt="0"/>
      <dgm:spPr/>
    </dgm:pt>
    <dgm:pt modelId="{429E4EAC-E2D1-4E75-9723-0DCE08BA77FE}" type="pres">
      <dgm:prSet presAssocID="{D6E6ED92-F7B3-417C-85A0-CBE0480B496A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0E1A62E-F73B-4385-9AC6-B191114BFB43}" type="pres">
      <dgm:prSet presAssocID="{D6E6ED92-F7B3-417C-85A0-CBE0480B496A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0079080-E40A-48B4-A276-DFAE8709C3FF}" type="pres">
      <dgm:prSet presAssocID="{030F273A-A9F3-40CE-A772-0A34CD5BB216}" presName="sp" presStyleCnt="0"/>
      <dgm:spPr/>
    </dgm:pt>
    <dgm:pt modelId="{D4777FC5-C1B8-4822-9CA0-8CA881006705}" type="pres">
      <dgm:prSet presAssocID="{EAB6C84E-B397-4830-A312-CCBCA2222280}" presName="linNode" presStyleCnt="0"/>
      <dgm:spPr/>
    </dgm:pt>
    <dgm:pt modelId="{FB48628E-4C45-4A23-9983-88BB66455F46}" type="pres">
      <dgm:prSet presAssocID="{EAB6C84E-B397-4830-A312-CCBCA2222280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5AEEAFD-832E-4E6C-B7DD-0F2C27BFE22C}" type="pres">
      <dgm:prSet presAssocID="{EAB6C84E-B397-4830-A312-CCBCA2222280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9E5AB48-280A-4E3A-A091-6B999668BF72}" type="pres">
      <dgm:prSet presAssocID="{FE783560-4240-408B-880D-12C5C9B5E65E}" presName="sp" presStyleCnt="0"/>
      <dgm:spPr/>
    </dgm:pt>
    <dgm:pt modelId="{A7B151A2-B01B-42C4-8D23-9B0AEEF88813}" type="pres">
      <dgm:prSet presAssocID="{49524337-4C96-4BB9-8CBE-A70EAC048876}" presName="linNode" presStyleCnt="0"/>
      <dgm:spPr/>
    </dgm:pt>
    <dgm:pt modelId="{1A8358D1-1569-406C-BFB1-F3B900F98FAF}" type="pres">
      <dgm:prSet presAssocID="{49524337-4C96-4BB9-8CBE-A70EAC048876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DE531C1-CE5D-4374-945B-0D6B861A8BC3}" type="pres">
      <dgm:prSet presAssocID="{49524337-4C96-4BB9-8CBE-A70EAC048876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F8C841D-D029-4870-ADFA-D223AF37E691}" type="presOf" srcId="{B66E69A9-3404-442A-8A3F-D83525A6F9B3}" destId="{D5AEEAFD-832E-4E6C-B7DD-0F2C27BFE22C}" srcOrd="0" destOrd="1" presId="urn:microsoft.com/office/officeart/2005/8/layout/vList5"/>
    <dgm:cxn modelId="{18651201-B112-4095-8400-9DEFF58F0A4D}" srcId="{0C11CB02-92DF-460B-8B59-6766FBECD409}" destId="{D6E6ED92-F7B3-417C-85A0-CBE0480B496A}" srcOrd="0" destOrd="0" parTransId="{9BC6925C-83A2-4938-A127-6A3FB9B9C51F}" sibTransId="{030F273A-A9F3-40CE-A772-0A34CD5BB216}"/>
    <dgm:cxn modelId="{01764543-8EEA-4F2F-B771-D195006217E7}" srcId="{D6E6ED92-F7B3-417C-85A0-CBE0480B496A}" destId="{C4012DF5-F6C2-4829-A696-0F8EE1A503B4}" srcOrd="1" destOrd="0" parTransId="{CBDCE3E3-5701-45FF-B1BA-E7FDEDC6CCF3}" sibTransId="{275DA5B1-3E67-4F92-9E0A-B5157AA1353C}"/>
    <dgm:cxn modelId="{84455815-D449-41FC-89D3-43CBDE21F89A}" type="presOf" srcId="{EAB6C84E-B397-4830-A312-CCBCA2222280}" destId="{FB48628E-4C45-4A23-9983-88BB66455F46}" srcOrd="0" destOrd="0" presId="urn:microsoft.com/office/officeart/2005/8/layout/vList5"/>
    <dgm:cxn modelId="{FBF04BB3-06C0-4DCE-BE39-A97241C83943}" type="presOf" srcId="{49524337-4C96-4BB9-8CBE-A70EAC048876}" destId="{1A8358D1-1569-406C-BFB1-F3B900F98FAF}" srcOrd="0" destOrd="0" presId="urn:microsoft.com/office/officeart/2005/8/layout/vList5"/>
    <dgm:cxn modelId="{CB4B3416-B112-4FE8-A994-45AA852DACD7}" type="presOf" srcId="{294584F9-F4C4-4FBD-B1EA-25D7192E2F47}" destId="{DDE531C1-CE5D-4374-945B-0D6B861A8BC3}" srcOrd="0" destOrd="2" presId="urn:microsoft.com/office/officeart/2005/8/layout/vList5"/>
    <dgm:cxn modelId="{767B6CA7-E06C-4EE7-B214-1A35845A53D0}" srcId="{49524337-4C96-4BB9-8CBE-A70EAC048876}" destId="{A706943D-246D-4BE7-9ECD-9924D6198AB9}" srcOrd="1" destOrd="0" parTransId="{2D03FD2D-98C0-4DFB-8505-8D1F70B16461}" sibTransId="{E4D4FDCF-6006-40FD-AA64-9DE3FBF2376E}"/>
    <dgm:cxn modelId="{AA96ABAD-DB0C-4294-8D10-CD8385998E34}" srcId="{EAB6C84E-B397-4830-A312-CCBCA2222280}" destId="{011E31B4-2B95-43E3-8A36-622084E6D22D}" srcOrd="0" destOrd="0" parTransId="{84B3A50D-A0FF-4B3F-ADD7-BA291B7746BD}" sibTransId="{D70D08C0-D721-4E3D-A7A6-6DF44205E6B4}"/>
    <dgm:cxn modelId="{B514CA45-4C23-4F57-A86D-1E13D18B3966}" srcId="{D6E6ED92-F7B3-417C-85A0-CBE0480B496A}" destId="{472F7795-B42E-4BA6-8078-E9037D2AE256}" srcOrd="2" destOrd="0" parTransId="{6300B9DF-0203-4308-BEF0-4C2BE8E385A1}" sibTransId="{A71D8869-0E4F-44F7-937F-28D0818EBFBC}"/>
    <dgm:cxn modelId="{21959D01-770C-4DB1-B13E-D5C4AD3A5364}" srcId="{0C11CB02-92DF-460B-8B59-6766FBECD409}" destId="{49524337-4C96-4BB9-8CBE-A70EAC048876}" srcOrd="2" destOrd="0" parTransId="{D474DFD0-B1EA-4626-8C10-F2AD8D9FEEB0}" sibTransId="{29CFC81F-98A8-44BE-90CF-414E0EB6EA64}"/>
    <dgm:cxn modelId="{CD809317-5C91-4D3C-9453-46A79143B3E7}" type="presOf" srcId="{E3D3D6AD-58A2-4968-9190-9948FA6DEA82}" destId="{D5AEEAFD-832E-4E6C-B7DD-0F2C27BFE22C}" srcOrd="0" destOrd="2" presId="urn:microsoft.com/office/officeart/2005/8/layout/vList5"/>
    <dgm:cxn modelId="{F293B790-2014-4273-B902-B8F198B192D0}" srcId="{49524337-4C96-4BB9-8CBE-A70EAC048876}" destId="{294584F9-F4C4-4FBD-B1EA-25D7192E2F47}" srcOrd="2" destOrd="0" parTransId="{DB4ECD2C-0250-4495-84B3-078F75BD5699}" sibTransId="{2AE4313A-AEC5-4688-AFB3-B92B7D450A7C}"/>
    <dgm:cxn modelId="{ED9585DE-4014-4D08-B3AF-F3032D95D735}" type="presOf" srcId="{C4012DF5-F6C2-4829-A696-0F8EE1A503B4}" destId="{50E1A62E-F73B-4385-9AC6-B191114BFB43}" srcOrd="0" destOrd="1" presId="urn:microsoft.com/office/officeart/2005/8/layout/vList5"/>
    <dgm:cxn modelId="{7BE7EB5A-CDE5-4A35-9BC2-A4B825CDE2B1}" srcId="{0C11CB02-92DF-460B-8B59-6766FBECD409}" destId="{EAB6C84E-B397-4830-A312-CCBCA2222280}" srcOrd="1" destOrd="0" parTransId="{0296DF7E-002D-4B11-9F4A-8D820F29A405}" sibTransId="{FE783560-4240-408B-880D-12C5C9B5E65E}"/>
    <dgm:cxn modelId="{1AF88AD5-7F42-4655-80FE-1DEA2E70EFF8}" srcId="{49524337-4C96-4BB9-8CBE-A70EAC048876}" destId="{674A3935-86B2-40CF-9A43-8F6AEC1B2573}" srcOrd="0" destOrd="0" parTransId="{B8347A27-25F6-4F7C-918A-11D5D9F974D3}" sibTransId="{DE3505D2-3824-4326-9302-515C5DF1BE78}"/>
    <dgm:cxn modelId="{D12A620E-8446-413D-A914-5D4B23F648FD}" type="presOf" srcId="{674A3935-86B2-40CF-9A43-8F6AEC1B2573}" destId="{DDE531C1-CE5D-4374-945B-0D6B861A8BC3}" srcOrd="0" destOrd="0" presId="urn:microsoft.com/office/officeart/2005/8/layout/vList5"/>
    <dgm:cxn modelId="{E4471F2E-31F9-45E5-91EA-0B0B736150AB}" type="presOf" srcId="{D6E6ED92-F7B3-417C-85A0-CBE0480B496A}" destId="{429E4EAC-E2D1-4E75-9723-0DCE08BA77FE}" srcOrd="0" destOrd="0" presId="urn:microsoft.com/office/officeart/2005/8/layout/vList5"/>
    <dgm:cxn modelId="{E345FD67-9A3C-4F1D-AF2A-9DC7A60D91A7}" srcId="{EAB6C84E-B397-4830-A312-CCBCA2222280}" destId="{E3D3D6AD-58A2-4968-9190-9948FA6DEA82}" srcOrd="2" destOrd="0" parTransId="{EEBB351A-C76F-4EB4-B65F-A5338CD75E96}" sibTransId="{1A19073D-B629-4A2E-8881-1B135C1A0BB3}"/>
    <dgm:cxn modelId="{3652570D-51D3-48A1-819A-B684564BDDDE}" srcId="{EAB6C84E-B397-4830-A312-CCBCA2222280}" destId="{B66E69A9-3404-442A-8A3F-D83525A6F9B3}" srcOrd="1" destOrd="0" parTransId="{82DA3D3E-07B3-4BAF-A899-68476810B70F}" sibTransId="{A71A8FC5-6463-4414-B7EF-D939856AF01E}"/>
    <dgm:cxn modelId="{F250AF45-19B6-47D3-9D85-2A50BBFC47D7}" type="presOf" srcId="{A706943D-246D-4BE7-9ECD-9924D6198AB9}" destId="{DDE531C1-CE5D-4374-945B-0D6B861A8BC3}" srcOrd="0" destOrd="1" presId="urn:microsoft.com/office/officeart/2005/8/layout/vList5"/>
    <dgm:cxn modelId="{D5473189-A4B9-4BBF-8870-BEDD089E9081}" type="presOf" srcId="{011E31B4-2B95-43E3-8A36-622084E6D22D}" destId="{D5AEEAFD-832E-4E6C-B7DD-0F2C27BFE22C}" srcOrd="0" destOrd="0" presId="urn:microsoft.com/office/officeart/2005/8/layout/vList5"/>
    <dgm:cxn modelId="{3CB41333-D198-40B6-BEB2-40D64F473443}" type="presOf" srcId="{472F7795-B42E-4BA6-8078-E9037D2AE256}" destId="{50E1A62E-F73B-4385-9AC6-B191114BFB43}" srcOrd="0" destOrd="2" presId="urn:microsoft.com/office/officeart/2005/8/layout/vList5"/>
    <dgm:cxn modelId="{5E6A11B9-7DED-41F8-AB1C-838E430CA920}" type="presOf" srcId="{0C11CB02-92DF-460B-8B59-6766FBECD409}" destId="{490767D8-A7DC-4DE0-8314-F050FFC893D3}" srcOrd="0" destOrd="0" presId="urn:microsoft.com/office/officeart/2005/8/layout/vList5"/>
    <dgm:cxn modelId="{3311157B-4121-41CB-B383-EB3DF06FA7E7}" type="presOf" srcId="{E6E9C48A-069E-4F6E-93BC-727D9038C7E2}" destId="{50E1A62E-F73B-4385-9AC6-B191114BFB43}" srcOrd="0" destOrd="0" presId="urn:microsoft.com/office/officeart/2005/8/layout/vList5"/>
    <dgm:cxn modelId="{1E21ED16-F065-4D9B-9B19-77B4D062C2FD}" srcId="{D6E6ED92-F7B3-417C-85A0-CBE0480B496A}" destId="{E6E9C48A-069E-4F6E-93BC-727D9038C7E2}" srcOrd="0" destOrd="0" parTransId="{0693252E-4DA1-4CE0-9E4F-24024808FDB4}" sibTransId="{12B5E171-2E5F-49AD-9C0C-69F2695E41E3}"/>
    <dgm:cxn modelId="{15686E58-F03F-412C-B2EA-DADF2326DBD1}" type="presParOf" srcId="{490767D8-A7DC-4DE0-8314-F050FFC893D3}" destId="{65C04ED0-185C-42F1-B398-A4E6CB1FD2DB}" srcOrd="0" destOrd="0" presId="urn:microsoft.com/office/officeart/2005/8/layout/vList5"/>
    <dgm:cxn modelId="{A9BB55D8-B8EB-4BA0-9438-8EBCD3AE6A12}" type="presParOf" srcId="{65C04ED0-185C-42F1-B398-A4E6CB1FD2DB}" destId="{429E4EAC-E2D1-4E75-9723-0DCE08BA77FE}" srcOrd="0" destOrd="0" presId="urn:microsoft.com/office/officeart/2005/8/layout/vList5"/>
    <dgm:cxn modelId="{445C778D-4301-4024-B937-C64D1E98888E}" type="presParOf" srcId="{65C04ED0-185C-42F1-B398-A4E6CB1FD2DB}" destId="{50E1A62E-F73B-4385-9AC6-B191114BFB43}" srcOrd="1" destOrd="0" presId="urn:microsoft.com/office/officeart/2005/8/layout/vList5"/>
    <dgm:cxn modelId="{3D1F519F-EF2B-4C1B-8BA9-7C66A6A6FA60}" type="presParOf" srcId="{490767D8-A7DC-4DE0-8314-F050FFC893D3}" destId="{A0079080-E40A-48B4-A276-DFAE8709C3FF}" srcOrd="1" destOrd="0" presId="urn:microsoft.com/office/officeart/2005/8/layout/vList5"/>
    <dgm:cxn modelId="{F6C09A22-8D62-4D86-B900-2BF91F4B87AA}" type="presParOf" srcId="{490767D8-A7DC-4DE0-8314-F050FFC893D3}" destId="{D4777FC5-C1B8-4822-9CA0-8CA881006705}" srcOrd="2" destOrd="0" presId="urn:microsoft.com/office/officeart/2005/8/layout/vList5"/>
    <dgm:cxn modelId="{7632581C-A7E5-48CE-95EE-926C35999ACF}" type="presParOf" srcId="{D4777FC5-C1B8-4822-9CA0-8CA881006705}" destId="{FB48628E-4C45-4A23-9983-88BB66455F46}" srcOrd="0" destOrd="0" presId="urn:microsoft.com/office/officeart/2005/8/layout/vList5"/>
    <dgm:cxn modelId="{25F0F157-EE6B-41E0-B5A8-4F42BECF8710}" type="presParOf" srcId="{D4777FC5-C1B8-4822-9CA0-8CA881006705}" destId="{D5AEEAFD-832E-4E6C-B7DD-0F2C27BFE22C}" srcOrd="1" destOrd="0" presId="urn:microsoft.com/office/officeart/2005/8/layout/vList5"/>
    <dgm:cxn modelId="{E84D15E1-662D-490A-B6C1-2FC2FF94BE0E}" type="presParOf" srcId="{490767D8-A7DC-4DE0-8314-F050FFC893D3}" destId="{A9E5AB48-280A-4E3A-A091-6B999668BF72}" srcOrd="3" destOrd="0" presId="urn:microsoft.com/office/officeart/2005/8/layout/vList5"/>
    <dgm:cxn modelId="{7E0BDA26-60D9-498E-8965-6FFB893BED76}" type="presParOf" srcId="{490767D8-A7DC-4DE0-8314-F050FFC893D3}" destId="{A7B151A2-B01B-42C4-8D23-9B0AEEF88813}" srcOrd="4" destOrd="0" presId="urn:microsoft.com/office/officeart/2005/8/layout/vList5"/>
    <dgm:cxn modelId="{ECA63099-0631-46CB-B319-0DFC3B5AEC4A}" type="presParOf" srcId="{A7B151A2-B01B-42C4-8D23-9B0AEEF88813}" destId="{1A8358D1-1569-406C-BFB1-F3B900F98FAF}" srcOrd="0" destOrd="0" presId="urn:microsoft.com/office/officeart/2005/8/layout/vList5"/>
    <dgm:cxn modelId="{4BBF6E0B-1BD2-453F-BEE4-2991A3CEA5CB}" type="presParOf" srcId="{A7B151A2-B01B-42C4-8D23-9B0AEEF88813}" destId="{DDE531C1-CE5D-4374-945B-0D6B861A8BC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0BE8DA2-3AB3-4324-971D-4AD2F8167D5F}" type="doc">
      <dgm:prSet loTypeId="urn:microsoft.com/office/officeart/2005/8/layout/default#15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EA33EBB9-0307-4C33-B052-F53F722B5C4C}">
      <dgm:prSet phldrT="[Text]"/>
      <dgm:spPr>
        <a:solidFill>
          <a:schemeClr val="accent6"/>
        </a:solidFill>
      </dgm:spPr>
      <dgm:t>
        <a:bodyPr/>
        <a:lstStyle/>
        <a:p>
          <a:r>
            <a:rPr lang="en-GB" dirty="0" smtClean="0"/>
            <a:t>Scale of Cash Flows</a:t>
          </a:r>
          <a:endParaRPr lang="en-GB" dirty="0"/>
        </a:p>
      </dgm:t>
    </dgm:pt>
    <dgm:pt modelId="{F3EDA817-1025-4673-B1E1-6A3B97420CCE}" type="parTrans" cxnId="{E5E20CAF-BD6E-4260-8D77-A11E0097193D}">
      <dgm:prSet/>
      <dgm:spPr/>
      <dgm:t>
        <a:bodyPr/>
        <a:lstStyle/>
        <a:p>
          <a:endParaRPr lang="en-GB"/>
        </a:p>
      </dgm:t>
    </dgm:pt>
    <dgm:pt modelId="{E7010122-FD4B-4401-A352-C4FF488B6101}" type="sibTrans" cxnId="{E5E20CAF-BD6E-4260-8D77-A11E0097193D}">
      <dgm:prSet/>
      <dgm:spPr/>
      <dgm:t>
        <a:bodyPr/>
        <a:lstStyle/>
        <a:p>
          <a:endParaRPr lang="en-GB"/>
        </a:p>
      </dgm:t>
    </dgm:pt>
    <dgm:pt modelId="{D204D706-E4E8-4083-8657-ADE51B073C7C}">
      <dgm:prSet phldrT="[Text]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GB" dirty="0" smtClean="0"/>
            <a:t>Timing of Cash Flows</a:t>
          </a:r>
          <a:endParaRPr lang="en-GB" dirty="0"/>
        </a:p>
      </dgm:t>
    </dgm:pt>
    <dgm:pt modelId="{21F84889-55A7-4D47-9252-D7335934449A}" type="parTrans" cxnId="{59349C53-DB6D-40C1-A164-9E94A02B0336}">
      <dgm:prSet/>
      <dgm:spPr/>
      <dgm:t>
        <a:bodyPr/>
        <a:lstStyle/>
        <a:p>
          <a:endParaRPr lang="en-GB"/>
        </a:p>
      </dgm:t>
    </dgm:pt>
    <dgm:pt modelId="{E9898413-20E5-4D79-BA75-4A7A5FC7981D}" type="sibTrans" cxnId="{59349C53-DB6D-40C1-A164-9E94A02B0336}">
      <dgm:prSet/>
      <dgm:spPr/>
      <dgm:t>
        <a:bodyPr/>
        <a:lstStyle/>
        <a:p>
          <a:endParaRPr lang="en-GB"/>
        </a:p>
      </dgm:t>
    </dgm:pt>
    <dgm:pt modelId="{E36EDA33-281D-46D7-B93F-35C84D91FD2A}" type="pres">
      <dgm:prSet presAssocID="{C0BE8DA2-3AB3-4324-971D-4AD2F8167D5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8E8D10D0-2CB0-49B2-B491-DCE34620B517}" type="pres">
      <dgm:prSet presAssocID="{EA33EBB9-0307-4C33-B052-F53F722B5C4C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7C6D8A4-4CAD-4147-A4E1-64E126EE1D65}" type="pres">
      <dgm:prSet presAssocID="{E7010122-FD4B-4401-A352-C4FF488B6101}" presName="sibTrans" presStyleCnt="0"/>
      <dgm:spPr/>
    </dgm:pt>
    <dgm:pt modelId="{C917625D-A840-4433-A704-61EE5C0CD0E1}" type="pres">
      <dgm:prSet presAssocID="{D204D706-E4E8-4083-8657-ADE51B073C7C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5E20CAF-BD6E-4260-8D77-A11E0097193D}" srcId="{C0BE8DA2-3AB3-4324-971D-4AD2F8167D5F}" destId="{EA33EBB9-0307-4C33-B052-F53F722B5C4C}" srcOrd="0" destOrd="0" parTransId="{F3EDA817-1025-4673-B1E1-6A3B97420CCE}" sibTransId="{E7010122-FD4B-4401-A352-C4FF488B6101}"/>
    <dgm:cxn modelId="{C7EE81E2-EED6-4724-8E3A-A7704EBBE524}" type="presOf" srcId="{EA33EBB9-0307-4C33-B052-F53F722B5C4C}" destId="{8E8D10D0-2CB0-49B2-B491-DCE34620B517}" srcOrd="0" destOrd="0" presId="urn:microsoft.com/office/officeart/2005/8/layout/default#15"/>
    <dgm:cxn modelId="{59349C53-DB6D-40C1-A164-9E94A02B0336}" srcId="{C0BE8DA2-3AB3-4324-971D-4AD2F8167D5F}" destId="{D204D706-E4E8-4083-8657-ADE51B073C7C}" srcOrd="1" destOrd="0" parTransId="{21F84889-55A7-4D47-9252-D7335934449A}" sibTransId="{E9898413-20E5-4D79-BA75-4A7A5FC7981D}"/>
    <dgm:cxn modelId="{650CC5D4-CA76-4739-B19B-160E2BCCBB07}" type="presOf" srcId="{C0BE8DA2-3AB3-4324-971D-4AD2F8167D5F}" destId="{E36EDA33-281D-46D7-B93F-35C84D91FD2A}" srcOrd="0" destOrd="0" presId="urn:microsoft.com/office/officeart/2005/8/layout/default#15"/>
    <dgm:cxn modelId="{EAD70976-B8F7-438A-AE11-832A586FC73A}" type="presOf" srcId="{D204D706-E4E8-4083-8657-ADE51B073C7C}" destId="{C917625D-A840-4433-A704-61EE5C0CD0E1}" srcOrd="0" destOrd="0" presId="urn:microsoft.com/office/officeart/2005/8/layout/default#15"/>
    <dgm:cxn modelId="{7DC97CA6-BAF9-499F-B651-8B2DB5FB02C4}" type="presParOf" srcId="{E36EDA33-281D-46D7-B93F-35C84D91FD2A}" destId="{8E8D10D0-2CB0-49B2-B491-DCE34620B517}" srcOrd="0" destOrd="0" presId="urn:microsoft.com/office/officeart/2005/8/layout/default#15"/>
    <dgm:cxn modelId="{F1305674-3276-4AAC-9192-D04F1B4F3CCF}" type="presParOf" srcId="{E36EDA33-281D-46D7-B93F-35C84D91FD2A}" destId="{67C6D8A4-4CAD-4147-A4E1-64E126EE1D65}" srcOrd="1" destOrd="0" presId="urn:microsoft.com/office/officeart/2005/8/layout/default#15"/>
    <dgm:cxn modelId="{7C691BC9-EC41-43DB-818E-58F68ECD9A7D}" type="presParOf" srcId="{E36EDA33-281D-46D7-B93F-35C84D91FD2A}" destId="{C917625D-A840-4433-A704-61EE5C0CD0E1}" srcOrd="2" destOrd="0" presId="urn:microsoft.com/office/officeart/2005/8/layout/default#1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606439F-5088-4550-A4FB-B04AC2A89E79}" type="doc">
      <dgm:prSet loTypeId="urn:microsoft.com/office/officeart/2005/8/layout/default#16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2073434D-CD7D-48DC-85D8-CA300DCDC397}">
      <dgm:prSet phldrT="[Text]"/>
      <dgm:spPr>
        <a:solidFill>
          <a:schemeClr val="accent6"/>
        </a:solidFill>
      </dgm:spPr>
      <dgm:t>
        <a:bodyPr/>
        <a:lstStyle/>
        <a:p>
          <a:r>
            <a:rPr lang="en-GB" dirty="0" smtClean="0"/>
            <a:t>IRR Ignores Scale</a:t>
          </a:r>
          <a:endParaRPr lang="en-GB" dirty="0"/>
        </a:p>
      </dgm:t>
    </dgm:pt>
    <dgm:pt modelId="{D6822BDB-C837-43A6-9E72-8F95FE8BBF25}" type="parTrans" cxnId="{C758FEB0-938D-494F-8412-F4D363112549}">
      <dgm:prSet/>
      <dgm:spPr/>
      <dgm:t>
        <a:bodyPr/>
        <a:lstStyle/>
        <a:p>
          <a:endParaRPr lang="en-GB"/>
        </a:p>
      </dgm:t>
    </dgm:pt>
    <dgm:pt modelId="{9D2D1831-3E04-453C-A448-3375CBF9D8D7}" type="sibTrans" cxnId="{C758FEB0-938D-494F-8412-F4D363112549}">
      <dgm:prSet/>
      <dgm:spPr/>
      <dgm:t>
        <a:bodyPr/>
        <a:lstStyle/>
        <a:p>
          <a:endParaRPr lang="en-GB"/>
        </a:p>
      </dgm:t>
    </dgm:pt>
    <dgm:pt modelId="{0267D39A-9794-47DE-AE90-831041DF1503}" type="pres">
      <dgm:prSet presAssocID="{9606439F-5088-4550-A4FB-B04AC2A89E7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A4442986-1D81-4169-9FC8-56986410332E}" type="pres">
      <dgm:prSet presAssocID="{2073434D-CD7D-48DC-85D8-CA300DCDC397}" presName="node" presStyleLbl="node1" presStyleIdx="0" presStyleCnt="1" custLinFactNeighborX="1316" custLinFactNeighborY="78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02BCE71-30CB-4FD7-8486-E7C37871A8C4}" type="presOf" srcId="{2073434D-CD7D-48DC-85D8-CA300DCDC397}" destId="{A4442986-1D81-4169-9FC8-56986410332E}" srcOrd="0" destOrd="0" presId="urn:microsoft.com/office/officeart/2005/8/layout/default#16"/>
    <dgm:cxn modelId="{C758FEB0-938D-494F-8412-F4D363112549}" srcId="{9606439F-5088-4550-A4FB-B04AC2A89E79}" destId="{2073434D-CD7D-48DC-85D8-CA300DCDC397}" srcOrd="0" destOrd="0" parTransId="{D6822BDB-C837-43A6-9E72-8F95FE8BBF25}" sibTransId="{9D2D1831-3E04-453C-A448-3375CBF9D8D7}"/>
    <dgm:cxn modelId="{B23A0D18-81B0-49D6-B109-F6CC25A369E4}" type="presOf" srcId="{9606439F-5088-4550-A4FB-B04AC2A89E79}" destId="{0267D39A-9794-47DE-AE90-831041DF1503}" srcOrd="0" destOrd="0" presId="urn:microsoft.com/office/officeart/2005/8/layout/default#16"/>
    <dgm:cxn modelId="{29D9BCC4-9FA4-4E4B-BFE4-101DE43476E6}" type="presParOf" srcId="{0267D39A-9794-47DE-AE90-831041DF1503}" destId="{A4442986-1D81-4169-9FC8-56986410332E}" srcOrd="0" destOrd="0" presId="urn:microsoft.com/office/officeart/2005/8/layout/default#1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769E6A0-61FB-4DD0-B7EF-FA40ECCEBEE7}" type="doc">
      <dgm:prSet loTypeId="urn:microsoft.com/office/officeart/2005/8/layout/default#27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771E4DE8-AA6B-47AF-9BCC-464A52937BB4}">
      <dgm:prSet phldrT="[Text]"/>
      <dgm:spPr>
        <a:solidFill>
          <a:srgbClr val="000099"/>
        </a:solidFill>
      </dgm:spPr>
      <dgm:t>
        <a:bodyPr/>
        <a:lstStyle/>
        <a:p>
          <a:r>
            <a:rPr lang="en-GB" dirty="0" smtClean="0"/>
            <a:t>IRR Ignores the Timing of Cash Flows</a:t>
          </a:r>
          <a:endParaRPr lang="en-GB" dirty="0"/>
        </a:p>
      </dgm:t>
    </dgm:pt>
    <dgm:pt modelId="{618E39AE-9C0A-4C31-8723-E5805A5D7892}" type="parTrans" cxnId="{5E9611FA-5E7C-4450-9C75-D109B2AA6073}">
      <dgm:prSet/>
      <dgm:spPr/>
      <dgm:t>
        <a:bodyPr/>
        <a:lstStyle/>
        <a:p>
          <a:endParaRPr lang="en-GB"/>
        </a:p>
      </dgm:t>
    </dgm:pt>
    <dgm:pt modelId="{2FCDB4CB-BEAD-4A34-8957-13DB79DBD96B}" type="sibTrans" cxnId="{5E9611FA-5E7C-4450-9C75-D109B2AA6073}">
      <dgm:prSet/>
      <dgm:spPr/>
      <dgm:t>
        <a:bodyPr/>
        <a:lstStyle/>
        <a:p>
          <a:endParaRPr lang="en-GB"/>
        </a:p>
      </dgm:t>
    </dgm:pt>
    <dgm:pt modelId="{1EE6FE5C-0446-438A-B755-CEA8C10EA6CE}" type="pres">
      <dgm:prSet presAssocID="{9769E6A0-61FB-4DD0-B7EF-FA40ECCEBEE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BB126F6B-F2E9-49CB-ADCD-B3E3B626E52A}" type="pres">
      <dgm:prSet presAssocID="{771E4DE8-AA6B-47AF-9BCC-464A52937BB4}" presName="node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527B291E-8AA0-4072-8F78-9E9AE3F311AB}" type="presOf" srcId="{771E4DE8-AA6B-47AF-9BCC-464A52937BB4}" destId="{BB126F6B-F2E9-49CB-ADCD-B3E3B626E52A}" srcOrd="0" destOrd="0" presId="urn:microsoft.com/office/officeart/2005/8/layout/default#27"/>
    <dgm:cxn modelId="{5E9611FA-5E7C-4450-9C75-D109B2AA6073}" srcId="{9769E6A0-61FB-4DD0-B7EF-FA40ECCEBEE7}" destId="{771E4DE8-AA6B-47AF-9BCC-464A52937BB4}" srcOrd="0" destOrd="0" parTransId="{618E39AE-9C0A-4C31-8723-E5805A5D7892}" sibTransId="{2FCDB4CB-BEAD-4A34-8957-13DB79DBD96B}"/>
    <dgm:cxn modelId="{6F0870C1-2435-49F6-9B5F-D89A872682DC}" type="presOf" srcId="{9769E6A0-61FB-4DD0-B7EF-FA40ECCEBEE7}" destId="{1EE6FE5C-0446-438A-B755-CEA8C10EA6CE}" srcOrd="0" destOrd="0" presId="urn:microsoft.com/office/officeart/2005/8/layout/default#27"/>
    <dgm:cxn modelId="{17DCE80E-7FD8-47B5-94B4-81403309F2BE}" type="presParOf" srcId="{1EE6FE5C-0446-438A-B755-CEA8C10EA6CE}" destId="{BB126F6B-F2E9-49CB-ADCD-B3E3B626E52A}" srcOrd="0" destOrd="0" presId="urn:microsoft.com/office/officeart/2005/8/layout/default#2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A5369AA4-2242-4358-AA0C-D32F4498277E}" type="doc">
      <dgm:prSet loTypeId="urn:microsoft.com/office/officeart/2005/8/layout/default#28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730F146F-C931-4F47-A499-D5C139CD8B68}">
      <dgm:prSet phldrT="[Text]"/>
      <dgm:spPr/>
      <dgm:t>
        <a:bodyPr/>
        <a:lstStyle/>
        <a:p>
          <a:r>
            <a:rPr lang="en-GB" dirty="0" smtClean="0"/>
            <a:t>To avoid issues such as Timing and Scale, use Incremental NPV or Incremental IRR</a:t>
          </a:r>
          <a:endParaRPr lang="en-GB" dirty="0"/>
        </a:p>
      </dgm:t>
    </dgm:pt>
    <dgm:pt modelId="{8F1E9136-9C2B-47F8-A0D7-4A60D61C463F}" type="parTrans" cxnId="{FB159E9C-977A-4FAF-9550-A3127C598AC3}">
      <dgm:prSet/>
      <dgm:spPr/>
      <dgm:t>
        <a:bodyPr/>
        <a:lstStyle/>
        <a:p>
          <a:endParaRPr lang="en-GB"/>
        </a:p>
      </dgm:t>
    </dgm:pt>
    <dgm:pt modelId="{EC04F3AE-8425-41E2-B154-102B0126918D}" type="sibTrans" cxnId="{FB159E9C-977A-4FAF-9550-A3127C598AC3}">
      <dgm:prSet/>
      <dgm:spPr/>
      <dgm:t>
        <a:bodyPr/>
        <a:lstStyle/>
        <a:p>
          <a:endParaRPr lang="en-GB"/>
        </a:p>
      </dgm:t>
    </dgm:pt>
    <dgm:pt modelId="{707464B9-4411-4572-8059-56CF4D04E263}" type="pres">
      <dgm:prSet presAssocID="{A5369AA4-2242-4358-AA0C-D32F4498277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DFE0B716-98A3-40BD-9239-002D40E2D7C0}" type="pres">
      <dgm:prSet presAssocID="{730F146F-C931-4F47-A499-D5C139CD8B68}" presName="node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E3DAF76-1F93-48D4-99A3-45E4E8F99C13}" type="presOf" srcId="{730F146F-C931-4F47-A499-D5C139CD8B68}" destId="{DFE0B716-98A3-40BD-9239-002D40E2D7C0}" srcOrd="0" destOrd="0" presId="urn:microsoft.com/office/officeart/2005/8/layout/default#28"/>
    <dgm:cxn modelId="{FB159E9C-977A-4FAF-9550-A3127C598AC3}" srcId="{A5369AA4-2242-4358-AA0C-D32F4498277E}" destId="{730F146F-C931-4F47-A499-D5C139CD8B68}" srcOrd="0" destOrd="0" parTransId="{8F1E9136-9C2B-47F8-A0D7-4A60D61C463F}" sibTransId="{EC04F3AE-8425-41E2-B154-102B0126918D}"/>
    <dgm:cxn modelId="{D23633EE-0F75-4F4B-9CCD-0A1360582AB0}" type="presOf" srcId="{A5369AA4-2242-4358-AA0C-D32F4498277E}" destId="{707464B9-4411-4572-8059-56CF4D04E263}" srcOrd="0" destOrd="0" presId="urn:microsoft.com/office/officeart/2005/8/layout/default#28"/>
    <dgm:cxn modelId="{00030141-3CE9-4BB6-B14C-DBA1E1FB0E27}" type="presParOf" srcId="{707464B9-4411-4572-8059-56CF4D04E263}" destId="{DFE0B716-98A3-40BD-9239-002D40E2D7C0}" srcOrd="0" destOrd="0" presId="urn:microsoft.com/office/officeart/2005/8/layout/default#2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A2F02957-06BC-4682-8547-EDDABC70990F}" type="doc">
      <dgm:prSet loTypeId="urn:microsoft.com/office/officeart/2005/8/layout/default#33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3B7D93C8-D480-4BD6-9A0D-8CADC69EF113}">
      <dgm:prSet phldrT="[Text]"/>
      <dgm:spPr>
        <a:solidFill>
          <a:schemeClr val="accent6"/>
        </a:solidFill>
      </dgm:spPr>
      <dgm:t>
        <a:bodyPr/>
        <a:lstStyle/>
        <a:p>
          <a:r>
            <a:rPr lang="en-GB" dirty="0" smtClean="0"/>
            <a:t>Independent Projects</a:t>
          </a:r>
          <a:endParaRPr lang="en-GB" dirty="0"/>
        </a:p>
      </dgm:t>
    </dgm:pt>
    <dgm:pt modelId="{F11505E5-32F7-4BD1-90B4-A34CF333106D}" type="parTrans" cxnId="{3A677F90-3B1D-48AE-AEB3-E58BE976DE8F}">
      <dgm:prSet/>
      <dgm:spPr/>
      <dgm:t>
        <a:bodyPr/>
        <a:lstStyle/>
        <a:p>
          <a:endParaRPr lang="en-GB"/>
        </a:p>
      </dgm:t>
    </dgm:pt>
    <dgm:pt modelId="{C52688FA-E28D-4328-9B3F-3D415BEA0ADC}" type="sibTrans" cxnId="{3A677F90-3B1D-48AE-AEB3-E58BE976DE8F}">
      <dgm:prSet/>
      <dgm:spPr/>
      <dgm:t>
        <a:bodyPr/>
        <a:lstStyle/>
        <a:p>
          <a:endParaRPr lang="en-GB"/>
        </a:p>
      </dgm:t>
    </dgm:pt>
    <dgm:pt modelId="{A111A489-8E0E-4C54-9D3F-2F8222339A86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en-GB" dirty="0" smtClean="0"/>
            <a:t>Mutually Exclusive Projects</a:t>
          </a:r>
          <a:endParaRPr lang="en-GB" dirty="0"/>
        </a:p>
      </dgm:t>
    </dgm:pt>
    <dgm:pt modelId="{7800E72A-07CE-4A21-A539-0B74AC70E6D5}" type="parTrans" cxnId="{D06A0F1C-C7C3-4CB6-8AB1-40824F26694A}">
      <dgm:prSet/>
      <dgm:spPr/>
      <dgm:t>
        <a:bodyPr/>
        <a:lstStyle/>
        <a:p>
          <a:endParaRPr lang="en-GB"/>
        </a:p>
      </dgm:t>
    </dgm:pt>
    <dgm:pt modelId="{DBCA5FAD-06DC-4466-BF6E-58096039CA40}" type="sibTrans" cxnId="{D06A0F1C-C7C3-4CB6-8AB1-40824F26694A}">
      <dgm:prSet/>
      <dgm:spPr/>
      <dgm:t>
        <a:bodyPr/>
        <a:lstStyle/>
        <a:p>
          <a:endParaRPr lang="en-GB"/>
        </a:p>
      </dgm:t>
    </dgm:pt>
    <dgm:pt modelId="{14F9264D-54AF-4F07-AAFA-E404D88A60A0}">
      <dgm:prSet phldrT="[Text]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en-GB" dirty="0" smtClean="0"/>
            <a:t>Capital Rationing</a:t>
          </a:r>
          <a:endParaRPr lang="en-GB" dirty="0"/>
        </a:p>
      </dgm:t>
    </dgm:pt>
    <dgm:pt modelId="{43C25084-C74D-4371-9CBB-2DA7E00C0FE6}" type="parTrans" cxnId="{4C6E6617-9079-4F51-942D-6ACA9F04A754}">
      <dgm:prSet/>
      <dgm:spPr/>
      <dgm:t>
        <a:bodyPr/>
        <a:lstStyle/>
        <a:p>
          <a:endParaRPr lang="en-GB"/>
        </a:p>
      </dgm:t>
    </dgm:pt>
    <dgm:pt modelId="{AA9719A9-6099-4A24-B182-E06F5F6A7359}" type="sibTrans" cxnId="{4C6E6617-9079-4F51-942D-6ACA9F04A754}">
      <dgm:prSet/>
      <dgm:spPr/>
      <dgm:t>
        <a:bodyPr/>
        <a:lstStyle/>
        <a:p>
          <a:endParaRPr lang="en-GB"/>
        </a:p>
      </dgm:t>
    </dgm:pt>
    <dgm:pt modelId="{1FA39F2D-4EF9-4682-8F87-94124930E18E}" type="pres">
      <dgm:prSet presAssocID="{A2F02957-06BC-4682-8547-EDDABC70990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409FF1D1-DA78-4F49-93EF-034863E695B2}" type="pres">
      <dgm:prSet presAssocID="{3B7D93C8-D480-4BD6-9A0D-8CADC69EF113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3BE6E97-D58B-4662-9970-EA54C26172CD}" type="pres">
      <dgm:prSet presAssocID="{C52688FA-E28D-4328-9B3F-3D415BEA0ADC}" presName="sibTrans" presStyleCnt="0"/>
      <dgm:spPr/>
    </dgm:pt>
    <dgm:pt modelId="{12D692A1-A7B5-4A4E-B256-31094B6E1EBE}" type="pres">
      <dgm:prSet presAssocID="{A111A489-8E0E-4C54-9D3F-2F8222339A86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D721D9D-B05C-445F-87C4-B9A654417295}" type="pres">
      <dgm:prSet presAssocID="{DBCA5FAD-06DC-4466-BF6E-58096039CA40}" presName="sibTrans" presStyleCnt="0"/>
      <dgm:spPr/>
    </dgm:pt>
    <dgm:pt modelId="{DF97F281-30C7-4070-8E6B-40C3808FEE96}" type="pres">
      <dgm:prSet presAssocID="{14F9264D-54AF-4F07-AAFA-E404D88A60A0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06A0F1C-C7C3-4CB6-8AB1-40824F26694A}" srcId="{A2F02957-06BC-4682-8547-EDDABC70990F}" destId="{A111A489-8E0E-4C54-9D3F-2F8222339A86}" srcOrd="1" destOrd="0" parTransId="{7800E72A-07CE-4A21-A539-0B74AC70E6D5}" sibTransId="{DBCA5FAD-06DC-4466-BF6E-58096039CA40}"/>
    <dgm:cxn modelId="{4C6E6617-9079-4F51-942D-6ACA9F04A754}" srcId="{A2F02957-06BC-4682-8547-EDDABC70990F}" destId="{14F9264D-54AF-4F07-AAFA-E404D88A60A0}" srcOrd="2" destOrd="0" parTransId="{43C25084-C74D-4371-9CBB-2DA7E00C0FE6}" sibTransId="{AA9719A9-6099-4A24-B182-E06F5F6A7359}"/>
    <dgm:cxn modelId="{639B92A7-8F50-4897-8985-20DDB819209A}" type="presOf" srcId="{A111A489-8E0E-4C54-9D3F-2F8222339A86}" destId="{12D692A1-A7B5-4A4E-B256-31094B6E1EBE}" srcOrd="0" destOrd="0" presId="urn:microsoft.com/office/officeart/2005/8/layout/default#33"/>
    <dgm:cxn modelId="{411BD8A7-C948-4941-9A7E-7605ACB5AA0E}" type="presOf" srcId="{A2F02957-06BC-4682-8547-EDDABC70990F}" destId="{1FA39F2D-4EF9-4682-8F87-94124930E18E}" srcOrd="0" destOrd="0" presId="urn:microsoft.com/office/officeart/2005/8/layout/default#33"/>
    <dgm:cxn modelId="{712AEF34-255F-4061-B350-E41ABF080FF2}" type="presOf" srcId="{3B7D93C8-D480-4BD6-9A0D-8CADC69EF113}" destId="{409FF1D1-DA78-4F49-93EF-034863E695B2}" srcOrd="0" destOrd="0" presId="urn:microsoft.com/office/officeart/2005/8/layout/default#33"/>
    <dgm:cxn modelId="{3A677F90-3B1D-48AE-AEB3-E58BE976DE8F}" srcId="{A2F02957-06BC-4682-8547-EDDABC70990F}" destId="{3B7D93C8-D480-4BD6-9A0D-8CADC69EF113}" srcOrd="0" destOrd="0" parTransId="{F11505E5-32F7-4BD1-90B4-A34CF333106D}" sibTransId="{C52688FA-E28D-4328-9B3F-3D415BEA0ADC}"/>
    <dgm:cxn modelId="{469B760A-AAF1-475F-9ACF-8D9F9757A102}" type="presOf" srcId="{14F9264D-54AF-4F07-AAFA-E404D88A60A0}" destId="{DF97F281-30C7-4070-8E6B-40C3808FEE96}" srcOrd="0" destOrd="0" presId="urn:microsoft.com/office/officeart/2005/8/layout/default#33"/>
    <dgm:cxn modelId="{78A8EAB2-D8E0-41FB-9288-ABA0A7661471}" type="presParOf" srcId="{1FA39F2D-4EF9-4682-8F87-94124930E18E}" destId="{409FF1D1-DA78-4F49-93EF-034863E695B2}" srcOrd="0" destOrd="0" presId="urn:microsoft.com/office/officeart/2005/8/layout/default#33"/>
    <dgm:cxn modelId="{DC6AD560-7928-44FC-8337-2FB4A1BD46C6}" type="presParOf" srcId="{1FA39F2D-4EF9-4682-8F87-94124930E18E}" destId="{43BE6E97-D58B-4662-9970-EA54C26172CD}" srcOrd="1" destOrd="0" presId="urn:microsoft.com/office/officeart/2005/8/layout/default#33"/>
    <dgm:cxn modelId="{8DECCE5E-AC0E-4D05-B6B7-7A5478A4D3F3}" type="presParOf" srcId="{1FA39F2D-4EF9-4682-8F87-94124930E18E}" destId="{12D692A1-A7B5-4A4E-B256-31094B6E1EBE}" srcOrd="2" destOrd="0" presId="urn:microsoft.com/office/officeart/2005/8/layout/default#33"/>
    <dgm:cxn modelId="{3AAF0FC5-F082-493F-9136-45B7581102F4}" type="presParOf" srcId="{1FA39F2D-4EF9-4682-8F87-94124930E18E}" destId="{CD721D9D-B05C-445F-87C4-B9A654417295}" srcOrd="3" destOrd="0" presId="urn:microsoft.com/office/officeart/2005/8/layout/default#33"/>
    <dgm:cxn modelId="{8824E555-9547-4C03-9B2E-4BC5E64B4019}" type="presParOf" srcId="{1FA39F2D-4EF9-4682-8F87-94124930E18E}" destId="{DF97F281-30C7-4070-8E6B-40C3808FEE96}" srcOrd="4" destOrd="0" presId="urn:microsoft.com/office/officeart/2005/8/layout/default#3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24A9B34E-8F99-4BFE-988B-B7607D67BAA2}" type="doc">
      <dgm:prSet loTypeId="urn:microsoft.com/office/officeart/2005/8/layout/vList6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CD0245D1-A962-4F86-B49E-685C9F2C2125}">
      <dgm:prSet phldrT="[Text]"/>
      <dgm:spPr>
        <a:solidFill>
          <a:srgbClr val="000099"/>
        </a:solidFill>
      </dgm:spPr>
      <dgm:t>
        <a:bodyPr/>
        <a:lstStyle/>
        <a:p>
          <a:r>
            <a:rPr lang="en-GB" dirty="0" smtClean="0"/>
            <a:t>Accept</a:t>
          </a:r>
          <a:endParaRPr lang="en-GB" dirty="0"/>
        </a:p>
      </dgm:t>
    </dgm:pt>
    <dgm:pt modelId="{4775D3F7-1F9A-48BD-929B-04714DECC02A}" type="parTrans" cxnId="{2D1F1446-C668-45F5-B23C-B0AE958B5BBE}">
      <dgm:prSet/>
      <dgm:spPr/>
      <dgm:t>
        <a:bodyPr/>
        <a:lstStyle/>
        <a:p>
          <a:endParaRPr lang="en-GB"/>
        </a:p>
      </dgm:t>
    </dgm:pt>
    <dgm:pt modelId="{F701CD16-7CF7-4C56-BA92-607CBEF0508D}" type="sibTrans" cxnId="{2D1F1446-C668-45F5-B23C-B0AE958B5BBE}">
      <dgm:prSet/>
      <dgm:spPr/>
      <dgm:t>
        <a:bodyPr/>
        <a:lstStyle/>
        <a:p>
          <a:endParaRPr lang="en-GB"/>
        </a:p>
      </dgm:t>
    </dgm:pt>
    <dgm:pt modelId="{0E153850-E569-43EF-80EC-E8F75C96C579}">
      <dgm:prSet phldrT="[Text]"/>
      <dgm:spPr>
        <a:solidFill>
          <a:srgbClr val="33CCFF">
            <a:alpha val="90000"/>
          </a:srgbClr>
        </a:solidFill>
      </dgm:spPr>
      <dgm:t>
        <a:bodyPr/>
        <a:lstStyle/>
        <a:p>
          <a:r>
            <a:rPr lang="en-GB" dirty="0" smtClean="0"/>
            <a:t>Profitability Index is Greater than 1</a:t>
          </a:r>
          <a:endParaRPr lang="en-GB" dirty="0"/>
        </a:p>
      </dgm:t>
    </dgm:pt>
    <dgm:pt modelId="{4B37C073-5CD8-49A0-B308-2807182DE3ED}" type="parTrans" cxnId="{38A1C938-AAF0-4EAA-BBF2-3C1CAF369EAB}">
      <dgm:prSet/>
      <dgm:spPr/>
      <dgm:t>
        <a:bodyPr/>
        <a:lstStyle/>
        <a:p>
          <a:endParaRPr lang="en-GB"/>
        </a:p>
      </dgm:t>
    </dgm:pt>
    <dgm:pt modelId="{CC6A0FB0-BF76-4017-973C-12AC888B90DB}" type="sibTrans" cxnId="{38A1C938-AAF0-4EAA-BBF2-3C1CAF369EAB}">
      <dgm:prSet/>
      <dgm:spPr/>
      <dgm:t>
        <a:bodyPr/>
        <a:lstStyle/>
        <a:p>
          <a:endParaRPr lang="en-GB"/>
        </a:p>
      </dgm:t>
    </dgm:pt>
    <dgm:pt modelId="{CC97628E-0063-4C8C-A089-F28834EDACA1}">
      <dgm:prSet phldrT="[Text]"/>
      <dgm:spPr>
        <a:solidFill>
          <a:srgbClr val="000099"/>
        </a:solidFill>
      </dgm:spPr>
      <dgm:t>
        <a:bodyPr/>
        <a:lstStyle/>
        <a:p>
          <a:r>
            <a:rPr lang="en-GB" dirty="0" smtClean="0"/>
            <a:t>Reject</a:t>
          </a:r>
          <a:endParaRPr lang="en-GB" dirty="0"/>
        </a:p>
      </dgm:t>
    </dgm:pt>
    <dgm:pt modelId="{014E06B3-FEF4-4CD2-B162-B8D5F42BC551}" type="parTrans" cxnId="{EF47F7A0-FBF1-4137-8436-6DEDFA26B58B}">
      <dgm:prSet/>
      <dgm:spPr/>
      <dgm:t>
        <a:bodyPr/>
        <a:lstStyle/>
        <a:p>
          <a:endParaRPr lang="en-GB"/>
        </a:p>
      </dgm:t>
    </dgm:pt>
    <dgm:pt modelId="{E304573A-5B77-492D-8797-EAE188BF7D97}" type="sibTrans" cxnId="{EF47F7A0-FBF1-4137-8436-6DEDFA26B58B}">
      <dgm:prSet/>
      <dgm:spPr/>
      <dgm:t>
        <a:bodyPr/>
        <a:lstStyle/>
        <a:p>
          <a:endParaRPr lang="en-GB"/>
        </a:p>
      </dgm:t>
    </dgm:pt>
    <dgm:pt modelId="{A8AB69C4-5C5C-4CEA-B897-4EF2C22DDD55}">
      <dgm:prSet phldrT="[Text]"/>
      <dgm:spPr>
        <a:solidFill>
          <a:srgbClr val="33CCFF">
            <a:alpha val="90000"/>
          </a:srgbClr>
        </a:solidFill>
      </dgm:spPr>
      <dgm:t>
        <a:bodyPr/>
        <a:lstStyle/>
        <a:p>
          <a:r>
            <a:rPr lang="en-GB" dirty="0" smtClean="0"/>
            <a:t>Profitability Index is Less than 1</a:t>
          </a:r>
          <a:endParaRPr lang="en-GB" dirty="0"/>
        </a:p>
      </dgm:t>
    </dgm:pt>
    <dgm:pt modelId="{6211F64B-0277-4448-A7CC-734B4C5470C1}" type="parTrans" cxnId="{44AC9EC0-FC2E-49D7-B54C-321BEEC07230}">
      <dgm:prSet/>
      <dgm:spPr/>
      <dgm:t>
        <a:bodyPr/>
        <a:lstStyle/>
        <a:p>
          <a:endParaRPr lang="en-GB"/>
        </a:p>
      </dgm:t>
    </dgm:pt>
    <dgm:pt modelId="{56131019-05B9-4DFA-BD83-40B6F15EED74}" type="sibTrans" cxnId="{44AC9EC0-FC2E-49D7-B54C-321BEEC07230}">
      <dgm:prSet/>
      <dgm:spPr/>
      <dgm:t>
        <a:bodyPr/>
        <a:lstStyle/>
        <a:p>
          <a:endParaRPr lang="en-GB"/>
        </a:p>
      </dgm:t>
    </dgm:pt>
    <dgm:pt modelId="{BAD5CEEC-F95D-4BD2-B48D-964E3ECAC379}" type="pres">
      <dgm:prSet presAssocID="{24A9B34E-8F99-4BFE-988B-B7607D67BAA2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959FB18B-4AF1-4732-9643-0F43E5D22752}" type="pres">
      <dgm:prSet presAssocID="{CD0245D1-A962-4F86-B49E-685C9F2C2125}" presName="linNode" presStyleCnt="0"/>
      <dgm:spPr/>
    </dgm:pt>
    <dgm:pt modelId="{F3BE92D4-27B9-43B3-8FFF-7A45995BB29F}" type="pres">
      <dgm:prSet presAssocID="{CD0245D1-A962-4F86-B49E-685C9F2C2125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D6F690B-8ECD-463B-B16E-2F01DC8D97B7}" type="pres">
      <dgm:prSet presAssocID="{CD0245D1-A962-4F86-B49E-685C9F2C2125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5F2789C-8E1D-4D3E-A440-E634F3AE9A36}" type="pres">
      <dgm:prSet presAssocID="{F701CD16-7CF7-4C56-BA92-607CBEF0508D}" presName="spacing" presStyleCnt="0"/>
      <dgm:spPr/>
    </dgm:pt>
    <dgm:pt modelId="{D51D4BAA-C8D9-4557-BFE6-CD6C8C79071C}" type="pres">
      <dgm:prSet presAssocID="{CC97628E-0063-4C8C-A089-F28834EDACA1}" presName="linNode" presStyleCnt="0"/>
      <dgm:spPr/>
    </dgm:pt>
    <dgm:pt modelId="{E81A82D4-0BFD-493A-A87E-38D6FCDA42C3}" type="pres">
      <dgm:prSet presAssocID="{CC97628E-0063-4C8C-A089-F28834EDACA1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464A408-79CC-45BE-AF69-54377E420167}" type="pres">
      <dgm:prSet presAssocID="{CC97628E-0063-4C8C-A089-F28834EDACA1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89E9012-838D-4134-ACA7-739AE388167B}" type="presOf" srcId="{24A9B34E-8F99-4BFE-988B-B7607D67BAA2}" destId="{BAD5CEEC-F95D-4BD2-B48D-964E3ECAC379}" srcOrd="0" destOrd="0" presId="urn:microsoft.com/office/officeart/2005/8/layout/vList6"/>
    <dgm:cxn modelId="{D083FFFA-A06D-4999-B674-6C4390EE84D2}" type="presOf" srcId="{CC97628E-0063-4C8C-A089-F28834EDACA1}" destId="{E81A82D4-0BFD-493A-A87E-38D6FCDA42C3}" srcOrd="0" destOrd="0" presId="urn:microsoft.com/office/officeart/2005/8/layout/vList6"/>
    <dgm:cxn modelId="{44AC9EC0-FC2E-49D7-B54C-321BEEC07230}" srcId="{CC97628E-0063-4C8C-A089-F28834EDACA1}" destId="{A8AB69C4-5C5C-4CEA-B897-4EF2C22DDD55}" srcOrd="0" destOrd="0" parTransId="{6211F64B-0277-4448-A7CC-734B4C5470C1}" sibTransId="{56131019-05B9-4DFA-BD83-40B6F15EED74}"/>
    <dgm:cxn modelId="{BCF98505-F16D-442B-BC6B-EECDB03216E8}" type="presOf" srcId="{CD0245D1-A962-4F86-B49E-685C9F2C2125}" destId="{F3BE92D4-27B9-43B3-8FFF-7A45995BB29F}" srcOrd="0" destOrd="0" presId="urn:microsoft.com/office/officeart/2005/8/layout/vList6"/>
    <dgm:cxn modelId="{38A1C938-AAF0-4EAA-BBF2-3C1CAF369EAB}" srcId="{CD0245D1-A962-4F86-B49E-685C9F2C2125}" destId="{0E153850-E569-43EF-80EC-E8F75C96C579}" srcOrd="0" destOrd="0" parTransId="{4B37C073-5CD8-49A0-B308-2807182DE3ED}" sibTransId="{CC6A0FB0-BF76-4017-973C-12AC888B90DB}"/>
    <dgm:cxn modelId="{2D1F1446-C668-45F5-B23C-B0AE958B5BBE}" srcId="{24A9B34E-8F99-4BFE-988B-B7607D67BAA2}" destId="{CD0245D1-A962-4F86-B49E-685C9F2C2125}" srcOrd="0" destOrd="0" parTransId="{4775D3F7-1F9A-48BD-929B-04714DECC02A}" sibTransId="{F701CD16-7CF7-4C56-BA92-607CBEF0508D}"/>
    <dgm:cxn modelId="{E90CC158-4461-4DE4-9F56-C29C7524BF13}" type="presOf" srcId="{A8AB69C4-5C5C-4CEA-B897-4EF2C22DDD55}" destId="{2464A408-79CC-45BE-AF69-54377E420167}" srcOrd="0" destOrd="0" presId="urn:microsoft.com/office/officeart/2005/8/layout/vList6"/>
    <dgm:cxn modelId="{5FA878EC-86B8-4E8B-BB51-E0B5EBFCEFC7}" type="presOf" srcId="{0E153850-E569-43EF-80EC-E8F75C96C579}" destId="{FD6F690B-8ECD-463B-B16E-2F01DC8D97B7}" srcOrd="0" destOrd="0" presId="urn:microsoft.com/office/officeart/2005/8/layout/vList6"/>
    <dgm:cxn modelId="{EF47F7A0-FBF1-4137-8436-6DEDFA26B58B}" srcId="{24A9B34E-8F99-4BFE-988B-B7607D67BAA2}" destId="{CC97628E-0063-4C8C-A089-F28834EDACA1}" srcOrd="1" destOrd="0" parTransId="{014E06B3-FEF4-4CD2-B162-B8D5F42BC551}" sibTransId="{E304573A-5B77-492D-8797-EAE188BF7D97}"/>
    <dgm:cxn modelId="{3445F4B4-1A43-4E9F-9B48-33603A5D78EB}" type="presParOf" srcId="{BAD5CEEC-F95D-4BD2-B48D-964E3ECAC379}" destId="{959FB18B-4AF1-4732-9643-0F43E5D22752}" srcOrd="0" destOrd="0" presId="urn:microsoft.com/office/officeart/2005/8/layout/vList6"/>
    <dgm:cxn modelId="{28AD845D-753E-49C4-A7FE-D542001B1EB6}" type="presParOf" srcId="{959FB18B-4AF1-4732-9643-0F43E5D22752}" destId="{F3BE92D4-27B9-43B3-8FFF-7A45995BB29F}" srcOrd="0" destOrd="0" presId="urn:microsoft.com/office/officeart/2005/8/layout/vList6"/>
    <dgm:cxn modelId="{45FD6DC8-F1CC-4ACB-BE25-F31CCA477138}" type="presParOf" srcId="{959FB18B-4AF1-4732-9643-0F43E5D22752}" destId="{FD6F690B-8ECD-463B-B16E-2F01DC8D97B7}" srcOrd="1" destOrd="0" presId="urn:microsoft.com/office/officeart/2005/8/layout/vList6"/>
    <dgm:cxn modelId="{DD00A2C3-0E40-4BB5-B6EB-F2E02FB6772D}" type="presParOf" srcId="{BAD5CEEC-F95D-4BD2-B48D-964E3ECAC379}" destId="{35F2789C-8E1D-4D3E-A440-E634F3AE9A36}" srcOrd="1" destOrd="0" presId="urn:microsoft.com/office/officeart/2005/8/layout/vList6"/>
    <dgm:cxn modelId="{597EA48D-DA51-4C23-951B-0E11AE9504B0}" type="presParOf" srcId="{BAD5CEEC-F95D-4BD2-B48D-964E3ECAC379}" destId="{D51D4BAA-C8D9-4557-BFE6-CD6C8C79071C}" srcOrd="2" destOrd="0" presId="urn:microsoft.com/office/officeart/2005/8/layout/vList6"/>
    <dgm:cxn modelId="{E924846B-F791-44B5-BB53-DDCECC1DEEDC}" type="presParOf" srcId="{D51D4BAA-C8D9-4557-BFE6-CD6C8C79071C}" destId="{E81A82D4-0BFD-493A-A87E-38D6FCDA42C3}" srcOrd="0" destOrd="0" presId="urn:microsoft.com/office/officeart/2005/8/layout/vList6"/>
    <dgm:cxn modelId="{DD724FEF-5780-4A3B-9788-33635DCADFAB}" type="presParOf" srcId="{D51D4BAA-C8D9-4557-BFE6-CD6C8C79071C}" destId="{2464A408-79CC-45BE-AF69-54377E420167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71360DA3-34B5-4112-BE7A-E2F2EF71EB63}" type="doc">
      <dgm:prSet loTypeId="urn:microsoft.com/office/officeart/2005/8/layout/list1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6D89FB12-3865-40F4-BC7C-A7E013B82418}">
      <dgm:prSet phldrT="[Text]"/>
      <dgm:spPr>
        <a:solidFill>
          <a:srgbClr val="000099"/>
        </a:solidFill>
      </dgm:spPr>
      <dgm:t>
        <a:bodyPr/>
        <a:lstStyle/>
        <a:p>
          <a:r>
            <a:rPr lang="en-GB" dirty="0" smtClean="0"/>
            <a:t>Use Incremental Cash Flows</a:t>
          </a:r>
          <a:endParaRPr lang="en-GB" dirty="0"/>
        </a:p>
      </dgm:t>
    </dgm:pt>
    <dgm:pt modelId="{02F80BD9-C296-4790-9042-BDCDDA8C3BDA}" type="parTrans" cxnId="{9ED61BB3-4A0A-4473-9083-C2E0E97170CC}">
      <dgm:prSet/>
      <dgm:spPr/>
      <dgm:t>
        <a:bodyPr/>
        <a:lstStyle/>
        <a:p>
          <a:endParaRPr lang="en-GB"/>
        </a:p>
      </dgm:t>
    </dgm:pt>
    <dgm:pt modelId="{28167915-1559-4C5D-AD9C-17C53AA9113C}" type="sibTrans" cxnId="{9ED61BB3-4A0A-4473-9083-C2E0E97170CC}">
      <dgm:prSet/>
      <dgm:spPr/>
      <dgm:t>
        <a:bodyPr/>
        <a:lstStyle/>
        <a:p>
          <a:endParaRPr lang="en-GB"/>
        </a:p>
      </dgm:t>
    </dgm:pt>
    <dgm:pt modelId="{E93B4162-0F3E-4A19-88F7-6ADC79C0CB31}" type="pres">
      <dgm:prSet presAssocID="{71360DA3-34B5-4112-BE7A-E2F2EF71EB63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E8EB29D-5A43-42F4-9CE9-A8EEFEF6B8ED}" type="pres">
      <dgm:prSet presAssocID="{6D89FB12-3865-40F4-BC7C-A7E013B82418}" presName="parentLin" presStyleCnt="0"/>
      <dgm:spPr/>
    </dgm:pt>
    <dgm:pt modelId="{E7267A09-21B1-4706-BA8F-6879B3063596}" type="pres">
      <dgm:prSet presAssocID="{6D89FB12-3865-40F4-BC7C-A7E013B82418}" presName="parentLeftMargin" presStyleLbl="node1" presStyleIdx="0" presStyleCnt="1"/>
      <dgm:spPr/>
      <dgm:t>
        <a:bodyPr/>
        <a:lstStyle/>
        <a:p>
          <a:endParaRPr lang="en-GB"/>
        </a:p>
      </dgm:t>
    </dgm:pt>
    <dgm:pt modelId="{D163BD10-3482-40DF-BE5E-84B1BDD93090}" type="pres">
      <dgm:prSet presAssocID="{6D89FB12-3865-40F4-BC7C-A7E013B82418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E357CE1-0200-4867-AA68-4D84D6A1364B}" type="pres">
      <dgm:prSet presAssocID="{6D89FB12-3865-40F4-BC7C-A7E013B82418}" presName="negativeSpace" presStyleCnt="0"/>
      <dgm:spPr/>
    </dgm:pt>
    <dgm:pt modelId="{3B724227-9BC5-4155-8E21-8643863F512E}" type="pres">
      <dgm:prSet presAssocID="{6D89FB12-3865-40F4-BC7C-A7E013B82418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FE822169-6050-46EB-BD6C-F29EF7966D7A}" type="presOf" srcId="{6D89FB12-3865-40F4-BC7C-A7E013B82418}" destId="{E7267A09-21B1-4706-BA8F-6879B3063596}" srcOrd="0" destOrd="0" presId="urn:microsoft.com/office/officeart/2005/8/layout/list1"/>
    <dgm:cxn modelId="{1B5BD72F-4D88-4569-AB7B-8AFADD0CACE5}" type="presOf" srcId="{6D89FB12-3865-40F4-BC7C-A7E013B82418}" destId="{D163BD10-3482-40DF-BE5E-84B1BDD93090}" srcOrd="1" destOrd="0" presId="urn:microsoft.com/office/officeart/2005/8/layout/list1"/>
    <dgm:cxn modelId="{9ED61BB3-4A0A-4473-9083-C2E0E97170CC}" srcId="{71360DA3-34B5-4112-BE7A-E2F2EF71EB63}" destId="{6D89FB12-3865-40F4-BC7C-A7E013B82418}" srcOrd="0" destOrd="0" parTransId="{02F80BD9-C296-4790-9042-BDCDDA8C3BDA}" sibTransId="{28167915-1559-4C5D-AD9C-17C53AA9113C}"/>
    <dgm:cxn modelId="{A7B6F053-8869-4185-8396-7D6F4313B990}" type="presOf" srcId="{71360DA3-34B5-4112-BE7A-E2F2EF71EB63}" destId="{E93B4162-0F3E-4A19-88F7-6ADC79C0CB31}" srcOrd="0" destOrd="0" presId="urn:microsoft.com/office/officeart/2005/8/layout/list1"/>
    <dgm:cxn modelId="{353A5406-B56A-4A1A-9ED8-23B9FF2D29D6}" type="presParOf" srcId="{E93B4162-0F3E-4A19-88F7-6ADC79C0CB31}" destId="{7E8EB29D-5A43-42F4-9CE9-A8EEFEF6B8ED}" srcOrd="0" destOrd="0" presId="urn:microsoft.com/office/officeart/2005/8/layout/list1"/>
    <dgm:cxn modelId="{357B7EA7-9F89-4C33-973B-A54991C1723E}" type="presParOf" srcId="{7E8EB29D-5A43-42F4-9CE9-A8EEFEF6B8ED}" destId="{E7267A09-21B1-4706-BA8F-6879B3063596}" srcOrd="0" destOrd="0" presId="urn:microsoft.com/office/officeart/2005/8/layout/list1"/>
    <dgm:cxn modelId="{F0C85F6E-A4B3-47C7-A827-F4D681CD2E33}" type="presParOf" srcId="{7E8EB29D-5A43-42F4-9CE9-A8EEFEF6B8ED}" destId="{D163BD10-3482-40DF-BE5E-84B1BDD93090}" srcOrd="1" destOrd="0" presId="urn:microsoft.com/office/officeart/2005/8/layout/list1"/>
    <dgm:cxn modelId="{31DF0E69-0554-4D6A-A326-4E2679CE815F}" type="presParOf" srcId="{E93B4162-0F3E-4A19-88F7-6ADC79C0CB31}" destId="{CE357CE1-0200-4867-AA68-4D84D6A1364B}" srcOrd="1" destOrd="0" presId="urn:microsoft.com/office/officeart/2005/8/layout/list1"/>
    <dgm:cxn modelId="{16D5DC7C-4B3F-42AD-A2D0-8F111668C1CE}" type="presParOf" srcId="{E93B4162-0F3E-4A19-88F7-6ADC79C0CB31}" destId="{3B724227-9BC5-4155-8E21-8643863F512E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44EA77C1-5FEE-4AC5-84FF-71002900147F}" type="doc">
      <dgm:prSet loTypeId="urn:microsoft.com/office/officeart/2005/8/layout/vList6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EDC3295B-DA75-4413-BF8D-96E580EB2F1F}">
      <dgm:prSet phldrT="[Text]"/>
      <dgm:spPr>
        <a:solidFill>
          <a:srgbClr val="000099"/>
        </a:solidFill>
      </dgm:spPr>
      <dgm:t>
        <a:bodyPr/>
        <a:lstStyle/>
        <a:p>
          <a:r>
            <a:rPr lang="en-GB" dirty="0" smtClean="0"/>
            <a:t>Accept</a:t>
          </a:r>
          <a:endParaRPr lang="en-GB" dirty="0"/>
        </a:p>
      </dgm:t>
    </dgm:pt>
    <dgm:pt modelId="{6F24D30D-A342-428E-B4D5-7ABC351D9962}" type="parTrans" cxnId="{BB033A2D-5F22-4758-AD4A-86E4D5434203}">
      <dgm:prSet/>
      <dgm:spPr/>
      <dgm:t>
        <a:bodyPr/>
        <a:lstStyle/>
        <a:p>
          <a:endParaRPr lang="en-GB"/>
        </a:p>
      </dgm:t>
    </dgm:pt>
    <dgm:pt modelId="{889BDC07-8987-467D-826F-AC3E5694ADD5}" type="sibTrans" cxnId="{BB033A2D-5F22-4758-AD4A-86E4D5434203}">
      <dgm:prSet/>
      <dgm:spPr/>
      <dgm:t>
        <a:bodyPr/>
        <a:lstStyle/>
        <a:p>
          <a:endParaRPr lang="en-GB"/>
        </a:p>
      </dgm:t>
    </dgm:pt>
    <dgm:pt modelId="{832ED724-4F53-466C-8EDC-4C1919D9EC44}">
      <dgm:prSet phldrT="[Text]"/>
      <dgm:spPr>
        <a:solidFill>
          <a:srgbClr val="33CCFF">
            <a:alpha val="90000"/>
          </a:srgbClr>
        </a:solidFill>
      </dgm:spPr>
      <dgm:t>
        <a:bodyPr/>
        <a:lstStyle/>
        <a:p>
          <a:r>
            <a:rPr lang="en-GB" dirty="0" smtClean="0"/>
            <a:t>Profitability Index is Greater than 1</a:t>
          </a:r>
          <a:endParaRPr lang="en-GB" dirty="0"/>
        </a:p>
      </dgm:t>
    </dgm:pt>
    <dgm:pt modelId="{32FE709D-AF4F-4380-8491-145C90A22246}" type="parTrans" cxnId="{D17C34E5-B1CC-40C7-87A2-07D7A2FE196A}">
      <dgm:prSet/>
      <dgm:spPr/>
      <dgm:t>
        <a:bodyPr/>
        <a:lstStyle/>
        <a:p>
          <a:endParaRPr lang="en-GB"/>
        </a:p>
      </dgm:t>
    </dgm:pt>
    <dgm:pt modelId="{33721C92-74FC-427E-B5CD-D015A80D432C}" type="sibTrans" cxnId="{D17C34E5-B1CC-40C7-87A2-07D7A2FE196A}">
      <dgm:prSet/>
      <dgm:spPr/>
      <dgm:t>
        <a:bodyPr/>
        <a:lstStyle/>
        <a:p>
          <a:endParaRPr lang="en-GB"/>
        </a:p>
      </dgm:t>
    </dgm:pt>
    <dgm:pt modelId="{1925500E-BC05-43C6-894F-296FB6A072D2}">
      <dgm:prSet phldrT="[Text]"/>
      <dgm:spPr>
        <a:solidFill>
          <a:srgbClr val="000099"/>
        </a:solidFill>
      </dgm:spPr>
      <dgm:t>
        <a:bodyPr/>
        <a:lstStyle/>
        <a:p>
          <a:r>
            <a:rPr lang="en-GB" dirty="0" smtClean="0"/>
            <a:t>Reject</a:t>
          </a:r>
          <a:endParaRPr lang="en-GB" dirty="0"/>
        </a:p>
      </dgm:t>
    </dgm:pt>
    <dgm:pt modelId="{4FD3700F-54CC-4DDB-8C42-836FD3892DEE}" type="parTrans" cxnId="{879B2318-8C90-4C8D-A44B-1D2E6CA13F6E}">
      <dgm:prSet/>
      <dgm:spPr/>
      <dgm:t>
        <a:bodyPr/>
        <a:lstStyle/>
        <a:p>
          <a:endParaRPr lang="en-GB"/>
        </a:p>
      </dgm:t>
    </dgm:pt>
    <dgm:pt modelId="{92270F07-51BF-41F9-A3B3-214B488F4C4D}" type="sibTrans" cxnId="{879B2318-8C90-4C8D-A44B-1D2E6CA13F6E}">
      <dgm:prSet/>
      <dgm:spPr/>
      <dgm:t>
        <a:bodyPr/>
        <a:lstStyle/>
        <a:p>
          <a:endParaRPr lang="en-GB"/>
        </a:p>
      </dgm:t>
    </dgm:pt>
    <dgm:pt modelId="{748944AF-142F-4A5F-B029-EE0767EA46EB}">
      <dgm:prSet phldrT="[Text]"/>
      <dgm:spPr>
        <a:solidFill>
          <a:srgbClr val="33CCFF">
            <a:alpha val="90000"/>
          </a:srgbClr>
        </a:solidFill>
      </dgm:spPr>
      <dgm:t>
        <a:bodyPr/>
        <a:lstStyle/>
        <a:p>
          <a:r>
            <a:rPr lang="en-GB" dirty="0" smtClean="0"/>
            <a:t>Profitability Index is Less than 1</a:t>
          </a:r>
          <a:endParaRPr lang="en-GB" dirty="0"/>
        </a:p>
      </dgm:t>
    </dgm:pt>
    <dgm:pt modelId="{857D969A-FA1E-4CA2-BB8D-9C829823FA0C}" type="parTrans" cxnId="{D8DD9D5B-D929-4043-B69E-588F3159BCE0}">
      <dgm:prSet/>
      <dgm:spPr/>
      <dgm:t>
        <a:bodyPr/>
        <a:lstStyle/>
        <a:p>
          <a:endParaRPr lang="en-GB"/>
        </a:p>
      </dgm:t>
    </dgm:pt>
    <dgm:pt modelId="{8B78B11E-DADD-44E3-AE5E-8AFCD43B5778}" type="sibTrans" cxnId="{D8DD9D5B-D929-4043-B69E-588F3159BCE0}">
      <dgm:prSet/>
      <dgm:spPr/>
      <dgm:t>
        <a:bodyPr/>
        <a:lstStyle/>
        <a:p>
          <a:endParaRPr lang="en-GB"/>
        </a:p>
      </dgm:t>
    </dgm:pt>
    <dgm:pt modelId="{F03A4349-DC7C-4F42-944C-7C5E48182139}" type="pres">
      <dgm:prSet presAssocID="{44EA77C1-5FEE-4AC5-84FF-71002900147F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C95C2E4F-DEDC-4EEB-9F50-00473628CC24}" type="pres">
      <dgm:prSet presAssocID="{EDC3295B-DA75-4413-BF8D-96E580EB2F1F}" presName="linNode" presStyleCnt="0"/>
      <dgm:spPr/>
    </dgm:pt>
    <dgm:pt modelId="{814AEDE2-B574-4798-865D-7556923BE1CF}" type="pres">
      <dgm:prSet presAssocID="{EDC3295B-DA75-4413-BF8D-96E580EB2F1F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5C52161-52FB-475A-BE12-74B096238655}" type="pres">
      <dgm:prSet presAssocID="{EDC3295B-DA75-4413-BF8D-96E580EB2F1F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D6E4BE8-4EE1-4DA4-9F6D-95CD0CFEEB62}" type="pres">
      <dgm:prSet presAssocID="{889BDC07-8987-467D-826F-AC3E5694ADD5}" presName="spacing" presStyleCnt="0"/>
      <dgm:spPr/>
    </dgm:pt>
    <dgm:pt modelId="{B5001B9E-41E9-43C4-95F2-21DFF347B42B}" type="pres">
      <dgm:prSet presAssocID="{1925500E-BC05-43C6-894F-296FB6A072D2}" presName="linNode" presStyleCnt="0"/>
      <dgm:spPr/>
    </dgm:pt>
    <dgm:pt modelId="{F9EC1CF5-CAAB-490B-81CF-C409F009B500}" type="pres">
      <dgm:prSet presAssocID="{1925500E-BC05-43C6-894F-296FB6A072D2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EEBF3AE-FC66-4267-889F-ECA2B86CAEFB}" type="pres">
      <dgm:prSet presAssocID="{1925500E-BC05-43C6-894F-296FB6A072D2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D02DD94-6DB6-47C2-A1A8-18A63A67A646}" type="presOf" srcId="{EDC3295B-DA75-4413-BF8D-96E580EB2F1F}" destId="{814AEDE2-B574-4798-865D-7556923BE1CF}" srcOrd="0" destOrd="0" presId="urn:microsoft.com/office/officeart/2005/8/layout/vList6"/>
    <dgm:cxn modelId="{D8DD9D5B-D929-4043-B69E-588F3159BCE0}" srcId="{1925500E-BC05-43C6-894F-296FB6A072D2}" destId="{748944AF-142F-4A5F-B029-EE0767EA46EB}" srcOrd="0" destOrd="0" parTransId="{857D969A-FA1E-4CA2-BB8D-9C829823FA0C}" sibTransId="{8B78B11E-DADD-44E3-AE5E-8AFCD43B5778}"/>
    <dgm:cxn modelId="{879B2318-8C90-4C8D-A44B-1D2E6CA13F6E}" srcId="{44EA77C1-5FEE-4AC5-84FF-71002900147F}" destId="{1925500E-BC05-43C6-894F-296FB6A072D2}" srcOrd="1" destOrd="0" parTransId="{4FD3700F-54CC-4DDB-8C42-836FD3892DEE}" sibTransId="{92270F07-51BF-41F9-A3B3-214B488F4C4D}"/>
    <dgm:cxn modelId="{1075163F-911E-4FA4-9CB5-0F623ED71D59}" type="presOf" srcId="{832ED724-4F53-466C-8EDC-4C1919D9EC44}" destId="{05C52161-52FB-475A-BE12-74B096238655}" srcOrd="0" destOrd="0" presId="urn:microsoft.com/office/officeart/2005/8/layout/vList6"/>
    <dgm:cxn modelId="{6716B34D-0990-4B94-A38E-0FFCAF340471}" type="presOf" srcId="{44EA77C1-5FEE-4AC5-84FF-71002900147F}" destId="{F03A4349-DC7C-4F42-944C-7C5E48182139}" srcOrd="0" destOrd="0" presId="urn:microsoft.com/office/officeart/2005/8/layout/vList6"/>
    <dgm:cxn modelId="{D17C34E5-B1CC-40C7-87A2-07D7A2FE196A}" srcId="{EDC3295B-DA75-4413-BF8D-96E580EB2F1F}" destId="{832ED724-4F53-466C-8EDC-4C1919D9EC44}" srcOrd="0" destOrd="0" parTransId="{32FE709D-AF4F-4380-8491-145C90A22246}" sibTransId="{33721C92-74FC-427E-B5CD-D015A80D432C}"/>
    <dgm:cxn modelId="{0A27F289-2E23-4B1E-B8CE-EA9AA1E19B27}" type="presOf" srcId="{748944AF-142F-4A5F-B029-EE0767EA46EB}" destId="{5EEBF3AE-FC66-4267-889F-ECA2B86CAEFB}" srcOrd="0" destOrd="0" presId="urn:microsoft.com/office/officeart/2005/8/layout/vList6"/>
    <dgm:cxn modelId="{BB033A2D-5F22-4758-AD4A-86E4D5434203}" srcId="{44EA77C1-5FEE-4AC5-84FF-71002900147F}" destId="{EDC3295B-DA75-4413-BF8D-96E580EB2F1F}" srcOrd="0" destOrd="0" parTransId="{6F24D30D-A342-428E-B4D5-7ABC351D9962}" sibTransId="{889BDC07-8987-467D-826F-AC3E5694ADD5}"/>
    <dgm:cxn modelId="{6A4BA2B1-2263-4584-A19D-0ECF2072C20B}" type="presOf" srcId="{1925500E-BC05-43C6-894F-296FB6A072D2}" destId="{F9EC1CF5-CAAB-490B-81CF-C409F009B500}" srcOrd="0" destOrd="0" presId="urn:microsoft.com/office/officeart/2005/8/layout/vList6"/>
    <dgm:cxn modelId="{5B3C4C39-7C83-436D-B743-3F9E88F37D7E}" type="presParOf" srcId="{F03A4349-DC7C-4F42-944C-7C5E48182139}" destId="{C95C2E4F-DEDC-4EEB-9F50-00473628CC24}" srcOrd="0" destOrd="0" presId="urn:microsoft.com/office/officeart/2005/8/layout/vList6"/>
    <dgm:cxn modelId="{5BC8A58B-62CB-41BA-B94C-5867A0D3ECC9}" type="presParOf" srcId="{C95C2E4F-DEDC-4EEB-9F50-00473628CC24}" destId="{814AEDE2-B574-4798-865D-7556923BE1CF}" srcOrd="0" destOrd="0" presId="urn:microsoft.com/office/officeart/2005/8/layout/vList6"/>
    <dgm:cxn modelId="{265AB6F9-E055-43C7-957F-ECC5E1DC614D}" type="presParOf" srcId="{C95C2E4F-DEDC-4EEB-9F50-00473628CC24}" destId="{05C52161-52FB-475A-BE12-74B096238655}" srcOrd="1" destOrd="0" presId="urn:microsoft.com/office/officeart/2005/8/layout/vList6"/>
    <dgm:cxn modelId="{C3ADE398-E9CB-462F-B146-6FBE62AD9C0B}" type="presParOf" srcId="{F03A4349-DC7C-4F42-944C-7C5E48182139}" destId="{1D6E4BE8-4EE1-4DA4-9F6D-95CD0CFEEB62}" srcOrd="1" destOrd="0" presId="urn:microsoft.com/office/officeart/2005/8/layout/vList6"/>
    <dgm:cxn modelId="{063C3322-BBE1-4AF8-80DE-AEAD1FDD6A51}" type="presParOf" srcId="{F03A4349-DC7C-4F42-944C-7C5E48182139}" destId="{B5001B9E-41E9-43C4-95F2-21DFF347B42B}" srcOrd="2" destOrd="0" presId="urn:microsoft.com/office/officeart/2005/8/layout/vList6"/>
    <dgm:cxn modelId="{E838163C-EBDE-4A8E-8027-C53420696CAC}" type="presParOf" srcId="{B5001B9E-41E9-43C4-95F2-21DFF347B42B}" destId="{F9EC1CF5-CAAB-490B-81CF-C409F009B500}" srcOrd="0" destOrd="0" presId="urn:microsoft.com/office/officeart/2005/8/layout/vList6"/>
    <dgm:cxn modelId="{61BA7961-C022-43E4-BC8E-31294529A937}" type="presParOf" srcId="{B5001B9E-41E9-43C4-95F2-21DFF347B42B}" destId="{5EEBF3AE-FC66-4267-889F-ECA2B86CAEFB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F1B984-2185-49C2-BCC5-E052CDCC3476}">
      <dsp:nvSpPr>
        <dsp:cNvPr id="0" name=""/>
        <dsp:cNvSpPr/>
      </dsp:nvSpPr>
      <dsp:spPr>
        <a:xfrm>
          <a:off x="3371849" y="530"/>
          <a:ext cx="5057775" cy="2070803"/>
        </a:xfrm>
        <a:prstGeom prst="rightArrow">
          <a:avLst>
            <a:gd name="adj1" fmla="val 75000"/>
            <a:gd name="adj2" fmla="val 50000"/>
          </a:avLst>
        </a:prstGeom>
        <a:solidFill>
          <a:srgbClr val="1BA7FD">
            <a:alpha val="90000"/>
          </a:srgbClr>
        </a:soli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t" anchorCtr="0">
          <a:noAutofit/>
        </a:bodyPr>
        <a:lstStyle/>
        <a:p>
          <a:pPr marL="285750" lvl="1" indent="-285750" algn="l" defTabSz="2311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5200" kern="1200" dirty="0" smtClean="0"/>
            <a:t>NPV is Greater than Zero</a:t>
          </a:r>
          <a:endParaRPr lang="en-GB" sz="5200" kern="1200" dirty="0"/>
        </a:p>
      </dsp:txBody>
      <dsp:txXfrm>
        <a:off x="3371849" y="259380"/>
        <a:ext cx="4281224" cy="1553103"/>
      </dsp:txXfrm>
    </dsp:sp>
    <dsp:sp modelId="{947123E4-AC74-4E56-9AC6-CC00CD94718F}">
      <dsp:nvSpPr>
        <dsp:cNvPr id="0" name=""/>
        <dsp:cNvSpPr/>
      </dsp:nvSpPr>
      <dsp:spPr>
        <a:xfrm>
          <a:off x="0" y="530"/>
          <a:ext cx="3371850" cy="2070803"/>
        </a:xfrm>
        <a:prstGeom prst="roundRect">
          <a:avLst/>
        </a:prstGeom>
        <a:solidFill>
          <a:srgbClr val="0000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500" kern="1200" dirty="0" smtClean="0"/>
            <a:t>Accept</a:t>
          </a:r>
          <a:endParaRPr lang="en-GB" sz="6500" kern="1200" dirty="0"/>
        </a:p>
      </dsp:txBody>
      <dsp:txXfrm>
        <a:off x="101088" y="101618"/>
        <a:ext cx="3169674" cy="1868627"/>
      </dsp:txXfrm>
    </dsp:sp>
    <dsp:sp modelId="{1BE98BA6-0E19-4030-AD3E-66FA210EF672}">
      <dsp:nvSpPr>
        <dsp:cNvPr id="0" name=""/>
        <dsp:cNvSpPr/>
      </dsp:nvSpPr>
      <dsp:spPr>
        <a:xfrm>
          <a:off x="3371849" y="2278415"/>
          <a:ext cx="5057775" cy="2070803"/>
        </a:xfrm>
        <a:prstGeom prst="rightArrow">
          <a:avLst>
            <a:gd name="adj1" fmla="val 75000"/>
            <a:gd name="adj2" fmla="val 50000"/>
          </a:avLst>
        </a:prstGeom>
        <a:solidFill>
          <a:srgbClr val="1BA7FD">
            <a:alpha val="90000"/>
          </a:srgbClr>
        </a:soli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t" anchorCtr="0">
          <a:noAutofit/>
        </a:bodyPr>
        <a:lstStyle/>
        <a:p>
          <a:pPr marL="285750" lvl="1" indent="-285750" algn="l" defTabSz="2311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5200" kern="1200" dirty="0" smtClean="0"/>
            <a:t>NPV is Less than Zero</a:t>
          </a:r>
          <a:endParaRPr lang="en-GB" sz="5200" kern="1200" dirty="0"/>
        </a:p>
      </dsp:txBody>
      <dsp:txXfrm>
        <a:off x="3371849" y="2537265"/>
        <a:ext cx="4281224" cy="1553103"/>
      </dsp:txXfrm>
    </dsp:sp>
    <dsp:sp modelId="{96BEF8C9-31B2-4196-9B4C-BB91806E3F62}">
      <dsp:nvSpPr>
        <dsp:cNvPr id="0" name=""/>
        <dsp:cNvSpPr/>
      </dsp:nvSpPr>
      <dsp:spPr>
        <a:xfrm>
          <a:off x="0" y="2278415"/>
          <a:ext cx="3371850" cy="2070803"/>
        </a:xfrm>
        <a:prstGeom prst="roundRect">
          <a:avLst/>
        </a:prstGeom>
        <a:solidFill>
          <a:srgbClr val="0000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500" kern="1200" dirty="0" smtClean="0"/>
            <a:t>Reject</a:t>
          </a:r>
          <a:endParaRPr lang="en-GB" sz="6500" kern="1200" dirty="0"/>
        </a:p>
      </dsp:txBody>
      <dsp:txXfrm>
        <a:off x="101088" y="2379503"/>
        <a:ext cx="3169674" cy="18686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266675-3728-42BE-A122-67E815DB42E1}">
      <dsp:nvSpPr>
        <dsp:cNvPr id="0" name=""/>
        <dsp:cNvSpPr/>
      </dsp:nvSpPr>
      <dsp:spPr>
        <a:xfrm>
          <a:off x="2634" y="323950"/>
          <a:ext cx="2568401" cy="999740"/>
        </a:xfrm>
        <a:prstGeom prst="rect">
          <a:avLst/>
        </a:prstGeom>
        <a:solidFill>
          <a:srgbClr val="0000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Uses Cash Flows</a:t>
          </a:r>
          <a:endParaRPr lang="en-GB" sz="2800" kern="1200" dirty="0"/>
        </a:p>
      </dsp:txBody>
      <dsp:txXfrm>
        <a:off x="2634" y="323950"/>
        <a:ext cx="2568401" cy="999740"/>
      </dsp:txXfrm>
    </dsp:sp>
    <dsp:sp modelId="{66B2D7DC-C80B-48F7-BDB2-651A3D228DEC}">
      <dsp:nvSpPr>
        <dsp:cNvPr id="0" name=""/>
        <dsp:cNvSpPr/>
      </dsp:nvSpPr>
      <dsp:spPr>
        <a:xfrm>
          <a:off x="2634" y="1323690"/>
          <a:ext cx="2568401" cy="2702109"/>
        </a:xfrm>
        <a:prstGeom prst="rect">
          <a:avLst/>
        </a:prstGeom>
        <a:solidFill>
          <a:srgbClr val="1BA7FD">
            <a:alpha val="90000"/>
          </a:srgbClr>
        </a:solidFill>
        <a:ln w="9525" cap="flat" cmpd="sng" algn="ctr">
          <a:solidFill>
            <a:schemeClr val="accent4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800" kern="1200" dirty="0" smtClean="0"/>
            <a:t>Cash Flows are better than Earnings</a:t>
          </a:r>
          <a:endParaRPr lang="en-GB" sz="2800" kern="1200" dirty="0"/>
        </a:p>
      </dsp:txBody>
      <dsp:txXfrm>
        <a:off x="2634" y="1323690"/>
        <a:ext cx="2568401" cy="2702109"/>
      </dsp:txXfrm>
    </dsp:sp>
    <dsp:sp modelId="{49933B9E-C24D-4536-B1BB-509A6790734B}">
      <dsp:nvSpPr>
        <dsp:cNvPr id="0" name=""/>
        <dsp:cNvSpPr/>
      </dsp:nvSpPr>
      <dsp:spPr>
        <a:xfrm>
          <a:off x="2930611" y="323950"/>
          <a:ext cx="2568401" cy="999740"/>
        </a:xfrm>
        <a:prstGeom prst="rect">
          <a:avLst/>
        </a:prstGeom>
        <a:solidFill>
          <a:srgbClr val="0000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Uses all Cash Flows</a:t>
          </a:r>
          <a:endParaRPr lang="en-GB" sz="2800" kern="1200" dirty="0"/>
        </a:p>
      </dsp:txBody>
      <dsp:txXfrm>
        <a:off x="2930611" y="323950"/>
        <a:ext cx="2568401" cy="999740"/>
      </dsp:txXfrm>
    </dsp:sp>
    <dsp:sp modelId="{7909E041-A5F1-4F14-96AB-560E9C079E68}">
      <dsp:nvSpPr>
        <dsp:cNvPr id="0" name=""/>
        <dsp:cNvSpPr/>
      </dsp:nvSpPr>
      <dsp:spPr>
        <a:xfrm>
          <a:off x="2930611" y="1323690"/>
          <a:ext cx="2568401" cy="2702109"/>
        </a:xfrm>
        <a:prstGeom prst="rect">
          <a:avLst/>
        </a:prstGeom>
        <a:solidFill>
          <a:srgbClr val="1BA7FD">
            <a:alpha val="90000"/>
          </a:srgbClr>
        </a:solidFill>
        <a:ln w="9525" cap="flat" cmpd="sng" algn="ctr">
          <a:solidFill>
            <a:schemeClr val="accent4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800" kern="1200" dirty="0" smtClean="0"/>
            <a:t>Other approaches ignore cash flows beyond a certain date</a:t>
          </a:r>
          <a:endParaRPr lang="en-GB" sz="2800" kern="1200" dirty="0"/>
        </a:p>
      </dsp:txBody>
      <dsp:txXfrm>
        <a:off x="2930611" y="1323690"/>
        <a:ext cx="2568401" cy="2702109"/>
      </dsp:txXfrm>
    </dsp:sp>
    <dsp:sp modelId="{31E14211-482A-4173-AD4B-96350EE2BB97}">
      <dsp:nvSpPr>
        <dsp:cNvPr id="0" name=""/>
        <dsp:cNvSpPr/>
      </dsp:nvSpPr>
      <dsp:spPr>
        <a:xfrm>
          <a:off x="5858589" y="323950"/>
          <a:ext cx="2568401" cy="999740"/>
        </a:xfrm>
        <a:prstGeom prst="rect">
          <a:avLst/>
        </a:prstGeom>
        <a:solidFill>
          <a:srgbClr val="0000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Discounts Cash Flows</a:t>
          </a:r>
          <a:endParaRPr lang="en-GB" sz="2800" kern="1200" dirty="0"/>
        </a:p>
      </dsp:txBody>
      <dsp:txXfrm>
        <a:off x="5858589" y="323950"/>
        <a:ext cx="2568401" cy="999740"/>
      </dsp:txXfrm>
    </dsp:sp>
    <dsp:sp modelId="{26498DD3-8BEF-4433-B1B6-4BC372A441D1}">
      <dsp:nvSpPr>
        <dsp:cNvPr id="0" name=""/>
        <dsp:cNvSpPr/>
      </dsp:nvSpPr>
      <dsp:spPr>
        <a:xfrm>
          <a:off x="5858589" y="1323690"/>
          <a:ext cx="2568401" cy="2702109"/>
        </a:xfrm>
        <a:prstGeom prst="rect">
          <a:avLst/>
        </a:prstGeom>
        <a:solidFill>
          <a:srgbClr val="1BA7FD">
            <a:alpha val="90000"/>
          </a:srgbClr>
        </a:solidFill>
        <a:ln w="9525" cap="flat" cmpd="sng" algn="ctr">
          <a:solidFill>
            <a:schemeClr val="accent4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800" kern="1200" dirty="0" smtClean="0"/>
            <a:t>Fully incorporates the Time Value of Money</a:t>
          </a:r>
          <a:endParaRPr lang="en-GB" sz="2800" kern="1200" dirty="0"/>
        </a:p>
      </dsp:txBody>
      <dsp:txXfrm>
        <a:off x="5858589" y="1323690"/>
        <a:ext cx="2568401" cy="270210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E0A478-34B4-46CE-B388-F815EFE8AF8A}">
      <dsp:nvSpPr>
        <dsp:cNvPr id="0" name=""/>
        <dsp:cNvSpPr/>
      </dsp:nvSpPr>
      <dsp:spPr>
        <a:xfrm>
          <a:off x="3371849" y="530"/>
          <a:ext cx="5057775" cy="2070803"/>
        </a:xfrm>
        <a:prstGeom prst="rightArrow">
          <a:avLst>
            <a:gd name="adj1" fmla="val 75000"/>
            <a:gd name="adj2" fmla="val 50000"/>
          </a:avLst>
        </a:prstGeom>
        <a:solidFill>
          <a:srgbClr val="1BA7FD">
            <a:alpha val="90000"/>
          </a:srgbClr>
        </a:soli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3600" kern="1200" dirty="0" smtClean="0"/>
            <a:t>Payback Period is less than benchmark</a:t>
          </a:r>
          <a:endParaRPr lang="en-GB" sz="3600" kern="1200" dirty="0"/>
        </a:p>
      </dsp:txBody>
      <dsp:txXfrm>
        <a:off x="3371849" y="259380"/>
        <a:ext cx="4281224" cy="1553103"/>
      </dsp:txXfrm>
    </dsp:sp>
    <dsp:sp modelId="{D51AAA05-1700-480B-AFDF-A406A8E4806F}">
      <dsp:nvSpPr>
        <dsp:cNvPr id="0" name=""/>
        <dsp:cNvSpPr/>
      </dsp:nvSpPr>
      <dsp:spPr>
        <a:xfrm>
          <a:off x="0" y="530"/>
          <a:ext cx="3371850" cy="2070803"/>
        </a:xfrm>
        <a:prstGeom prst="roundRect">
          <a:avLst/>
        </a:prstGeom>
        <a:solidFill>
          <a:srgbClr val="0000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500" kern="1200" dirty="0" smtClean="0"/>
            <a:t>Accept</a:t>
          </a:r>
          <a:endParaRPr lang="en-GB" sz="6500" kern="1200" dirty="0"/>
        </a:p>
      </dsp:txBody>
      <dsp:txXfrm>
        <a:off x="101088" y="101618"/>
        <a:ext cx="3169674" cy="1868627"/>
      </dsp:txXfrm>
    </dsp:sp>
    <dsp:sp modelId="{F7B056AC-6080-4336-89AD-B038AD79E629}">
      <dsp:nvSpPr>
        <dsp:cNvPr id="0" name=""/>
        <dsp:cNvSpPr/>
      </dsp:nvSpPr>
      <dsp:spPr>
        <a:xfrm>
          <a:off x="3371849" y="2278415"/>
          <a:ext cx="5057775" cy="2070803"/>
        </a:xfrm>
        <a:prstGeom prst="rightArrow">
          <a:avLst>
            <a:gd name="adj1" fmla="val 75000"/>
            <a:gd name="adj2" fmla="val 50000"/>
          </a:avLst>
        </a:prstGeom>
        <a:solidFill>
          <a:srgbClr val="1BA7FD">
            <a:alpha val="90000"/>
          </a:srgbClr>
        </a:soli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3600" kern="1200" dirty="0" smtClean="0"/>
            <a:t>Payback Period is greater than benchmark</a:t>
          </a:r>
          <a:endParaRPr lang="en-GB" sz="3600" kern="1200" dirty="0"/>
        </a:p>
      </dsp:txBody>
      <dsp:txXfrm>
        <a:off x="3371849" y="2537265"/>
        <a:ext cx="4281224" cy="1553103"/>
      </dsp:txXfrm>
    </dsp:sp>
    <dsp:sp modelId="{EF79AAD0-690D-4FF7-A280-BD5A26E2F6F2}">
      <dsp:nvSpPr>
        <dsp:cNvPr id="0" name=""/>
        <dsp:cNvSpPr/>
      </dsp:nvSpPr>
      <dsp:spPr>
        <a:xfrm>
          <a:off x="0" y="2278415"/>
          <a:ext cx="3371850" cy="2070803"/>
        </a:xfrm>
        <a:prstGeom prst="roundRect">
          <a:avLst/>
        </a:prstGeom>
        <a:solidFill>
          <a:srgbClr val="0000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500" kern="1200" dirty="0" smtClean="0"/>
            <a:t>Reject</a:t>
          </a:r>
          <a:endParaRPr lang="en-GB" sz="6500" kern="1200" dirty="0"/>
        </a:p>
      </dsp:txBody>
      <dsp:txXfrm>
        <a:off x="101088" y="2379503"/>
        <a:ext cx="3169674" cy="186862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364C43-21C6-40A0-8CC5-B71EB24778DB}">
      <dsp:nvSpPr>
        <dsp:cNvPr id="0" name=""/>
        <dsp:cNvSpPr/>
      </dsp:nvSpPr>
      <dsp:spPr>
        <a:xfrm>
          <a:off x="0" y="0"/>
          <a:ext cx="8429625" cy="1304925"/>
        </a:xfrm>
        <a:prstGeom prst="rect">
          <a:avLst/>
        </a:prstGeom>
        <a:solidFill>
          <a:srgbClr val="0000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  <a:bevelB w="88900" h="121750" prst="angle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2410" tIns="232410" rIns="232410" bIns="232410" numCol="1" spcCol="1270" anchor="ctr" anchorCtr="0">
          <a:noAutofit/>
        </a:bodyPr>
        <a:lstStyle/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100" kern="1200" dirty="0" smtClean="0"/>
            <a:t>Weaknesses</a:t>
          </a:r>
          <a:endParaRPr lang="en-GB" sz="6100" kern="1200" dirty="0"/>
        </a:p>
      </dsp:txBody>
      <dsp:txXfrm>
        <a:off x="0" y="0"/>
        <a:ext cx="8429625" cy="1304925"/>
      </dsp:txXfrm>
    </dsp:sp>
    <dsp:sp modelId="{4AD3A07F-A1D3-4367-8547-C4D0FDB915A3}">
      <dsp:nvSpPr>
        <dsp:cNvPr id="0" name=""/>
        <dsp:cNvSpPr/>
      </dsp:nvSpPr>
      <dsp:spPr>
        <a:xfrm>
          <a:off x="4116" y="1304925"/>
          <a:ext cx="2807130" cy="2740342"/>
        </a:xfrm>
        <a:prstGeom prst="rect">
          <a:avLst/>
        </a:prstGeom>
        <a:solidFill>
          <a:srgbClr val="1BA7FD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800" kern="1200" dirty="0" smtClean="0"/>
            <a:t>Timing of Cash Flows</a:t>
          </a:r>
          <a:endParaRPr lang="en-GB" sz="3800" kern="1200" dirty="0"/>
        </a:p>
      </dsp:txBody>
      <dsp:txXfrm>
        <a:off x="4116" y="1304925"/>
        <a:ext cx="2807130" cy="2740342"/>
      </dsp:txXfrm>
    </dsp:sp>
    <dsp:sp modelId="{CE0979BF-ECA3-4D1D-8784-5B186487614A}">
      <dsp:nvSpPr>
        <dsp:cNvPr id="0" name=""/>
        <dsp:cNvSpPr/>
      </dsp:nvSpPr>
      <dsp:spPr>
        <a:xfrm>
          <a:off x="2811247" y="1304925"/>
          <a:ext cx="2807130" cy="2740342"/>
        </a:xfrm>
        <a:prstGeom prst="rect">
          <a:avLst/>
        </a:prstGeom>
        <a:solidFill>
          <a:srgbClr val="1BA7FD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800" kern="1200" dirty="0" smtClean="0"/>
            <a:t>Payments after the Payback Period</a:t>
          </a:r>
          <a:endParaRPr lang="en-GB" sz="3800" kern="1200" dirty="0"/>
        </a:p>
      </dsp:txBody>
      <dsp:txXfrm>
        <a:off x="2811247" y="1304925"/>
        <a:ext cx="2807130" cy="2740342"/>
      </dsp:txXfrm>
    </dsp:sp>
    <dsp:sp modelId="{EA138677-7CD7-4157-AE38-22C153409B5B}">
      <dsp:nvSpPr>
        <dsp:cNvPr id="0" name=""/>
        <dsp:cNvSpPr/>
      </dsp:nvSpPr>
      <dsp:spPr>
        <a:xfrm>
          <a:off x="5618377" y="1304925"/>
          <a:ext cx="2807130" cy="2740342"/>
        </a:xfrm>
        <a:prstGeom prst="rect">
          <a:avLst/>
        </a:prstGeom>
        <a:solidFill>
          <a:srgbClr val="1BA7FD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800" kern="1200" dirty="0" smtClean="0"/>
            <a:t>Arbitrary Standard for the Payback Period</a:t>
          </a:r>
          <a:endParaRPr lang="en-GB" sz="3800" kern="1200" dirty="0"/>
        </a:p>
      </dsp:txBody>
      <dsp:txXfrm>
        <a:off x="5618377" y="1304925"/>
        <a:ext cx="2807130" cy="2740342"/>
      </dsp:txXfrm>
    </dsp:sp>
    <dsp:sp modelId="{16E0F569-98CB-4257-9BE4-A0ADD37F896B}">
      <dsp:nvSpPr>
        <dsp:cNvPr id="0" name=""/>
        <dsp:cNvSpPr/>
      </dsp:nvSpPr>
      <dsp:spPr>
        <a:xfrm>
          <a:off x="0" y="4045267"/>
          <a:ext cx="8429625" cy="304482"/>
        </a:xfrm>
        <a:prstGeom prst="rect">
          <a:avLst/>
        </a:prstGeom>
        <a:solidFill>
          <a:srgbClr val="0000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  <a:bevelB w="88900" h="121750" prst="angle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0521ED-8E00-4CF0-B12A-E744DD0C93A7}">
      <dsp:nvSpPr>
        <dsp:cNvPr id="0" name=""/>
        <dsp:cNvSpPr/>
      </dsp:nvSpPr>
      <dsp:spPr>
        <a:xfrm>
          <a:off x="0" y="0"/>
          <a:ext cx="8429625" cy="1304925"/>
        </a:xfrm>
        <a:prstGeom prst="rect">
          <a:avLst/>
        </a:prstGeom>
        <a:solidFill>
          <a:srgbClr val="0000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  <a:bevelB w="88900" h="121750" prst="angle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2410" tIns="232410" rIns="232410" bIns="232410" numCol="1" spcCol="1270" anchor="ctr" anchorCtr="0">
          <a:noAutofit/>
        </a:bodyPr>
        <a:lstStyle/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100" kern="1200" dirty="0" smtClean="0"/>
            <a:t>Strengths</a:t>
          </a:r>
          <a:endParaRPr lang="en-GB" sz="6100" kern="1200" dirty="0"/>
        </a:p>
      </dsp:txBody>
      <dsp:txXfrm>
        <a:off x="0" y="0"/>
        <a:ext cx="8429625" cy="1304925"/>
      </dsp:txXfrm>
    </dsp:sp>
    <dsp:sp modelId="{A7BC93FA-9D71-4C37-A2D7-3641F51433CB}">
      <dsp:nvSpPr>
        <dsp:cNvPr id="0" name=""/>
        <dsp:cNvSpPr/>
      </dsp:nvSpPr>
      <dsp:spPr>
        <a:xfrm>
          <a:off x="4116" y="1304925"/>
          <a:ext cx="2807130" cy="2740342"/>
        </a:xfrm>
        <a:prstGeom prst="rect">
          <a:avLst/>
        </a:prstGeom>
        <a:solidFill>
          <a:srgbClr val="1BA7FD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 smtClean="0"/>
            <a:t>Very small scale investments</a:t>
          </a:r>
          <a:endParaRPr lang="en-GB" sz="3500" kern="1200" dirty="0"/>
        </a:p>
      </dsp:txBody>
      <dsp:txXfrm>
        <a:off x="4116" y="1304925"/>
        <a:ext cx="2807130" cy="2740342"/>
      </dsp:txXfrm>
    </dsp:sp>
    <dsp:sp modelId="{D2F2F2B6-99EC-450E-8913-4F8F148653AA}">
      <dsp:nvSpPr>
        <dsp:cNvPr id="0" name=""/>
        <dsp:cNvSpPr/>
      </dsp:nvSpPr>
      <dsp:spPr>
        <a:xfrm>
          <a:off x="2811247" y="1304925"/>
          <a:ext cx="2807130" cy="2740342"/>
        </a:xfrm>
        <a:prstGeom prst="rect">
          <a:avLst/>
        </a:prstGeom>
        <a:solidFill>
          <a:srgbClr val="1BA7FD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 smtClean="0"/>
            <a:t>Firms with severe capital rationing</a:t>
          </a:r>
          <a:endParaRPr lang="en-GB" sz="3500" kern="1200" dirty="0"/>
        </a:p>
      </dsp:txBody>
      <dsp:txXfrm>
        <a:off x="2811247" y="1304925"/>
        <a:ext cx="2807130" cy="2740342"/>
      </dsp:txXfrm>
    </dsp:sp>
    <dsp:sp modelId="{047EC8F6-1AFB-472C-8B01-5FDE3CBE2582}">
      <dsp:nvSpPr>
        <dsp:cNvPr id="0" name=""/>
        <dsp:cNvSpPr/>
      </dsp:nvSpPr>
      <dsp:spPr>
        <a:xfrm>
          <a:off x="5618377" y="1304925"/>
          <a:ext cx="2807130" cy="2740342"/>
        </a:xfrm>
        <a:prstGeom prst="rect">
          <a:avLst/>
        </a:prstGeom>
        <a:solidFill>
          <a:srgbClr val="1BA7FD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 smtClean="0"/>
            <a:t>Exceptionally Simple to Understand</a:t>
          </a:r>
          <a:endParaRPr lang="en-GB" sz="3500" kern="1200" dirty="0"/>
        </a:p>
      </dsp:txBody>
      <dsp:txXfrm>
        <a:off x="5618377" y="1304925"/>
        <a:ext cx="2807130" cy="2740342"/>
      </dsp:txXfrm>
    </dsp:sp>
    <dsp:sp modelId="{618261C9-FC62-45A5-A740-09F0B96E6FDF}">
      <dsp:nvSpPr>
        <dsp:cNvPr id="0" name=""/>
        <dsp:cNvSpPr/>
      </dsp:nvSpPr>
      <dsp:spPr>
        <a:xfrm>
          <a:off x="0" y="4045267"/>
          <a:ext cx="8429625" cy="304482"/>
        </a:xfrm>
        <a:prstGeom prst="rect">
          <a:avLst/>
        </a:prstGeom>
        <a:solidFill>
          <a:srgbClr val="0000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  <a:bevelB w="88900" h="121750" prst="angle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BE5691-F841-41FB-BFBF-FE763240E798}">
      <dsp:nvSpPr>
        <dsp:cNvPr id="0" name=""/>
        <dsp:cNvSpPr/>
      </dsp:nvSpPr>
      <dsp:spPr>
        <a:xfrm>
          <a:off x="3371849" y="530"/>
          <a:ext cx="5057775" cy="2070803"/>
        </a:xfrm>
        <a:prstGeom prst="rightArrow">
          <a:avLst>
            <a:gd name="adj1" fmla="val 75000"/>
            <a:gd name="adj2" fmla="val 50000"/>
          </a:avLst>
        </a:prstGeom>
        <a:solidFill>
          <a:srgbClr val="1BA7FD">
            <a:alpha val="90000"/>
          </a:srgbClr>
        </a:soli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3600" kern="1200" dirty="0" smtClean="0"/>
            <a:t>Internal Rate of Return is greater than discount rate</a:t>
          </a:r>
          <a:endParaRPr lang="en-GB" sz="3600" kern="1200" dirty="0"/>
        </a:p>
      </dsp:txBody>
      <dsp:txXfrm>
        <a:off x="3371849" y="259380"/>
        <a:ext cx="4281224" cy="1553103"/>
      </dsp:txXfrm>
    </dsp:sp>
    <dsp:sp modelId="{31D05D24-79B6-4541-95CE-2F36AB820E83}">
      <dsp:nvSpPr>
        <dsp:cNvPr id="0" name=""/>
        <dsp:cNvSpPr/>
      </dsp:nvSpPr>
      <dsp:spPr>
        <a:xfrm>
          <a:off x="0" y="530"/>
          <a:ext cx="3371850" cy="2070803"/>
        </a:xfrm>
        <a:prstGeom prst="roundRect">
          <a:avLst/>
        </a:prstGeom>
        <a:solidFill>
          <a:srgbClr val="0000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500" kern="1200" dirty="0" smtClean="0"/>
            <a:t>Accept</a:t>
          </a:r>
          <a:endParaRPr lang="en-GB" sz="6500" kern="1200" dirty="0"/>
        </a:p>
      </dsp:txBody>
      <dsp:txXfrm>
        <a:off x="101088" y="101618"/>
        <a:ext cx="3169674" cy="1868627"/>
      </dsp:txXfrm>
    </dsp:sp>
    <dsp:sp modelId="{17C21878-1CFD-4002-9E0F-4BAC0A07F3F8}">
      <dsp:nvSpPr>
        <dsp:cNvPr id="0" name=""/>
        <dsp:cNvSpPr/>
      </dsp:nvSpPr>
      <dsp:spPr>
        <a:xfrm>
          <a:off x="3371849" y="2278415"/>
          <a:ext cx="5057775" cy="2070803"/>
        </a:xfrm>
        <a:prstGeom prst="rightArrow">
          <a:avLst>
            <a:gd name="adj1" fmla="val 75000"/>
            <a:gd name="adj2" fmla="val 50000"/>
          </a:avLst>
        </a:prstGeom>
        <a:solidFill>
          <a:srgbClr val="1BA7FD">
            <a:alpha val="90000"/>
          </a:srgbClr>
        </a:soli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3600" kern="1200" dirty="0" smtClean="0"/>
            <a:t>Internal Rate of Return is less than discount rate</a:t>
          </a:r>
          <a:endParaRPr lang="en-GB" sz="3600" kern="1200" dirty="0"/>
        </a:p>
      </dsp:txBody>
      <dsp:txXfrm>
        <a:off x="3371849" y="2537265"/>
        <a:ext cx="4281224" cy="1553103"/>
      </dsp:txXfrm>
    </dsp:sp>
    <dsp:sp modelId="{18BBE1BA-BFFE-462B-8FF0-DAD72C1DDF34}">
      <dsp:nvSpPr>
        <dsp:cNvPr id="0" name=""/>
        <dsp:cNvSpPr/>
      </dsp:nvSpPr>
      <dsp:spPr>
        <a:xfrm>
          <a:off x="0" y="2278415"/>
          <a:ext cx="3371850" cy="2070803"/>
        </a:xfrm>
        <a:prstGeom prst="roundRect">
          <a:avLst/>
        </a:prstGeom>
        <a:solidFill>
          <a:srgbClr val="0000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500" kern="1200" dirty="0" smtClean="0"/>
            <a:t>Reject</a:t>
          </a:r>
          <a:endParaRPr lang="en-GB" sz="6500" kern="1200" dirty="0"/>
        </a:p>
      </dsp:txBody>
      <dsp:txXfrm>
        <a:off x="101088" y="2379503"/>
        <a:ext cx="3169674" cy="186862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8F61F2-7C8D-4742-A01A-1767158F731B}">
      <dsp:nvSpPr>
        <dsp:cNvPr id="0" name=""/>
        <dsp:cNvSpPr/>
      </dsp:nvSpPr>
      <dsp:spPr>
        <a:xfrm>
          <a:off x="41" y="185494"/>
          <a:ext cx="3939038" cy="977103"/>
        </a:xfrm>
        <a:prstGeom prst="rect">
          <a:avLst/>
        </a:prstGeom>
        <a:solidFill>
          <a:srgbClr val="0000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09728" rIns="192024" bIns="109728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 smtClean="0"/>
            <a:t>Independent Project </a:t>
          </a:r>
          <a:endParaRPr lang="en-GB" sz="2700" kern="1200" dirty="0"/>
        </a:p>
      </dsp:txBody>
      <dsp:txXfrm>
        <a:off x="41" y="185494"/>
        <a:ext cx="3939038" cy="977103"/>
      </dsp:txXfrm>
    </dsp:sp>
    <dsp:sp modelId="{18319D65-28B7-45EA-AB64-B88ADCAA458B}">
      <dsp:nvSpPr>
        <dsp:cNvPr id="0" name=""/>
        <dsp:cNvSpPr/>
      </dsp:nvSpPr>
      <dsp:spPr>
        <a:xfrm>
          <a:off x="41" y="1162598"/>
          <a:ext cx="3939038" cy="3001657"/>
        </a:xfrm>
        <a:prstGeom prst="rect">
          <a:avLst/>
        </a:prstGeom>
        <a:solidFill>
          <a:srgbClr val="33CCFF">
            <a:alpha val="90000"/>
          </a:srgbClr>
        </a:solidFill>
        <a:ln w="9525" cap="flat" cmpd="sng" algn="ctr">
          <a:solidFill>
            <a:schemeClr val="accent4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44018" tIns="144018" rIns="192024" bIns="216027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700" kern="1200" dirty="0" smtClean="0"/>
            <a:t>An </a:t>
          </a:r>
          <a:r>
            <a:rPr lang="en-US" sz="2700" b="1" kern="1200" dirty="0" smtClean="0"/>
            <a:t>independent project </a:t>
          </a:r>
          <a:r>
            <a:rPr lang="en-US" sz="2700" kern="1200" dirty="0" smtClean="0"/>
            <a:t>is one whose acceptance or rejection is independent of the acceptance or rejection of other projects. </a:t>
          </a:r>
          <a:endParaRPr lang="en-GB" sz="2700" kern="1200" dirty="0"/>
        </a:p>
      </dsp:txBody>
      <dsp:txXfrm>
        <a:off x="41" y="1162598"/>
        <a:ext cx="3939038" cy="3001657"/>
      </dsp:txXfrm>
    </dsp:sp>
    <dsp:sp modelId="{DA08BFFB-AEB0-4FF2-A59B-7CBE6597AF2A}">
      <dsp:nvSpPr>
        <dsp:cNvPr id="0" name=""/>
        <dsp:cNvSpPr/>
      </dsp:nvSpPr>
      <dsp:spPr>
        <a:xfrm>
          <a:off x="4490545" y="185494"/>
          <a:ext cx="3939038" cy="977103"/>
        </a:xfrm>
        <a:prstGeom prst="rect">
          <a:avLst/>
        </a:prstGeom>
        <a:solidFill>
          <a:srgbClr val="0000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09728" rIns="192024" bIns="109728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 smtClean="0"/>
            <a:t>Mutually Exclusive Projects</a:t>
          </a:r>
          <a:endParaRPr lang="en-GB" sz="2700" kern="1200" dirty="0"/>
        </a:p>
      </dsp:txBody>
      <dsp:txXfrm>
        <a:off x="4490545" y="185494"/>
        <a:ext cx="3939038" cy="977103"/>
      </dsp:txXfrm>
    </dsp:sp>
    <dsp:sp modelId="{CB661EEF-DC7F-409C-A57C-A81F29A0025A}">
      <dsp:nvSpPr>
        <dsp:cNvPr id="0" name=""/>
        <dsp:cNvSpPr/>
      </dsp:nvSpPr>
      <dsp:spPr>
        <a:xfrm>
          <a:off x="4490545" y="1162598"/>
          <a:ext cx="3939038" cy="3001657"/>
        </a:xfrm>
        <a:prstGeom prst="rect">
          <a:avLst/>
        </a:prstGeom>
        <a:solidFill>
          <a:srgbClr val="33CCFF">
            <a:alpha val="90000"/>
          </a:srgbClr>
        </a:solidFill>
        <a:ln w="9525" cap="flat" cmpd="sng" algn="ctr">
          <a:solidFill>
            <a:schemeClr val="accent4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44018" tIns="144018" rIns="192024" bIns="216027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700" kern="1200" dirty="0" smtClean="0"/>
            <a:t>With mutually exclusive projects, you can accept </a:t>
          </a:r>
          <a:r>
            <a:rPr lang="en-US" sz="2700" i="1" kern="1200" dirty="0" smtClean="0"/>
            <a:t>A </a:t>
          </a:r>
          <a:r>
            <a:rPr lang="en-US" sz="2700" kern="1200" dirty="0" smtClean="0"/>
            <a:t>or you can accept </a:t>
          </a:r>
          <a:r>
            <a:rPr lang="en-US" sz="2700" i="1" kern="1200" dirty="0" smtClean="0"/>
            <a:t>B </a:t>
          </a:r>
          <a:r>
            <a:rPr lang="en-US" sz="2700" kern="1200" dirty="0" smtClean="0"/>
            <a:t>or you can reject both of them, but you cannot accept both of them. </a:t>
          </a:r>
          <a:endParaRPr lang="en-GB" sz="2700" kern="1200" dirty="0"/>
        </a:p>
      </dsp:txBody>
      <dsp:txXfrm>
        <a:off x="4490545" y="1162598"/>
        <a:ext cx="3939038" cy="300165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E1A62E-F73B-4385-9AC6-B191114BFB43}">
      <dsp:nvSpPr>
        <dsp:cNvPr id="0" name=""/>
        <dsp:cNvSpPr/>
      </dsp:nvSpPr>
      <dsp:spPr>
        <a:xfrm rot="5400000">
          <a:off x="5114935" y="-1923630"/>
          <a:ext cx="1234418" cy="5394960"/>
        </a:xfrm>
        <a:prstGeom prst="round2SameRect">
          <a:avLst/>
        </a:prstGeom>
        <a:solidFill>
          <a:srgbClr val="33CCFF">
            <a:alpha val="90000"/>
          </a:srgbClr>
        </a:solidFill>
        <a:ln w="9525" cap="flat" cmpd="sng" algn="ctr">
          <a:solidFill>
            <a:schemeClr val="accent4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dirty="0" smtClean="0"/>
            <a:t>Number of IRRs: 1</a:t>
          </a:r>
          <a:endParaRPr lang="en-GB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dirty="0" smtClean="0"/>
            <a:t>Accept if IRR &gt; R; Reject if IRR &lt; R </a:t>
          </a:r>
          <a:endParaRPr lang="en-GB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dirty="0" smtClean="0"/>
            <a:t>Accept if NPV &gt; 0; Reject if NPV &lt; 0</a:t>
          </a:r>
          <a:endParaRPr lang="en-GB" sz="2200" kern="1200" dirty="0"/>
        </a:p>
      </dsp:txBody>
      <dsp:txXfrm rot="-5400000">
        <a:off x="3034665" y="216899"/>
        <a:ext cx="5334701" cy="1113900"/>
      </dsp:txXfrm>
    </dsp:sp>
    <dsp:sp modelId="{429E4EAC-E2D1-4E75-9723-0DCE08BA77FE}">
      <dsp:nvSpPr>
        <dsp:cNvPr id="0" name=""/>
        <dsp:cNvSpPr/>
      </dsp:nvSpPr>
      <dsp:spPr>
        <a:xfrm>
          <a:off x="0" y="2337"/>
          <a:ext cx="3034665" cy="1543023"/>
        </a:xfrm>
        <a:prstGeom prst="roundRect">
          <a:avLst/>
        </a:prstGeom>
        <a:solidFill>
          <a:srgbClr val="0000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1</a:t>
          </a:r>
          <a:r>
            <a:rPr lang="en-GB" sz="2400" kern="1200" baseline="30000" dirty="0" smtClean="0"/>
            <a:t>st</a:t>
          </a:r>
          <a:r>
            <a:rPr lang="en-GB" sz="2400" kern="1200" dirty="0" smtClean="0"/>
            <a:t> Cash Flow Negative; Remaining Cash Flows Positive</a:t>
          </a:r>
          <a:endParaRPr lang="en-GB" sz="2400" kern="1200" dirty="0"/>
        </a:p>
      </dsp:txBody>
      <dsp:txXfrm>
        <a:off x="75324" y="77661"/>
        <a:ext cx="2884017" cy="1392375"/>
      </dsp:txXfrm>
    </dsp:sp>
    <dsp:sp modelId="{D5AEEAFD-832E-4E6C-B7DD-0F2C27BFE22C}">
      <dsp:nvSpPr>
        <dsp:cNvPr id="0" name=""/>
        <dsp:cNvSpPr/>
      </dsp:nvSpPr>
      <dsp:spPr>
        <a:xfrm rot="5400000">
          <a:off x="5114935" y="-303456"/>
          <a:ext cx="1234418" cy="5394960"/>
        </a:xfrm>
        <a:prstGeom prst="round2SameRect">
          <a:avLst/>
        </a:prstGeom>
        <a:solidFill>
          <a:srgbClr val="33CCFF">
            <a:alpha val="90000"/>
          </a:srgbClr>
        </a:solidFill>
        <a:ln w="9525" cap="flat" cmpd="sng" algn="ctr">
          <a:solidFill>
            <a:schemeClr val="accent4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dirty="0" smtClean="0"/>
            <a:t>Number of IRRs: 1</a:t>
          </a:r>
          <a:endParaRPr lang="en-GB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dirty="0" smtClean="0"/>
            <a:t>Accept if IRR &lt; R; Reject if IRR &gt; R </a:t>
          </a:r>
          <a:endParaRPr lang="en-GB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dirty="0" smtClean="0"/>
            <a:t>Accept if NPV &gt; 0; Reject if NPV &lt; 0</a:t>
          </a:r>
          <a:endParaRPr lang="en-GB" sz="2200" kern="1200" dirty="0"/>
        </a:p>
      </dsp:txBody>
      <dsp:txXfrm rot="-5400000">
        <a:off x="3034665" y="1837073"/>
        <a:ext cx="5334701" cy="1113900"/>
      </dsp:txXfrm>
    </dsp:sp>
    <dsp:sp modelId="{FB48628E-4C45-4A23-9983-88BB66455F46}">
      <dsp:nvSpPr>
        <dsp:cNvPr id="0" name=""/>
        <dsp:cNvSpPr/>
      </dsp:nvSpPr>
      <dsp:spPr>
        <a:xfrm>
          <a:off x="0" y="1622512"/>
          <a:ext cx="3034665" cy="1543023"/>
        </a:xfrm>
        <a:prstGeom prst="roundRect">
          <a:avLst/>
        </a:prstGeom>
        <a:solidFill>
          <a:srgbClr val="0000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1</a:t>
          </a:r>
          <a:r>
            <a:rPr lang="en-GB" sz="2400" kern="1200" baseline="30000" dirty="0" smtClean="0"/>
            <a:t>st</a:t>
          </a:r>
          <a:r>
            <a:rPr lang="en-GB" sz="2400" kern="1200" dirty="0" smtClean="0"/>
            <a:t> Cash Flow Positive; Remaining Cash Flows Negative</a:t>
          </a:r>
          <a:endParaRPr lang="en-GB" sz="2400" kern="1200" dirty="0"/>
        </a:p>
      </dsp:txBody>
      <dsp:txXfrm>
        <a:off x="75324" y="1697836"/>
        <a:ext cx="2884017" cy="1392375"/>
      </dsp:txXfrm>
    </dsp:sp>
    <dsp:sp modelId="{DDE531C1-CE5D-4374-945B-0D6B861A8BC3}">
      <dsp:nvSpPr>
        <dsp:cNvPr id="0" name=""/>
        <dsp:cNvSpPr/>
      </dsp:nvSpPr>
      <dsp:spPr>
        <a:xfrm rot="5400000">
          <a:off x="5114935" y="1316718"/>
          <a:ext cx="1234418" cy="5394960"/>
        </a:xfrm>
        <a:prstGeom prst="round2SameRect">
          <a:avLst/>
        </a:prstGeom>
        <a:solidFill>
          <a:srgbClr val="33CCFF">
            <a:alpha val="90000"/>
          </a:srgbClr>
        </a:solidFill>
        <a:ln w="9525" cap="flat" cmpd="sng" algn="ctr">
          <a:solidFill>
            <a:schemeClr val="accent4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dirty="0" smtClean="0"/>
            <a:t>Number of IRRs: Usually More than 1</a:t>
          </a:r>
          <a:endParaRPr lang="en-GB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dirty="0" smtClean="0"/>
            <a:t>No Valid IRR</a:t>
          </a:r>
          <a:endParaRPr lang="en-GB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dirty="0" smtClean="0"/>
            <a:t>Accept if NPV &gt; 0; Reject if NPV &lt; 0</a:t>
          </a:r>
          <a:endParaRPr lang="en-GB" sz="2200" kern="1200" dirty="0"/>
        </a:p>
      </dsp:txBody>
      <dsp:txXfrm rot="-5400000">
        <a:off x="3034665" y="3457248"/>
        <a:ext cx="5334701" cy="1113900"/>
      </dsp:txXfrm>
    </dsp:sp>
    <dsp:sp modelId="{1A8358D1-1569-406C-BFB1-F3B900F98FAF}">
      <dsp:nvSpPr>
        <dsp:cNvPr id="0" name=""/>
        <dsp:cNvSpPr/>
      </dsp:nvSpPr>
      <dsp:spPr>
        <a:xfrm>
          <a:off x="0" y="3242686"/>
          <a:ext cx="3034665" cy="1543023"/>
        </a:xfrm>
        <a:prstGeom prst="roundRect">
          <a:avLst/>
        </a:prstGeom>
        <a:solidFill>
          <a:srgbClr val="0000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Mixture of Positive and Negative Cash Flows</a:t>
          </a:r>
          <a:endParaRPr lang="en-GB" sz="2400" kern="1200" dirty="0"/>
        </a:p>
      </dsp:txBody>
      <dsp:txXfrm>
        <a:off x="75324" y="3318010"/>
        <a:ext cx="2884017" cy="139237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8D10D0-2CB0-49B2-B491-DCE34620B517}">
      <dsp:nvSpPr>
        <dsp:cNvPr id="0" name=""/>
        <dsp:cNvSpPr/>
      </dsp:nvSpPr>
      <dsp:spPr>
        <a:xfrm>
          <a:off x="1029" y="970936"/>
          <a:ext cx="4013127" cy="2407876"/>
        </a:xfrm>
        <a:prstGeom prst="rect">
          <a:avLst/>
        </a:prstGeom>
        <a:solidFill>
          <a:schemeClr val="accent6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000" kern="1200" dirty="0" smtClean="0"/>
            <a:t>Scale of Cash Flows</a:t>
          </a:r>
          <a:endParaRPr lang="en-GB" sz="6000" kern="1200" dirty="0"/>
        </a:p>
      </dsp:txBody>
      <dsp:txXfrm>
        <a:off x="1029" y="970936"/>
        <a:ext cx="4013127" cy="2407876"/>
      </dsp:txXfrm>
    </dsp:sp>
    <dsp:sp modelId="{C917625D-A840-4433-A704-61EE5C0CD0E1}">
      <dsp:nvSpPr>
        <dsp:cNvPr id="0" name=""/>
        <dsp:cNvSpPr/>
      </dsp:nvSpPr>
      <dsp:spPr>
        <a:xfrm>
          <a:off x="4415468" y="970936"/>
          <a:ext cx="4013127" cy="2407876"/>
        </a:xfrm>
        <a:prstGeom prst="rect">
          <a:avLst/>
        </a:prstGeom>
        <a:solidFill>
          <a:schemeClr val="accent6">
            <a:lumMod val="40000"/>
            <a:lumOff val="6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000" kern="1200" dirty="0" smtClean="0"/>
            <a:t>Timing of Cash Flows</a:t>
          </a:r>
          <a:endParaRPr lang="en-GB" sz="6000" kern="1200" dirty="0"/>
        </a:p>
      </dsp:txBody>
      <dsp:txXfrm>
        <a:off x="4415468" y="970936"/>
        <a:ext cx="4013127" cy="240787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442986-1D81-4169-9FC8-56986410332E}">
      <dsp:nvSpPr>
        <dsp:cNvPr id="0" name=""/>
        <dsp:cNvSpPr/>
      </dsp:nvSpPr>
      <dsp:spPr>
        <a:xfrm>
          <a:off x="688041" y="3224"/>
          <a:ext cx="7244208" cy="4346525"/>
        </a:xfrm>
        <a:prstGeom prst="rect">
          <a:avLst/>
        </a:prstGeom>
        <a:solidFill>
          <a:schemeClr val="accent6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500" kern="1200" dirty="0" smtClean="0"/>
            <a:t>IRR Ignores Scale</a:t>
          </a:r>
          <a:endParaRPr lang="en-GB" sz="6500" kern="1200" dirty="0"/>
        </a:p>
      </dsp:txBody>
      <dsp:txXfrm>
        <a:off x="688041" y="3224"/>
        <a:ext cx="7244208" cy="434652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126F6B-F2E9-49CB-ADCD-B3E3B626E52A}">
      <dsp:nvSpPr>
        <dsp:cNvPr id="0" name=""/>
        <dsp:cNvSpPr/>
      </dsp:nvSpPr>
      <dsp:spPr>
        <a:xfrm>
          <a:off x="592708" y="1612"/>
          <a:ext cx="7244208" cy="4346525"/>
        </a:xfrm>
        <a:prstGeom prst="rect">
          <a:avLst/>
        </a:prstGeom>
        <a:solidFill>
          <a:srgbClr val="0000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500" kern="1200" dirty="0" smtClean="0"/>
            <a:t>IRR Ignores the Timing of Cash Flows</a:t>
          </a:r>
          <a:endParaRPr lang="en-GB" sz="6500" kern="1200" dirty="0"/>
        </a:p>
      </dsp:txBody>
      <dsp:txXfrm>
        <a:off x="592708" y="1612"/>
        <a:ext cx="7244208" cy="4346525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E0B716-98A3-40BD-9239-002D40E2D7C0}">
      <dsp:nvSpPr>
        <dsp:cNvPr id="0" name=""/>
        <dsp:cNvSpPr/>
      </dsp:nvSpPr>
      <dsp:spPr>
        <a:xfrm>
          <a:off x="592708" y="1612"/>
          <a:ext cx="7244208" cy="4346525"/>
        </a:xfrm>
        <a:prstGeom prst="rect">
          <a:avLst/>
        </a:prstGeom>
        <a:gradFill rotWithShape="0">
          <a:gsLst>
            <a:gs pos="0">
              <a:schemeClr val="accent4">
                <a:shade val="8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8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8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2410" tIns="232410" rIns="232410" bIns="232410" numCol="1" spcCol="1270" anchor="ctr" anchorCtr="0">
          <a:noAutofit/>
        </a:bodyPr>
        <a:lstStyle/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100" kern="1200" dirty="0" smtClean="0"/>
            <a:t>To avoid issues such as Timing and Scale, use Incremental NPV or Incremental IRR</a:t>
          </a:r>
          <a:endParaRPr lang="en-GB" sz="6100" kern="1200" dirty="0"/>
        </a:p>
      </dsp:txBody>
      <dsp:txXfrm>
        <a:off x="592708" y="1612"/>
        <a:ext cx="7244208" cy="434652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9FF1D1-DA78-4F49-93EF-034863E695B2}">
      <dsp:nvSpPr>
        <dsp:cNvPr id="0" name=""/>
        <dsp:cNvSpPr/>
      </dsp:nvSpPr>
      <dsp:spPr>
        <a:xfrm>
          <a:off x="705487" y="2435"/>
          <a:ext cx="3342214" cy="2005328"/>
        </a:xfrm>
        <a:prstGeom prst="rect">
          <a:avLst/>
        </a:prstGeom>
        <a:solidFill>
          <a:schemeClr val="accent6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100" kern="1200" dirty="0" smtClean="0"/>
            <a:t>Independent Projects</a:t>
          </a:r>
          <a:endParaRPr lang="en-GB" sz="4100" kern="1200" dirty="0"/>
        </a:p>
      </dsp:txBody>
      <dsp:txXfrm>
        <a:off x="705487" y="2435"/>
        <a:ext cx="3342214" cy="2005328"/>
      </dsp:txXfrm>
    </dsp:sp>
    <dsp:sp modelId="{12D692A1-A7B5-4A4E-B256-31094B6E1EBE}">
      <dsp:nvSpPr>
        <dsp:cNvPr id="0" name=""/>
        <dsp:cNvSpPr/>
      </dsp:nvSpPr>
      <dsp:spPr>
        <a:xfrm>
          <a:off x="4381923" y="2435"/>
          <a:ext cx="3342214" cy="2005328"/>
        </a:xfrm>
        <a:prstGeom prst="rect">
          <a:avLst/>
        </a:prstGeom>
        <a:solidFill>
          <a:schemeClr val="accent6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100" kern="1200" dirty="0" smtClean="0"/>
            <a:t>Mutually Exclusive Projects</a:t>
          </a:r>
          <a:endParaRPr lang="en-GB" sz="4100" kern="1200" dirty="0"/>
        </a:p>
      </dsp:txBody>
      <dsp:txXfrm>
        <a:off x="4381923" y="2435"/>
        <a:ext cx="3342214" cy="2005328"/>
      </dsp:txXfrm>
    </dsp:sp>
    <dsp:sp modelId="{DF97F281-30C7-4070-8E6B-40C3808FEE96}">
      <dsp:nvSpPr>
        <dsp:cNvPr id="0" name=""/>
        <dsp:cNvSpPr/>
      </dsp:nvSpPr>
      <dsp:spPr>
        <a:xfrm>
          <a:off x="2543705" y="2341985"/>
          <a:ext cx="3342214" cy="2005328"/>
        </a:xfrm>
        <a:prstGeom prst="rect">
          <a:avLst/>
        </a:prstGeom>
        <a:solidFill>
          <a:schemeClr val="accent6">
            <a:lumMod val="20000"/>
            <a:lumOff val="8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100" kern="1200" dirty="0" smtClean="0"/>
            <a:t>Capital Rationing</a:t>
          </a:r>
          <a:endParaRPr lang="en-GB" sz="4100" kern="1200" dirty="0"/>
        </a:p>
      </dsp:txBody>
      <dsp:txXfrm>
        <a:off x="2543705" y="2341985"/>
        <a:ext cx="3342214" cy="2005328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6F690B-8ECD-463B-B16E-2F01DC8D97B7}">
      <dsp:nvSpPr>
        <dsp:cNvPr id="0" name=""/>
        <dsp:cNvSpPr/>
      </dsp:nvSpPr>
      <dsp:spPr>
        <a:xfrm>
          <a:off x="3371849" y="530"/>
          <a:ext cx="5057775" cy="2070803"/>
        </a:xfrm>
        <a:prstGeom prst="rightArrow">
          <a:avLst>
            <a:gd name="adj1" fmla="val 75000"/>
            <a:gd name="adj2" fmla="val 50000"/>
          </a:avLst>
        </a:prstGeom>
        <a:solidFill>
          <a:srgbClr val="33CCFF">
            <a:alpha val="90000"/>
          </a:srgbClr>
        </a:soli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285750" lvl="1" indent="-285750" algn="l" defTabSz="1866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4200" kern="1200" dirty="0" smtClean="0"/>
            <a:t>Profitability Index is Greater than 1</a:t>
          </a:r>
          <a:endParaRPr lang="en-GB" sz="4200" kern="1200" dirty="0"/>
        </a:p>
      </dsp:txBody>
      <dsp:txXfrm>
        <a:off x="3371849" y="259380"/>
        <a:ext cx="4281224" cy="1553103"/>
      </dsp:txXfrm>
    </dsp:sp>
    <dsp:sp modelId="{F3BE92D4-27B9-43B3-8FFF-7A45995BB29F}">
      <dsp:nvSpPr>
        <dsp:cNvPr id="0" name=""/>
        <dsp:cNvSpPr/>
      </dsp:nvSpPr>
      <dsp:spPr>
        <a:xfrm>
          <a:off x="0" y="530"/>
          <a:ext cx="3371850" cy="2070803"/>
        </a:xfrm>
        <a:prstGeom prst="roundRect">
          <a:avLst/>
        </a:prstGeom>
        <a:solidFill>
          <a:srgbClr val="0000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500" kern="1200" dirty="0" smtClean="0"/>
            <a:t>Accept</a:t>
          </a:r>
          <a:endParaRPr lang="en-GB" sz="6500" kern="1200" dirty="0"/>
        </a:p>
      </dsp:txBody>
      <dsp:txXfrm>
        <a:off x="101088" y="101618"/>
        <a:ext cx="3169674" cy="1868627"/>
      </dsp:txXfrm>
    </dsp:sp>
    <dsp:sp modelId="{2464A408-79CC-45BE-AF69-54377E420167}">
      <dsp:nvSpPr>
        <dsp:cNvPr id="0" name=""/>
        <dsp:cNvSpPr/>
      </dsp:nvSpPr>
      <dsp:spPr>
        <a:xfrm>
          <a:off x="3371849" y="2278415"/>
          <a:ext cx="5057775" cy="2070803"/>
        </a:xfrm>
        <a:prstGeom prst="rightArrow">
          <a:avLst>
            <a:gd name="adj1" fmla="val 75000"/>
            <a:gd name="adj2" fmla="val 50000"/>
          </a:avLst>
        </a:prstGeom>
        <a:solidFill>
          <a:srgbClr val="33CCFF">
            <a:alpha val="90000"/>
          </a:srgbClr>
        </a:soli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285750" lvl="1" indent="-285750" algn="l" defTabSz="1866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4200" kern="1200" dirty="0" smtClean="0"/>
            <a:t>Profitability Index is Less than 1</a:t>
          </a:r>
          <a:endParaRPr lang="en-GB" sz="4200" kern="1200" dirty="0"/>
        </a:p>
      </dsp:txBody>
      <dsp:txXfrm>
        <a:off x="3371849" y="2537265"/>
        <a:ext cx="4281224" cy="1553103"/>
      </dsp:txXfrm>
    </dsp:sp>
    <dsp:sp modelId="{E81A82D4-0BFD-493A-A87E-38D6FCDA42C3}">
      <dsp:nvSpPr>
        <dsp:cNvPr id="0" name=""/>
        <dsp:cNvSpPr/>
      </dsp:nvSpPr>
      <dsp:spPr>
        <a:xfrm>
          <a:off x="0" y="2278415"/>
          <a:ext cx="3371850" cy="2070803"/>
        </a:xfrm>
        <a:prstGeom prst="roundRect">
          <a:avLst/>
        </a:prstGeom>
        <a:solidFill>
          <a:srgbClr val="0000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500" kern="1200" dirty="0" smtClean="0"/>
            <a:t>Reject</a:t>
          </a:r>
          <a:endParaRPr lang="en-GB" sz="6500" kern="1200" dirty="0"/>
        </a:p>
      </dsp:txBody>
      <dsp:txXfrm>
        <a:off x="101088" y="2379503"/>
        <a:ext cx="3169674" cy="1868627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724227-9BC5-4155-8E21-8643863F512E}">
      <dsp:nvSpPr>
        <dsp:cNvPr id="0" name=""/>
        <dsp:cNvSpPr/>
      </dsp:nvSpPr>
      <dsp:spPr>
        <a:xfrm>
          <a:off x="0" y="388945"/>
          <a:ext cx="8429625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163BD10-3482-40DF-BE5E-84B1BDD93090}">
      <dsp:nvSpPr>
        <dsp:cNvPr id="0" name=""/>
        <dsp:cNvSpPr/>
      </dsp:nvSpPr>
      <dsp:spPr>
        <a:xfrm>
          <a:off x="421481" y="5185"/>
          <a:ext cx="5900737" cy="767520"/>
        </a:xfrm>
        <a:prstGeom prst="roundRect">
          <a:avLst/>
        </a:prstGeom>
        <a:solidFill>
          <a:srgbClr val="0000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3034" tIns="0" rIns="223034" bIns="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Use Incremental Cash Flows</a:t>
          </a:r>
          <a:endParaRPr lang="en-GB" sz="2600" kern="1200" dirty="0"/>
        </a:p>
      </dsp:txBody>
      <dsp:txXfrm>
        <a:off x="458948" y="42652"/>
        <a:ext cx="5825803" cy="692586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C52161-52FB-475A-BE12-74B096238655}">
      <dsp:nvSpPr>
        <dsp:cNvPr id="0" name=""/>
        <dsp:cNvSpPr/>
      </dsp:nvSpPr>
      <dsp:spPr>
        <a:xfrm>
          <a:off x="3371849" y="469"/>
          <a:ext cx="5057775" cy="1832747"/>
        </a:xfrm>
        <a:prstGeom prst="rightArrow">
          <a:avLst>
            <a:gd name="adj1" fmla="val 75000"/>
            <a:gd name="adj2" fmla="val 50000"/>
          </a:avLst>
        </a:prstGeom>
        <a:solidFill>
          <a:srgbClr val="33CCFF">
            <a:alpha val="90000"/>
          </a:srgbClr>
        </a:soli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7305" tIns="27305" rIns="27305" bIns="27305" numCol="1" spcCol="1270" anchor="t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4300" kern="1200" dirty="0" smtClean="0"/>
            <a:t>Profitability Index is Greater than 1</a:t>
          </a:r>
          <a:endParaRPr lang="en-GB" sz="4300" kern="1200" dirty="0"/>
        </a:p>
      </dsp:txBody>
      <dsp:txXfrm>
        <a:off x="3371849" y="229562"/>
        <a:ext cx="4370495" cy="1374561"/>
      </dsp:txXfrm>
    </dsp:sp>
    <dsp:sp modelId="{814AEDE2-B574-4798-865D-7556923BE1CF}">
      <dsp:nvSpPr>
        <dsp:cNvPr id="0" name=""/>
        <dsp:cNvSpPr/>
      </dsp:nvSpPr>
      <dsp:spPr>
        <a:xfrm>
          <a:off x="0" y="469"/>
          <a:ext cx="3371850" cy="1832747"/>
        </a:xfrm>
        <a:prstGeom prst="roundRect">
          <a:avLst/>
        </a:prstGeom>
        <a:solidFill>
          <a:srgbClr val="0000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500" kern="1200" dirty="0" smtClean="0"/>
            <a:t>Accept</a:t>
          </a:r>
          <a:endParaRPr lang="en-GB" sz="6500" kern="1200" dirty="0"/>
        </a:p>
      </dsp:txBody>
      <dsp:txXfrm>
        <a:off x="89467" y="89936"/>
        <a:ext cx="3192916" cy="1653813"/>
      </dsp:txXfrm>
    </dsp:sp>
    <dsp:sp modelId="{5EEBF3AE-FC66-4267-889F-ECA2B86CAEFB}">
      <dsp:nvSpPr>
        <dsp:cNvPr id="0" name=""/>
        <dsp:cNvSpPr/>
      </dsp:nvSpPr>
      <dsp:spPr>
        <a:xfrm>
          <a:off x="3371849" y="2016492"/>
          <a:ext cx="5057775" cy="1832747"/>
        </a:xfrm>
        <a:prstGeom prst="rightArrow">
          <a:avLst>
            <a:gd name="adj1" fmla="val 75000"/>
            <a:gd name="adj2" fmla="val 50000"/>
          </a:avLst>
        </a:prstGeom>
        <a:solidFill>
          <a:srgbClr val="33CCFF">
            <a:alpha val="90000"/>
          </a:srgbClr>
        </a:soli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7305" tIns="27305" rIns="27305" bIns="27305" numCol="1" spcCol="1270" anchor="t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4300" kern="1200" dirty="0" smtClean="0"/>
            <a:t>Profitability Index is Less than 1</a:t>
          </a:r>
          <a:endParaRPr lang="en-GB" sz="4300" kern="1200" dirty="0"/>
        </a:p>
      </dsp:txBody>
      <dsp:txXfrm>
        <a:off x="3371849" y="2245585"/>
        <a:ext cx="4370495" cy="1374561"/>
      </dsp:txXfrm>
    </dsp:sp>
    <dsp:sp modelId="{F9EC1CF5-CAAB-490B-81CF-C409F009B500}">
      <dsp:nvSpPr>
        <dsp:cNvPr id="0" name=""/>
        <dsp:cNvSpPr/>
      </dsp:nvSpPr>
      <dsp:spPr>
        <a:xfrm>
          <a:off x="0" y="2016492"/>
          <a:ext cx="3371850" cy="1832747"/>
        </a:xfrm>
        <a:prstGeom prst="roundRect">
          <a:avLst/>
        </a:prstGeom>
        <a:solidFill>
          <a:srgbClr val="0000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500" kern="1200" dirty="0" smtClean="0"/>
            <a:t>Reject</a:t>
          </a:r>
          <a:endParaRPr lang="en-GB" sz="6500" kern="1200" dirty="0"/>
        </a:p>
      </dsp:txBody>
      <dsp:txXfrm>
        <a:off x="89467" y="2105959"/>
        <a:ext cx="3192916" cy="16538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#15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#16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#27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default#28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default#33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30/10/2022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30/10/2022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30/10/2022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30/10/2022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30/10/2022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30/10/2022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30/10/2022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30/10/2022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30/10/2022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30/10/2022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30/10/2022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30/10/2022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wmf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6.xml"/><Relationship Id="rId3" Type="http://schemas.openxmlformats.org/officeDocument/2006/relationships/diagramLayout" Target="../diagrams/layout15.xml"/><Relationship Id="rId7" Type="http://schemas.openxmlformats.org/officeDocument/2006/relationships/diagramData" Target="../diagrams/data16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11" Type="http://schemas.microsoft.com/office/2007/relationships/diagramDrawing" Target="../diagrams/drawing16.xml"/><Relationship Id="rId5" Type="http://schemas.openxmlformats.org/officeDocument/2006/relationships/diagramColors" Target="../diagrams/colors15.xml"/><Relationship Id="rId10" Type="http://schemas.openxmlformats.org/officeDocument/2006/relationships/diagramColors" Target="../diagrams/colors16.xml"/><Relationship Id="rId4" Type="http://schemas.openxmlformats.org/officeDocument/2006/relationships/diagramQuickStyle" Target="../diagrams/quickStyle15.xml"/><Relationship Id="rId9" Type="http://schemas.openxmlformats.org/officeDocument/2006/relationships/diagramQuickStyle" Target="../diagrams/quickStyle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LCBB6002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International Financial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</a:t>
            </a:r>
            <a:r>
              <a:rPr lang="en-GB" altLang="en-US" dirty="0" smtClean="0">
                <a:solidFill>
                  <a:schemeClr val="accent2"/>
                </a:solidFill>
              </a:rPr>
              <a:t>4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b="1" dirty="0" smtClean="0">
                <a:solidFill>
                  <a:schemeClr val="accent2"/>
                </a:solidFill>
              </a:rPr>
              <a:t>Investment Appraisal – Net Present Value &amp; Other Investment Rules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29057"/>
          </a:xfrm>
        </p:spPr>
        <p:txBody>
          <a:bodyPr/>
          <a:lstStyle/>
          <a:p>
            <a:r>
              <a:rPr lang="en-GB" sz="3200" dirty="0" smtClean="0"/>
              <a:t>Investment Decision 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96997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               Evaluation Techniques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2051720" y="2636912"/>
            <a:ext cx="3168352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5220072" y="2636912"/>
            <a:ext cx="0" cy="2880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2051720" y="2636912"/>
            <a:ext cx="0" cy="2880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3563888" y="2060848"/>
            <a:ext cx="0" cy="57606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1421023" y="2961692"/>
            <a:ext cx="1261393" cy="648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1222375" y="2892376"/>
            <a:ext cx="27363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+mj-lt"/>
              </a:rPr>
              <a:t>Non- Discounting Methods</a:t>
            </a:r>
            <a:endParaRPr lang="en-GB" sz="2000" dirty="0">
              <a:latin typeface="+mj-lt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4377503" y="3028311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+mj-lt"/>
              </a:rPr>
              <a:t>Discounting Methods</a:t>
            </a:r>
            <a:endParaRPr lang="en-GB" sz="2000" dirty="0">
              <a:latin typeface="+mj-lt"/>
            </a:endParaRPr>
          </a:p>
        </p:txBody>
      </p:sp>
      <p:cxnSp>
        <p:nvCxnSpPr>
          <p:cNvPr id="23" name="Straight Arrow Connector 22"/>
          <p:cNvCxnSpPr/>
          <p:nvPr/>
        </p:nvCxnSpPr>
        <p:spPr>
          <a:xfrm>
            <a:off x="2195736" y="3538707"/>
            <a:ext cx="0" cy="32234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>
            <a:off x="5220072" y="3538707"/>
            <a:ext cx="0" cy="31938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736600" y="4005064"/>
            <a:ext cx="32220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>
                <a:latin typeface="+mj-lt"/>
              </a:rPr>
              <a:t>Payback Period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>
                <a:latin typeface="+mj-lt"/>
              </a:rPr>
              <a:t>Accounting Rate of Return</a:t>
            </a:r>
            <a:endParaRPr lang="en-GB" sz="2000" dirty="0">
              <a:latin typeface="+mj-lt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4098612" y="4005064"/>
            <a:ext cx="322207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>
                <a:latin typeface="+mj-lt"/>
              </a:rPr>
              <a:t>Net </a:t>
            </a:r>
            <a:r>
              <a:rPr lang="en-GB" sz="2000" dirty="0" smtClean="0">
                <a:latin typeface="+mj-lt"/>
              </a:rPr>
              <a:t>Present </a:t>
            </a:r>
            <a:r>
              <a:rPr lang="en-GB" sz="2000" dirty="0" smtClean="0">
                <a:latin typeface="+mj-lt"/>
              </a:rPr>
              <a:t>Value</a:t>
            </a:r>
            <a:endParaRPr lang="en-GB" sz="2000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Profitability Index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Internal Rate of Return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Modified </a:t>
            </a:r>
            <a:r>
              <a:rPr lang="en-GB" sz="2000" dirty="0" smtClean="0">
                <a:latin typeface="+mj-lt"/>
              </a:rPr>
              <a:t>IRR</a:t>
            </a:r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7112189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Net Present Value (NPV)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NPV is a discounting cash flow method which takes into consideration the time value of money when evaluating capital projects.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It is a technique of calculating the present value of cash flows of an investment proposal using the cost of capital as a discounting rate.</a:t>
            </a:r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44771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852" y="101602"/>
            <a:ext cx="8229600" cy="634082"/>
          </a:xfrm>
        </p:spPr>
        <p:txBody>
          <a:bodyPr/>
          <a:lstStyle/>
          <a:p>
            <a:r>
              <a:rPr lang="en-GB" sz="2800" dirty="0" smtClean="0"/>
              <a:t>Discussion – The Time Value of Money (10 Minutes)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 smtClean="0"/>
              <a:t>Which is better? </a:t>
            </a:r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2987824" y="3212976"/>
            <a:ext cx="2664296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6156176" y="306896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+mj-lt"/>
              </a:rPr>
              <a:t>£600 in future</a:t>
            </a:r>
            <a:endParaRPr lang="en-GB" dirty="0">
              <a:latin typeface="+mj-lt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02437" y="3068960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+mj-lt"/>
              </a:rPr>
              <a:t>£600 today for shopping</a:t>
            </a:r>
            <a:endParaRPr lang="en-GB" dirty="0">
              <a:latin typeface="+mj-lt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591544" y="3407613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  <a:latin typeface="+mj-lt"/>
              </a:rPr>
              <a:t>1 Year Later</a:t>
            </a:r>
            <a:endParaRPr lang="en-GB" dirty="0">
              <a:solidFill>
                <a:srgbClr val="FF0000"/>
              </a:solidFill>
              <a:latin typeface="+mj-lt"/>
            </a:endParaRPr>
          </a:p>
        </p:txBody>
      </p:sp>
      <p:cxnSp>
        <p:nvCxnSpPr>
          <p:cNvPr id="12" name="Straight Connector 11"/>
          <p:cNvCxnSpPr/>
          <p:nvPr/>
        </p:nvCxnSpPr>
        <p:spPr>
          <a:xfrm>
            <a:off x="1403648" y="3715291"/>
            <a:ext cx="2916324" cy="72182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stCxn id="8" idx="2"/>
          </p:cNvCxnSpPr>
          <p:nvPr/>
        </p:nvCxnSpPr>
        <p:spPr>
          <a:xfrm flipH="1">
            <a:off x="4716016" y="3438292"/>
            <a:ext cx="2412268" cy="99882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3743908" y="444265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  <a:latin typeface="+mj-lt"/>
              </a:rPr>
              <a:t>Which is better?</a:t>
            </a:r>
            <a:endParaRPr lang="en-GB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499892" y="4860884"/>
            <a:ext cx="84645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latin typeface="+mj-lt"/>
              </a:rPr>
              <a:t>*Now is better because the purchasing power of money falls in the future due to macroeconomic fundamentals such as inflation, GDP and balance of payment</a:t>
            </a:r>
            <a:endParaRPr lang="en-GB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083219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446" y="131763"/>
            <a:ext cx="8229600" cy="461046"/>
          </a:xfrm>
        </p:spPr>
        <p:txBody>
          <a:bodyPr/>
          <a:lstStyle/>
          <a:p>
            <a:r>
              <a:rPr lang="en-GB" sz="3200" dirty="0" smtClean="0"/>
              <a:t>Discounting Value of Money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2656" y="836711"/>
            <a:ext cx="8229600" cy="4479085"/>
          </a:xfrm>
        </p:spPr>
        <p:txBody>
          <a:bodyPr/>
          <a:lstStyle/>
          <a:p>
            <a:pPr marL="0" indent="0">
              <a:spcBef>
                <a:spcPts val="670"/>
              </a:spcBef>
              <a:spcAft>
                <a:spcPts val="0"/>
              </a:spcAft>
              <a:buNone/>
            </a:pPr>
            <a:r>
              <a:rPr lang="en-GB" sz="2800" dirty="0">
                <a:solidFill>
                  <a:srgbClr val="000000"/>
                </a:solidFill>
                <a:latin typeface="Myriad Pro" panose="020B0503030403020204" pitchFamily="34" charset="0"/>
              </a:rPr>
              <a:t>PV = FV  (1/(1+r)</a:t>
            </a:r>
            <a:r>
              <a:rPr lang="en-GB" sz="2800" baseline="30000" dirty="0">
                <a:solidFill>
                  <a:srgbClr val="000000"/>
                </a:solidFill>
                <a:latin typeface="Myriad Pro" panose="020B0503030403020204" pitchFamily="34" charset="0"/>
              </a:rPr>
              <a:t>n</a:t>
            </a:r>
            <a:r>
              <a:rPr lang="en-GB" sz="2800" dirty="0">
                <a:solidFill>
                  <a:srgbClr val="000000"/>
                </a:solidFill>
                <a:latin typeface="Myriad Pro" panose="020B0503030403020204" pitchFamily="34" charset="0"/>
              </a:rPr>
              <a:t>)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800" dirty="0" smtClean="0"/>
              <a:t>R = Interest rate</a:t>
            </a:r>
          </a:p>
          <a:p>
            <a:pPr marL="0" indent="0">
              <a:buNone/>
            </a:pPr>
            <a:r>
              <a:rPr lang="en-GB" sz="2800" dirty="0" smtClean="0"/>
              <a:t>N = number of years</a:t>
            </a:r>
          </a:p>
          <a:p>
            <a:pPr marL="0" indent="0">
              <a:buNone/>
            </a:pPr>
            <a:r>
              <a:rPr lang="en-GB" sz="2800" dirty="0" smtClean="0"/>
              <a:t>Example: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sp>
        <p:nvSpPr>
          <p:cNvPr id="6" name="TextBox 5"/>
          <p:cNvSpPr txBox="1"/>
          <p:nvPr/>
        </p:nvSpPr>
        <p:spPr>
          <a:xfrm>
            <a:off x="1222375" y="3140968"/>
            <a:ext cx="901353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+mj-lt"/>
              </a:rPr>
              <a:t>PV </a:t>
            </a:r>
            <a:r>
              <a:rPr lang="en-GB" sz="2800" dirty="0" smtClean="0">
                <a:solidFill>
                  <a:srgbClr val="FF0000"/>
                </a:solidFill>
                <a:latin typeface="+mj-lt"/>
              </a:rPr>
              <a:t>?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567455" y="3140968"/>
            <a:ext cx="23564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+mj-lt"/>
              </a:rPr>
              <a:t>FV = £600</a:t>
            </a:r>
            <a:endParaRPr lang="en-GB" sz="2800" dirty="0">
              <a:latin typeface="+mj-lt"/>
            </a:endParaRPr>
          </a:p>
        </p:txBody>
      </p:sp>
      <p:cxnSp>
        <p:nvCxnSpPr>
          <p:cNvPr id="9" name="Straight Arrow Connector 8"/>
          <p:cNvCxnSpPr>
            <a:stCxn id="7" idx="1"/>
          </p:cNvCxnSpPr>
          <p:nvPr/>
        </p:nvCxnSpPr>
        <p:spPr>
          <a:xfrm flipH="1" flipV="1">
            <a:off x="2123729" y="3356992"/>
            <a:ext cx="2443726" cy="4558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2123728" y="3389440"/>
            <a:ext cx="21800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latin typeface="+mn-lt"/>
              </a:rPr>
              <a:t>@10% discounted rate</a:t>
            </a:r>
            <a:endParaRPr lang="en-GB" sz="1600" dirty="0">
              <a:latin typeface="+mn-lt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876492" y="2439539"/>
            <a:ext cx="68057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FF0000"/>
                </a:solidFill>
                <a:latin typeface="+mj-lt"/>
              </a:rPr>
              <a:t>From the figure below, calculate the present value of £600</a:t>
            </a:r>
            <a:endParaRPr lang="en-GB" sz="2000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716299" y="3967736"/>
            <a:ext cx="5943933" cy="13480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70"/>
              </a:spcBef>
              <a:spcAft>
                <a:spcPts val="0"/>
              </a:spcAft>
            </a:pPr>
            <a:r>
              <a:rPr lang="en-GB" sz="2400" dirty="0">
                <a:solidFill>
                  <a:srgbClr val="000000"/>
                </a:solidFill>
                <a:latin typeface="Myriad Pro" panose="020B0503030403020204" pitchFamily="34" charset="0"/>
                <a:cs typeface="+mn-cs"/>
              </a:rPr>
              <a:t>PV = </a:t>
            </a:r>
            <a:r>
              <a:rPr lang="en-GB" sz="2400">
                <a:solidFill>
                  <a:srgbClr val="000000"/>
                </a:solidFill>
                <a:latin typeface="Myriad Pro" panose="020B0503030403020204" pitchFamily="34" charset="0"/>
                <a:cs typeface="+mn-cs"/>
              </a:rPr>
              <a:t>FV </a:t>
            </a:r>
            <a:r>
              <a:rPr lang="en-GB" sz="2400" smtClean="0">
                <a:solidFill>
                  <a:srgbClr val="000000"/>
                </a:solidFill>
                <a:latin typeface="Myriad Pro" panose="020B0503030403020204" pitchFamily="34" charset="0"/>
                <a:cs typeface="+mn-cs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Myriad Pro" panose="020B0503030403020204" pitchFamily="34" charset="0"/>
                <a:cs typeface="+mn-cs"/>
              </a:rPr>
              <a:t>(1/(1+r)</a:t>
            </a:r>
            <a:r>
              <a:rPr lang="en-GB" sz="2400" baseline="30000" dirty="0">
                <a:solidFill>
                  <a:srgbClr val="000000"/>
                </a:solidFill>
                <a:latin typeface="Myriad Pro" panose="020B0503030403020204" pitchFamily="34" charset="0"/>
                <a:cs typeface="+mn-cs"/>
              </a:rPr>
              <a:t>n</a:t>
            </a:r>
            <a:r>
              <a:rPr lang="en-GB" sz="2400" dirty="0">
                <a:solidFill>
                  <a:srgbClr val="000000"/>
                </a:solidFill>
                <a:latin typeface="Myriad Pro" panose="020B0503030403020204" pitchFamily="34" charset="0"/>
                <a:cs typeface="+mn-cs"/>
              </a:rPr>
              <a:t>)</a:t>
            </a:r>
            <a:endParaRPr lang="en-GB" sz="11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spcBef>
                <a:spcPct val="20000"/>
              </a:spcBef>
            </a:pPr>
            <a:r>
              <a:rPr lang="en-GB" sz="2400" dirty="0" smtClean="0">
                <a:solidFill>
                  <a:prstClr val="black"/>
                </a:solidFill>
                <a:latin typeface="Myriad Pro"/>
                <a:cs typeface="+mn-cs"/>
              </a:rPr>
              <a:t>PV = £600 * 1/1.10 </a:t>
            </a:r>
          </a:p>
          <a:p>
            <a:pPr lvl="0">
              <a:spcBef>
                <a:spcPct val="20000"/>
              </a:spcBef>
            </a:pPr>
            <a:r>
              <a:rPr lang="en-GB" sz="2400" dirty="0" smtClean="0">
                <a:solidFill>
                  <a:prstClr val="black"/>
                </a:solidFill>
                <a:latin typeface="Myriad Pro"/>
                <a:cs typeface="+mn-cs"/>
              </a:rPr>
              <a:t>PV = £545</a:t>
            </a:r>
            <a:endParaRPr lang="en-GB" sz="2400" dirty="0">
              <a:solidFill>
                <a:prstClr val="black"/>
              </a:solidFill>
              <a:latin typeface="Myriad Pro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368210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74242"/>
            <a:ext cx="8229600" cy="461046"/>
          </a:xfrm>
        </p:spPr>
        <p:txBody>
          <a:bodyPr/>
          <a:lstStyle/>
          <a:p>
            <a:r>
              <a:rPr lang="en-GB" sz="3200" dirty="0" smtClean="0"/>
              <a:t>Example 2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1600" dirty="0" smtClean="0"/>
              <a:t>Task: Calculate the NPV of the following two projects and suggest which of the two projects should be accepted assuming the discount rate is 10%.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9306266"/>
              </p:ext>
            </p:extLst>
          </p:nvPr>
        </p:nvGraphicFramePr>
        <p:xfrm>
          <a:off x="611560" y="1484784"/>
          <a:ext cx="6096000" cy="14833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779238488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215972443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98398106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Project X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Project Y</a:t>
                      </a:r>
                      <a:endParaRPr lang="en-GB" sz="16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09442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Initial investment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£50,000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£70000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57601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Estimated Life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5 Years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5 Years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76745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Scrap value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£3000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£5000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4710051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457200" y="3198994"/>
            <a:ext cx="850728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smtClean="0">
                <a:latin typeface="+mj-lt"/>
              </a:rPr>
              <a:t>Cash Inflows:</a:t>
            </a:r>
          </a:p>
          <a:p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5085712"/>
              </p:ext>
            </p:extLst>
          </p:nvPr>
        </p:nvGraphicFramePr>
        <p:xfrm>
          <a:off x="736600" y="3692513"/>
          <a:ext cx="5225142" cy="11125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70857">
                  <a:extLst>
                    <a:ext uri="{9D8B030D-6E8A-4147-A177-3AD203B41FA5}">
                      <a16:colId xmlns:a16="http://schemas.microsoft.com/office/drawing/2014/main" val="37582916"/>
                    </a:ext>
                  </a:extLst>
                </a:gridCol>
                <a:gridCol w="870857">
                  <a:extLst>
                    <a:ext uri="{9D8B030D-6E8A-4147-A177-3AD203B41FA5}">
                      <a16:colId xmlns:a16="http://schemas.microsoft.com/office/drawing/2014/main" val="2755178661"/>
                    </a:ext>
                  </a:extLst>
                </a:gridCol>
                <a:gridCol w="870857">
                  <a:extLst>
                    <a:ext uri="{9D8B030D-6E8A-4147-A177-3AD203B41FA5}">
                      <a16:colId xmlns:a16="http://schemas.microsoft.com/office/drawing/2014/main" val="1403154537"/>
                    </a:ext>
                  </a:extLst>
                </a:gridCol>
                <a:gridCol w="870857">
                  <a:extLst>
                    <a:ext uri="{9D8B030D-6E8A-4147-A177-3AD203B41FA5}">
                      <a16:colId xmlns:a16="http://schemas.microsoft.com/office/drawing/2014/main" val="919486835"/>
                    </a:ext>
                  </a:extLst>
                </a:gridCol>
                <a:gridCol w="870857">
                  <a:extLst>
                    <a:ext uri="{9D8B030D-6E8A-4147-A177-3AD203B41FA5}">
                      <a16:colId xmlns:a16="http://schemas.microsoft.com/office/drawing/2014/main" val="902328583"/>
                    </a:ext>
                  </a:extLst>
                </a:gridCol>
                <a:gridCol w="870857">
                  <a:extLst>
                    <a:ext uri="{9D8B030D-6E8A-4147-A177-3AD203B41FA5}">
                      <a16:colId xmlns:a16="http://schemas.microsoft.com/office/drawing/2014/main" val="14752211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Year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1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2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3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4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5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84862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Project X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£11000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£21000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£21000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£7000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£5000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42723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Project Y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£50000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£30000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£20000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£7000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£5000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21900"/>
                  </a:ext>
                </a:extLst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8359593"/>
              </p:ext>
            </p:extLst>
          </p:nvPr>
        </p:nvGraphicFramePr>
        <p:xfrm>
          <a:off x="828295" y="4912586"/>
          <a:ext cx="6096000" cy="7416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16000">
                  <a:extLst>
                    <a:ext uri="{9D8B030D-6E8A-4147-A177-3AD203B41FA5}">
                      <a16:colId xmlns:a16="http://schemas.microsoft.com/office/drawing/2014/main" val="608929557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4129422083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788827250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2442677461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3067334236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23108651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Year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1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2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3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4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5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22325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Disc 10%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0.909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0.826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0.751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0.683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0.621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2175073"/>
                  </a:ext>
                </a:extLst>
              </a:tr>
            </a:tbl>
          </a:graphicData>
        </a:graphic>
      </p:graphicFrame>
      <p:sp>
        <p:nvSpPr>
          <p:cNvPr id="11" name="TextBox 10"/>
          <p:cNvSpPr txBox="1"/>
          <p:nvPr/>
        </p:nvSpPr>
        <p:spPr>
          <a:xfrm>
            <a:off x="6470216" y="4986317"/>
            <a:ext cx="24733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solidFill>
                  <a:srgbClr val="FF0000"/>
                </a:solidFill>
                <a:latin typeface="+mj-lt"/>
              </a:rPr>
              <a:t>The FV cash flows have been discounted to PV (1/1.10)n</a:t>
            </a:r>
            <a:endParaRPr lang="en-GB" sz="1600" dirty="0">
              <a:solidFill>
                <a:srgbClr val="FF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491013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9567"/>
            <a:ext cx="8229600" cy="425837"/>
          </a:xfrm>
        </p:spPr>
        <p:txBody>
          <a:bodyPr/>
          <a:lstStyle/>
          <a:p>
            <a:r>
              <a:rPr lang="en-GB" sz="3200" dirty="0" smtClean="0"/>
              <a:t>Example 2 Solution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8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 smtClean="0"/>
              <a:t>Project X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0633182"/>
              </p:ext>
            </p:extLst>
          </p:nvPr>
        </p:nvGraphicFramePr>
        <p:xfrm>
          <a:off x="899592" y="1657288"/>
          <a:ext cx="6096000" cy="3327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458233840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288278277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4189966354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329229628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b="1" dirty="0" smtClean="0">
                          <a:solidFill>
                            <a:schemeClr val="tx1"/>
                          </a:solidFill>
                        </a:rPr>
                        <a:t>Year</a:t>
                      </a: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>
                          <a:solidFill>
                            <a:schemeClr val="tx1"/>
                          </a:solidFill>
                        </a:rPr>
                        <a:t>PV</a:t>
                      </a:r>
                      <a:r>
                        <a:rPr lang="en-GB" sz="1600" b="1" baseline="0" dirty="0" smtClean="0">
                          <a:solidFill>
                            <a:schemeClr val="tx1"/>
                          </a:solidFill>
                        </a:rPr>
                        <a:t> Cash Flows</a:t>
                      </a: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>
                          <a:solidFill>
                            <a:schemeClr val="tx1"/>
                          </a:solidFill>
                        </a:rPr>
                        <a:t>DF@10%</a:t>
                      </a: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>
                          <a:solidFill>
                            <a:schemeClr val="tx1"/>
                          </a:solidFill>
                        </a:rPr>
                        <a:t>PV</a:t>
                      </a: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45360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0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(£50000)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Day 1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(£50000)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692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1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£11000               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*</a:t>
                      </a:r>
                      <a:r>
                        <a:rPr lang="en-GB" sz="1400" dirty="0" smtClean="0"/>
                        <a:t> 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0.909             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 =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£9,999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61594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2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£21000                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*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0.826               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£17,346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9809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3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£21000                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*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0.751               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£15,771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00323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4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£7000                   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*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0.683              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 =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£4,781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71127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5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£5000                   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*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0.621               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£3,105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31336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5 (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Scrap value)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£3000                   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*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0.621               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</a:p>
                    <a:p>
                      <a:endParaRPr lang="en-GB" sz="1400" dirty="0" smtClean="0"/>
                    </a:p>
                    <a:p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NPV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£1,863</a:t>
                      </a:r>
                    </a:p>
                    <a:p>
                      <a:endParaRPr lang="en-GB" sz="1400" dirty="0" smtClean="0"/>
                    </a:p>
                    <a:p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£2,865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49765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39165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GB" sz="3200" dirty="0" smtClean="0"/>
              <a:t>Project Y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1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2719594"/>
              </p:ext>
            </p:extLst>
          </p:nvPr>
        </p:nvGraphicFramePr>
        <p:xfrm>
          <a:off x="736600" y="958392"/>
          <a:ext cx="6840760" cy="3327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10190">
                  <a:extLst>
                    <a:ext uri="{9D8B030D-6E8A-4147-A177-3AD203B41FA5}">
                      <a16:colId xmlns:a16="http://schemas.microsoft.com/office/drawing/2014/main" val="458233840"/>
                    </a:ext>
                  </a:extLst>
                </a:gridCol>
                <a:gridCol w="1710190">
                  <a:extLst>
                    <a:ext uri="{9D8B030D-6E8A-4147-A177-3AD203B41FA5}">
                      <a16:colId xmlns:a16="http://schemas.microsoft.com/office/drawing/2014/main" val="2288278277"/>
                    </a:ext>
                  </a:extLst>
                </a:gridCol>
                <a:gridCol w="1710190">
                  <a:extLst>
                    <a:ext uri="{9D8B030D-6E8A-4147-A177-3AD203B41FA5}">
                      <a16:colId xmlns:a16="http://schemas.microsoft.com/office/drawing/2014/main" val="4189966354"/>
                    </a:ext>
                  </a:extLst>
                </a:gridCol>
                <a:gridCol w="1710190">
                  <a:extLst>
                    <a:ext uri="{9D8B030D-6E8A-4147-A177-3AD203B41FA5}">
                      <a16:colId xmlns:a16="http://schemas.microsoft.com/office/drawing/2014/main" val="329229628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b="1" dirty="0" smtClean="0">
                          <a:solidFill>
                            <a:schemeClr val="tx1"/>
                          </a:solidFill>
                        </a:rPr>
                        <a:t>Year</a:t>
                      </a: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>
                          <a:solidFill>
                            <a:schemeClr val="tx1"/>
                          </a:solidFill>
                        </a:rPr>
                        <a:t>PV</a:t>
                      </a:r>
                      <a:r>
                        <a:rPr lang="en-GB" sz="1600" b="1" baseline="0" dirty="0" smtClean="0">
                          <a:solidFill>
                            <a:schemeClr val="tx1"/>
                          </a:solidFill>
                        </a:rPr>
                        <a:t> Cash Flows</a:t>
                      </a: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>
                          <a:solidFill>
                            <a:schemeClr val="tx1"/>
                          </a:solidFill>
                        </a:rPr>
                        <a:t>DF@10%</a:t>
                      </a: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>
                          <a:solidFill>
                            <a:schemeClr val="tx1"/>
                          </a:solidFill>
                        </a:rPr>
                        <a:t>PV</a:t>
                      </a: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45360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0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(£70000)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Day 1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(£70000)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692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1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£50000               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*</a:t>
                      </a:r>
                      <a:r>
                        <a:rPr lang="en-GB" sz="1400" dirty="0" smtClean="0"/>
                        <a:t> 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0.909             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 =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£45,450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61594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2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£30000                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*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0.826               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£24,780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9809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3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£20000                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*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0.751               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£15,020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00323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4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£7000                   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*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0.683              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 =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£4,781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71127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5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£5000                   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*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0.621               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£3,105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31336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5 (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Scrap value)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£5000                   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*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0.621               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</a:p>
                    <a:p>
                      <a:endParaRPr lang="en-GB" sz="1400" dirty="0" smtClean="0"/>
                    </a:p>
                    <a:p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NPV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£3,105</a:t>
                      </a:r>
                    </a:p>
                    <a:p>
                      <a:endParaRPr lang="en-GB" sz="1400" dirty="0" smtClean="0"/>
                    </a:p>
                    <a:p>
                      <a:r>
                        <a:rPr lang="en-GB" sz="1400" dirty="0" smtClean="0">
                          <a:solidFill>
                            <a:srgbClr val="FF0000"/>
                          </a:solidFill>
                        </a:rPr>
                        <a:t>£26,241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4976511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457200" y="4310617"/>
            <a:ext cx="843528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NPV Rule:</a:t>
            </a:r>
          </a:p>
          <a:p>
            <a:r>
              <a:rPr lang="en-GB" sz="1600" dirty="0" smtClean="0">
                <a:solidFill>
                  <a:srgbClr val="FF0000"/>
                </a:solidFill>
                <a:latin typeface="+mj-lt"/>
              </a:rPr>
              <a:t>If NPV&gt;0 Accept the project</a:t>
            </a:r>
          </a:p>
          <a:p>
            <a:r>
              <a:rPr lang="en-GB" sz="1600" dirty="0" smtClean="0">
                <a:solidFill>
                  <a:srgbClr val="FF0000"/>
                </a:solidFill>
                <a:latin typeface="+mj-lt"/>
              </a:rPr>
              <a:t>If NPV&lt;0 Reject the project</a:t>
            </a:r>
          </a:p>
          <a:p>
            <a:r>
              <a:rPr lang="en-GB" sz="1600" dirty="0" smtClean="0">
                <a:solidFill>
                  <a:srgbClr val="FF0000"/>
                </a:solidFill>
                <a:latin typeface="+mj-lt"/>
              </a:rPr>
              <a:t>In this example, Project Y NPV &gt;0 and higher than project X. Therefore, project Y should be selected.</a:t>
            </a:r>
            <a:endParaRPr lang="en-GB" sz="1600" dirty="0">
              <a:solidFill>
                <a:srgbClr val="FF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8985324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NPV Investment Rule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665288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7682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Strengths of NPV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665288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7103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The Payback Period Method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665288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82228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Payback Period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What is the payback period of the following cash flow stream?</a:t>
            </a:r>
            <a:endParaRPr lang="en-GB" dirty="0"/>
          </a:p>
        </p:txBody>
      </p:sp>
      <p:pic>
        <p:nvPicPr>
          <p:cNvPr id="819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2781300"/>
            <a:ext cx="7313613" cy="316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50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Problems with the Payback Period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665288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6259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0494" y="116632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dirty="0" smtClean="0"/>
              <a:t>Problems with the Payback Period</a:t>
            </a:r>
            <a:endParaRPr lang="en-GB" sz="40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5130048"/>
              </p:ext>
            </p:extLst>
          </p:nvPr>
        </p:nvGraphicFramePr>
        <p:xfrm>
          <a:off x="323528" y="1484784"/>
          <a:ext cx="8434388" cy="4125912"/>
        </p:xfrm>
        <a:graphic>
          <a:graphicData uri="http://schemas.openxmlformats.org/drawingml/2006/table">
            <a:tbl>
              <a:tblPr/>
              <a:tblGrid>
                <a:gridCol w="395715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471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567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733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8941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 b="1">
                          <a:latin typeface="Gill Sans"/>
                          <a:ea typeface="Times New Roman"/>
                          <a:cs typeface="Gill Sans"/>
                        </a:rPr>
                        <a:t>Year</a:t>
                      </a:r>
                      <a:endParaRPr lang="en-GB" sz="4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 b="1" i="1">
                          <a:latin typeface="Gill Sans"/>
                          <a:ea typeface="Times New Roman"/>
                          <a:cs typeface="Gill Sans"/>
                        </a:rPr>
                        <a:t>A</a:t>
                      </a:r>
                      <a:endParaRPr lang="en-GB" sz="4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 b="1" i="1">
                          <a:latin typeface="Gill Sans"/>
                          <a:ea typeface="Times New Roman"/>
                          <a:cs typeface="Gill Sans"/>
                        </a:rPr>
                        <a:t>B</a:t>
                      </a:r>
                      <a:endParaRPr lang="en-GB" sz="4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 b="1" i="1">
                          <a:latin typeface="Gill Sans"/>
                          <a:ea typeface="Times New Roman"/>
                          <a:cs typeface="Gill Sans"/>
                        </a:rPr>
                        <a:t>C</a:t>
                      </a:r>
                      <a:endParaRPr lang="en-GB" sz="4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941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 dirty="0">
                          <a:latin typeface="Gill Sans"/>
                          <a:ea typeface="Times New Roman"/>
                          <a:cs typeface="Gill Sans"/>
                        </a:rPr>
                        <a:t>0</a:t>
                      </a:r>
                      <a:endParaRPr lang="en-GB" sz="4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 dirty="0">
                          <a:latin typeface="Times New Roman PS"/>
                          <a:ea typeface="Times New Roman"/>
                          <a:cs typeface="Times New Roman PS"/>
                          <a:sym typeface="Symbol"/>
                        </a:rPr>
                        <a:t>-</a:t>
                      </a:r>
                      <a:r>
                        <a:rPr lang="en-US" sz="2800" dirty="0" smtClean="0">
                          <a:latin typeface="Times New Roman PS"/>
                          <a:ea typeface="Times New Roman"/>
                          <a:cs typeface="Times New Roman PS"/>
                        </a:rPr>
                        <a:t>£</a:t>
                      </a:r>
                      <a:r>
                        <a:rPr lang="en-US" sz="2800" dirty="0">
                          <a:latin typeface="Gill Sans"/>
                          <a:ea typeface="Times New Roman"/>
                          <a:cs typeface="Gill Sans"/>
                        </a:rPr>
                        <a:t>100</a:t>
                      </a:r>
                      <a:endParaRPr lang="en-GB" sz="4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 dirty="0">
                          <a:latin typeface="Times New Roman PS"/>
                          <a:ea typeface="Times New Roman"/>
                          <a:cs typeface="Times New Roman PS"/>
                          <a:sym typeface="Symbol"/>
                        </a:rPr>
                        <a:t>-</a:t>
                      </a:r>
                      <a:r>
                        <a:rPr lang="en-US" sz="2800" dirty="0" smtClean="0">
                          <a:latin typeface="Times New Roman PS"/>
                          <a:ea typeface="Times New Roman"/>
                          <a:cs typeface="Times New Roman PS"/>
                        </a:rPr>
                        <a:t>£</a:t>
                      </a:r>
                      <a:r>
                        <a:rPr lang="en-US" sz="2800" dirty="0">
                          <a:latin typeface="Gill Sans"/>
                          <a:ea typeface="Times New Roman"/>
                          <a:cs typeface="Gill Sans"/>
                        </a:rPr>
                        <a:t>100</a:t>
                      </a:r>
                      <a:endParaRPr lang="en-GB" sz="4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 dirty="0">
                          <a:latin typeface="Times New Roman PS"/>
                          <a:ea typeface="Times New Roman"/>
                          <a:cs typeface="Times New Roman PS"/>
                        </a:rPr>
                        <a:t> </a:t>
                      </a:r>
                      <a:r>
                        <a:rPr lang="en-US" sz="2800" dirty="0">
                          <a:latin typeface="Times New Roman PS"/>
                          <a:ea typeface="Times New Roman"/>
                          <a:cs typeface="Times New Roman PS"/>
                          <a:sym typeface="Symbol"/>
                        </a:rPr>
                        <a:t>-</a:t>
                      </a:r>
                      <a:r>
                        <a:rPr lang="en-US" sz="2800" dirty="0" smtClean="0">
                          <a:latin typeface="Times New Roman PS"/>
                          <a:ea typeface="Times New Roman"/>
                          <a:cs typeface="Times New Roman PS"/>
                        </a:rPr>
                        <a:t>£</a:t>
                      </a:r>
                      <a:r>
                        <a:rPr lang="en-US" sz="2800" dirty="0">
                          <a:latin typeface="Gill Sans"/>
                          <a:ea typeface="Times New Roman"/>
                          <a:cs typeface="Gill Sans"/>
                        </a:rPr>
                        <a:t>100</a:t>
                      </a:r>
                      <a:endParaRPr lang="en-GB" sz="4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8941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>
                          <a:latin typeface="Gill Sans"/>
                          <a:ea typeface="Times New Roman"/>
                          <a:cs typeface="Gill Sans"/>
                        </a:rPr>
                        <a:t>1</a:t>
                      </a:r>
                      <a:endParaRPr lang="en-GB" sz="4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>
                          <a:latin typeface="Gill Sans"/>
                          <a:ea typeface="Times New Roman"/>
                          <a:cs typeface="Gill Sans"/>
                        </a:rPr>
                        <a:t>   20</a:t>
                      </a:r>
                      <a:endParaRPr lang="en-GB" sz="4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 dirty="0">
                          <a:latin typeface="Gill Sans"/>
                          <a:ea typeface="Times New Roman"/>
                          <a:cs typeface="Gill Sans"/>
                        </a:rPr>
                        <a:t>   50</a:t>
                      </a:r>
                      <a:endParaRPr lang="en-GB" sz="4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>
                          <a:latin typeface="Gill Sans"/>
                          <a:ea typeface="Times New Roman"/>
                          <a:cs typeface="Gill Sans"/>
                        </a:rPr>
                        <a:t>    50</a:t>
                      </a:r>
                      <a:endParaRPr lang="en-GB" sz="4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8941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 dirty="0">
                          <a:latin typeface="Gill Sans"/>
                          <a:ea typeface="Times New Roman"/>
                          <a:cs typeface="Gill Sans"/>
                        </a:rPr>
                        <a:t>2</a:t>
                      </a:r>
                      <a:endParaRPr lang="en-GB" sz="4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>
                          <a:latin typeface="Gill Sans"/>
                          <a:ea typeface="Times New Roman"/>
                          <a:cs typeface="Gill Sans"/>
                        </a:rPr>
                        <a:t>   30</a:t>
                      </a:r>
                      <a:endParaRPr lang="en-GB" sz="4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>
                          <a:latin typeface="Gill Sans"/>
                          <a:ea typeface="Times New Roman"/>
                          <a:cs typeface="Gill Sans"/>
                        </a:rPr>
                        <a:t>   30</a:t>
                      </a:r>
                      <a:endParaRPr lang="en-GB" sz="4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>
                          <a:latin typeface="Gill Sans"/>
                          <a:ea typeface="Times New Roman"/>
                          <a:cs typeface="Gill Sans"/>
                        </a:rPr>
                        <a:t>    30</a:t>
                      </a:r>
                      <a:endParaRPr lang="en-GB" sz="4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8941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>
                          <a:latin typeface="Gill Sans"/>
                          <a:ea typeface="Times New Roman"/>
                          <a:cs typeface="Gill Sans"/>
                        </a:rPr>
                        <a:t>3</a:t>
                      </a:r>
                      <a:endParaRPr lang="en-GB" sz="4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>
                          <a:latin typeface="Gill Sans"/>
                          <a:ea typeface="Times New Roman"/>
                          <a:cs typeface="Gill Sans"/>
                        </a:rPr>
                        <a:t>   50</a:t>
                      </a:r>
                      <a:endParaRPr lang="en-GB" sz="4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>
                          <a:latin typeface="Gill Sans"/>
                          <a:ea typeface="Times New Roman"/>
                          <a:cs typeface="Gill Sans"/>
                        </a:rPr>
                        <a:t>   20</a:t>
                      </a:r>
                      <a:endParaRPr lang="en-GB" sz="4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>
                          <a:latin typeface="Gill Sans"/>
                          <a:ea typeface="Times New Roman"/>
                          <a:cs typeface="Gill Sans"/>
                        </a:rPr>
                        <a:t>    20</a:t>
                      </a:r>
                      <a:endParaRPr lang="en-GB" sz="4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8941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>
                          <a:latin typeface="Gill Sans"/>
                          <a:ea typeface="Times New Roman"/>
                          <a:cs typeface="Gill Sans"/>
                        </a:rPr>
                        <a:t>4</a:t>
                      </a:r>
                      <a:endParaRPr lang="en-GB" sz="4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>
                          <a:latin typeface="Gill Sans"/>
                          <a:ea typeface="Times New Roman"/>
                          <a:cs typeface="Gill Sans"/>
                        </a:rPr>
                        <a:t>   60</a:t>
                      </a:r>
                      <a:endParaRPr lang="en-GB" sz="4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>
                          <a:latin typeface="Gill Sans"/>
                          <a:ea typeface="Times New Roman"/>
                          <a:cs typeface="Gill Sans"/>
                        </a:rPr>
                        <a:t>   60</a:t>
                      </a:r>
                      <a:endParaRPr lang="en-GB" sz="4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 dirty="0" smtClean="0">
                          <a:latin typeface="Gill Sans"/>
                          <a:ea typeface="Times New Roman"/>
                          <a:cs typeface="Gill Sans"/>
                        </a:rPr>
                        <a:t>        60</a:t>
                      </a:r>
                      <a:endParaRPr lang="en-GB" sz="4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8941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 dirty="0">
                          <a:latin typeface="Gill Sans"/>
                          <a:ea typeface="Times New Roman"/>
                          <a:cs typeface="Gill Sans"/>
                        </a:rPr>
                        <a:t>Payback period (years)</a:t>
                      </a:r>
                      <a:endParaRPr lang="en-GB" sz="4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>
                          <a:latin typeface="Gill Sans"/>
                          <a:ea typeface="Times New Roman"/>
                          <a:cs typeface="Gill Sans"/>
                        </a:rPr>
                        <a:t>    3</a:t>
                      </a:r>
                      <a:endParaRPr lang="en-GB" sz="4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>
                          <a:latin typeface="Gill Sans"/>
                          <a:ea typeface="Times New Roman"/>
                          <a:cs typeface="Gill Sans"/>
                        </a:rPr>
                        <a:t>    3</a:t>
                      </a:r>
                      <a:endParaRPr lang="en-GB" sz="4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800" dirty="0">
                          <a:latin typeface="Gill Sans"/>
                          <a:ea typeface="Times New Roman"/>
                          <a:cs typeface="Gill Sans"/>
                        </a:rPr>
                        <a:t>    3</a:t>
                      </a:r>
                      <a:endParaRPr lang="en-GB" sz="4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6091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2721" y="116632"/>
            <a:ext cx="8532440" cy="936848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Advantages of Payback Period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0202034"/>
              </p:ext>
            </p:extLst>
          </p:nvPr>
        </p:nvGraphicFramePr>
        <p:xfrm>
          <a:off x="395536" y="1196752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9631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5768"/>
            <a:ext cx="8229600" cy="634082"/>
          </a:xfrm>
        </p:spPr>
        <p:txBody>
          <a:bodyPr/>
          <a:lstStyle/>
          <a:p>
            <a:r>
              <a:rPr lang="en-GB" sz="3200" b="1" dirty="0" smtClean="0"/>
              <a:t>Internal Rate of Return (IRR)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451236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IRR refers to the discount rate at which NPV of an investment is zero.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It is a discounted cash flow method which takes into account the time value of money.</a:t>
            </a:r>
          </a:p>
          <a:p>
            <a:pPr marL="0" indent="0">
              <a:buNone/>
            </a:pPr>
            <a:r>
              <a:rPr lang="en-GB" sz="1600" b="1" dirty="0" smtClean="0">
                <a:solidFill>
                  <a:srgbClr val="FF0000"/>
                </a:solidFill>
              </a:rPr>
              <a:t>*Note that the PV of expected cash flow = Initial cash outflow</a:t>
            </a:r>
          </a:p>
          <a:p>
            <a:pPr marL="0" indent="0">
              <a:buNone/>
            </a:pPr>
            <a:endParaRPr lang="en-GB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400" b="1" u="sng" dirty="0" smtClean="0"/>
              <a:t>IRR Acceptance Rule:</a:t>
            </a:r>
          </a:p>
          <a:p>
            <a:pPr marL="0" indent="0">
              <a:buNone/>
            </a:pPr>
            <a:r>
              <a:rPr lang="en-GB" sz="2400" dirty="0" smtClean="0"/>
              <a:t>Accept if IRR &gt; K</a:t>
            </a:r>
          </a:p>
          <a:p>
            <a:pPr marL="0" indent="0">
              <a:buNone/>
            </a:pPr>
            <a:r>
              <a:rPr lang="en-GB" sz="2400" dirty="0" smtClean="0"/>
              <a:t>Reject if IRR &lt; K</a:t>
            </a:r>
          </a:p>
          <a:p>
            <a:pPr marL="0" indent="0">
              <a:buNone/>
            </a:pPr>
            <a:r>
              <a:rPr lang="en-GB" sz="1600" dirty="0" smtClean="0">
                <a:solidFill>
                  <a:srgbClr val="FF0000"/>
                </a:solidFill>
              </a:rPr>
              <a:t>*K represents the cost of capital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396518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The Internal Rate of Return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665288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2947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487" y="116632"/>
            <a:ext cx="8229600" cy="706090"/>
          </a:xfrm>
        </p:spPr>
        <p:txBody>
          <a:bodyPr/>
          <a:lstStyle/>
          <a:p>
            <a:r>
              <a:rPr lang="en-GB" sz="3200" dirty="0" smtClean="0"/>
              <a:t>How to Calculate IRR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249" y="822722"/>
            <a:ext cx="8229600" cy="4910534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 smtClean="0"/>
              <a:t>Step 1: Calculate two NPVs for the project at two different costs of capital</a:t>
            </a:r>
          </a:p>
          <a:p>
            <a:pPr marL="0" indent="0">
              <a:buNone/>
            </a:pPr>
            <a:r>
              <a:rPr lang="en-GB" sz="2800" dirty="0" smtClean="0"/>
              <a:t>Step 2: Use the following formula to find the IRR:</a:t>
            </a:r>
          </a:p>
          <a:p>
            <a:pPr marL="0" indent="0">
              <a:spcBef>
                <a:spcPts val="430"/>
              </a:spcBef>
              <a:spcAft>
                <a:spcPts val="0"/>
              </a:spcAft>
              <a:buNone/>
            </a:pPr>
            <a:r>
              <a:rPr lang="en-GB" sz="2400" b="1" dirty="0" smtClean="0">
                <a:solidFill>
                  <a:srgbClr val="FF0000"/>
                </a:solidFill>
                <a:latin typeface="+mj-lt"/>
              </a:rPr>
              <a:t>               </a:t>
            </a:r>
          </a:p>
          <a:p>
            <a:pPr marL="0" indent="0">
              <a:spcBef>
                <a:spcPts val="430"/>
              </a:spcBef>
              <a:spcAft>
                <a:spcPts val="0"/>
              </a:spcAft>
              <a:buNone/>
            </a:pPr>
            <a:r>
              <a:rPr lang="en-GB" sz="2400" b="1" dirty="0" smtClean="0">
                <a:solidFill>
                  <a:srgbClr val="FF0000"/>
                </a:solidFill>
                <a:latin typeface="+mj-lt"/>
              </a:rPr>
              <a:t>IRR </a:t>
            </a:r>
            <a:r>
              <a:rPr lang="en-GB" sz="2400" b="1" dirty="0">
                <a:solidFill>
                  <a:srgbClr val="FF0000"/>
                </a:solidFill>
                <a:latin typeface="+mj-lt"/>
              </a:rPr>
              <a:t>= L + [N</a:t>
            </a:r>
            <a:r>
              <a:rPr lang="en-GB" sz="2400" b="1" baseline="-25000" dirty="0">
                <a:solidFill>
                  <a:srgbClr val="FF0000"/>
                </a:solidFill>
                <a:latin typeface="+mj-lt"/>
              </a:rPr>
              <a:t>L </a:t>
            </a:r>
            <a:r>
              <a:rPr lang="en-GB" sz="2400" b="1" dirty="0">
                <a:solidFill>
                  <a:srgbClr val="FF0000"/>
                </a:solidFill>
                <a:latin typeface="+mj-lt"/>
              </a:rPr>
              <a:t>/ N</a:t>
            </a:r>
            <a:r>
              <a:rPr lang="en-GB" sz="2400" b="1" baseline="-25000" dirty="0">
                <a:solidFill>
                  <a:srgbClr val="FF0000"/>
                </a:solidFill>
                <a:latin typeface="+mj-lt"/>
              </a:rPr>
              <a:t>L </a:t>
            </a:r>
            <a:r>
              <a:rPr lang="en-GB" sz="2400" b="1" dirty="0">
                <a:solidFill>
                  <a:srgbClr val="FF0000"/>
                </a:solidFill>
                <a:latin typeface="+mj-lt"/>
              </a:rPr>
              <a:t>- N</a:t>
            </a:r>
            <a:r>
              <a:rPr lang="en-GB" sz="2400" b="1" baseline="-25000" dirty="0">
                <a:solidFill>
                  <a:srgbClr val="FF0000"/>
                </a:solidFill>
                <a:latin typeface="+mj-lt"/>
              </a:rPr>
              <a:t>H</a:t>
            </a:r>
            <a:r>
              <a:rPr lang="en-GB" sz="2400" b="1" dirty="0">
                <a:solidFill>
                  <a:srgbClr val="FF0000"/>
                </a:solidFill>
                <a:latin typeface="+mj-lt"/>
              </a:rPr>
              <a:t> * (H – L) </a:t>
            </a:r>
            <a:r>
              <a:rPr lang="en-GB" sz="2400" b="1" dirty="0" smtClean="0">
                <a:solidFill>
                  <a:srgbClr val="FF0000"/>
                </a:solidFill>
                <a:latin typeface="+mj-lt"/>
              </a:rPr>
              <a:t>]</a:t>
            </a:r>
          </a:p>
          <a:p>
            <a:pPr marL="0" indent="0">
              <a:spcBef>
                <a:spcPts val="430"/>
              </a:spcBef>
              <a:spcAft>
                <a:spcPts val="0"/>
              </a:spcAft>
              <a:buNone/>
            </a:pPr>
            <a:endParaRPr lang="en-GB" sz="2400" dirty="0">
              <a:latin typeface="+mj-lt"/>
              <a:ea typeface="Times New Roman" panose="02020603050405020304" pitchFamily="18" charset="0"/>
            </a:endParaRPr>
          </a:p>
          <a:p>
            <a:pPr marL="0" indent="0">
              <a:spcBef>
                <a:spcPts val="430"/>
              </a:spcBef>
              <a:spcAft>
                <a:spcPts val="0"/>
              </a:spcAft>
              <a:buNone/>
            </a:pPr>
            <a:r>
              <a:rPr lang="en-GB" sz="2400" b="1" dirty="0">
                <a:solidFill>
                  <a:srgbClr val="000000"/>
                </a:solidFill>
                <a:latin typeface="+mj-lt"/>
              </a:rPr>
              <a:t>Where</a:t>
            </a:r>
            <a:r>
              <a:rPr lang="en-GB" sz="2400" b="1" dirty="0" smtClean="0">
                <a:solidFill>
                  <a:srgbClr val="000000"/>
                </a:solidFill>
                <a:latin typeface="+mj-lt"/>
              </a:rPr>
              <a:t>:</a:t>
            </a:r>
            <a:endParaRPr lang="en-GB" sz="2400" b="1" dirty="0">
              <a:latin typeface="+mj-lt"/>
              <a:ea typeface="Times New Roman" panose="02020603050405020304" pitchFamily="18" charset="0"/>
            </a:endParaRPr>
          </a:p>
          <a:p>
            <a:pPr marL="0" indent="0">
              <a:spcBef>
                <a:spcPts val="430"/>
              </a:spcBef>
              <a:spcAft>
                <a:spcPts val="0"/>
              </a:spcAft>
              <a:buNone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L = Lower rate</a:t>
            </a:r>
            <a:endParaRPr lang="en-GB" sz="2400" dirty="0">
              <a:latin typeface="+mj-lt"/>
              <a:ea typeface="Times New Roman" panose="02020603050405020304" pitchFamily="18" charset="0"/>
            </a:endParaRPr>
          </a:p>
          <a:p>
            <a:pPr marL="0" indent="0">
              <a:spcBef>
                <a:spcPts val="430"/>
              </a:spcBef>
              <a:spcAft>
                <a:spcPts val="0"/>
              </a:spcAft>
              <a:buNone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H = Higher rate</a:t>
            </a:r>
            <a:endParaRPr lang="en-GB" sz="2400" dirty="0">
              <a:latin typeface="+mj-lt"/>
              <a:ea typeface="Times New Roman" panose="02020603050405020304" pitchFamily="18" charset="0"/>
            </a:endParaRPr>
          </a:p>
          <a:p>
            <a:pPr marL="0" indent="0">
              <a:spcBef>
                <a:spcPts val="430"/>
              </a:spcBef>
              <a:spcAft>
                <a:spcPts val="0"/>
              </a:spcAft>
              <a:buNone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N</a:t>
            </a:r>
            <a:r>
              <a:rPr lang="en-GB" sz="2400" baseline="-25000" dirty="0">
                <a:solidFill>
                  <a:srgbClr val="000000"/>
                </a:solidFill>
                <a:latin typeface="+mj-lt"/>
              </a:rPr>
              <a:t>L</a:t>
            </a:r>
            <a:r>
              <a:rPr lang="en-GB" sz="2400" dirty="0">
                <a:solidFill>
                  <a:srgbClr val="000000"/>
                </a:solidFill>
                <a:latin typeface="+mj-lt"/>
              </a:rPr>
              <a:t> = NPV at Lower rate</a:t>
            </a:r>
            <a:endParaRPr lang="en-GB" sz="2400" dirty="0">
              <a:latin typeface="+mj-lt"/>
              <a:ea typeface="Times New Roman" panose="02020603050405020304" pitchFamily="18" charset="0"/>
            </a:endParaRPr>
          </a:p>
          <a:p>
            <a:pPr marL="0" indent="0">
              <a:spcBef>
                <a:spcPts val="430"/>
              </a:spcBef>
              <a:spcAft>
                <a:spcPts val="0"/>
              </a:spcAft>
              <a:buNone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N</a:t>
            </a:r>
            <a:r>
              <a:rPr lang="en-GB" sz="2400" baseline="-25000" dirty="0">
                <a:solidFill>
                  <a:srgbClr val="000000"/>
                </a:solidFill>
                <a:latin typeface="+mj-lt"/>
              </a:rPr>
              <a:t>H</a:t>
            </a:r>
            <a:r>
              <a:rPr lang="en-GB" sz="2400" dirty="0">
                <a:solidFill>
                  <a:srgbClr val="000000"/>
                </a:solidFill>
                <a:latin typeface="+mj-lt"/>
              </a:rPr>
              <a:t> = NPV at Higher rate</a:t>
            </a:r>
            <a:endParaRPr lang="en-GB" sz="2400" dirty="0">
              <a:latin typeface="+mj-lt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97397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1753"/>
          </a:xfrm>
        </p:spPr>
        <p:txBody>
          <a:bodyPr/>
          <a:lstStyle/>
          <a:p>
            <a:r>
              <a:rPr lang="en-GB" sz="3200" dirty="0" smtClean="0"/>
              <a:t>Diagrammatic Steps - IRR Calculation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38436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                                 Project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3902703" y="1628800"/>
            <a:ext cx="0" cy="50405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2138507" y="2132856"/>
            <a:ext cx="3528392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2138507" y="2132856"/>
            <a:ext cx="0" cy="36004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5666899" y="2132856"/>
            <a:ext cx="0" cy="36004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1907704" y="256025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+mj-lt"/>
              </a:rPr>
              <a:t>(-)</a:t>
            </a:r>
            <a:endParaRPr lang="en-GB" dirty="0">
              <a:latin typeface="+mj-lt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436096" y="257343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+mj-lt"/>
              </a:rPr>
              <a:t>(+)</a:t>
            </a:r>
            <a:endParaRPr lang="en-GB" dirty="0">
              <a:latin typeface="+mj-lt"/>
            </a:endParaRPr>
          </a:p>
        </p:txBody>
      </p:sp>
      <p:cxnSp>
        <p:nvCxnSpPr>
          <p:cNvPr id="17" name="Straight Connector 16"/>
          <p:cNvCxnSpPr/>
          <p:nvPr/>
        </p:nvCxnSpPr>
        <p:spPr>
          <a:xfrm>
            <a:off x="2138507" y="2942766"/>
            <a:ext cx="0" cy="36004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5652120" y="2942766"/>
            <a:ext cx="0" cy="35074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1376150" y="3319388"/>
            <a:ext cx="1368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+mj-lt"/>
              </a:rPr>
              <a:t>Calculate NPV with Lower rate</a:t>
            </a:r>
            <a:endParaRPr lang="en-GB" dirty="0">
              <a:latin typeface="+mj-lt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5031403" y="3261451"/>
            <a:ext cx="1368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+mj-lt"/>
              </a:rPr>
              <a:t>Calculate NPV with Higher rate</a:t>
            </a:r>
            <a:endParaRPr lang="en-GB" dirty="0">
              <a:latin typeface="+mj-lt"/>
            </a:endParaRPr>
          </a:p>
        </p:txBody>
      </p:sp>
      <p:cxnSp>
        <p:nvCxnSpPr>
          <p:cNvPr id="23" name="Straight Arrow Connector 22"/>
          <p:cNvCxnSpPr>
            <a:stCxn id="21" idx="2"/>
          </p:cNvCxnSpPr>
          <p:nvPr/>
        </p:nvCxnSpPr>
        <p:spPr>
          <a:xfrm>
            <a:off x="5715479" y="4184781"/>
            <a:ext cx="0" cy="39634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20" idx="2"/>
          </p:cNvCxnSpPr>
          <p:nvPr/>
        </p:nvCxnSpPr>
        <p:spPr>
          <a:xfrm>
            <a:off x="2060226" y="4242718"/>
            <a:ext cx="0" cy="41041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1556170" y="4686019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+mj-lt"/>
              </a:rPr>
              <a:t>+ NPV</a:t>
            </a:r>
            <a:endParaRPr lang="en-GB" dirty="0">
              <a:latin typeface="+mj-lt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5220072" y="466667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+mj-lt"/>
              </a:rPr>
              <a:t>-</a:t>
            </a:r>
            <a:r>
              <a:rPr lang="en-GB" dirty="0" smtClean="0">
                <a:latin typeface="+mj-lt"/>
              </a:rPr>
              <a:t> NPV</a:t>
            </a:r>
            <a:endParaRPr lang="en-GB" dirty="0">
              <a:latin typeface="+mj-lt"/>
            </a:endParaRPr>
          </a:p>
        </p:txBody>
      </p:sp>
      <p:cxnSp>
        <p:nvCxnSpPr>
          <p:cNvPr id="32" name="Straight Connector 31"/>
          <p:cNvCxnSpPr/>
          <p:nvPr/>
        </p:nvCxnSpPr>
        <p:spPr>
          <a:xfrm>
            <a:off x="2060226" y="5229200"/>
            <a:ext cx="395193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>
            <a:off x="6012160" y="5229200"/>
            <a:ext cx="0" cy="2880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>
            <a:off x="2060226" y="5229200"/>
            <a:ext cx="0" cy="21602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TextBox 37"/>
          <p:cNvSpPr txBox="1"/>
          <p:nvPr/>
        </p:nvSpPr>
        <p:spPr>
          <a:xfrm>
            <a:off x="5652120" y="5502933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+ NPV</a:t>
            </a:r>
            <a:endParaRPr lang="en-GB" dirty="0"/>
          </a:p>
        </p:txBody>
      </p:sp>
      <p:sp>
        <p:nvSpPr>
          <p:cNvPr id="39" name="TextBox 38"/>
          <p:cNvSpPr txBox="1"/>
          <p:nvPr/>
        </p:nvSpPr>
        <p:spPr>
          <a:xfrm>
            <a:off x="1556170" y="54751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</a:t>
            </a:r>
            <a:r>
              <a:rPr lang="en-GB" dirty="0" smtClean="0"/>
              <a:t> NPV</a:t>
            </a:r>
            <a:endParaRPr lang="en-GB" dirty="0"/>
          </a:p>
        </p:txBody>
      </p:sp>
      <p:cxnSp>
        <p:nvCxnSpPr>
          <p:cNvPr id="41" name="Straight Connector 40"/>
          <p:cNvCxnSpPr/>
          <p:nvPr/>
        </p:nvCxnSpPr>
        <p:spPr>
          <a:xfrm>
            <a:off x="3902703" y="5055351"/>
            <a:ext cx="0" cy="31786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3748596" y="5502933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0</a:t>
            </a:r>
            <a:endParaRPr lang="en-GB" dirty="0"/>
          </a:p>
        </p:txBody>
      </p:sp>
      <p:sp>
        <p:nvSpPr>
          <p:cNvPr id="43" name="TextBox 42"/>
          <p:cNvSpPr txBox="1"/>
          <p:nvPr/>
        </p:nvSpPr>
        <p:spPr>
          <a:xfrm>
            <a:off x="3748161" y="4686019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%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2138507" y="5817316"/>
            <a:ext cx="38736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  <a:latin typeface="+mj-lt"/>
              </a:rPr>
              <a:t>Now use the formula to interpolate</a:t>
            </a:r>
            <a:endParaRPr lang="en-GB" dirty="0">
              <a:solidFill>
                <a:srgbClr val="FF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818683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80118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Question:</a:t>
            </a:r>
          </a:p>
          <a:p>
            <a:pPr marL="0" indent="0">
              <a:buNone/>
            </a:pPr>
            <a:r>
              <a:rPr lang="en-GB" sz="2800" dirty="0" smtClean="0"/>
              <a:t>Calculate the IRR of an investment of £136,000 which has the potential to yield the following cash inflows: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8006479"/>
              </p:ext>
            </p:extLst>
          </p:nvPr>
        </p:nvGraphicFramePr>
        <p:xfrm>
          <a:off x="1228806" y="2636912"/>
          <a:ext cx="6096000" cy="22250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822426797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8962472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Year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/>
                        <a:t>Cash Inflows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53191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£30,000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316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£40,000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61943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£60,000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81832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£30,000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78267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£20,000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8505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81600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47866"/>
          </a:xfrm>
        </p:spPr>
        <p:txBody>
          <a:bodyPr/>
          <a:lstStyle/>
          <a:p>
            <a:r>
              <a:rPr lang="en-GB" sz="3200" dirty="0" smtClean="0"/>
              <a:t>Solution (DF@10%)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1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5477775"/>
              </p:ext>
            </p:extLst>
          </p:nvPr>
        </p:nvGraphicFramePr>
        <p:xfrm>
          <a:off x="1222375" y="1536440"/>
          <a:ext cx="6096000" cy="29667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46647131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1562686479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1193285368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18133732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Year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Cash Inflows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DF@10%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PV</a:t>
                      </a:r>
                      <a:endParaRPr lang="en-GB" sz="16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14465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solidFill>
                            <a:srgbClr val="FF0000"/>
                          </a:solidFill>
                        </a:rPr>
                        <a:t>(136,000)</a:t>
                      </a:r>
                      <a:endParaRPr lang="en-GB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1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solidFill>
                            <a:srgbClr val="FF0000"/>
                          </a:solidFill>
                        </a:rPr>
                        <a:t>(136,000)</a:t>
                      </a:r>
                      <a:endParaRPr lang="en-GB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47368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1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£30,000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0.909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£27,270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1194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2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£40,000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0.826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£33,040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86759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3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£60,000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0.751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£45060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35597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4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£30,000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0.683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£20,490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7220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5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£20,000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0.621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£12,420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0507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solidFill>
                            <a:srgbClr val="FF0000"/>
                          </a:solidFill>
                        </a:rPr>
                        <a:t>NPV</a:t>
                      </a:r>
                      <a:endParaRPr lang="en-GB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solidFill>
                            <a:srgbClr val="FF0000"/>
                          </a:solidFill>
                        </a:rPr>
                        <a:t> £2,280</a:t>
                      </a:r>
                      <a:endParaRPr lang="en-GB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06423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81331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7850"/>
            <a:ext cx="8229600" cy="562074"/>
          </a:xfrm>
        </p:spPr>
        <p:txBody>
          <a:bodyPr/>
          <a:lstStyle/>
          <a:p>
            <a:r>
              <a:rPr lang="en-GB" sz="3200" dirty="0" smtClean="0"/>
              <a:t>Solution (DF@12%)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1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0803228"/>
              </p:ext>
            </p:extLst>
          </p:nvPr>
        </p:nvGraphicFramePr>
        <p:xfrm>
          <a:off x="1524000" y="869185"/>
          <a:ext cx="6096000" cy="29667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46647131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1562686479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1193285368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18133732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Year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Cash Inflows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DF@12%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PV</a:t>
                      </a:r>
                      <a:endParaRPr lang="en-GB" sz="16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14465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solidFill>
                            <a:srgbClr val="FF0000"/>
                          </a:solidFill>
                        </a:rPr>
                        <a:t>(136,000)</a:t>
                      </a:r>
                      <a:endParaRPr lang="en-GB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1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solidFill>
                            <a:srgbClr val="FF0000"/>
                          </a:solidFill>
                        </a:rPr>
                        <a:t>(-136,000)</a:t>
                      </a:r>
                      <a:endParaRPr lang="en-GB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47368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1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£30,000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0.893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£26,790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1194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2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£40,000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0.797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£31,880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86759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3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£60,000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0.712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£42,720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35597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4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£30,000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0.636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£19,080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7220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5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£20,000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0.567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£11,340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0507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solidFill>
                            <a:srgbClr val="FF0000"/>
                          </a:solidFill>
                        </a:rPr>
                        <a:t>NPV</a:t>
                      </a:r>
                      <a:endParaRPr lang="en-GB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solidFill>
                            <a:srgbClr val="FF0000"/>
                          </a:solidFill>
                        </a:rPr>
                        <a:t>- £4,190</a:t>
                      </a:r>
                      <a:endParaRPr lang="en-GB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0642386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457200" y="3405787"/>
            <a:ext cx="361074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ts val="430"/>
              </a:spcBef>
              <a:spcAft>
                <a:spcPts val="0"/>
              </a:spcAft>
            </a:pPr>
            <a:r>
              <a:rPr lang="en-GB" dirty="0" smtClean="0">
                <a:latin typeface="+mj-lt"/>
              </a:rPr>
              <a:t>Therefore: </a:t>
            </a:r>
          </a:p>
          <a:p>
            <a:pPr lvl="0">
              <a:spcBef>
                <a:spcPts val="430"/>
              </a:spcBef>
              <a:spcAft>
                <a:spcPts val="0"/>
              </a:spcAft>
            </a:pPr>
            <a:r>
              <a:rPr lang="en-GB" sz="1600" dirty="0" smtClean="0">
                <a:solidFill>
                  <a:srgbClr val="FF0000"/>
                </a:solidFill>
                <a:latin typeface="Myriad Pro"/>
                <a:cs typeface="+mn-cs"/>
              </a:rPr>
              <a:t>IRR </a:t>
            </a:r>
            <a:r>
              <a:rPr lang="en-GB" sz="1600" dirty="0">
                <a:solidFill>
                  <a:srgbClr val="FF0000"/>
                </a:solidFill>
                <a:latin typeface="Myriad Pro"/>
                <a:cs typeface="+mn-cs"/>
              </a:rPr>
              <a:t>= L + [N</a:t>
            </a:r>
            <a:r>
              <a:rPr lang="en-GB" sz="1600" baseline="-25000" dirty="0">
                <a:solidFill>
                  <a:srgbClr val="FF0000"/>
                </a:solidFill>
                <a:latin typeface="Myriad Pro"/>
                <a:cs typeface="+mn-cs"/>
              </a:rPr>
              <a:t>L </a:t>
            </a:r>
            <a:r>
              <a:rPr lang="en-GB" sz="1600" dirty="0">
                <a:solidFill>
                  <a:srgbClr val="FF0000"/>
                </a:solidFill>
                <a:latin typeface="Myriad Pro"/>
                <a:cs typeface="+mn-cs"/>
              </a:rPr>
              <a:t>/ N</a:t>
            </a:r>
            <a:r>
              <a:rPr lang="en-GB" sz="1600" baseline="-25000" dirty="0">
                <a:solidFill>
                  <a:srgbClr val="FF0000"/>
                </a:solidFill>
                <a:latin typeface="Myriad Pro"/>
                <a:cs typeface="+mn-cs"/>
              </a:rPr>
              <a:t>L </a:t>
            </a:r>
            <a:r>
              <a:rPr lang="en-GB" sz="1600" dirty="0">
                <a:solidFill>
                  <a:srgbClr val="FF0000"/>
                </a:solidFill>
                <a:latin typeface="Myriad Pro"/>
                <a:cs typeface="+mn-cs"/>
              </a:rPr>
              <a:t>- N</a:t>
            </a:r>
            <a:r>
              <a:rPr lang="en-GB" sz="1600" baseline="-25000" dirty="0">
                <a:solidFill>
                  <a:srgbClr val="FF0000"/>
                </a:solidFill>
                <a:latin typeface="Myriad Pro"/>
                <a:cs typeface="+mn-cs"/>
              </a:rPr>
              <a:t>H</a:t>
            </a:r>
            <a:r>
              <a:rPr lang="en-GB" sz="1600" dirty="0">
                <a:solidFill>
                  <a:srgbClr val="FF0000"/>
                </a:solidFill>
                <a:latin typeface="Myriad Pro"/>
                <a:cs typeface="+mn-cs"/>
              </a:rPr>
              <a:t> * (H – L) </a:t>
            </a:r>
            <a:r>
              <a:rPr lang="en-GB" sz="1600" dirty="0" smtClean="0">
                <a:solidFill>
                  <a:srgbClr val="FF0000"/>
                </a:solidFill>
                <a:latin typeface="Myriad Pro"/>
                <a:cs typeface="+mn-cs"/>
              </a:rPr>
              <a:t>]</a:t>
            </a:r>
          </a:p>
          <a:p>
            <a:pPr lvl="0">
              <a:spcBef>
                <a:spcPts val="430"/>
              </a:spcBef>
              <a:spcAft>
                <a:spcPts val="0"/>
              </a:spcAft>
            </a:pPr>
            <a:r>
              <a:rPr lang="en-GB" sz="1600" dirty="0">
                <a:solidFill>
                  <a:srgbClr val="FF0000"/>
                </a:solidFill>
                <a:latin typeface="Myriad Pro"/>
                <a:cs typeface="+mn-cs"/>
              </a:rPr>
              <a:t> </a:t>
            </a:r>
            <a:r>
              <a:rPr lang="en-GB" sz="1600" dirty="0" smtClean="0">
                <a:solidFill>
                  <a:srgbClr val="FF0000"/>
                </a:solidFill>
                <a:latin typeface="Myriad Pro"/>
                <a:cs typeface="+mn-cs"/>
              </a:rPr>
              <a:t>      = 10 + [2280/2280 </a:t>
            </a:r>
            <a:r>
              <a:rPr lang="en-GB" sz="1600" dirty="0" smtClean="0">
                <a:solidFill>
                  <a:srgbClr val="0000CC"/>
                </a:solidFill>
                <a:latin typeface="Myriad Pro"/>
                <a:cs typeface="+mn-cs"/>
              </a:rPr>
              <a:t>+</a:t>
            </a:r>
            <a:r>
              <a:rPr lang="en-GB" sz="1600" dirty="0" smtClean="0">
                <a:solidFill>
                  <a:srgbClr val="FF0000"/>
                </a:solidFill>
                <a:latin typeface="Myriad Pro"/>
                <a:cs typeface="+mn-cs"/>
              </a:rPr>
              <a:t> 4190 * (12-10)]</a:t>
            </a:r>
          </a:p>
          <a:p>
            <a:pPr lvl="0">
              <a:spcBef>
                <a:spcPts val="430"/>
              </a:spcBef>
              <a:spcAft>
                <a:spcPts val="0"/>
              </a:spcAft>
            </a:pPr>
            <a:r>
              <a:rPr lang="en-GB" sz="1600" dirty="0" smtClean="0">
                <a:solidFill>
                  <a:srgbClr val="FF0000"/>
                </a:solidFill>
                <a:latin typeface="Myriad Pro"/>
                <a:cs typeface="+mn-cs"/>
              </a:rPr>
              <a:t>       = 10  + 2280/6470 * 2</a:t>
            </a:r>
          </a:p>
          <a:p>
            <a:pPr lvl="0">
              <a:spcBef>
                <a:spcPts val="430"/>
              </a:spcBef>
              <a:spcAft>
                <a:spcPts val="0"/>
              </a:spcAft>
            </a:pPr>
            <a:r>
              <a:rPr lang="en-GB" sz="1600" dirty="0">
                <a:solidFill>
                  <a:srgbClr val="FF0000"/>
                </a:solidFill>
                <a:latin typeface="Myriad Pro"/>
                <a:cs typeface="+mn-cs"/>
              </a:rPr>
              <a:t> </a:t>
            </a:r>
            <a:r>
              <a:rPr lang="en-GB" sz="1600" dirty="0" smtClean="0">
                <a:solidFill>
                  <a:srgbClr val="FF0000"/>
                </a:solidFill>
                <a:latin typeface="Myriad Pro"/>
                <a:cs typeface="+mn-cs"/>
              </a:rPr>
              <a:t>      = 10 + 0.70</a:t>
            </a:r>
          </a:p>
          <a:p>
            <a:pPr lvl="0">
              <a:spcBef>
                <a:spcPts val="430"/>
              </a:spcBef>
              <a:spcAft>
                <a:spcPts val="0"/>
              </a:spcAft>
            </a:pPr>
            <a:r>
              <a:rPr lang="en-GB" sz="1600" dirty="0" smtClean="0">
                <a:solidFill>
                  <a:srgbClr val="FF0000"/>
                </a:solidFill>
                <a:latin typeface="Myriad Pro"/>
                <a:cs typeface="+mn-cs"/>
              </a:rPr>
              <a:t>IRR = 10.70%</a:t>
            </a:r>
          </a:p>
          <a:p>
            <a:pPr lvl="0">
              <a:spcBef>
                <a:spcPts val="430"/>
              </a:spcBef>
              <a:spcAft>
                <a:spcPts val="0"/>
              </a:spcAft>
            </a:pPr>
            <a:r>
              <a:rPr lang="en-GB" sz="1400" dirty="0" smtClean="0">
                <a:solidFill>
                  <a:srgbClr val="0000CC"/>
                </a:solidFill>
                <a:latin typeface="Myriad Pro"/>
                <a:cs typeface="+mn-cs"/>
              </a:rPr>
              <a:t>*Please note that (+ ) is achieved (-*- = +)</a:t>
            </a:r>
            <a:endParaRPr lang="en-GB" sz="1400" dirty="0">
              <a:solidFill>
                <a:srgbClr val="0000CC"/>
              </a:solidFill>
              <a:latin typeface="Myriad Pro"/>
              <a:cs typeface="+mn-cs"/>
            </a:endParaRPr>
          </a:p>
          <a:p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11943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6168" y="260648"/>
            <a:ext cx="6948487" cy="864096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Some Important Definitions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1718970"/>
              </p:ext>
            </p:extLst>
          </p:nvPr>
        </p:nvGraphicFramePr>
        <p:xfrm>
          <a:off x="355598" y="1484784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4891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6" y="0"/>
            <a:ext cx="6948487" cy="981472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dirty="0" smtClean="0"/>
              <a:t>General Investment Rules:</a:t>
            </a:r>
            <a:br>
              <a:rPr lang="en-GB" sz="3600" dirty="0" smtClean="0"/>
            </a:br>
            <a:r>
              <a:rPr lang="en-GB" sz="3600" dirty="0" smtClean="0"/>
              <a:t>IRR and NPV</a:t>
            </a:r>
            <a:endParaRPr lang="en-GB" sz="36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0249322"/>
              </p:ext>
            </p:extLst>
          </p:nvPr>
        </p:nvGraphicFramePr>
        <p:xfrm>
          <a:off x="323528" y="1255836"/>
          <a:ext cx="8429625" cy="4788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6701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dirty="0" smtClean="0"/>
              <a:t>IRR Problems Specific to Mutually Exclusive Projects</a:t>
            </a:r>
            <a:endParaRPr lang="en-GB" sz="40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665288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1330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Scale of Cash Flows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2177395"/>
              </p:ext>
            </p:extLst>
          </p:nvPr>
        </p:nvGraphicFramePr>
        <p:xfrm>
          <a:off x="467544" y="1052736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786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Timing of Cash Flows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665288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2096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39975" y="404813"/>
            <a:ext cx="6804025" cy="738187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dirty="0" smtClean="0"/>
              <a:t>Example :</a:t>
            </a:r>
            <a:br>
              <a:rPr lang="en-GB" sz="3600" dirty="0" smtClean="0"/>
            </a:br>
            <a:r>
              <a:rPr lang="en-GB" sz="3600" dirty="0" smtClean="0"/>
              <a:t>Mutually Exclusive Investments</a:t>
            </a:r>
            <a:endParaRPr lang="en-GB" sz="36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571500" y="1928813"/>
          <a:ext cx="8143875" cy="914400"/>
        </p:xfrm>
        <a:graphic>
          <a:graphicData uri="http://schemas.openxmlformats.org/drawingml/2006/table">
            <a:tbl>
              <a:tblPr/>
              <a:tblGrid>
                <a:gridCol w="22769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604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9674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8974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1999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26921">
                <a:tc>
                  <a:txBody>
                    <a:bodyPr/>
                    <a:lstStyle/>
                    <a:p>
                      <a:pPr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 b="1" dirty="0">
                          <a:latin typeface="Gill Sans"/>
                          <a:ea typeface="Times New Roman"/>
                          <a:cs typeface="Gill Sans"/>
                        </a:rPr>
                        <a:t>Year:</a:t>
                      </a:r>
                      <a:endParaRPr lang="en-GB" sz="3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 b="1">
                          <a:latin typeface="Gill Sans"/>
                          <a:ea typeface="Times New Roman"/>
                          <a:cs typeface="Gill Sans"/>
                        </a:rPr>
                        <a:t>0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 b="1">
                          <a:latin typeface="Gill Sans"/>
                          <a:ea typeface="Times New Roman"/>
                          <a:cs typeface="Gill Sans"/>
                        </a:rPr>
                        <a:t>1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 b="1">
                          <a:latin typeface="Gill Sans"/>
                          <a:ea typeface="Times New Roman"/>
                          <a:cs typeface="Gill Sans"/>
                        </a:rPr>
                        <a:t>2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 b="1">
                          <a:latin typeface="Gill Sans"/>
                          <a:ea typeface="Times New Roman"/>
                          <a:cs typeface="Gill Sans"/>
                        </a:rPr>
                        <a:t>3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6921">
                <a:tc>
                  <a:txBody>
                    <a:bodyPr/>
                    <a:lstStyle/>
                    <a:p>
                      <a:pPr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>
                          <a:latin typeface="Gill Sans"/>
                          <a:ea typeface="Times New Roman"/>
                          <a:cs typeface="Gill Sans"/>
                        </a:rPr>
                        <a:t>Investment </a:t>
                      </a:r>
                      <a:r>
                        <a:rPr lang="en-US" sz="2000" i="1">
                          <a:latin typeface="Gill Sans"/>
                          <a:ea typeface="Times New Roman"/>
                          <a:cs typeface="Gill Sans"/>
                        </a:rPr>
                        <a:t>A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 dirty="0">
                          <a:latin typeface="Gill Sans"/>
                          <a:ea typeface="Times New Roman"/>
                          <a:cs typeface="Gill Sans"/>
                          <a:sym typeface="Symbol"/>
                        </a:rPr>
                        <a:t>-</a:t>
                      </a:r>
                      <a:r>
                        <a:rPr lang="en-US" sz="2000" dirty="0" smtClean="0">
                          <a:latin typeface="Gill Sans"/>
                          <a:ea typeface="Times New Roman"/>
                          <a:cs typeface="Gill Sans"/>
                        </a:rPr>
                        <a:t>£</a:t>
                      </a:r>
                      <a:r>
                        <a:rPr lang="en-US" sz="2000" dirty="0">
                          <a:latin typeface="Gill Sans"/>
                          <a:ea typeface="Times New Roman"/>
                          <a:cs typeface="Gill Sans"/>
                        </a:rPr>
                        <a:t>10,000</a:t>
                      </a:r>
                      <a:endParaRPr lang="en-GB" sz="3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>
                          <a:latin typeface="Gill Sans"/>
                          <a:ea typeface="Times New Roman"/>
                          <a:cs typeface="Gill Sans"/>
                        </a:rPr>
                        <a:t>£10,000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>
                          <a:latin typeface="Gill Sans"/>
                          <a:ea typeface="Times New Roman"/>
                          <a:cs typeface="Gill Sans"/>
                        </a:rPr>
                        <a:t>£1,000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>
                          <a:latin typeface="Gill Sans"/>
                          <a:ea typeface="Times New Roman"/>
                          <a:cs typeface="Gill Sans"/>
                        </a:rPr>
                        <a:t>£1,000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6921">
                <a:tc>
                  <a:txBody>
                    <a:bodyPr/>
                    <a:lstStyle/>
                    <a:p>
                      <a:pPr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 dirty="0">
                          <a:latin typeface="Gill Sans"/>
                          <a:ea typeface="Times New Roman"/>
                          <a:cs typeface="Gill Sans"/>
                        </a:rPr>
                        <a:t>Investment </a:t>
                      </a:r>
                      <a:r>
                        <a:rPr lang="en-US" sz="2000" i="1" dirty="0">
                          <a:latin typeface="Gill Sans"/>
                          <a:ea typeface="Times New Roman"/>
                          <a:cs typeface="Gill Sans"/>
                        </a:rPr>
                        <a:t>B</a:t>
                      </a:r>
                      <a:endParaRPr lang="en-GB" sz="3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>
                          <a:latin typeface="Gill Sans"/>
                          <a:ea typeface="Times New Roman"/>
                          <a:cs typeface="Gill Sans"/>
                        </a:rPr>
                        <a:t>  -10,000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>
                          <a:latin typeface="Gill Sans"/>
                          <a:ea typeface="Times New Roman"/>
                          <a:cs typeface="Gill Sans"/>
                        </a:rPr>
                        <a:t>  1,000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>
                          <a:latin typeface="Gill Sans"/>
                          <a:ea typeface="Times New Roman"/>
                          <a:cs typeface="Gill Sans"/>
                        </a:rPr>
                        <a:t> 1,000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 dirty="0">
                          <a:latin typeface="Gill Sans"/>
                          <a:ea typeface="Times New Roman"/>
                          <a:cs typeface="Gill Sans"/>
                        </a:rPr>
                        <a:t> 12,000</a:t>
                      </a:r>
                      <a:endParaRPr lang="en-GB" sz="3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571500" y="3429000"/>
          <a:ext cx="8143875" cy="1538287"/>
        </p:xfrm>
        <a:graphic>
          <a:graphicData uri="http://schemas.openxmlformats.org/drawingml/2006/table">
            <a:tbl>
              <a:tblPr/>
              <a:tblGrid>
                <a:gridCol w="195289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428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978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6125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78901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548821"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endParaRPr lang="en-US" sz="3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 b="1" dirty="0">
                          <a:latin typeface="Gill Sans"/>
                          <a:ea typeface="Times New Roman"/>
                          <a:cs typeface="Gill Sans"/>
                        </a:rPr>
                        <a:t>NPV</a:t>
                      </a:r>
                      <a:endParaRPr lang="en-GB" sz="3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9822">
                <a:tc>
                  <a:txBody>
                    <a:bodyPr/>
                    <a:lstStyle/>
                    <a:p>
                      <a:pPr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 b="1">
                          <a:latin typeface="Gill Sans"/>
                          <a:ea typeface="Times New Roman"/>
                          <a:cs typeface="Gill Sans"/>
                        </a:rPr>
                        <a:t>Year: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 b="1">
                          <a:latin typeface="Gill Sans"/>
                          <a:ea typeface="Times New Roman"/>
                          <a:cs typeface="Gill Sans"/>
                        </a:rPr>
                        <a:t>@0%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 b="1">
                          <a:latin typeface="Gill Sans"/>
                          <a:ea typeface="Times New Roman"/>
                          <a:cs typeface="Gill Sans"/>
                        </a:rPr>
                        <a:t>@10%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 b="1">
                          <a:latin typeface="Gill Sans"/>
                          <a:ea typeface="Times New Roman"/>
                          <a:cs typeface="Gill Sans"/>
                        </a:rPr>
                        <a:t>@15%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 b="1">
                          <a:latin typeface="Gill Sans"/>
                          <a:ea typeface="Times New Roman"/>
                          <a:cs typeface="Gill Sans"/>
                        </a:rPr>
                        <a:t>IRR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9822">
                <a:tc>
                  <a:txBody>
                    <a:bodyPr/>
                    <a:lstStyle/>
                    <a:p>
                      <a:pPr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>
                          <a:latin typeface="Gill Sans"/>
                          <a:ea typeface="Times New Roman"/>
                          <a:cs typeface="Gill Sans"/>
                        </a:rPr>
                        <a:t>Investment </a:t>
                      </a:r>
                      <a:r>
                        <a:rPr lang="en-US" sz="2000" i="1">
                          <a:latin typeface="Gill Sans"/>
                          <a:ea typeface="Times New Roman"/>
                          <a:cs typeface="Gill Sans"/>
                        </a:rPr>
                        <a:t>A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>
                          <a:latin typeface="Gill Sans"/>
                          <a:ea typeface="Times New Roman"/>
                          <a:cs typeface="Gill Sans"/>
                        </a:rPr>
                        <a:t>£2,000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>
                          <a:latin typeface="Gill Sans"/>
                          <a:ea typeface="Times New Roman"/>
                          <a:cs typeface="Gill Sans"/>
                        </a:rPr>
                        <a:t>£669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>
                          <a:latin typeface="Gill Sans"/>
                          <a:ea typeface="Times New Roman"/>
                          <a:cs typeface="Gill Sans"/>
                        </a:rPr>
                        <a:t>£109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>
                          <a:latin typeface="Gill Sans"/>
                          <a:ea typeface="Times New Roman"/>
                          <a:cs typeface="Gill Sans"/>
                        </a:rPr>
                        <a:t> 16.04%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9822">
                <a:tc>
                  <a:txBody>
                    <a:bodyPr/>
                    <a:lstStyle/>
                    <a:p>
                      <a:pPr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 dirty="0">
                          <a:latin typeface="Gill Sans"/>
                          <a:ea typeface="Times New Roman"/>
                          <a:cs typeface="Gill Sans"/>
                        </a:rPr>
                        <a:t>Investment </a:t>
                      </a:r>
                      <a:r>
                        <a:rPr lang="en-US" sz="2000" i="1" dirty="0">
                          <a:latin typeface="Gill Sans"/>
                          <a:ea typeface="Times New Roman"/>
                          <a:cs typeface="Gill Sans"/>
                        </a:rPr>
                        <a:t>B</a:t>
                      </a:r>
                      <a:endParaRPr lang="en-GB" sz="3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 dirty="0">
                          <a:latin typeface="Gill Sans"/>
                          <a:ea typeface="Times New Roman"/>
                          <a:cs typeface="Gill Sans"/>
                        </a:rPr>
                        <a:t> 4,000</a:t>
                      </a:r>
                      <a:endParaRPr lang="en-GB" sz="3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>
                          <a:latin typeface="Gill Sans"/>
                          <a:ea typeface="Times New Roman"/>
                          <a:cs typeface="Gill Sans"/>
                        </a:rPr>
                        <a:t> 751</a:t>
                      </a:r>
                      <a:endParaRPr lang="en-GB" sz="3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 dirty="0">
                          <a:latin typeface="Gill Sans"/>
                          <a:ea typeface="Times New Roman"/>
                          <a:cs typeface="Gill Sans"/>
                          <a:sym typeface="Symbol"/>
                        </a:rPr>
                        <a:t>-</a:t>
                      </a:r>
                      <a:r>
                        <a:rPr lang="en-US" sz="2000" dirty="0" smtClean="0">
                          <a:latin typeface="Gill Sans"/>
                          <a:ea typeface="Times New Roman"/>
                          <a:cs typeface="Gill Sans"/>
                        </a:rPr>
                        <a:t>484</a:t>
                      </a:r>
                      <a:endParaRPr lang="en-GB" sz="3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US" sz="2000" dirty="0">
                          <a:latin typeface="Gill Sans"/>
                          <a:ea typeface="Times New Roman"/>
                          <a:cs typeface="Gill Sans"/>
                        </a:rPr>
                        <a:t>12.94</a:t>
                      </a:r>
                      <a:endParaRPr lang="en-GB" sz="3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6471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dirty="0" smtClean="0"/>
              <a:t>A General Rule with Mutually Exclusive Investments</a:t>
            </a:r>
            <a:endParaRPr lang="en-GB" sz="40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665288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5842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The Profitability Index</a:t>
            </a:r>
            <a:endParaRPr lang="en-GB" dirty="0"/>
          </a:p>
        </p:txBody>
      </p:sp>
      <p:sp>
        <p:nvSpPr>
          <p:cNvPr id="35843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graphicFrame>
        <p:nvGraphicFramePr>
          <p:cNvPr id="35844" name="Object 1"/>
          <p:cNvGraphicFramePr>
            <a:graphicFrameLocks noChangeAspect="1"/>
          </p:cNvGraphicFramePr>
          <p:nvPr/>
        </p:nvGraphicFramePr>
        <p:xfrm>
          <a:off x="539750" y="2997200"/>
          <a:ext cx="7927975" cy="1625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11" name="Equation" r:id="rId3" imgW="2565170" imgH="520861" progId="Equation.DSMT4">
                  <p:embed/>
                </p:oleObj>
              </mc:Choice>
              <mc:Fallback>
                <p:oleObj name="Equation" r:id="rId3" imgW="2565170" imgH="520861" progId="Equation.DSMT4">
                  <p:embed/>
                  <p:pic>
                    <p:nvPicPr>
                      <p:cNvPr id="35844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750" y="2997200"/>
                        <a:ext cx="7927975" cy="1625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9850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Example 6.5:</a:t>
            </a:r>
            <a:br>
              <a:rPr lang="en-GB" dirty="0" smtClean="0"/>
            </a:br>
            <a:r>
              <a:rPr lang="en-GB" dirty="0" smtClean="0"/>
              <a:t>Profitability Index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US" sz="2400" dirty="0" smtClean="0"/>
              <a:t>Hiram Finnegan Int. (HFI) applies a 12 percent discount rate to two investment opportunities.</a:t>
            </a:r>
            <a:endParaRPr lang="en-GB" sz="2400" dirty="0" smtClean="0"/>
          </a:p>
          <a:p>
            <a:pPr marL="0" indent="0" eaLnBrk="1" hangingPunct="1">
              <a:buFontTx/>
              <a:buNone/>
              <a:defRPr/>
            </a:pPr>
            <a:endParaRPr lang="en-GB" sz="24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50825" y="2560638"/>
          <a:ext cx="8569325" cy="3792536"/>
        </p:xfrm>
        <a:graphic>
          <a:graphicData uri="http://schemas.openxmlformats.org/drawingml/2006/table">
            <a:tbl>
              <a:tblPr/>
              <a:tblGrid>
                <a:gridCol w="13488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942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141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954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1242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0977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7828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428221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182892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US" sz="4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b="1" dirty="0">
                          <a:latin typeface="Gill Sans"/>
                          <a:ea typeface="Times New Roman"/>
                          <a:cs typeface="Gill Sans"/>
                        </a:rPr>
                        <a:t>Cash Flows </a:t>
                      </a:r>
                      <a:br>
                        <a:rPr lang="en-US" sz="2400" b="1" dirty="0">
                          <a:latin typeface="Gill Sans"/>
                          <a:ea typeface="Times New Roman"/>
                          <a:cs typeface="Gill Sans"/>
                        </a:rPr>
                      </a:br>
                      <a:r>
                        <a:rPr lang="en-US" sz="2400" b="1" dirty="0">
                          <a:latin typeface="Gill Sans"/>
                          <a:ea typeface="Times New Roman"/>
                          <a:cs typeface="Gill Sans"/>
                        </a:rPr>
                        <a:t>(€000,000)</a:t>
                      </a:r>
                      <a:endParaRPr lang="en-GB" sz="4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US" sz="18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b="1">
                          <a:latin typeface="Gill Sans"/>
                          <a:ea typeface="Times New Roman"/>
                          <a:cs typeface="Gill Sans"/>
                        </a:rPr>
                        <a:t>PV @ 12% of Cash Flows Subsequent to Initial Investment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b="1" dirty="0" smtClean="0">
                          <a:latin typeface="Gill Sans"/>
                          <a:ea typeface="Times New Roman"/>
                          <a:cs typeface="Gill Sans"/>
                        </a:rPr>
                        <a:t>PI</a:t>
                      </a:r>
                      <a:endParaRPr lang="en-GB" sz="4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b="1">
                          <a:latin typeface="Gill Sans"/>
                          <a:ea typeface="Times New Roman"/>
                          <a:cs typeface="Gill Sans"/>
                        </a:rPr>
                        <a:t>NPV @12%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85444"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2400" b="0">
                          <a:latin typeface="Gill Sans"/>
                          <a:ea typeface="Times New Roman"/>
                          <a:cs typeface="Gill Sans"/>
                        </a:rPr>
                        <a:t>Project</a:t>
                      </a:r>
                      <a:endParaRPr lang="en-GB" sz="4000" b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2400" b="0">
                          <a:latin typeface="Gill Sans"/>
                          <a:ea typeface="Times New Roman"/>
                          <a:cs typeface="Gill Sans"/>
                        </a:rPr>
                        <a:t>C</a:t>
                      </a:r>
                      <a:r>
                        <a:rPr lang="en-US" sz="2400" b="0" baseline="-25000">
                          <a:latin typeface="Gill Sans"/>
                          <a:ea typeface="Times New Roman"/>
                          <a:cs typeface="Gill Sans"/>
                        </a:rPr>
                        <a:t>0</a:t>
                      </a:r>
                      <a:endParaRPr lang="en-GB" sz="4000" b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2400" b="0">
                          <a:latin typeface="Gill Sans"/>
                          <a:ea typeface="Times New Roman"/>
                          <a:cs typeface="Gill Sans"/>
                        </a:rPr>
                        <a:t>C</a:t>
                      </a:r>
                      <a:r>
                        <a:rPr lang="en-US" sz="2400" b="0" baseline="-25000">
                          <a:latin typeface="Gill Sans"/>
                          <a:ea typeface="Times New Roman"/>
                          <a:cs typeface="Gill Sans"/>
                        </a:rPr>
                        <a:t>1</a:t>
                      </a:r>
                      <a:endParaRPr lang="en-GB" sz="4000" b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2400" b="0">
                          <a:latin typeface="Gill Sans"/>
                          <a:ea typeface="Times New Roman"/>
                          <a:cs typeface="Gill Sans"/>
                        </a:rPr>
                        <a:t>C</a:t>
                      </a:r>
                      <a:r>
                        <a:rPr lang="en-US" sz="2400" b="0" baseline="-25000">
                          <a:latin typeface="Gill Sans"/>
                          <a:ea typeface="Times New Roman"/>
                          <a:cs typeface="Gill Sans"/>
                        </a:rPr>
                        <a:t>2</a:t>
                      </a:r>
                      <a:endParaRPr lang="en-GB" sz="4000" b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endParaRPr lang="en-GB" sz="4000" b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2400" b="0">
                          <a:latin typeface="Gill Sans"/>
                          <a:ea typeface="Times New Roman"/>
                          <a:cs typeface="Gill Sans"/>
                        </a:rPr>
                        <a:t>(€000,000)</a:t>
                      </a:r>
                      <a:endParaRPr lang="en-GB" sz="4000" b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endParaRPr lang="en-GB" sz="4000" b="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2400" b="0" dirty="0">
                          <a:latin typeface="Gill Sans"/>
                          <a:ea typeface="Times New Roman"/>
                          <a:cs typeface="Gill Sans"/>
                        </a:rPr>
                        <a:t>(€000,000)</a:t>
                      </a:r>
                      <a:endParaRPr lang="en-GB" sz="4000" b="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8908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dirty="0">
                          <a:latin typeface="Gill Sans"/>
                          <a:ea typeface="Times New Roman"/>
                          <a:cs typeface="Gill Sans"/>
                        </a:rPr>
                        <a:t>1</a:t>
                      </a:r>
                      <a:endParaRPr lang="en-GB" sz="4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dirty="0">
                          <a:latin typeface="Gill Sans"/>
                          <a:ea typeface="Times New Roman"/>
                          <a:cs typeface="Gill Sans"/>
                          <a:sym typeface="Symbol"/>
                        </a:rPr>
                        <a:t>-</a:t>
                      </a:r>
                      <a:r>
                        <a:rPr lang="en-US" sz="2400" dirty="0" smtClean="0">
                          <a:latin typeface="Gill Sans"/>
                          <a:ea typeface="Times New Roman"/>
                          <a:cs typeface="Gill Sans"/>
                        </a:rPr>
                        <a:t>€</a:t>
                      </a:r>
                      <a:r>
                        <a:rPr lang="en-US" sz="2400" dirty="0">
                          <a:latin typeface="Gill Sans"/>
                          <a:ea typeface="Times New Roman"/>
                          <a:cs typeface="Gill Sans"/>
                        </a:rPr>
                        <a:t>20</a:t>
                      </a:r>
                      <a:endParaRPr lang="en-GB" sz="4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dirty="0">
                          <a:latin typeface="Gill Sans"/>
                          <a:ea typeface="Times New Roman"/>
                          <a:cs typeface="Gill Sans"/>
                        </a:rPr>
                        <a:t>€70</a:t>
                      </a:r>
                      <a:endParaRPr lang="en-GB" sz="4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dirty="0">
                          <a:latin typeface="Gill Sans"/>
                          <a:ea typeface="Times New Roman"/>
                          <a:cs typeface="Gill Sans"/>
                        </a:rPr>
                        <a:t>€10</a:t>
                      </a:r>
                      <a:endParaRPr lang="en-GB" sz="4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400" dirty="0">
                        <a:latin typeface="Gill Sans"/>
                        <a:ea typeface="Times New Roman"/>
                        <a:cs typeface="Gill Sans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dirty="0">
                          <a:latin typeface="Gill Sans"/>
                          <a:ea typeface="Times New Roman"/>
                          <a:cs typeface="Gill Sans"/>
                        </a:rPr>
                        <a:t>€70.5</a:t>
                      </a:r>
                      <a:endParaRPr lang="en-GB" sz="4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>
                          <a:latin typeface="Gill Sans"/>
                          <a:ea typeface="Times New Roman"/>
                          <a:cs typeface="Gill Sans"/>
                        </a:rPr>
                        <a:t>3.53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>
                          <a:latin typeface="Gill Sans"/>
                          <a:ea typeface="Times New Roman"/>
                          <a:cs typeface="Gill Sans"/>
                        </a:rPr>
                        <a:t>€50.5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8908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>
                          <a:latin typeface="Gill Sans"/>
                          <a:ea typeface="Times New Roman"/>
                          <a:cs typeface="Gill Sans"/>
                        </a:rPr>
                        <a:t>2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dirty="0" smtClean="0">
                          <a:latin typeface="Gill Sans"/>
                          <a:ea typeface="Times New Roman"/>
                          <a:cs typeface="Gill Sans"/>
                          <a:sym typeface="Symbol"/>
                        </a:rPr>
                        <a:t>-</a:t>
                      </a:r>
                      <a:r>
                        <a:rPr lang="en-US" sz="2400" dirty="0" smtClean="0">
                          <a:latin typeface="Gill Sans"/>
                          <a:ea typeface="Times New Roman"/>
                          <a:cs typeface="Gill Sans"/>
                        </a:rPr>
                        <a:t>10</a:t>
                      </a:r>
                      <a:endParaRPr lang="en-GB" sz="4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>
                          <a:latin typeface="Gill Sans"/>
                          <a:ea typeface="Times New Roman"/>
                          <a:cs typeface="Gill Sans"/>
                        </a:rPr>
                        <a:t> 15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>
                          <a:latin typeface="Gill Sans"/>
                          <a:ea typeface="Times New Roman"/>
                          <a:cs typeface="Gill Sans"/>
                        </a:rPr>
                        <a:t> 40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2400">
                        <a:latin typeface="Gill Sans"/>
                        <a:ea typeface="Times New Roman"/>
                        <a:cs typeface="Gill Sans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>
                          <a:latin typeface="Gill Sans"/>
                          <a:ea typeface="Times New Roman"/>
                          <a:cs typeface="Gill Sans"/>
                        </a:rPr>
                        <a:t> 45.3</a:t>
                      </a:r>
                      <a:endParaRPr lang="en-GB" sz="4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dirty="0">
                          <a:latin typeface="Gill Sans"/>
                          <a:ea typeface="Times New Roman"/>
                          <a:cs typeface="Gill Sans"/>
                        </a:rPr>
                        <a:t>4.53</a:t>
                      </a:r>
                      <a:endParaRPr lang="en-GB" sz="4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400" dirty="0">
                          <a:latin typeface="Gill Sans"/>
                          <a:ea typeface="Times New Roman"/>
                          <a:cs typeface="Gill Sans"/>
                        </a:rPr>
                        <a:t> 35.3</a:t>
                      </a:r>
                      <a:endParaRPr lang="en-GB" sz="4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745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Application of the Profitability Index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665288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5184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Profitability Index: Independent Projects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665288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735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dirty="0" smtClean="0"/>
              <a:t>Profitability Index:</a:t>
            </a:r>
            <a:br>
              <a:rPr lang="en-GB" sz="4000" dirty="0" smtClean="0"/>
            </a:br>
            <a:r>
              <a:rPr lang="en-GB" sz="4000" dirty="0" smtClean="0"/>
              <a:t>Mutually Exclusive Projects</a:t>
            </a:r>
            <a:endParaRPr lang="en-GB" sz="40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428736"/>
          <a:ext cx="8429625" cy="104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355600" y="2794000"/>
          <a:ext cx="8429625" cy="38497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205465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2525</TotalTime>
  <Words>1484</Words>
  <Application>Microsoft Office PowerPoint</Application>
  <PresentationFormat>On-screen Show (4:3)</PresentationFormat>
  <Paragraphs>475</Paragraphs>
  <Slides>34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5" baseType="lpstr">
      <vt:lpstr>ＭＳ Ｐゴシック</vt:lpstr>
      <vt:lpstr>Arial</vt:lpstr>
      <vt:lpstr>Gill Sans</vt:lpstr>
      <vt:lpstr>Myriad Pro</vt:lpstr>
      <vt:lpstr>Symbol</vt:lpstr>
      <vt:lpstr>Times New Roman</vt:lpstr>
      <vt:lpstr>Times New Roman PS</vt:lpstr>
      <vt:lpstr>Verdana</vt:lpstr>
      <vt:lpstr>Wingdings</vt:lpstr>
      <vt:lpstr>20140311PresentationUWTSDTemplate</vt:lpstr>
      <vt:lpstr>Equation</vt:lpstr>
      <vt:lpstr>LCBB6002</vt:lpstr>
      <vt:lpstr>Investment Decision </vt:lpstr>
      <vt:lpstr>Net Present Value (NPV)</vt:lpstr>
      <vt:lpstr>Discussion – The Time Value of Money (10 Minutes)</vt:lpstr>
      <vt:lpstr>Discounting Value of Money</vt:lpstr>
      <vt:lpstr>Example 2</vt:lpstr>
      <vt:lpstr>Example 2 Solution</vt:lpstr>
      <vt:lpstr>Project Y</vt:lpstr>
      <vt:lpstr>NPV Investment Rule</vt:lpstr>
      <vt:lpstr>Strengths of NPV</vt:lpstr>
      <vt:lpstr>The Payback Period Method</vt:lpstr>
      <vt:lpstr>Payback Period Example</vt:lpstr>
      <vt:lpstr>Problems with the Payback Period</vt:lpstr>
      <vt:lpstr>Problems with the Payback Period</vt:lpstr>
      <vt:lpstr>Advantages of Payback Period</vt:lpstr>
      <vt:lpstr>Internal Rate of Return (IRR)</vt:lpstr>
      <vt:lpstr>The Internal Rate of Return</vt:lpstr>
      <vt:lpstr>How to Calculate IRR</vt:lpstr>
      <vt:lpstr>Diagrammatic Steps - IRR Calculation</vt:lpstr>
      <vt:lpstr>Example</vt:lpstr>
      <vt:lpstr>Solution (DF@10%)</vt:lpstr>
      <vt:lpstr>Solution (DF@12%)</vt:lpstr>
      <vt:lpstr>Some Important Definitions</vt:lpstr>
      <vt:lpstr>General Investment Rules: IRR and NPV</vt:lpstr>
      <vt:lpstr>IRR Problems Specific to Mutually Exclusive Projects</vt:lpstr>
      <vt:lpstr>Scale of Cash Flows</vt:lpstr>
      <vt:lpstr>Timing of Cash Flows</vt:lpstr>
      <vt:lpstr>Example : Mutually Exclusive Investments</vt:lpstr>
      <vt:lpstr>A General Rule with Mutually Exclusive Investments</vt:lpstr>
      <vt:lpstr>The Profitability Index</vt:lpstr>
      <vt:lpstr>Example 6.5: Profitability Index</vt:lpstr>
      <vt:lpstr>Application of the Profitability Index</vt:lpstr>
      <vt:lpstr>Profitability Index: Independent Projects</vt:lpstr>
      <vt:lpstr>Profitability Index: Mutually Exclusive Projects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Timothy Osadiya</cp:lastModifiedBy>
  <cp:revision>196</cp:revision>
  <cp:lastPrinted>2018-07-09T15:27:01Z</cp:lastPrinted>
  <dcterms:created xsi:type="dcterms:W3CDTF">2002-10-07T19:43:58Z</dcterms:created>
  <dcterms:modified xsi:type="dcterms:W3CDTF">2022-10-30T09:18:42Z</dcterms:modified>
</cp:coreProperties>
</file>