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8"/>
  </p:notesMasterIdLst>
  <p:handoutMasterIdLst>
    <p:handoutMasterId r:id="rId39"/>
  </p:handoutMasterIdLst>
  <p:sldIdLst>
    <p:sldId id="256" r:id="rId4"/>
    <p:sldId id="258" r:id="rId5"/>
    <p:sldId id="317" r:id="rId6"/>
    <p:sldId id="318" r:id="rId7"/>
    <p:sldId id="319" r:id="rId8"/>
    <p:sldId id="320" r:id="rId9"/>
    <p:sldId id="321" r:id="rId10"/>
    <p:sldId id="322" r:id="rId11"/>
    <p:sldId id="323" r:id="rId12"/>
    <p:sldId id="324" r:id="rId13"/>
    <p:sldId id="325" r:id="rId14"/>
    <p:sldId id="326" r:id="rId15"/>
    <p:sldId id="327" r:id="rId16"/>
    <p:sldId id="328" r:id="rId17"/>
    <p:sldId id="295" r:id="rId18"/>
    <p:sldId id="296" r:id="rId19"/>
    <p:sldId id="297" r:id="rId20"/>
    <p:sldId id="298" r:id="rId21"/>
    <p:sldId id="299" r:id="rId22"/>
    <p:sldId id="300" r:id="rId23"/>
    <p:sldId id="301" r:id="rId24"/>
    <p:sldId id="302" r:id="rId25"/>
    <p:sldId id="303" r:id="rId26"/>
    <p:sldId id="304" r:id="rId27"/>
    <p:sldId id="305" r:id="rId28"/>
    <p:sldId id="306" r:id="rId29"/>
    <p:sldId id="307" r:id="rId30"/>
    <p:sldId id="308" r:id="rId31"/>
    <p:sldId id="309" r:id="rId32"/>
    <p:sldId id="310" r:id="rId33"/>
    <p:sldId id="311" r:id="rId34"/>
    <p:sldId id="312" r:id="rId35"/>
    <p:sldId id="313" r:id="rId36"/>
    <p:sldId id="285" r:id="rId37"/>
  </p:sldIdLst>
  <p:sldSz cx="9144000" cy="6858000" type="screen4x3"/>
  <p:notesSz cx="6797675" cy="9926638"/>
  <p:custShowLst>
    <p:custShow name="Custom Show 1" id="0">
      <p:sldLst>
        <p:sld r:id="rId4"/>
        <p:sld r:id="rId5"/>
        <p:sld r:id="rId20"/>
        <p:sld r:id="rId21"/>
        <p:sld r:id="rId22"/>
        <p:sld r:id="rId24"/>
        <p:sld r:id="rId25"/>
        <p:sld r:id="rId35"/>
        <p:sld r:id="rId26"/>
        <p:sld r:id="rId27"/>
        <p:sld r:id="rId29"/>
        <p:sld r:id="rId30"/>
        <p:sld r:id="rId19"/>
        <p:sld r:id="rId31"/>
        <p:sld r:id="rId33"/>
        <p:sld r:id="rId34"/>
        <p:sld r:id="rId37"/>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1"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179" autoAdjust="0"/>
  </p:normalViewPr>
  <p:slideViewPr>
    <p:cSldViewPr>
      <p:cViewPr varScale="1">
        <p:scale>
          <a:sx n="95" d="100"/>
          <a:sy n="95" d="100"/>
        </p:scale>
        <p:origin x="2073"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03/02/2020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2/3/2020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ocs.microsoft.com/en-us/aspnet/core/mvc/views/layou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a:t>
            </a:fld>
            <a:endParaRPr lang="en-GB"/>
          </a:p>
        </p:txBody>
      </p:sp>
    </p:spTree>
    <p:extLst>
      <p:ext uri="{BB962C8B-B14F-4D97-AF65-F5344CB8AC3E}">
        <p14:creationId xmlns:p14="http://schemas.microsoft.com/office/powerpoint/2010/main" val="3924162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more: </a:t>
            </a:r>
            <a:r>
              <a:rPr lang="en-GB" dirty="0" smtClean="0">
                <a:hlinkClick r:id="rId3"/>
              </a:rPr>
              <a:t>https://docs.microsoft.com/en-us/aspnet/core/mvc/views/layout</a:t>
            </a:r>
            <a:endParaRPr lang="en-GB" dirty="0" smtClean="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a:t>
            </a:fld>
            <a:endParaRPr lang="en-GB"/>
          </a:p>
        </p:txBody>
      </p:sp>
    </p:spTree>
    <p:extLst>
      <p:ext uri="{BB962C8B-B14F-4D97-AF65-F5344CB8AC3E}">
        <p14:creationId xmlns:p14="http://schemas.microsoft.com/office/powerpoint/2010/main" val="2679331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3842294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292580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 ASP.NET MVC also supports a Web Forms View Engine.</a:t>
            </a:r>
          </a:p>
        </p:txBody>
      </p:sp>
      <p:sp>
        <p:nvSpPr>
          <p:cNvPr id="4" name="Slide Number Placeholder 3"/>
          <p:cNvSpPr>
            <a:spLocks noGrp="1"/>
          </p:cNvSpPr>
          <p:nvPr>
            <p:ph type="sldNum" sz="quarter" idx="5"/>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2299905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a:t>
            </a:r>
          </a:p>
          <a:p>
            <a:pPr marL="168347" indent="-168347">
              <a:buFont typeface="Arial" panose="020B0604020202020204" pitchFamily="34" charset="0"/>
              <a:buChar char="•"/>
            </a:pPr>
            <a:r>
              <a:rPr lang="en-GB" dirty="0"/>
              <a:t>https://docs.microsoft.com/en-us/aspnet/core/mvc/views/razor</a:t>
            </a:r>
          </a:p>
          <a:p>
            <a:pPr marL="168347" indent="-168347">
              <a:buFont typeface="Arial" panose="020B0604020202020204" pitchFamily="34" charset="0"/>
              <a:buChar char="•"/>
            </a:pPr>
            <a:r>
              <a:rPr lang="en-GB" dirty="0"/>
              <a:t>http://www.w3schools.com/asp/razor_intro.asp</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823090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HTML is used to specify the template format to display the content.</a:t>
            </a:r>
          </a:p>
          <a:p>
            <a:pPr marL="171450" indent="-171450">
              <a:buFont typeface="Arial" panose="020B0604020202020204" pitchFamily="34" charset="0"/>
              <a:buChar char="•"/>
            </a:pPr>
            <a:r>
              <a:rPr lang="en-GB" dirty="0"/>
              <a:t>Server-side content is added as placeholders for the actual content to fill in the custom content in the template.</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3306239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Razor, </a:t>
            </a:r>
            <a:r>
              <a:rPr lang="en-GB" b="1" dirty="0"/>
              <a:t>var</a:t>
            </a:r>
            <a:r>
              <a:rPr lang="en-GB" dirty="0"/>
              <a:t> (implicit type), is more commonly used to declare variables than explicit types (e.g. int, string,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look at Razor in more detail later.</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3923660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err="1"/>
              <a:t>IEnumerable</a:t>
            </a:r>
            <a:r>
              <a:rPr lang="en-GB" dirty="0"/>
              <a:t>&lt;T&gt;: an</a:t>
            </a:r>
            <a:r>
              <a:rPr lang="en-GB" baseline="0" dirty="0"/>
              <a:t> interface that supports a simple iteration over a generic collection (a specified type – T is the type added in angular brackets </a:t>
            </a:r>
            <a:r>
              <a:rPr lang="en-GB" baseline="0" dirty="0" err="1"/>
              <a:t>IEnumerable</a:t>
            </a:r>
            <a:r>
              <a:rPr lang="en-GB" baseline="0" dirty="0"/>
              <a:t>&lt;</a:t>
            </a:r>
            <a:r>
              <a:rPr lang="en-GB" b="1" baseline="0" dirty="0"/>
              <a:t>Type</a:t>
            </a:r>
            <a:r>
              <a:rPr lang="en-GB" baseline="0" dirty="0"/>
              <a:t>&gt;) of collection.</a:t>
            </a:r>
          </a:p>
          <a:p>
            <a:pPr marL="625547" lvl="1" indent="-168347">
              <a:buFont typeface="Arial" panose="020B0604020202020204" pitchFamily="34" charset="0"/>
              <a:buChar char="•"/>
            </a:pPr>
            <a:r>
              <a:rPr lang="en-GB" baseline="0" dirty="0"/>
              <a:t>Use if you do not need to modify the list items, you only need to iterate (loop) through them.</a:t>
            </a:r>
          </a:p>
          <a:p>
            <a:pPr marL="168347" indent="-168347">
              <a:buFont typeface="Arial" panose="020B0604020202020204" pitchFamily="34" charset="0"/>
              <a:buChar char="•"/>
            </a:pPr>
            <a:r>
              <a:rPr lang="en-GB" baseline="0" dirty="0" err="1"/>
              <a:t>ICollection</a:t>
            </a:r>
            <a:r>
              <a:rPr lang="en-GB" baseline="0" dirty="0"/>
              <a:t>&lt;T&gt;: an interface that supports methods to manipulate (sorted, modified, etc.) generic collections.</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2833510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err="1"/>
              <a:t>IEnumerable</a:t>
            </a:r>
            <a:r>
              <a:rPr lang="en-GB" dirty="0"/>
              <a:t>&lt;T&gt;: an</a:t>
            </a:r>
            <a:r>
              <a:rPr lang="en-GB" baseline="0" dirty="0"/>
              <a:t> interface that supports a simple iteration over a generic collection (a specified type – T is the type added in angular brackets </a:t>
            </a:r>
            <a:r>
              <a:rPr lang="en-GB" baseline="0" dirty="0" err="1"/>
              <a:t>IEnumerable</a:t>
            </a:r>
            <a:r>
              <a:rPr lang="en-GB" baseline="0" dirty="0"/>
              <a:t>&lt;</a:t>
            </a:r>
            <a:r>
              <a:rPr lang="en-GB" b="1" baseline="0" dirty="0"/>
              <a:t>Type</a:t>
            </a:r>
            <a:r>
              <a:rPr lang="en-GB" baseline="0" dirty="0"/>
              <a:t>&gt;) of collection.</a:t>
            </a:r>
          </a:p>
          <a:p>
            <a:pPr marL="625547" lvl="1" indent="-168347">
              <a:buFont typeface="Arial" panose="020B0604020202020204" pitchFamily="34" charset="0"/>
              <a:buChar char="•"/>
            </a:pPr>
            <a:r>
              <a:rPr lang="en-GB" baseline="0" dirty="0"/>
              <a:t>Use if you do not need to modify the list items, you only need to iterate (loop) through them.</a:t>
            </a:r>
          </a:p>
          <a:p>
            <a:pPr marL="168347" indent="-168347">
              <a:buFont typeface="Arial" panose="020B0604020202020204" pitchFamily="34" charset="0"/>
              <a:buChar char="•"/>
            </a:pPr>
            <a:r>
              <a:rPr lang="en-GB" baseline="0" dirty="0" err="1"/>
              <a:t>ICollection</a:t>
            </a:r>
            <a:r>
              <a:rPr lang="en-GB" baseline="0" dirty="0"/>
              <a:t>&lt;T&gt;: an interface that supports methods to manipulate (sorted, modified, etc.) generic collections.</a:t>
            </a:r>
            <a:endParaRPr lang="en-GB" dirty="0"/>
          </a:p>
          <a:p>
            <a:endParaRPr lang="en-GB" dirty="0" smtClean="0"/>
          </a:p>
          <a:p>
            <a:endParaRPr lang="en-GB" dirty="0" smtClean="0"/>
          </a:p>
          <a:p>
            <a:pPr marL="171450" indent="-171450">
              <a:buFont typeface="Arial" panose="020B0604020202020204" pitchFamily="34" charset="0"/>
              <a:buChar char="•"/>
            </a:pPr>
            <a:r>
              <a:rPr lang="en-GB" dirty="0" smtClean="0"/>
              <a:t>The </a:t>
            </a:r>
            <a:r>
              <a:rPr lang="en-GB" b="1" dirty="0" smtClean="0"/>
              <a:t>details view</a:t>
            </a:r>
            <a:r>
              <a:rPr lang="en-GB" dirty="0" smtClean="0"/>
              <a:t> shows the details of one</a:t>
            </a:r>
            <a:r>
              <a:rPr lang="en-GB" baseline="0" dirty="0" smtClean="0"/>
              <a:t> record in the table based on the primary key value – thus the model data is made up of the single data record item.</a:t>
            </a:r>
          </a:p>
          <a:p>
            <a:pPr marL="171450" indent="-171450">
              <a:buFont typeface="Arial" panose="020B0604020202020204" pitchFamily="34" charset="0"/>
              <a:buChar char="•"/>
            </a:pPr>
            <a:r>
              <a:rPr lang="en-GB" dirty="0" smtClean="0"/>
              <a:t>The </a:t>
            </a:r>
            <a:r>
              <a:rPr lang="en-GB" b="1" dirty="0" smtClean="0"/>
              <a:t>index view</a:t>
            </a:r>
            <a:r>
              <a:rPr lang="en-GB" baseline="0" dirty="0" smtClean="0"/>
              <a:t> shows a list of records from the table (think of SELECT * FROM Table). Although this view is often extended to support filter criteria but the filters may still return multiple records. Thus, the model data is made up or zero or more data record items.</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3595282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recommended that you use HTML helpers or Tag helpers to display model data.</a:t>
            </a:r>
          </a:p>
          <a:p>
            <a:endParaRPr lang="en-GB" dirty="0"/>
          </a:p>
          <a:p>
            <a:r>
              <a:rPr lang="en-GB" dirty="0"/>
              <a:t>Useful Links:</a:t>
            </a:r>
          </a:p>
          <a:p>
            <a:pPr marL="171450" indent="-171450">
              <a:buFont typeface="Arial" panose="020B0604020202020204" pitchFamily="34" charset="0"/>
              <a:buChar char="•"/>
            </a:pPr>
            <a:r>
              <a:rPr lang="en-GB" dirty="0"/>
              <a:t>HTML Helpers: http://stephenwalther.com/archive/2009/03/03/chapter-6-understanding-html-helpers</a:t>
            </a:r>
          </a:p>
          <a:p>
            <a:pPr marL="171450" indent="-171450">
              <a:buFont typeface="Arial" panose="020B0604020202020204" pitchFamily="34" charset="0"/>
              <a:buChar char="•"/>
            </a:pPr>
            <a:r>
              <a:rPr lang="en-GB" dirty="0"/>
              <a:t>Tag Helpers: https://docs.microsoft.com/en-us/aspnet/core/mvc/views/tag-helpers/intro</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737500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Model refers to the current model the view is bound to (displaying)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Note: You cannot access items using an index as you would do in an array, for example Model[0] will not work, so you use the loop variable, </a:t>
            </a:r>
            <a:r>
              <a:rPr lang="en-GB" b="1" dirty="0"/>
              <a:t>item</a:t>
            </a:r>
            <a:r>
              <a:rPr lang="en-GB" dirty="0"/>
              <a:t>.</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129499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more:</a:t>
            </a:r>
          </a:p>
          <a:p>
            <a:pPr marL="171450" indent="-171450">
              <a:buFont typeface="Arial" panose="020B0604020202020204" pitchFamily="34" charset="0"/>
              <a:buChar char="•"/>
            </a:pPr>
            <a:r>
              <a:rPr lang="en-GB" dirty="0" smtClean="0"/>
              <a:t>https://docs.microsoft.com/en-us/aspnet/core/mvc/views/tag-helpers/intro</a:t>
            </a:r>
          </a:p>
          <a:p>
            <a:pPr marL="171450" indent="-171450">
              <a:buFont typeface="Arial" panose="020B0604020202020204" pitchFamily="34" charset="0"/>
              <a:buChar char="•"/>
            </a:pPr>
            <a:r>
              <a:rPr lang="en-GB" dirty="0" smtClean="0"/>
              <a:t>http://stephenwalther.com/archive/2009/03/03/chapter-6-understanding-html-helpers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2710746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smtClean="0"/>
              <a:t>HelperType</a:t>
            </a:r>
            <a:r>
              <a:rPr lang="en-GB" baseline="0" dirty="0" smtClean="0"/>
              <a:t> in </a:t>
            </a:r>
            <a:r>
              <a:rPr lang="en-GB" baseline="0" dirty="0" err="1" smtClean="0"/>
              <a:t>HelperTypeFor</a:t>
            </a:r>
            <a:r>
              <a:rPr lang="en-GB" baseline="0" dirty="0" smtClean="0"/>
              <a:t> is the type of display control you are after e.g.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E.g.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a:t>
            </a:r>
            <a:r>
              <a:rPr lang="en-GB" dirty="0" err="1" smtClean="0"/>
              <a:t>Html.</a:t>
            </a:r>
            <a:r>
              <a:rPr lang="en-GB" b="1" dirty="0" err="1" smtClean="0"/>
              <a:t>TextBox</a:t>
            </a:r>
            <a:r>
              <a:rPr lang="en-GB" dirty="0" err="1" smtClean="0"/>
              <a:t>For</a:t>
            </a:r>
            <a:r>
              <a:rPr lang="en-GB" dirty="0" smtClean="0"/>
              <a:t>(…): will display an input textbox for the model</a:t>
            </a:r>
            <a:r>
              <a:rPr lang="en-GB" baseline="0" dirty="0" smtClean="0"/>
              <a:t> data item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a:t>
            </a:r>
            <a:r>
              <a:rPr lang="en-GB" dirty="0" err="1" smtClean="0"/>
              <a:t>Html.</a:t>
            </a:r>
            <a:r>
              <a:rPr lang="en-GB" b="1" dirty="0" err="1" smtClean="0"/>
              <a:t>DisplayFor</a:t>
            </a:r>
            <a:r>
              <a:rPr lang="en-GB" dirty="0" smtClean="0"/>
              <a:t>(…):</a:t>
            </a:r>
            <a:r>
              <a:rPr lang="en-GB" baseline="0" dirty="0" smtClean="0"/>
              <a:t> will display the model data item for reading purposes using the most appropriate HTML control e.g. enclosed in a &lt;p&gt;, &lt;span&gt;, &lt;div&gt;, etc.</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a:t>
            </a:r>
            <a:r>
              <a:rPr lang="en-GB" dirty="0" err="1" smtClean="0"/>
              <a:t>Html.</a:t>
            </a:r>
            <a:r>
              <a:rPr lang="en-GB" b="1" dirty="0" err="1" smtClean="0"/>
              <a:t>DisplayNameFor</a:t>
            </a:r>
            <a:r>
              <a:rPr lang="en-GB" dirty="0" smtClean="0"/>
              <a:t>(…): creates a label</a:t>
            </a:r>
            <a:r>
              <a:rPr lang="en-GB" baseline="0" dirty="0" smtClean="0"/>
              <a:t> field for the model data item which usually displays the name of the field/column.</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2562422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17305405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2001941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30</a:t>
            </a:fld>
            <a:endParaRPr lang="en-GB"/>
          </a:p>
        </p:txBody>
      </p:sp>
    </p:spTree>
    <p:extLst>
      <p:ext uri="{BB962C8B-B14F-4D97-AF65-F5344CB8AC3E}">
        <p14:creationId xmlns:p14="http://schemas.microsoft.com/office/powerpoint/2010/main" val="3061209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you </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32</a:t>
            </a:fld>
            <a:endParaRPr lang="en-GB"/>
          </a:p>
        </p:txBody>
      </p:sp>
    </p:spTree>
    <p:extLst>
      <p:ext uri="{BB962C8B-B14F-4D97-AF65-F5344CB8AC3E}">
        <p14:creationId xmlns:p14="http://schemas.microsoft.com/office/powerpoint/2010/main" val="22640138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2/3/2020</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2/3/2020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2/3/2020</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2/3/2020</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2/3/2020</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2/3/2020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2/3/2020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2/3/2020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2/3/2020</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2/3/2020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2/3/2020</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2/3/2020</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cs.microsoft.com/en-us/aspnet/core/mvc/views/partia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cs.microsoft.com/en-us/dotnet/api/microsoft.aspnetcore.mvc.rendering.htmlhelperpartialextensions.renderpartialasync" TargetMode="External"/><Relationship Id="rId2" Type="http://schemas.openxmlformats.org/officeDocument/2006/relationships/hyperlink" Target="https://docs.microsoft.com/en-us/dotnet/api/microsoft.aspnetcore.mvc.rendering.htmlhelperpartialextensions.partialasync" TargetMode="External"/><Relationship Id="rId1" Type="http://schemas.openxmlformats.org/officeDocument/2006/relationships/slideLayout" Target="../slideLayouts/slideLayout2.xml"/><Relationship Id="rId5" Type="http://schemas.openxmlformats.org/officeDocument/2006/relationships/hyperlink" Target="https://docs.microsoft.com/en-us/dotnet/api/microsoft.aspnetcore.mvc.rendering.htmlhelperpartialextensions.renderpartial" TargetMode="External"/><Relationship Id="rId4" Type="http://schemas.openxmlformats.org/officeDocument/2006/relationships/hyperlink" Target="https://docs.microsoft.com/en-us/dotnet/api/microsoft.aspnetcore.mvc.rendering.htmlhelperpartialextensions.partia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cs.microsoft.com/en-us/aspnet/core/mvc/views/razo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3schools.com/asp/razor_syntax.asp" TargetMode="External"/><Relationship Id="rId2" Type="http://schemas.openxmlformats.org/officeDocument/2006/relationships/hyperlink" Target="https://docs.microsoft.com/en-us/aspnet/core/mvc/views/razor"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cs.microsoft.com/en-us/aspnet/core/mvc/views/tag-helpers/authorin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docs.microsoft.com/en-us/aspnet/core/mvc/views/tag-helpers/authorin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cs.microsoft.com/en-us/aspnet/core/mvc/views/tag-helpers/intro"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docs.microsoft.com/en-us/aspnet/core/mvc/views/tag-helpers/authoring" TargetMode="External"/><Relationship Id="rId2" Type="http://schemas.openxmlformats.org/officeDocument/2006/relationships/hyperlink" Target="https://docs.microsoft.com/en-us/aspnet/core/mvc/views/tag-helpers/built-in/"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A First Look at Razor and Views</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a:t>
            </a:r>
            <a:r>
              <a:rPr lang="en-GB" dirty="0" smtClean="0"/>
              <a:t>6</a:t>
            </a:r>
            <a:r>
              <a:rPr lang="en-GB" dirty="0"/>
              <a:t>b</a:t>
            </a:r>
            <a:r>
              <a:rPr lang="en-GB" dirty="0" smtClean="0"/>
              <a:t>: </a:t>
            </a:r>
            <a:r>
              <a:rPr lang="en-GB" dirty="0"/>
              <a:t>Application Development (</a:t>
            </a:r>
            <a:r>
              <a:rPr lang="en-GB" dirty="0" err="1" smtClean="0"/>
              <a:t>AppDevWeb</a:t>
            </a:r>
            <a:r>
              <a:rPr lang="en-GB" dirty="0" smtClean="0"/>
              <a:t>)</a:t>
            </a:r>
            <a:endParaRPr lang="en-GB" dirty="0"/>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smtClean="0"/>
              <a:t>03-Feb-2020</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View Layouts</a:t>
            </a:r>
          </a:p>
          <a:p>
            <a:r>
              <a:rPr lang="en-GB" dirty="0" smtClean="0"/>
              <a:t>Views</a:t>
            </a:r>
            <a:endParaRPr lang="en-GB" dirty="0"/>
          </a:p>
          <a:p>
            <a:pPr lvl="1"/>
            <a:r>
              <a:rPr lang="en-GB" dirty="0"/>
              <a:t>Razor View Engine</a:t>
            </a:r>
          </a:p>
          <a:p>
            <a:pPr lvl="1"/>
            <a:r>
              <a:rPr lang="en-GB" dirty="0"/>
              <a:t>HTML </a:t>
            </a:r>
            <a:r>
              <a:rPr lang="en-GB" dirty="0" smtClean="0"/>
              <a:t>and Tag Helper </a:t>
            </a:r>
            <a:r>
              <a:rPr lang="en-GB" dirty="0"/>
              <a:t>Methods</a:t>
            </a:r>
          </a:p>
          <a:p>
            <a:r>
              <a:rPr lang="en-GB" dirty="0" smtClean="0"/>
              <a:t>Partial </a:t>
            </a:r>
            <a:r>
              <a:rPr lang="en-GB" dirty="0"/>
              <a:t>Views</a:t>
            </a:r>
          </a:p>
          <a:p>
            <a:endParaRPr lang="en-GB" dirty="0"/>
          </a:p>
        </p:txBody>
      </p:sp>
    </p:spTree>
    <p:extLst>
      <p:ext uri="{BB962C8B-B14F-4D97-AF65-F5344CB8AC3E}">
        <p14:creationId xmlns:p14="http://schemas.microsoft.com/office/powerpoint/2010/main" val="9400769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Layout </a:t>
            </a:r>
            <a:r>
              <a:rPr lang="en-GB" dirty="0" smtClean="0"/>
              <a:t>and Views</a:t>
            </a:r>
            <a:endParaRPr lang="en-GB" dirty="0"/>
          </a:p>
        </p:txBody>
      </p:sp>
      <p:sp>
        <p:nvSpPr>
          <p:cNvPr id="3" name="Content Placeholder 2"/>
          <p:cNvSpPr>
            <a:spLocks noGrp="1"/>
          </p:cNvSpPr>
          <p:nvPr>
            <p:ph sz="quarter" idx="1"/>
          </p:nvPr>
        </p:nvSpPr>
        <p:spPr/>
        <p:txBody>
          <a:bodyPr/>
          <a:lstStyle/>
          <a:p>
            <a:r>
              <a:rPr lang="en-GB" dirty="0"/>
              <a:t>HTML Web Pages are usually divided into sections collectively referred to as the Web Page Layout.</a:t>
            </a:r>
          </a:p>
          <a:p>
            <a:r>
              <a:rPr lang="en-GB" dirty="0"/>
              <a:t>It includes the common user interface elements  of the web site/application, such as the header navigation or menu elements and footer.</a:t>
            </a:r>
          </a:p>
          <a:p>
            <a:endParaRPr lang="en-GB" dirty="0"/>
          </a:p>
          <a:p>
            <a:endParaRPr lang="en-GB" dirty="0"/>
          </a:p>
        </p:txBody>
      </p:sp>
    </p:spTree>
    <p:extLst>
      <p:ext uri="{BB962C8B-B14F-4D97-AF65-F5344CB8AC3E}">
        <p14:creationId xmlns:p14="http://schemas.microsoft.com/office/powerpoint/2010/main" val="424377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Simple Layout</a:t>
            </a:r>
          </a:p>
        </p:txBody>
      </p:sp>
      <p:graphicFrame>
        <p:nvGraphicFramePr>
          <p:cNvPr id="4" name="Content Placeholder 3"/>
          <p:cNvGraphicFramePr>
            <a:graphicFrameLocks noGrp="1"/>
          </p:cNvGraphicFramePr>
          <p:nvPr>
            <p:ph sz="quarter" idx="1"/>
            <p:extLst/>
          </p:nvPr>
        </p:nvGraphicFramePr>
        <p:xfrm>
          <a:off x="612774" y="1600200"/>
          <a:ext cx="8153273" cy="4565105"/>
        </p:xfrm>
        <a:graphic>
          <a:graphicData uri="http://schemas.openxmlformats.org/drawingml/2006/table">
            <a:tbl>
              <a:tblPr firstRow="1" bandRow="1">
                <a:tableStyleId>{5C22544A-7EE6-4342-B048-85BDC9FD1C3A}</a:tableStyleId>
              </a:tblPr>
              <a:tblGrid>
                <a:gridCol w="1733566">
                  <a:extLst>
                    <a:ext uri="{9D8B030D-6E8A-4147-A177-3AD203B41FA5}">
                      <a16:colId xmlns:a16="http://schemas.microsoft.com/office/drawing/2014/main" val="1440192697"/>
                    </a:ext>
                  </a:extLst>
                </a:gridCol>
                <a:gridCol w="6419707">
                  <a:extLst>
                    <a:ext uri="{9D8B030D-6E8A-4147-A177-3AD203B41FA5}">
                      <a16:colId xmlns:a16="http://schemas.microsoft.com/office/drawing/2014/main" val="4047641679"/>
                    </a:ext>
                  </a:extLst>
                </a:gridCol>
              </a:tblGrid>
              <a:tr h="658483">
                <a:tc gridSpan="2">
                  <a:txBody>
                    <a:bodyPr/>
                    <a:lstStyle/>
                    <a:p>
                      <a:pPr algn="ctr"/>
                      <a:r>
                        <a:rPr lang="en-GB" dirty="0"/>
                        <a:t>Header</a:t>
                      </a:r>
                      <a:r>
                        <a:rPr lang="en-GB" baseline="0" dirty="0"/>
                        <a:t> Section</a:t>
                      </a:r>
                      <a:endParaRPr lang="en-GB" dirty="0"/>
                    </a:p>
                  </a:txBody>
                  <a:tcPr/>
                </a:tc>
                <a:tc hMerge="1">
                  <a:txBody>
                    <a:bodyPr/>
                    <a:lstStyle/>
                    <a:p>
                      <a:endParaRPr lang="en-GB" dirty="0"/>
                    </a:p>
                  </a:txBody>
                  <a:tcPr/>
                </a:tc>
                <a:extLst>
                  <a:ext uri="{0D108BD9-81ED-4DB2-BD59-A6C34878D82A}">
                    <a16:rowId xmlns:a16="http://schemas.microsoft.com/office/drawing/2014/main" val="2661497129"/>
                  </a:ext>
                </a:extLst>
              </a:tr>
              <a:tr h="3248139">
                <a:tc>
                  <a:txBody>
                    <a:bodyPr/>
                    <a:lstStyle/>
                    <a:p>
                      <a:r>
                        <a:rPr lang="en-GB" dirty="0"/>
                        <a:t>Sidebar or Left Navigation Section</a:t>
                      </a:r>
                    </a:p>
                  </a:txBody>
                  <a:tcPr anchor="ctr"/>
                </a:tc>
                <a:tc>
                  <a:txBody>
                    <a:bodyPr/>
                    <a:lstStyle/>
                    <a:p>
                      <a:pPr lvl="3"/>
                      <a:r>
                        <a:rPr lang="en-GB" dirty="0"/>
                        <a:t>Main</a:t>
                      </a:r>
                      <a:r>
                        <a:rPr lang="en-GB" baseline="0" dirty="0"/>
                        <a:t> Content Section</a:t>
                      </a:r>
                      <a:endParaRPr lang="en-GB" dirty="0"/>
                    </a:p>
                  </a:txBody>
                  <a:tcPr anchor="ctr"/>
                </a:tc>
                <a:extLst>
                  <a:ext uri="{0D108BD9-81ED-4DB2-BD59-A6C34878D82A}">
                    <a16:rowId xmlns:a16="http://schemas.microsoft.com/office/drawing/2014/main" val="1541820192"/>
                  </a:ext>
                </a:extLst>
              </a:tr>
              <a:tr h="658483">
                <a:tc gridSpan="2">
                  <a:txBody>
                    <a:bodyPr/>
                    <a:lstStyle/>
                    <a:p>
                      <a:pPr algn="ctr"/>
                      <a:r>
                        <a:rPr lang="en-GB" dirty="0"/>
                        <a:t>Footer Section</a:t>
                      </a:r>
                    </a:p>
                  </a:txBody>
                  <a:tcPr/>
                </a:tc>
                <a:tc hMerge="1">
                  <a:txBody>
                    <a:bodyPr/>
                    <a:lstStyle/>
                    <a:p>
                      <a:endParaRPr lang="en-GB" dirty="0"/>
                    </a:p>
                  </a:txBody>
                  <a:tcPr/>
                </a:tc>
                <a:extLst>
                  <a:ext uri="{0D108BD9-81ED-4DB2-BD59-A6C34878D82A}">
                    <a16:rowId xmlns:a16="http://schemas.microsoft.com/office/drawing/2014/main" val="3697582436"/>
                  </a:ext>
                </a:extLst>
              </a:tr>
            </a:tbl>
          </a:graphicData>
        </a:graphic>
      </p:graphicFrame>
    </p:spTree>
    <p:extLst>
      <p:ext uri="{BB962C8B-B14F-4D97-AF65-F5344CB8AC3E}">
        <p14:creationId xmlns:p14="http://schemas.microsoft.com/office/powerpoint/2010/main" val="28931881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 Layout</a:t>
            </a:r>
            <a:endParaRPr lang="en-GB" dirty="0"/>
          </a:p>
        </p:txBody>
      </p:sp>
      <p:sp>
        <p:nvSpPr>
          <p:cNvPr id="3" name="Content Placeholder 2"/>
          <p:cNvSpPr>
            <a:spLocks noGrp="1"/>
          </p:cNvSpPr>
          <p:nvPr>
            <p:ph sz="quarter" idx="1"/>
          </p:nvPr>
        </p:nvSpPr>
        <p:spPr/>
        <p:txBody>
          <a:bodyPr/>
          <a:lstStyle/>
          <a:p>
            <a:r>
              <a:rPr lang="en-GB" dirty="0"/>
              <a:t>Just like standard HTML pages, views frequently share visual and programmatic elements.</a:t>
            </a:r>
          </a:p>
          <a:p>
            <a:r>
              <a:rPr lang="en-GB" dirty="0"/>
              <a:t>In ASP.NET, you define this common content once for reuse in a </a:t>
            </a:r>
            <a:r>
              <a:rPr lang="en-GB" b="1" dirty="0"/>
              <a:t>layout</a:t>
            </a:r>
            <a:r>
              <a:rPr lang="en-GB" dirty="0"/>
              <a:t> file.</a:t>
            </a:r>
          </a:p>
          <a:p>
            <a:r>
              <a:rPr lang="en-GB" dirty="0"/>
              <a:t>The default layout of an ASP.NET app is called </a:t>
            </a:r>
            <a:r>
              <a:rPr lang="en-GB" b="1" dirty="0"/>
              <a:t>_</a:t>
            </a:r>
            <a:r>
              <a:rPr lang="en-GB" b="1" dirty="0" err="1"/>
              <a:t>Layout.cshtml</a:t>
            </a:r>
            <a:r>
              <a:rPr lang="en-GB" dirty="0"/>
              <a:t>.</a:t>
            </a:r>
          </a:p>
          <a:p>
            <a:r>
              <a:rPr lang="en-GB" dirty="0" smtClean="0"/>
              <a:t>It </a:t>
            </a:r>
            <a:r>
              <a:rPr lang="en-GB" dirty="0"/>
              <a:t>is located in: </a:t>
            </a:r>
            <a:r>
              <a:rPr lang="en-GB" b="1" dirty="0"/>
              <a:t>Views/Shared/_</a:t>
            </a:r>
            <a:r>
              <a:rPr lang="en-GB" b="1" dirty="0" err="1" smtClean="0"/>
              <a:t>Layout.cshtml</a:t>
            </a:r>
            <a:r>
              <a:rPr lang="en-GB" dirty="0" smtClean="0"/>
              <a:t>.</a:t>
            </a:r>
            <a:endParaRPr lang="en-GB" dirty="0"/>
          </a:p>
        </p:txBody>
      </p:sp>
    </p:spTree>
    <p:extLst>
      <p:ext uri="{BB962C8B-B14F-4D97-AF65-F5344CB8AC3E}">
        <p14:creationId xmlns:p14="http://schemas.microsoft.com/office/powerpoint/2010/main" val="1274089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sz="quarter" idx="1"/>
          </p:nvPr>
        </p:nvSpPr>
        <p:spPr/>
        <p:txBody>
          <a:bodyPr/>
          <a:lstStyle/>
          <a:p>
            <a:r>
              <a:rPr lang="en-GB" dirty="0" smtClean="0"/>
              <a:t>Open up the shared layout file</a:t>
            </a:r>
          </a:p>
          <a:p>
            <a:pPr lvl="1"/>
            <a:r>
              <a:rPr lang="en-GB" dirty="0"/>
              <a:t>It is located in: </a:t>
            </a:r>
            <a:r>
              <a:rPr lang="en-GB" b="1" dirty="0"/>
              <a:t>Views/Shared/_</a:t>
            </a:r>
            <a:r>
              <a:rPr lang="en-GB" b="1" dirty="0" err="1"/>
              <a:t>Layout.cshtml</a:t>
            </a:r>
            <a:r>
              <a:rPr lang="en-GB" dirty="0"/>
              <a:t>.</a:t>
            </a:r>
          </a:p>
          <a:p>
            <a:r>
              <a:rPr lang="en-GB" b="1" dirty="0" smtClean="0"/>
              <a:t>See if you can find</a:t>
            </a:r>
            <a:r>
              <a:rPr lang="en-GB" dirty="0" smtClean="0"/>
              <a:t> the following sections:</a:t>
            </a:r>
          </a:p>
          <a:p>
            <a:pPr lvl="1"/>
            <a:r>
              <a:rPr lang="en-GB" b="1" dirty="0"/>
              <a:t>@</a:t>
            </a:r>
            <a:r>
              <a:rPr lang="en-GB" b="1" dirty="0" err="1"/>
              <a:t>RenderBody</a:t>
            </a:r>
            <a:r>
              <a:rPr lang="en-GB" dirty="0"/>
              <a:t>() directive: </a:t>
            </a:r>
            <a:endParaRPr lang="en-GB" dirty="0" smtClean="0"/>
          </a:p>
          <a:p>
            <a:pPr lvl="2"/>
            <a:r>
              <a:rPr lang="en-GB" dirty="0" smtClean="0"/>
              <a:t>indicates </a:t>
            </a:r>
            <a:r>
              <a:rPr lang="en-GB" dirty="0"/>
              <a:t>where view specific content should be added in the layout.</a:t>
            </a:r>
          </a:p>
          <a:p>
            <a:pPr lvl="1"/>
            <a:r>
              <a:rPr lang="en-GB" b="1" dirty="0"/>
              <a:t>@</a:t>
            </a:r>
            <a:r>
              <a:rPr lang="en-GB" b="1" dirty="0" err="1"/>
              <a:t>RenderSection</a:t>
            </a:r>
            <a:r>
              <a:rPr lang="en-GB" dirty="0"/>
              <a:t>("Scripts", required: false): </a:t>
            </a:r>
            <a:endParaRPr lang="en-GB" dirty="0" smtClean="0"/>
          </a:p>
          <a:p>
            <a:pPr lvl="2"/>
            <a:r>
              <a:rPr lang="en-GB" dirty="0" smtClean="0"/>
              <a:t>indicates </a:t>
            </a:r>
            <a:r>
              <a:rPr lang="en-GB" dirty="0"/>
              <a:t>if views using the layout can have a scripts section and where to add it.</a:t>
            </a:r>
          </a:p>
          <a:p>
            <a:pPr lvl="1"/>
            <a:endParaRPr lang="en-GB" dirty="0"/>
          </a:p>
          <a:p>
            <a:endParaRPr lang="en-GB" dirty="0"/>
          </a:p>
        </p:txBody>
      </p:sp>
    </p:spTree>
    <p:extLst>
      <p:ext uri="{BB962C8B-B14F-4D97-AF65-F5344CB8AC3E}">
        <p14:creationId xmlns:p14="http://schemas.microsoft.com/office/powerpoint/2010/main" val="15374232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Partial Views</a:t>
            </a:r>
            <a:endParaRPr lang="en-GB" dirty="0"/>
          </a:p>
        </p:txBody>
      </p:sp>
      <p:sp>
        <p:nvSpPr>
          <p:cNvPr id="3" name="Content Placeholder 2"/>
          <p:cNvSpPr>
            <a:spLocks noGrp="1"/>
          </p:cNvSpPr>
          <p:nvPr>
            <p:ph sz="quarter" idx="1"/>
          </p:nvPr>
        </p:nvSpPr>
        <p:spPr/>
        <p:txBody>
          <a:bodyPr/>
          <a:lstStyle/>
          <a:p>
            <a:r>
              <a:rPr lang="en-GB" dirty="0" smtClean="0"/>
              <a:t>Layout files contain only part of the content of a view page i.e. </a:t>
            </a:r>
            <a:r>
              <a:rPr lang="en-GB" b="1" i="1" dirty="0" smtClean="0"/>
              <a:t>partial content</a:t>
            </a:r>
            <a:r>
              <a:rPr lang="en-GB" dirty="0" smtClean="0"/>
              <a:t>.</a:t>
            </a:r>
          </a:p>
          <a:p>
            <a:r>
              <a:rPr lang="en-GB" dirty="0" smtClean="0"/>
              <a:t>Thus, they are known as </a:t>
            </a:r>
            <a:r>
              <a:rPr lang="en-GB" b="1" dirty="0" smtClean="0"/>
              <a:t>Partial views</a:t>
            </a:r>
            <a:r>
              <a:rPr lang="en-GB" dirty="0" smtClean="0"/>
              <a:t>.</a:t>
            </a:r>
            <a:endParaRPr lang="en-GB" dirty="0"/>
          </a:p>
          <a:p>
            <a:pPr lvl="1"/>
            <a:r>
              <a:rPr lang="en-GB" dirty="0"/>
              <a:t>By convention, </a:t>
            </a:r>
            <a:r>
              <a:rPr lang="en-GB" b="1" i="1" dirty="0"/>
              <a:t>shared files’ names</a:t>
            </a:r>
            <a:r>
              <a:rPr lang="en-GB" dirty="0"/>
              <a:t> (reusable sections) start with an </a:t>
            </a:r>
            <a:r>
              <a:rPr lang="en-GB" b="1" i="1" dirty="0"/>
              <a:t>underscore</a:t>
            </a:r>
            <a:r>
              <a:rPr lang="en-GB" dirty="0"/>
              <a:t>.</a:t>
            </a:r>
          </a:p>
          <a:p>
            <a:r>
              <a:rPr lang="en-GB" dirty="0">
                <a:hlinkClick r:id="rId3"/>
              </a:rPr>
              <a:t>Partial views</a:t>
            </a:r>
            <a:r>
              <a:rPr lang="en-GB" dirty="0"/>
              <a:t> are reusable view blocks that can be shared and reused across your application.</a:t>
            </a:r>
          </a:p>
          <a:p>
            <a:r>
              <a:rPr lang="en-GB" dirty="0"/>
              <a:t>You simply plug the reusable partial view into a desired location in the view</a:t>
            </a:r>
            <a:r>
              <a:rPr lang="en-GB" dirty="0" smtClean="0"/>
              <a:t>.</a:t>
            </a:r>
            <a:endParaRPr lang="en-GB" dirty="0"/>
          </a:p>
        </p:txBody>
      </p:sp>
    </p:spTree>
    <p:extLst>
      <p:ext uri="{BB962C8B-B14F-4D97-AF65-F5344CB8AC3E}">
        <p14:creationId xmlns:p14="http://schemas.microsoft.com/office/powerpoint/2010/main" val="315413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Partial Views Examples</a:t>
            </a:r>
            <a:endParaRPr lang="en-GB" dirty="0"/>
          </a:p>
        </p:txBody>
      </p:sp>
      <p:sp>
        <p:nvSpPr>
          <p:cNvPr id="3" name="Content Placeholder 2"/>
          <p:cNvSpPr>
            <a:spLocks noGrp="1"/>
          </p:cNvSpPr>
          <p:nvPr>
            <p:ph sz="quarter" idx="1"/>
          </p:nvPr>
        </p:nvSpPr>
        <p:spPr/>
        <p:txBody>
          <a:bodyPr/>
          <a:lstStyle/>
          <a:p>
            <a:r>
              <a:rPr lang="en-GB" dirty="0"/>
              <a:t>For example, you could create a partial view displaying login information. It could display:</a:t>
            </a:r>
          </a:p>
          <a:p>
            <a:pPr lvl="1"/>
            <a:r>
              <a:rPr lang="en-GB" dirty="0"/>
              <a:t>A login link if user is not logged in or a welcome/ hello message if logged in.</a:t>
            </a:r>
          </a:p>
          <a:p>
            <a:r>
              <a:rPr lang="en-GB" dirty="0" smtClean="0"/>
              <a:t>Look in the Views </a:t>
            </a:r>
            <a:r>
              <a:rPr lang="en-GB" dirty="0" smtClean="0">
                <a:sym typeface="Wingdings" panose="05000000000000000000" pitchFamily="2" charset="2"/>
              </a:rPr>
              <a:t> Shared folder of your application for examples of partial views.</a:t>
            </a:r>
          </a:p>
          <a:p>
            <a:pPr lvl="1"/>
            <a:r>
              <a:rPr lang="en-GB" dirty="0" smtClean="0"/>
              <a:t>Note that their names all start with an underscore.</a:t>
            </a:r>
          </a:p>
          <a:p>
            <a:endParaRPr lang="en-GB" dirty="0"/>
          </a:p>
        </p:txBody>
      </p:sp>
    </p:spTree>
    <p:extLst>
      <p:ext uri="{BB962C8B-B14F-4D97-AF65-F5344CB8AC3E}">
        <p14:creationId xmlns:p14="http://schemas.microsoft.com/office/powerpoint/2010/main" val="4767453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Displaying Partial Views</a:t>
            </a:r>
            <a:endParaRPr lang="en-GB" dirty="0"/>
          </a:p>
        </p:txBody>
      </p:sp>
      <p:sp>
        <p:nvSpPr>
          <p:cNvPr id="3" name="Content Placeholder 2"/>
          <p:cNvSpPr>
            <a:spLocks noGrp="1"/>
          </p:cNvSpPr>
          <p:nvPr>
            <p:ph sz="quarter" idx="1"/>
          </p:nvPr>
        </p:nvSpPr>
        <p:spPr/>
        <p:txBody>
          <a:bodyPr>
            <a:normAutofit/>
          </a:bodyPr>
          <a:lstStyle/>
          <a:p>
            <a:r>
              <a:rPr lang="en-GB" dirty="0" smtClean="0"/>
              <a:t>There are two ways to display partial views:</a:t>
            </a:r>
          </a:p>
          <a:p>
            <a:pPr lvl="1"/>
            <a:r>
              <a:rPr lang="en-GB" dirty="0" smtClean="0"/>
              <a:t>Using the HTML Helper Methods:</a:t>
            </a:r>
          </a:p>
          <a:p>
            <a:pPr lvl="2"/>
            <a:r>
              <a:rPr lang="en-GB" u="sng" dirty="0">
                <a:hlinkClick r:id="rId2"/>
              </a:rPr>
              <a:t>@await </a:t>
            </a:r>
            <a:r>
              <a:rPr lang="en-GB" u="sng" dirty="0" err="1">
                <a:hlinkClick r:id="rId2"/>
              </a:rPr>
              <a:t>Html.PartialAsync</a:t>
            </a:r>
            <a:endParaRPr lang="en-GB" dirty="0"/>
          </a:p>
          <a:p>
            <a:pPr lvl="2"/>
            <a:r>
              <a:rPr lang="en-GB" dirty="0">
                <a:hlinkClick r:id="rId3"/>
              </a:rPr>
              <a:t>@await </a:t>
            </a:r>
            <a:r>
              <a:rPr lang="en-GB" dirty="0" err="1">
                <a:hlinkClick r:id="rId3"/>
              </a:rPr>
              <a:t>Html.RenderPartialAsync</a:t>
            </a:r>
            <a:endParaRPr lang="en-GB" dirty="0"/>
          </a:p>
          <a:p>
            <a:pPr lvl="2"/>
            <a:r>
              <a:rPr lang="en-GB" dirty="0">
                <a:hlinkClick r:id="rId4"/>
              </a:rPr>
              <a:t>@</a:t>
            </a:r>
            <a:r>
              <a:rPr lang="en-GB" dirty="0" err="1">
                <a:hlinkClick r:id="rId4"/>
              </a:rPr>
              <a:t>Html.Partial</a:t>
            </a:r>
            <a:endParaRPr lang="en-GB" dirty="0"/>
          </a:p>
          <a:p>
            <a:pPr lvl="2"/>
            <a:r>
              <a:rPr lang="en-GB" dirty="0">
                <a:hlinkClick r:id="rId5"/>
              </a:rPr>
              <a:t>@</a:t>
            </a:r>
            <a:r>
              <a:rPr lang="en-GB" dirty="0" err="1" smtClean="0">
                <a:hlinkClick r:id="rId5"/>
              </a:rPr>
              <a:t>Html.RenderPartial</a:t>
            </a:r>
            <a:endParaRPr lang="en-GB" dirty="0" smtClean="0"/>
          </a:p>
          <a:p>
            <a:pPr lvl="1"/>
            <a:r>
              <a:rPr lang="en-GB" dirty="0" smtClean="0"/>
              <a:t>Using Tag Helpers (</a:t>
            </a:r>
            <a:r>
              <a:rPr lang="en-GB" b="1" dirty="0" smtClean="0"/>
              <a:t>recommended</a:t>
            </a:r>
            <a:r>
              <a:rPr lang="en-GB" dirty="0" smtClean="0"/>
              <a:t>)</a:t>
            </a:r>
          </a:p>
          <a:p>
            <a:pPr lvl="2"/>
            <a:r>
              <a:rPr lang="en-GB" sz="2000" dirty="0">
                <a:solidFill>
                  <a:srgbClr val="0000FF"/>
                </a:solidFill>
                <a:latin typeface="Consolas" panose="020B0609020204030204" pitchFamily="49" charset="0"/>
              </a:rPr>
              <a:t>&lt;</a:t>
            </a:r>
            <a:r>
              <a:rPr lang="en-GB" sz="2000" b="1" dirty="0">
                <a:solidFill>
                  <a:srgbClr val="800080"/>
                </a:solidFill>
                <a:latin typeface="Consolas" panose="020B0609020204030204" pitchFamily="49" charset="0"/>
              </a:rPr>
              <a:t>partial</a:t>
            </a:r>
            <a:r>
              <a:rPr lang="en-GB" sz="2000" dirty="0">
                <a:solidFill>
                  <a:srgbClr val="000000"/>
                </a:solidFill>
                <a:latin typeface="Consolas" panose="020B0609020204030204" pitchFamily="49" charset="0"/>
              </a:rPr>
              <a:t> </a:t>
            </a:r>
            <a:r>
              <a:rPr lang="en-GB" sz="2000" b="1" dirty="0">
                <a:solidFill>
                  <a:srgbClr val="800080"/>
                </a:solidFill>
                <a:latin typeface="Consolas" panose="020B0609020204030204" pitchFamily="49" charset="0"/>
              </a:rPr>
              <a:t>name</a:t>
            </a:r>
            <a:r>
              <a:rPr lang="en-GB" sz="2000" dirty="0" smtClean="0">
                <a:solidFill>
                  <a:srgbClr val="0000FF"/>
                </a:solidFill>
                <a:latin typeface="Consolas" panose="020B0609020204030204" pitchFamily="49" charset="0"/>
              </a:rPr>
              <a:t>=""</a:t>
            </a:r>
            <a:r>
              <a:rPr lang="en-GB" sz="2000" dirty="0" smtClean="0">
                <a:solidFill>
                  <a:srgbClr val="000000"/>
                </a:solidFill>
                <a:latin typeface="Consolas" panose="020B0609020204030204" pitchFamily="49" charset="0"/>
              </a:rPr>
              <a:t> </a:t>
            </a:r>
            <a:r>
              <a:rPr lang="en-GB" sz="2000" b="1" dirty="0">
                <a:solidFill>
                  <a:srgbClr val="800080"/>
                </a:solidFill>
                <a:latin typeface="Consolas" panose="020B0609020204030204" pitchFamily="49" charset="0"/>
              </a:rPr>
              <a:t>for</a:t>
            </a:r>
            <a:r>
              <a:rPr lang="en-GB" sz="2000" dirty="0" smtClean="0">
                <a:solidFill>
                  <a:srgbClr val="0000FF"/>
                </a:solidFill>
                <a:latin typeface="Consolas" panose="020B0609020204030204" pitchFamily="49" charset="0"/>
              </a:rPr>
              <a:t>=""</a:t>
            </a:r>
            <a:r>
              <a:rPr lang="en-GB" sz="2000" dirty="0" smtClean="0">
                <a:solidFill>
                  <a:srgbClr val="000000"/>
                </a:solidFill>
                <a:latin typeface="Consolas" panose="020B0609020204030204" pitchFamily="49" charset="0"/>
              </a:rPr>
              <a:t> </a:t>
            </a:r>
            <a:r>
              <a:rPr lang="en-GB" sz="2000" dirty="0">
                <a:solidFill>
                  <a:srgbClr val="0000FF"/>
                </a:solidFill>
                <a:latin typeface="Consolas" panose="020B0609020204030204" pitchFamily="49" charset="0"/>
              </a:rPr>
              <a:t>/&gt;</a:t>
            </a:r>
            <a:endParaRPr lang="en-GB" dirty="0" smtClean="0"/>
          </a:p>
          <a:p>
            <a:pPr lvl="2"/>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2265941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Display Partial Views with Tag Helper</a:t>
            </a:r>
            <a:endParaRPr lang="en-GB" dirty="0"/>
          </a:p>
        </p:txBody>
      </p:sp>
      <p:sp>
        <p:nvSpPr>
          <p:cNvPr id="3" name="Content Placeholder 2"/>
          <p:cNvSpPr>
            <a:spLocks noGrp="1"/>
          </p:cNvSpPr>
          <p:nvPr>
            <p:ph sz="quarter" idx="1"/>
          </p:nvPr>
        </p:nvSpPr>
        <p:spPr/>
        <p:txBody>
          <a:bodyPr>
            <a:normAutofit fontScale="92500"/>
          </a:bodyPr>
          <a:lstStyle/>
          <a:p>
            <a:r>
              <a:rPr lang="en-GB" dirty="0" smtClean="0"/>
              <a:t>Syntax:</a:t>
            </a:r>
          </a:p>
          <a:p>
            <a:pPr marL="365760" lvl="1" indent="0">
              <a:buNone/>
            </a:pPr>
            <a:r>
              <a:rPr lang="en-GB" sz="2400" dirty="0">
                <a:solidFill>
                  <a:srgbClr val="0000FF"/>
                </a:solidFill>
                <a:latin typeface="Consolas" panose="020B0609020204030204" pitchFamily="49" charset="0"/>
              </a:rPr>
              <a:t>&lt;</a:t>
            </a:r>
            <a:r>
              <a:rPr lang="en-GB" sz="2400" b="1" dirty="0">
                <a:solidFill>
                  <a:srgbClr val="800080"/>
                </a:solidFill>
                <a:latin typeface="Consolas" panose="020B0609020204030204" pitchFamily="49" charset="0"/>
              </a:rPr>
              <a:t>partial</a:t>
            </a:r>
            <a:r>
              <a:rPr lang="en-GB" sz="2400" dirty="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name</a:t>
            </a:r>
            <a:r>
              <a:rPr lang="en-GB" sz="2400" dirty="0" smtClean="0">
                <a:solidFill>
                  <a:srgbClr val="0000FF"/>
                </a:solidFill>
                <a:latin typeface="Consolas" panose="020B0609020204030204" pitchFamily="49" charset="0"/>
              </a:rPr>
              <a:t>="_</a:t>
            </a:r>
            <a:r>
              <a:rPr lang="en-GB" sz="2400" dirty="0" err="1" smtClean="0">
                <a:solidFill>
                  <a:srgbClr val="0000FF"/>
                </a:solidFill>
                <a:latin typeface="Consolas" panose="020B0609020204030204" pitchFamily="49" charset="0"/>
              </a:rPr>
              <a:t>PartialName</a:t>
            </a:r>
            <a:r>
              <a:rPr lang="en-GB" sz="2400" dirty="0" smtClean="0">
                <a:solidFill>
                  <a:srgbClr val="0000FF"/>
                </a:solidFill>
                <a:latin typeface="Consolas" panose="020B0609020204030204" pitchFamily="49" charset="0"/>
              </a:rPr>
              <a:t>"</a:t>
            </a:r>
            <a:r>
              <a:rPr lang="en-GB" sz="2400" dirty="0" smtClean="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for</a:t>
            </a:r>
            <a:r>
              <a:rPr lang="en-GB" sz="2400" dirty="0" smtClean="0">
                <a:solidFill>
                  <a:srgbClr val="0000FF"/>
                </a:solidFill>
                <a:latin typeface="Consolas" panose="020B0609020204030204" pitchFamily="49" charset="0"/>
              </a:rPr>
              <a:t>="</a:t>
            </a:r>
            <a:r>
              <a:rPr lang="en-GB" sz="2400" dirty="0" smtClean="0">
                <a:solidFill>
                  <a:srgbClr val="000000"/>
                </a:solidFill>
                <a:highlight>
                  <a:srgbClr val="FFFF00"/>
                </a:highlight>
                <a:latin typeface="Consolas" panose="020B0609020204030204" pitchFamily="49" charset="0"/>
              </a:rPr>
              <a:t>@</a:t>
            </a:r>
            <a:r>
              <a:rPr lang="en-GB" sz="2400" dirty="0" err="1" smtClean="0">
                <a:solidFill>
                  <a:srgbClr val="000000"/>
                </a:solidFill>
                <a:latin typeface="Consolas" panose="020B0609020204030204" pitchFamily="49" charset="0"/>
              </a:rPr>
              <a:t>ModelItem</a:t>
            </a:r>
            <a:r>
              <a:rPr lang="en-GB" sz="2400" dirty="0" smtClean="0">
                <a:solidFill>
                  <a:srgbClr val="0000FF"/>
                </a:solidFill>
                <a:latin typeface="Consolas" panose="020B0609020204030204" pitchFamily="49" charset="0"/>
              </a:rPr>
              <a:t>"</a:t>
            </a:r>
            <a:r>
              <a:rPr lang="en-GB" sz="2400" dirty="0" smtClean="0">
                <a:solidFill>
                  <a:srgbClr val="000000"/>
                </a:solidFill>
                <a:latin typeface="Consolas" panose="020B0609020204030204" pitchFamily="49" charset="0"/>
              </a:rPr>
              <a:t> </a:t>
            </a:r>
            <a:r>
              <a:rPr lang="en-GB" sz="2400" dirty="0" smtClean="0">
                <a:solidFill>
                  <a:srgbClr val="0000FF"/>
                </a:solidFill>
                <a:latin typeface="Consolas" panose="020B0609020204030204" pitchFamily="49" charset="0"/>
              </a:rPr>
              <a:t>/&gt;</a:t>
            </a:r>
          </a:p>
          <a:p>
            <a:pPr marL="365760" lvl="1" indent="0">
              <a:buNone/>
            </a:pPr>
            <a:r>
              <a:rPr lang="en-GB" sz="2400" dirty="0">
                <a:solidFill>
                  <a:srgbClr val="0000FF"/>
                </a:solidFill>
                <a:latin typeface="Consolas" panose="020B0609020204030204" pitchFamily="49" charset="0"/>
              </a:rPr>
              <a:t>&lt;</a:t>
            </a:r>
            <a:r>
              <a:rPr lang="en-GB" sz="2400" b="1" dirty="0">
                <a:solidFill>
                  <a:srgbClr val="800080"/>
                </a:solidFill>
                <a:latin typeface="Consolas" panose="020B0609020204030204" pitchFamily="49" charset="0"/>
              </a:rPr>
              <a:t>partial</a:t>
            </a:r>
            <a:r>
              <a:rPr lang="en-GB" sz="2400" dirty="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name</a:t>
            </a:r>
            <a:r>
              <a:rPr lang="en-GB" sz="2400" dirty="0" smtClean="0">
                <a:solidFill>
                  <a:srgbClr val="0000FF"/>
                </a:solidFill>
                <a:latin typeface="Consolas" panose="020B0609020204030204" pitchFamily="49" charset="0"/>
              </a:rPr>
              <a:t>="Shared/_</a:t>
            </a:r>
            <a:r>
              <a:rPr lang="en-GB" sz="2400" dirty="0" err="1" smtClean="0">
                <a:solidFill>
                  <a:srgbClr val="0000FF"/>
                </a:solidFill>
                <a:latin typeface="Consolas" panose="020B0609020204030204" pitchFamily="49" charset="0"/>
              </a:rPr>
              <a:t>PartialName.cshtml</a:t>
            </a:r>
            <a:r>
              <a:rPr lang="en-GB" sz="2400" dirty="0" smtClean="0">
                <a:solidFill>
                  <a:srgbClr val="0000FF"/>
                </a:solidFill>
                <a:latin typeface="Consolas" panose="020B0609020204030204" pitchFamily="49" charset="0"/>
              </a:rPr>
              <a:t>"</a:t>
            </a:r>
            <a:r>
              <a:rPr lang="en-GB" sz="2400" dirty="0" smtClean="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for</a:t>
            </a:r>
            <a:r>
              <a:rPr lang="en-GB" sz="2400" dirty="0">
                <a:solidFill>
                  <a:srgbClr val="0000FF"/>
                </a:solidFill>
                <a:latin typeface="Consolas" panose="020B0609020204030204" pitchFamily="49" charset="0"/>
              </a:rPr>
              <a:t>="</a:t>
            </a:r>
            <a:r>
              <a:rPr lang="en-GB" sz="2400" dirty="0">
                <a:solidFill>
                  <a:srgbClr val="000000"/>
                </a:solidFill>
                <a:highlight>
                  <a:srgbClr val="FFFF00"/>
                </a:highlight>
                <a:latin typeface="Consolas" panose="020B0609020204030204" pitchFamily="49" charset="0"/>
              </a:rPr>
              <a:t>@</a:t>
            </a:r>
            <a:r>
              <a:rPr lang="en-GB" sz="2400" dirty="0" err="1">
                <a:solidFill>
                  <a:srgbClr val="000000"/>
                </a:solidFill>
                <a:latin typeface="Consolas" panose="020B0609020204030204" pitchFamily="49" charset="0"/>
              </a:rPr>
              <a:t>ModelItem</a:t>
            </a:r>
            <a:r>
              <a:rPr lang="en-GB" sz="2400" dirty="0">
                <a:solidFill>
                  <a:srgbClr val="0000FF"/>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smtClean="0">
                <a:solidFill>
                  <a:srgbClr val="0000FF"/>
                </a:solidFill>
                <a:latin typeface="Consolas" panose="020B0609020204030204" pitchFamily="49" charset="0"/>
              </a:rPr>
              <a:t>/&gt;</a:t>
            </a:r>
            <a:endParaRPr lang="en-GB" sz="2400" dirty="0" smtClean="0"/>
          </a:p>
          <a:p>
            <a:r>
              <a:rPr lang="en-GB" dirty="0" smtClean="0"/>
              <a:t>Where </a:t>
            </a:r>
          </a:p>
          <a:p>
            <a:pPr lvl="1"/>
            <a:r>
              <a:rPr lang="en-GB" b="1" dirty="0" smtClean="0"/>
              <a:t>name</a:t>
            </a:r>
            <a:r>
              <a:rPr lang="en-GB" dirty="0" smtClean="0"/>
              <a:t> is:</a:t>
            </a:r>
          </a:p>
          <a:p>
            <a:pPr lvl="2"/>
            <a:r>
              <a:rPr lang="en-GB" dirty="0" smtClean="0"/>
              <a:t>Name of Partial View (usually when in same folder as main view)</a:t>
            </a:r>
          </a:p>
          <a:p>
            <a:pPr lvl="2"/>
            <a:r>
              <a:rPr lang="en-GB" dirty="0" smtClean="0"/>
              <a:t>Path to the Partial View (usually when in different folder)</a:t>
            </a:r>
          </a:p>
          <a:p>
            <a:pPr lvl="1"/>
            <a:r>
              <a:rPr lang="en-GB" b="1" dirty="0"/>
              <a:t>f</a:t>
            </a:r>
            <a:r>
              <a:rPr lang="en-GB" b="1" dirty="0" smtClean="0"/>
              <a:t>or</a:t>
            </a:r>
            <a:r>
              <a:rPr lang="en-GB" dirty="0" smtClean="0"/>
              <a:t>: name of model item property to display.</a:t>
            </a:r>
            <a:endParaRPr lang="en-GB" dirty="0"/>
          </a:p>
          <a:p>
            <a:endParaRPr lang="en-GB" dirty="0"/>
          </a:p>
        </p:txBody>
      </p:sp>
      <p:sp>
        <p:nvSpPr>
          <p:cNvPr id="4" name="Rectangle 3"/>
          <p:cNvSpPr/>
          <p:nvPr/>
        </p:nvSpPr>
        <p:spPr>
          <a:xfrm>
            <a:off x="2411760" y="2132856"/>
            <a:ext cx="720080" cy="720080"/>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5436096" y="2060848"/>
            <a:ext cx="648072" cy="432048"/>
          </a:xfrm>
          <a:prstGeom prst="rect">
            <a:avLst/>
          </a:prstGeom>
          <a:solidFill>
            <a:srgbClr val="1BC6E5">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331640" y="3819368"/>
            <a:ext cx="792088" cy="432048"/>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259632" y="5301208"/>
            <a:ext cx="648072" cy="432048"/>
          </a:xfrm>
          <a:prstGeom prst="rect">
            <a:avLst/>
          </a:prstGeom>
          <a:solidFill>
            <a:srgbClr val="1BC6E5">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260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Partial Views Example</a:t>
            </a:r>
            <a:endParaRPr lang="en-GB" dirty="0"/>
          </a:p>
        </p:txBody>
      </p:sp>
      <p:sp>
        <p:nvSpPr>
          <p:cNvPr id="3" name="Content Placeholder 2"/>
          <p:cNvSpPr>
            <a:spLocks noGrp="1"/>
          </p:cNvSpPr>
          <p:nvPr>
            <p:ph sz="quarter" idx="1"/>
          </p:nvPr>
        </p:nvSpPr>
        <p:spPr>
          <a:xfrm>
            <a:off x="612648" y="1628800"/>
            <a:ext cx="8153400" cy="4495800"/>
          </a:xfrm>
        </p:spPr>
        <p:txBody>
          <a:bodyPr>
            <a:normAutofit/>
          </a:bodyPr>
          <a:lstStyle/>
          <a:p>
            <a:r>
              <a:rPr lang="en-GB" dirty="0" smtClean="0"/>
              <a:t>Create a partial view to display a reusable view for a film item called: </a:t>
            </a:r>
            <a:r>
              <a:rPr lang="en-GB" b="1" dirty="0" smtClean="0"/>
              <a:t>_</a:t>
            </a:r>
            <a:r>
              <a:rPr lang="en-GB" b="1" dirty="0" err="1" smtClean="0"/>
              <a:t>Film.cshtml</a:t>
            </a:r>
            <a:endParaRPr lang="en-GB" b="1" dirty="0" smtClean="0"/>
          </a:p>
          <a:p>
            <a:r>
              <a:rPr lang="en-GB" dirty="0" smtClean="0"/>
              <a:t>Display the partial view for each film item in the Film table:</a:t>
            </a:r>
          </a:p>
          <a:p>
            <a:pPr lvl="1"/>
            <a:r>
              <a:rPr lang="en-GB" dirty="0" smtClean="0"/>
              <a:t>Note: you need a for { … } to go loop the items:</a:t>
            </a:r>
          </a:p>
          <a:p>
            <a:pPr marL="685800" lvl="2" indent="0">
              <a:buNone/>
            </a:pPr>
            <a:r>
              <a:rPr lang="en-GB" sz="2400" dirty="0">
                <a:solidFill>
                  <a:srgbClr val="000000"/>
                </a:solidFill>
                <a:highlight>
                  <a:srgbClr val="FFFF00"/>
                </a:highlight>
                <a:latin typeface="Consolas" panose="020B0609020204030204" pitchFamily="49" charset="0"/>
              </a:rPr>
              <a:t>@</a:t>
            </a:r>
            <a:r>
              <a:rPr lang="en-GB" sz="2400" dirty="0" err="1" smtClean="0">
                <a:solidFill>
                  <a:srgbClr val="0000FF"/>
                </a:solidFill>
                <a:latin typeface="Consolas" panose="020B0609020204030204" pitchFamily="49" charset="0"/>
              </a:rPr>
              <a:t>foreach</a:t>
            </a:r>
            <a:r>
              <a:rPr lang="en-GB" sz="2400" dirty="0" smtClean="0">
                <a:solidFill>
                  <a:srgbClr val="000000"/>
                </a:solidFill>
                <a:latin typeface="Consolas" panose="020B0609020204030204" pitchFamily="49" charset="0"/>
              </a:rPr>
              <a:t>(</a:t>
            </a:r>
            <a:r>
              <a:rPr lang="en-GB" sz="2400" dirty="0" err="1">
                <a:solidFill>
                  <a:srgbClr val="0000FF"/>
                </a:solidFill>
                <a:latin typeface="Consolas" panose="020B0609020204030204" pitchFamily="49" charset="0"/>
              </a:rPr>
              <a:t>var</a:t>
            </a:r>
            <a:r>
              <a:rPr lang="en-GB" sz="2400" dirty="0" smtClean="0">
                <a:solidFill>
                  <a:srgbClr val="000000"/>
                </a:solidFill>
                <a:latin typeface="Consolas" panose="020B0609020204030204" pitchFamily="49" charset="0"/>
              </a:rPr>
              <a:t> </a:t>
            </a:r>
            <a:r>
              <a:rPr lang="en-GB" sz="2400" dirty="0">
                <a:solidFill>
                  <a:srgbClr val="000000"/>
                </a:solidFill>
                <a:latin typeface="Consolas" panose="020B0609020204030204" pitchFamily="49" charset="0"/>
              </a:rPr>
              <a:t>item </a:t>
            </a:r>
            <a:r>
              <a:rPr lang="en-GB" sz="2400" dirty="0">
                <a:solidFill>
                  <a:srgbClr val="0000FF"/>
                </a:solidFill>
                <a:latin typeface="Consolas" panose="020B0609020204030204" pitchFamily="49" charset="0"/>
              </a:rPr>
              <a:t>in</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Model.FilmList</a:t>
            </a:r>
            <a:r>
              <a:rPr lang="en-GB" sz="2400" dirty="0">
                <a:solidFill>
                  <a:srgbClr val="000000"/>
                </a:solidFill>
                <a:latin typeface="Consolas" panose="020B0609020204030204" pitchFamily="49" charset="0"/>
              </a:rPr>
              <a:t>)</a:t>
            </a:r>
          </a:p>
          <a:p>
            <a:pPr marL="685800" lvl="2" indent="0">
              <a:buNone/>
            </a:pPr>
            <a:r>
              <a:rPr lang="en-GB" sz="2400" dirty="0" smtClean="0">
                <a:solidFill>
                  <a:srgbClr val="000000"/>
                </a:solidFill>
                <a:latin typeface="Consolas" panose="020B0609020204030204" pitchFamily="49" charset="0"/>
              </a:rPr>
              <a:t>{ </a:t>
            </a:r>
            <a:endParaRPr lang="en-GB" sz="2400" dirty="0">
              <a:solidFill>
                <a:srgbClr val="000000"/>
              </a:solidFill>
              <a:latin typeface="Consolas" panose="020B0609020204030204" pitchFamily="49" charset="0"/>
            </a:endParaRPr>
          </a:p>
          <a:p>
            <a:pPr marL="0" indent="0">
              <a:buNone/>
            </a:pPr>
            <a:r>
              <a:rPr lang="en-GB" sz="2400" dirty="0" smtClean="0">
                <a:solidFill>
                  <a:srgbClr val="0000FF"/>
                </a:solidFill>
                <a:latin typeface="Consolas" panose="020B0609020204030204" pitchFamily="49" charset="0"/>
              </a:rPr>
              <a:t>      &lt;</a:t>
            </a:r>
            <a:r>
              <a:rPr lang="en-GB" sz="2400" b="1" dirty="0">
                <a:solidFill>
                  <a:srgbClr val="800080"/>
                </a:solidFill>
                <a:latin typeface="Consolas" panose="020B0609020204030204" pitchFamily="49" charset="0"/>
              </a:rPr>
              <a:t>partial</a:t>
            </a:r>
            <a:r>
              <a:rPr lang="en-GB" sz="2400" dirty="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name</a:t>
            </a:r>
            <a:r>
              <a:rPr lang="en-GB" sz="2400" dirty="0">
                <a:solidFill>
                  <a:srgbClr val="0000FF"/>
                </a:solidFill>
                <a:latin typeface="Consolas" panose="020B0609020204030204" pitchFamily="49" charset="0"/>
              </a:rPr>
              <a:t>="_Film"</a:t>
            </a:r>
            <a:r>
              <a:rPr lang="en-GB" sz="2400" dirty="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for</a:t>
            </a:r>
            <a:r>
              <a:rPr lang="en-GB" sz="2400" dirty="0" smtClean="0">
                <a:solidFill>
                  <a:srgbClr val="0000FF"/>
                </a:solidFill>
                <a:latin typeface="Consolas" panose="020B0609020204030204" pitchFamily="49" charset="0"/>
              </a:rPr>
              <a:t>="</a:t>
            </a:r>
            <a:r>
              <a:rPr lang="en-GB" sz="2400" dirty="0" smtClean="0">
                <a:solidFill>
                  <a:srgbClr val="000000"/>
                </a:solidFill>
                <a:highlight>
                  <a:srgbClr val="FFFF00"/>
                </a:highlight>
                <a:latin typeface="Consolas" panose="020B0609020204030204" pitchFamily="49" charset="0"/>
              </a:rPr>
              <a:t>@</a:t>
            </a:r>
            <a:r>
              <a:rPr lang="en-GB" sz="2400" dirty="0">
                <a:solidFill>
                  <a:srgbClr val="000000"/>
                </a:solidFill>
                <a:latin typeface="Consolas" panose="020B0609020204030204" pitchFamily="49" charset="0"/>
              </a:rPr>
              <a:t>item</a:t>
            </a:r>
            <a:r>
              <a:rPr lang="en-GB" sz="2400" dirty="0">
                <a:solidFill>
                  <a:srgbClr val="0000FF"/>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/&gt;</a:t>
            </a:r>
            <a:endParaRPr lang="en-GB" sz="2400" dirty="0">
              <a:solidFill>
                <a:srgbClr val="000000"/>
              </a:solidFill>
              <a:latin typeface="Consolas" panose="020B0609020204030204" pitchFamily="49" charset="0"/>
            </a:endParaRPr>
          </a:p>
          <a:p>
            <a:pPr marL="594360" lvl="2" indent="0">
              <a:buNone/>
            </a:pPr>
            <a:r>
              <a:rPr lang="en-GB" sz="2400" dirty="0" smtClean="0">
                <a:solidFill>
                  <a:srgbClr val="000000"/>
                </a:solidFill>
                <a:latin typeface="Consolas" panose="020B0609020204030204" pitchFamily="49" charset="0"/>
              </a:rPr>
              <a:t>}</a:t>
            </a:r>
            <a:endParaRPr lang="en-GB" sz="2400" dirty="0"/>
          </a:p>
          <a:p>
            <a:pPr lvl="1"/>
            <a:endParaRPr lang="en-GB" dirty="0"/>
          </a:p>
          <a:p>
            <a:endParaRPr lang="en-GB" dirty="0" smtClean="0"/>
          </a:p>
          <a:p>
            <a:endParaRPr lang="en-GB" dirty="0"/>
          </a:p>
        </p:txBody>
      </p:sp>
      <p:sp>
        <p:nvSpPr>
          <p:cNvPr id="4" name="Rectangle 3"/>
          <p:cNvSpPr/>
          <p:nvPr/>
        </p:nvSpPr>
        <p:spPr>
          <a:xfrm>
            <a:off x="1547664" y="4941168"/>
            <a:ext cx="6408712" cy="432048"/>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3563888" y="4077072"/>
            <a:ext cx="792088" cy="3600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228184" y="4977172"/>
            <a:ext cx="936104" cy="3600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136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sz="quarter" idx="1"/>
          </p:nvPr>
        </p:nvSpPr>
        <p:spPr/>
        <p:txBody>
          <a:bodyPr/>
          <a:lstStyle/>
          <a:p>
            <a:pPr marL="0" indent="0">
              <a:buNone/>
            </a:pPr>
            <a:r>
              <a:rPr lang="en-GB" dirty="0"/>
              <a:t>Study the default </a:t>
            </a:r>
            <a:r>
              <a:rPr lang="en-GB" dirty="0" smtClean="0"/>
              <a:t>views created from scaffolding a controller </a:t>
            </a:r>
            <a:r>
              <a:rPr lang="en-GB" dirty="0"/>
              <a:t>and </a:t>
            </a:r>
            <a:r>
              <a:rPr lang="en-GB" dirty="0" smtClean="0"/>
              <a:t>view (</a:t>
            </a:r>
            <a:r>
              <a:rPr lang="en-GB" dirty="0"/>
              <a:t>run your application and go to the Films view).</a:t>
            </a:r>
            <a:endParaRPr lang="en-GB" dirty="0"/>
          </a:p>
          <a:p>
            <a:r>
              <a:rPr lang="en-GB" dirty="0"/>
              <a:t>What is wrong with them?</a:t>
            </a:r>
          </a:p>
          <a:p>
            <a:r>
              <a:rPr lang="en-GB" dirty="0"/>
              <a:t>What marks do you think you will get in your assignment if this is all you do?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29461509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this </a:t>
            </a:r>
            <a:r>
              <a:rPr lang="en-GB" dirty="0" smtClean="0"/>
              <a:t>better for the Index View?</a:t>
            </a:r>
            <a:endParaRPr lang="en-GB" dirty="0"/>
          </a:p>
        </p:txBody>
      </p:sp>
      <p:pic>
        <p:nvPicPr>
          <p:cNvPr id="6" name="Picture 5"/>
          <p:cNvPicPr>
            <a:picLocks noChangeAspect="1"/>
          </p:cNvPicPr>
          <p:nvPr/>
        </p:nvPicPr>
        <p:blipFill>
          <a:blip r:embed="rId3"/>
          <a:stretch>
            <a:fillRect/>
          </a:stretch>
        </p:blipFill>
        <p:spPr>
          <a:xfrm>
            <a:off x="1803504" y="1519025"/>
            <a:ext cx="5765592" cy="5338975"/>
          </a:xfrm>
          <a:prstGeom prst="rect">
            <a:avLst/>
          </a:prstGeom>
        </p:spPr>
      </p:pic>
    </p:spTree>
    <p:extLst>
      <p:ext uri="{BB962C8B-B14F-4D97-AF65-F5344CB8AC3E}">
        <p14:creationId xmlns:p14="http://schemas.microsoft.com/office/powerpoint/2010/main" val="20632966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Views</a:t>
            </a:r>
            <a:endParaRPr lang="en-GB" dirty="0"/>
          </a:p>
        </p:txBody>
      </p:sp>
      <p:sp>
        <p:nvSpPr>
          <p:cNvPr id="4" name="Content Placeholder 3"/>
          <p:cNvSpPr>
            <a:spLocks noGrp="1"/>
          </p:cNvSpPr>
          <p:nvPr>
            <p:ph sz="quarter" idx="1"/>
          </p:nvPr>
        </p:nvSpPr>
        <p:spPr/>
        <p:txBody>
          <a:bodyPr/>
          <a:lstStyle/>
          <a:p>
            <a:r>
              <a:rPr lang="en-GB" dirty="0"/>
              <a:t>Most times the default view template(s) generated by the scaffolding tool do </a:t>
            </a:r>
            <a:r>
              <a:rPr lang="en-GB" dirty="0" smtClean="0"/>
              <a:t>not:</a:t>
            </a:r>
          </a:p>
          <a:p>
            <a:pPr lvl="1"/>
            <a:r>
              <a:rPr lang="en-GB" dirty="0" smtClean="0"/>
              <a:t>Meet </a:t>
            </a:r>
            <a:r>
              <a:rPr lang="en-GB" dirty="0"/>
              <a:t>the business requirements</a:t>
            </a:r>
            <a:r>
              <a:rPr lang="en-GB" dirty="0" smtClean="0"/>
              <a:t>.</a:t>
            </a:r>
          </a:p>
          <a:p>
            <a:pPr lvl="1"/>
            <a:r>
              <a:rPr lang="en-GB" dirty="0" smtClean="0"/>
              <a:t>Are not user-friendly and/or usable.</a:t>
            </a:r>
          </a:p>
          <a:p>
            <a:pPr lvl="1"/>
            <a:r>
              <a:rPr lang="en-GB" dirty="0" smtClean="0"/>
              <a:t>Consider security implications.</a:t>
            </a:r>
            <a:endParaRPr lang="en-GB" dirty="0"/>
          </a:p>
          <a:p>
            <a:r>
              <a:rPr lang="en-GB" dirty="0" smtClean="0"/>
              <a:t>Thus, the default view template created by the scaffolding tool needs to be changed.</a:t>
            </a:r>
          </a:p>
          <a:p>
            <a:r>
              <a:rPr lang="en-GB" dirty="0" smtClean="0"/>
              <a:t>You need to understand how </a:t>
            </a:r>
            <a:r>
              <a:rPr lang="en-GB" dirty="0" smtClean="0"/>
              <a:t>views work.</a:t>
            </a:r>
            <a:endParaRPr lang="en-GB" dirty="0" smtClean="0"/>
          </a:p>
          <a:p>
            <a:endParaRPr lang="en-GB" dirty="0"/>
          </a:p>
        </p:txBody>
      </p:sp>
    </p:spTree>
    <p:extLst>
      <p:ext uri="{BB962C8B-B14F-4D97-AF65-F5344CB8AC3E}">
        <p14:creationId xmlns:p14="http://schemas.microsoft.com/office/powerpoint/2010/main" val="333939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Views</a:t>
            </a:r>
          </a:p>
        </p:txBody>
      </p:sp>
      <p:sp>
        <p:nvSpPr>
          <p:cNvPr id="3" name="Content Placeholder 2"/>
          <p:cNvSpPr>
            <a:spLocks noGrp="1"/>
          </p:cNvSpPr>
          <p:nvPr>
            <p:ph sz="quarter" idx="1"/>
          </p:nvPr>
        </p:nvSpPr>
        <p:spPr/>
        <p:txBody>
          <a:bodyPr>
            <a:normAutofit fontScale="92500" lnSpcReduction="10000"/>
          </a:bodyPr>
          <a:lstStyle/>
          <a:p>
            <a:r>
              <a:rPr lang="en-GB" dirty="0"/>
              <a:t>Views are the actual output delivered to the user</a:t>
            </a:r>
            <a:r>
              <a:rPr lang="en-GB" dirty="0" smtClean="0"/>
              <a:t>.</a:t>
            </a:r>
          </a:p>
          <a:p>
            <a:r>
              <a:rPr lang="en-GB" dirty="0" smtClean="0"/>
              <a:t>Put simply, they are HTML templates with:</a:t>
            </a:r>
          </a:p>
          <a:p>
            <a:pPr lvl="1"/>
            <a:r>
              <a:rPr lang="en-GB" dirty="0" smtClean="0"/>
              <a:t>Placeholders for data items</a:t>
            </a:r>
          </a:p>
          <a:p>
            <a:pPr lvl="1"/>
            <a:r>
              <a:rPr lang="en-GB" dirty="0" smtClean="0"/>
              <a:t>User interface logic</a:t>
            </a:r>
          </a:p>
          <a:p>
            <a:pPr marL="365760" lvl="1" indent="0">
              <a:buNone/>
            </a:pPr>
            <a:r>
              <a:rPr lang="en-GB" i="1" dirty="0" smtClean="0"/>
              <a:t>These are typically written using Razor.</a:t>
            </a:r>
            <a:endParaRPr lang="en-GB" i="1" dirty="0"/>
          </a:p>
          <a:p>
            <a:r>
              <a:rPr lang="en-GB" dirty="0"/>
              <a:t>The View Engine is used to generate HTML code from your View and send it to the browser.</a:t>
            </a:r>
          </a:p>
          <a:p>
            <a:r>
              <a:rPr lang="en-GB" dirty="0"/>
              <a:t>ASP.NET Core MVC views uses the </a:t>
            </a:r>
            <a:r>
              <a:rPr lang="en-GB" b="1" dirty="0"/>
              <a:t>Razor View Engine</a:t>
            </a:r>
            <a:r>
              <a:rPr lang="en-GB" dirty="0"/>
              <a:t>.</a:t>
            </a:r>
          </a:p>
          <a:p>
            <a:r>
              <a:rPr lang="en-GB" dirty="0"/>
              <a:t>You can use other custom view engines too.</a:t>
            </a:r>
          </a:p>
        </p:txBody>
      </p:sp>
    </p:spTree>
    <p:extLst>
      <p:ext uri="{BB962C8B-B14F-4D97-AF65-F5344CB8AC3E}">
        <p14:creationId xmlns:p14="http://schemas.microsoft.com/office/powerpoint/2010/main" val="75465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BB3A6-A7B6-4514-9498-19762315E311}"/>
              </a:ext>
            </a:extLst>
          </p:cNvPr>
          <p:cNvSpPr>
            <a:spLocks noGrp="1"/>
          </p:cNvSpPr>
          <p:nvPr>
            <p:ph type="title"/>
          </p:nvPr>
        </p:nvSpPr>
        <p:spPr/>
        <p:txBody>
          <a:bodyPr/>
          <a:lstStyle/>
          <a:p>
            <a:r>
              <a:rPr lang="en-GB" dirty="0"/>
              <a:t>Razor</a:t>
            </a:r>
          </a:p>
        </p:txBody>
      </p:sp>
      <p:sp>
        <p:nvSpPr>
          <p:cNvPr id="3" name="Content Placeholder 2">
            <a:extLst>
              <a:ext uri="{FF2B5EF4-FFF2-40B4-BE49-F238E27FC236}">
                <a16:creationId xmlns:a16="http://schemas.microsoft.com/office/drawing/2014/main" id="{A4EF299B-011D-47D1-8D14-16AED5C8F0FD}"/>
              </a:ext>
            </a:extLst>
          </p:cNvPr>
          <p:cNvSpPr>
            <a:spLocks noGrp="1"/>
          </p:cNvSpPr>
          <p:nvPr>
            <p:ph sz="quarter" idx="1"/>
          </p:nvPr>
        </p:nvSpPr>
        <p:spPr/>
        <p:txBody>
          <a:bodyPr/>
          <a:lstStyle/>
          <a:p>
            <a:r>
              <a:rPr lang="en-GB" dirty="0">
                <a:hlinkClick r:id="rId3"/>
              </a:rPr>
              <a:t>Razor</a:t>
            </a:r>
            <a:r>
              <a:rPr lang="en-GB" dirty="0"/>
              <a:t> is a </a:t>
            </a:r>
            <a:r>
              <a:rPr lang="en-GB" dirty="0" err="1"/>
              <a:t>markup</a:t>
            </a:r>
            <a:r>
              <a:rPr lang="en-GB" dirty="0"/>
              <a:t> language like HTML, used to </a:t>
            </a:r>
            <a:r>
              <a:rPr lang="en-GB" b="1" dirty="0"/>
              <a:t>embed server-based code </a:t>
            </a:r>
            <a:r>
              <a:rPr lang="en-GB" dirty="0"/>
              <a:t>into web pages.</a:t>
            </a:r>
          </a:p>
          <a:p>
            <a:r>
              <a:rPr lang="en-GB" dirty="0"/>
              <a:t>It consists of:</a:t>
            </a:r>
          </a:p>
          <a:p>
            <a:pPr lvl="1"/>
            <a:r>
              <a:rPr lang="en-GB" dirty="0"/>
              <a:t>Razor </a:t>
            </a:r>
            <a:r>
              <a:rPr lang="en-GB" dirty="0" err="1"/>
              <a:t>Markup</a:t>
            </a:r>
            <a:endParaRPr lang="en-GB" dirty="0"/>
          </a:p>
          <a:p>
            <a:pPr lvl="1"/>
            <a:r>
              <a:rPr lang="en-GB" dirty="0"/>
              <a:t>C#</a:t>
            </a:r>
          </a:p>
          <a:p>
            <a:pPr lvl="1"/>
            <a:r>
              <a:rPr lang="en-GB" dirty="0"/>
              <a:t>HTML and other client-side content</a:t>
            </a:r>
          </a:p>
          <a:p>
            <a:r>
              <a:rPr lang="en-GB" dirty="0"/>
              <a:t>Server-based code </a:t>
            </a:r>
            <a:r>
              <a:rPr lang="en-GB" b="1" i="1" dirty="0"/>
              <a:t>generates dynamic web content on the fly as the page is being written</a:t>
            </a:r>
            <a:r>
              <a:rPr lang="en-GB" dirty="0"/>
              <a:t> to the browser.</a:t>
            </a:r>
          </a:p>
        </p:txBody>
      </p:sp>
    </p:spTree>
    <p:extLst>
      <p:ext uri="{BB962C8B-B14F-4D97-AF65-F5344CB8AC3E}">
        <p14:creationId xmlns:p14="http://schemas.microsoft.com/office/powerpoint/2010/main" val="138738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ASP.NET Razor Syntax</a:t>
            </a:r>
          </a:p>
        </p:txBody>
      </p:sp>
      <p:sp>
        <p:nvSpPr>
          <p:cNvPr id="3" name="Content Placeholder 2"/>
          <p:cNvSpPr>
            <a:spLocks noGrp="1"/>
          </p:cNvSpPr>
          <p:nvPr>
            <p:ph sz="quarter" idx="1"/>
          </p:nvPr>
        </p:nvSpPr>
        <p:spPr/>
        <p:txBody>
          <a:bodyPr>
            <a:normAutofit/>
          </a:bodyPr>
          <a:lstStyle/>
          <a:p>
            <a:pPr lvl="0"/>
            <a:r>
              <a:rPr lang="en-GB" dirty="0">
                <a:hlinkClick r:id="rId2"/>
              </a:rPr>
              <a:t>Microsoft Docs Razor syntax</a:t>
            </a:r>
            <a:endParaRPr lang="en-GB" dirty="0"/>
          </a:p>
          <a:p>
            <a:pPr lvl="0"/>
            <a:r>
              <a:rPr lang="en-GB" dirty="0">
                <a:hlinkClick r:id="rId3"/>
              </a:rPr>
              <a:t>W3School’s ASP.NET Razor</a:t>
            </a:r>
            <a:endParaRPr lang="en-GB" dirty="0"/>
          </a:p>
        </p:txBody>
      </p:sp>
    </p:spTree>
    <p:extLst>
      <p:ext uri="{BB962C8B-B14F-4D97-AF65-F5344CB8AC3E}">
        <p14:creationId xmlns:p14="http://schemas.microsoft.com/office/powerpoint/2010/main" val="3864411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8035-9850-46F2-9C7C-2D7A30944353}"/>
              </a:ext>
            </a:extLst>
          </p:cNvPr>
          <p:cNvSpPr>
            <a:spLocks noGrp="1"/>
          </p:cNvSpPr>
          <p:nvPr>
            <p:ph type="title"/>
          </p:nvPr>
        </p:nvSpPr>
        <p:spPr/>
        <p:txBody>
          <a:bodyPr/>
          <a:lstStyle/>
          <a:p>
            <a:r>
              <a:rPr lang="en-GB" dirty="0"/>
              <a:t>Razor</a:t>
            </a:r>
          </a:p>
        </p:txBody>
      </p:sp>
      <p:sp>
        <p:nvSpPr>
          <p:cNvPr id="3" name="Content Placeholder 2">
            <a:extLst>
              <a:ext uri="{FF2B5EF4-FFF2-40B4-BE49-F238E27FC236}">
                <a16:creationId xmlns:a16="http://schemas.microsoft.com/office/drawing/2014/main" id="{E571DFA6-9035-4616-A992-F8D239A2233A}"/>
              </a:ext>
            </a:extLst>
          </p:cNvPr>
          <p:cNvSpPr>
            <a:spLocks noGrp="1"/>
          </p:cNvSpPr>
          <p:nvPr>
            <p:ph sz="quarter" idx="1"/>
          </p:nvPr>
        </p:nvSpPr>
        <p:spPr/>
        <p:txBody>
          <a:bodyPr>
            <a:normAutofit/>
          </a:bodyPr>
          <a:lstStyle/>
          <a:p>
            <a:r>
              <a:rPr lang="en-GB" dirty="0"/>
              <a:t>The default Razor language is HTML.</a:t>
            </a:r>
          </a:p>
          <a:p>
            <a:r>
              <a:rPr lang="en-GB" dirty="0"/>
              <a:t>To switch to server-side code (C#), it uses the </a:t>
            </a:r>
            <a:r>
              <a:rPr lang="en-GB" b="1" dirty="0">
                <a:highlight>
                  <a:srgbClr val="FFFF00"/>
                </a:highlight>
              </a:rPr>
              <a:t>@</a:t>
            </a:r>
            <a:r>
              <a:rPr lang="en-GB" dirty="0"/>
              <a:t> symbol. For example:</a:t>
            </a:r>
          </a:p>
          <a:p>
            <a:pPr lvl="1"/>
            <a:r>
              <a:rPr lang="en-GB" sz="2800" dirty="0">
                <a:solidFill>
                  <a:srgbClr val="0000FF"/>
                </a:solidFill>
                <a:latin typeface="Consolas" panose="020B0609020204030204" pitchFamily="49" charset="0"/>
              </a:rPr>
              <a:t>&lt;</a:t>
            </a:r>
            <a:r>
              <a:rPr lang="en-GB" sz="2800" dirty="0">
                <a:solidFill>
                  <a:srgbClr val="800000"/>
                </a:solidFill>
                <a:latin typeface="Consolas" panose="020B0609020204030204" pitchFamily="49" charset="0"/>
              </a:rPr>
              <a:t>p</a:t>
            </a:r>
            <a:r>
              <a:rPr lang="en-GB" sz="2800" dirty="0">
                <a:solidFill>
                  <a:srgbClr val="0000FF"/>
                </a:solidFill>
                <a:latin typeface="Consolas" panose="020B0609020204030204" pitchFamily="49" charset="0"/>
              </a:rPr>
              <a:t>&gt;</a:t>
            </a:r>
            <a:r>
              <a:rPr lang="en-GB" sz="2800" dirty="0">
                <a:solidFill>
                  <a:srgbClr val="000000"/>
                </a:solidFill>
                <a:highlight>
                  <a:srgbClr val="FFFF00"/>
                </a:highlight>
                <a:latin typeface="Consolas" panose="020B0609020204030204" pitchFamily="49" charset="0"/>
              </a:rPr>
              <a:t>@</a:t>
            </a:r>
            <a:r>
              <a:rPr lang="en-GB" sz="2800" dirty="0" smtClean="0">
                <a:solidFill>
                  <a:srgbClr val="000000"/>
                </a:solidFill>
                <a:latin typeface="Consolas" panose="020B0609020204030204" pitchFamily="49" charset="0"/>
              </a:rPr>
              <a:t>Username</a:t>
            </a:r>
            <a:r>
              <a:rPr lang="en-GB" sz="2800" dirty="0" smtClean="0">
                <a:solidFill>
                  <a:srgbClr val="0000FF"/>
                </a:solidFill>
                <a:latin typeface="Consolas" panose="020B0609020204030204" pitchFamily="49" charset="0"/>
              </a:rPr>
              <a:t>&lt;/</a:t>
            </a:r>
            <a:r>
              <a:rPr lang="en-GB" sz="2800" dirty="0">
                <a:solidFill>
                  <a:srgbClr val="800000"/>
                </a:solidFill>
                <a:latin typeface="Consolas" panose="020B0609020204030204" pitchFamily="49" charset="0"/>
              </a:rPr>
              <a:t>p</a:t>
            </a:r>
            <a:r>
              <a:rPr lang="en-GB" sz="2800" dirty="0">
                <a:solidFill>
                  <a:srgbClr val="0000FF"/>
                </a:solidFill>
                <a:latin typeface="Consolas" panose="020B0609020204030204" pitchFamily="49" charset="0"/>
              </a:rPr>
              <a:t>&gt;</a:t>
            </a:r>
          </a:p>
          <a:p>
            <a:pPr lvl="1"/>
            <a:r>
              <a:rPr lang="en-GB" sz="2800" dirty="0">
                <a:solidFill>
                  <a:srgbClr val="0000FF"/>
                </a:solidFill>
                <a:latin typeface="Consolas" panose="020B0609020204030204" pitchFamily="49" charset="0"/>
              </a:rPr>
              <a:t>&lt;</a:t>
            </a:r>
            <a:r>
              <a:rPr lang="en-GB" sz="2800" dirty="0">
                <a:solidFill>
                  <a:srgbClr val="800000"/>
                </a:solidFill>
                <a:latin typeface="Consolas" panose="020B0609020204030204" pitchFamily="49" charset="0"/>
              </a:rPr>
              <a:t>p</a:t>
            </a:r>
            <a:r>
              <a:rPr lang="en-GB" sz="2800" dirty="0" smtClean="0">
                <a:solidFill>
                  <a:srgbClr val="0000FF"/>
                </a:solidFill>
                <a:latin typeface="Consolas" panose="020B0609020204030204" pitchFamily="49" charset="0"/>
              </a:rPr>
              <a:t>&gt;</a:t>
            </a:r>
            <a:r>
              <a:rPr lang="en-GB" sz="2800" dirty="0" smtClean="0">
                <a:solidFill>
                  <a:srgbClr val="000000"/>
                </a:solidFill>
                <a:highlight>
                  <a:srgbClr val="FFFF00"/>
                </a:highlight>
                <a:latin typeface="Consolas" panose="020B0609020204030204" pitchFamily="49" charset="0"/>
              </a:rPr>
              <a:t>@</a:t>
            </a:r>
            <a:r>
              <a:rPr lang="en-GB" sz="2800" dirty="0" err="1">
                <a:solidFill>
                  <a:schemeClr val="accent1"/>
                </a:solidFill>
                <a:latin typeface="Consolas" panose="020B0609020204030204" pitchFamily="49" charset="0"/>
              </a:rPr>
              <a:t>DateTime</a:t>
            </a:r>
            <a:r>
              <a:rPr lang="en-GB" sz="2800" dirty="0" err="1">
                <a:solidFill>
                  <a:srgbClr val="000000"/>
                </a:solidFill>
                <a:latin typeface="Consolas" panose="020B0609020204030204" pitchFamily="49" charset="0"/>
              </a:rPr>
              <a:t>.Now</a:t>
            </a:r>
            <a:r>
              <a:rPr lang="en-GB" sz="2800" dirty="0">
                <a:solidFill>
                  <a:srgbClr val="0000FF"/>
                </a:solidFill>
                <a:latin typeface="Consolas" panose="020B0609020204030204" pitchFamily="49" charset="0"/>
              </a:rPr>
              <a:t>&lt;/</a:t>
            </a:r>
            <a:r>
              <a:rPr lang="en-GB" sz="2800" dirty="0">
                <a:solidFill>
                  <a:srgbClr val="800000"/>
                </a:solidFill>
                <a:latin typeface="Consolas" panose="020B0609020204030204" pitchFamily="49" charset="0"/>
              </a:rPr>
              <a:t>p</a:t>
            </a:r>
            <a:r>
              <a:rPr lang="en-GB" sz="2800" dirty="0">
                <a:solidFill>
                  <a:srgbClr val="0000FF"/>
                </a:solidFill>
                <a:latin typeface="Consolas" panose="020B0609020204030204" pitchFamily="49" charset="0"/>
              </a:rPr>
              <a:t>&gt;</a:t>
            </a:r>
            <a:endParaRPr lang="en-GB" dirty="0"/>
          </a:p>
          <a:p>
            <a:r>
              <a:rPr lang="en-GB" dirty="0"/>
              <a:t>Expressions are allowed but must be enclosed in brackets.</a:t>
            </a:r>
          </a:p>
          <a:p>
            <a:pPr lvl="1"/>
            <a:r>
              <a:rPr lang="en-GB" sz="2800" dirty="0">
                <a:solidFill>
                  <a:srgbClr val="0000FF"/>
                </a:solidFill>
                <a:latin typeface="Consolas" panose="020B0609020204030204" pitchFamily="49" charset="0"/>
              </a:rPr>
              <a:t>&lt;</a:t>
            </a:r>
            <a:r>
              <a:rPr lang="en-GB" sz="2800" dirty="0">
                <a:solidFill>
                  <a:srgbClr val="800000"/>
                </a:solidFill>
                <a:latin typeface="Consolas" panose="020B0609020204030204" pitchFamily="49" charset="0"/>
              </a:rPr>
              <a:t>p</a:t>
            </a:r>
            <a:r>
              <a:rPr lang="en-GB" sz="2800" dirty="0">
                <a:solidFill>
                  <a:srgbClr val="0000FF"/>
                </a:solidFill>
                <a:latin typeface="Consolas" panose="020B0609020204030204" pitchFamily="49" charset="0"/>
              </a:rPr>
              <a:t>&gt;</a:t>
            </a:r>
            <a:r>
              <a:rPr lang="en-GB" sz="2800" dirty="0">
                <a:latin typeface="Consolas" panose="020B0609020204030204" pitchFamily="49" charset="0"/>
              </a:rPr>
              <a:t>Last week this time </a:t>
            </a:r>
            <a:r>
              <a:rPr lang="en-GB" sz="2800" dirty="0" smtClean="0">
                <a:solidFill>
                  <a:srgbClr val="000000"/>
                </a:solidFill>
                <a:highlight>
                  <a:srgbClr val="FFFF00"/>
                </a:highlight>
                <a:latin typeface="Consolas" panose="020B0609020204030204" pitchFamily="49" charset="0"/>
              </a:rPr>
              <a:t>@</a:t>
            </a:r>
            <a:r>
              <a:rPr lang="en-GB" sz="2800" b="1" dirty="0" smtClean="0">
                <a:solidFill>
                  <a:srgbClr val="000000"/>
                </a:solidFill>
                <a:highlight>
                  <a:srgbClr val="FFFF00"/>
                </a:highlight>
                <a:latin typeface="Consolas" panose="020B0609020204030204" pitchFamily="49" charset="0"/>
              </a:rPr>
              <a:t>(</a:t>
            </a:r>
            <a:r>
              <a:rPr lang="en-GB" sz="2800" dirty="0" err="1">
                <a:solidFill>
                  <a:schemeClr val="accent1"/>
                </a:solidFill>
                <a:latin typeface="Consolas" panose="020B0609020204030204" pitchFamily="49" charset="0"/>
              </a:rPr>
              <a:t>DateTime</a:t>
            </a:r>
            <a:r>
              <a:rPr lang="en-GB" sz="2800" dirty="0" err="1">
                <a:solidFill>
                  <a:srgbClr val="000000"/>
                </a:solidFill>
                <a:latin typeface="Consolas" panose="020B0609020204030204" pitchFamily="49" charset="0"/>
              </a:rPr>
              <a:t>.Now</a:t>
            </a:r>
            <a:r>
              <a:rPr lang="en-GB" sz="2800" dirty="0">
                <a:solidFill>
                  <a:srgbClr val="000000"/>
                </a:solidFill>
                <a:latin typeface="Consolas" panose="020B0609020204030204" pitchFamily="49" charset="0"/>
              </a:rPr>
              <a:t> </a:t>
            </a:r>
            <a:r>
              <a:rPr lang="en-GB" sz="2800" dirty="0" smtClean="0">
                <a:solidFill>
                  <a:srgbClr val="000000"/>
                </a:solidFill>
                <a:latin typeface="Consolas" panose="020B0609020204030204" pitchFamily="49" charset="0"/>
              </a:rPr>
              <a:t>- </a:t>
            </a:r>
            <a:r>
              <a:rPr lang="en-GB" sz="2800" dirty="0" err="1" smtClean="0">
                <a:solidFill>
                  <a:schemeClr val="accent1"/>
                </a:solidFill>
                <a:latin typeface="Consolas" panose="020B0609020204030204" pitchFamily="49" charset="0"/>
              </a:rPr>
              <a:t>TimeSpan</a:t>
            </a:r>
            <a:r>
              <a:rPr lang="en-GB" sz="2800" dirty="0" err="1" smtClean="0">
                <a:solidFill>
                  <a:srgbClr val="000000"/>
                </a:solidFill>
                <a:latin typeface="Consolas" panose="020B0609020204030204" pitchFamily="49" charset="0"/>
              </a:rPr>
              <a:t>.FromDays</a:t>
            </a:r>
            <a:r>
              <a:rPr lang="en-GB" sz="2800" dirty="0" smtClean="0">
                <a:solidFill>
                  <a:srgbClr val="000000"/>
                </a:solidFill>
                <a:latin typeface="Consolas" panose="020B0609020204030204" pitchFamily="49" charset="0"/>
              </a:rPr>
              <a:t>(7)</a:t>
            </a:r>
            <a:r>
              <a:rPr lang="en-GB" sz="2800" b="1" dirty="0" smtClean="0">
                <a:solidFill>
                  <a:srgbClr val="000000"/>
                </a:solidFill>
                <a:highlight>
                  <a:srgbClr val="FFFF00"/>
                </a:highlight>
                <a:latin typeface="Consolas" panose="020B0609020204030204" pitchFamily="49" charset="0"/>
              </a:rPr>
              <a:t>)</a:t>
            </a:r>
            <a:r>
              <a:rPr lang="en-GB" sz="2800" dirty="0" smtClean="0">
                <a:solidFill>
                  <a:srgbClr val="0000FF"/>
                </a:solidFill>
                <a:latin typeface="Consolas" panose="020B0609020204030204" pitchFamily="49" charset="0"/>
              </a:rPr>
              <a:t>&lt;/</a:t>
            </a:r>
            <a:r>
              <a:rPr lang="en-GB" sz="2800" dirty="0">
                <a:solidFill>
                  <a:srgbClr val="800000"/>
                </a:solidFill>
                <a:latin typeface="Consolas" panose="020B0609020204030204" pitchFamily="49" charset="0"/>
              </a:rPr>
              <a:t>p</a:t>
            </a:r>
            <a:r>
              <a:rPr lang="en-GB" sz="2800" dirty="0">
                <a:solidFill>
                  <a:srgbClr val="0000FF"/>
                </a:solidFill>
                <a:latin typeface="Consolas" panose="020B0609020204030204" pitchFamily="49" charset="0"/>
              </a:rPr>
              <a:t>&gt;</a:t>
            </a:r>
            <a:endParaRPr lang="en-GB" dirty="0"/>
          </a:p>
          <a:p>
            <a:endParaRPr lang="en-GB" dirty="0"/>
          </a:p>
        </p:txBody>
      </p:sp>
    </p:spTree>
    <p:extLst>
      <p:ext uri="{BB962C8B-B14F-4D97-AF65-F5344CB8AC3E}">
        <p14:creationId xmlns:p14="http://schemas.microsoft.com/office/powerpoint/2010/main" val="251350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CF4B0-45B8-4583-BA82-0CE71BB89C1E}"/>
              </a:ext>
            </a:extLst>
          </p:cNvPr>
          <p:cNvSpPr>
            <a:spLocks noGrp="1"/>
          </p:cNvSpPr>
          <p:nvPr>
            <p:ph type="title"/>
          </p:nvPr>
        </p:nvSpPr>
        <p:spPr/>
        <p:txBody>
          <a:bodyPr/>
          <a:lstStyle/>
          <a:p>
            <a:r>
              <a:rPr lang="en-GB" dirty="0"/>
              <a:t>Razor</a:t>
            </a:r>
          </a:p>
        </p:txBody>
      </p:sp>
      <p:sp>
        <p:nvSpPr>
          <p:cNvPr id="3" name="Content Placeholder 2">
            <a:extLst>
              <a:ext uri="{FF2B5EF4-FFF2-40B4-BE49-F238E27FC236}">
                <a16:creationId xmlns:a16="http://schemas.microsoft.com/office/drawing/2014/main" id="{9AD750B4-8D76-4B01-B943-F68936106FAE}"/>
              </a:ext>
            </a:extLst>
          </p:cNvPr>
          <p:cNvSpPr>
            <a:spLocks noGrp="1"/>
          </p:cNvSpPr>
          <p:nvPr>
            <p:ph sz="quarter" idx="1"/>
          </p:nvPr>
        </p:nvSpPr>
        <p:spPr/>
        <p:txBody>
          <a:bodyPr>
            <a:normAutofit lnSpcReduction="10000"/>
          </a:bodyPr>
          <a:lstStyle/>
          <a:p>
            <a:r>
              <a:rPr lang="en-GB" dirty="0"/>
              <a:t>Supports </a:t>
            </a:r>
            <a:r>
              <a:rPr lang="en-GB" b="1" dirty="0"/>
              <a:t>code blocks</a:t>
            </a:r>
            <a:r>
              <a:rPr lang="en-GB" dirty="0"/>
              <a:t> – line(s) of server-side code.</a:t>
            </a:r>
          </a:p>
          <a:p>
            <a:pPr lvl="1"/>
            <a:r>
              <a:rPr lang="en-GB" dirty="0"/>
              <a:t>A code block starts with the @ symbol and the code is enclosed within </a:t>
            </a:r>
            <a:r>
              <a:rPr lang="en-GB" b="1" dirty="0"/>
              <a:t>{ … }</a:t>
            </a:r>
          </a:p>
          <a:p>
            <a:pPr lvl="1"/>
            <a:r>
              <a:rPr lang="en-GB" dirty="0"/>
              <a:t>Statements must be terminated with semi-colons “</a:t>
            </a:r>
            <a:r>
              <a:rPr lang="en-GB" b="1" dirty="0"/>
              <a:t>;</a:t>
            </a:r>
            <a:r>
              <a:rPr lang="en-GB" dirty="0"/>
              <a:t>”</a:t>
            </a:r>
          </a:p>
          <a:p>
            <a:r>
              <a:rPr lang="en-GB" dirty="0"/>
              <a:t>E.g. declaring a variable using implicit type </a:t>
            </a:r>
            <a:r>
              <a:rPr lang="en-GB" b="1" dirty="0"/>
              <a:t>var</a:t>
            </a:r>
            <a:r>
              <a:rPr lang="en-GB" dirty="0"/>
              <a:t>:</a:t>
            </a:r>
          </a:p>
          <a:p>
            <a:pPr marL="640080" lvl="2" indent="0">
              <a:buNone/>
            </a:pPr>
            <a:r>
              <a:rPr lang="en-GB" sz="2100" dirty="0">
                <a:solidFill>
                  <a:srgbClr val="000000"/>
                </a:solidFill>
                <a:highlight>
                  <a:srgbClr val="FFFF00"/>
                </a:highlight>
                <a:latin typeface="Consolas" panose="020B0609020204030204" pitchFamily="49" charset="0"/>
              </a:rPr>
              <a:t>@{</a:t>
            </a:r>
            <a:br>
              <a:rPr lang="en-GB" sz="2100" dirty="0">
                <a:solidFill>
                  <a:srgbClr val="000000"/>
                </a:solidFill>
                <a:highlight>
                  <a:srgbClr val="FFFF00"/>
                </a:highlight>
                <a:latin typeface="Consolas" panose="020B0609020204030204" pitchFamily="49" charset="0"/>
              </a:rPr>
            </a:br>
            <a:r>
              <a:rPr lang="en-GB" sz="2000" dirty="0">
                <a:solidFill>
                  <a:srgbClr val="000000"/>
                </a:solidFill>
                <a:latin typeface="Consolas" panose="020B0609020204030204" pitchFamily="49" charset="0"/>
              </a:rPr>
              <a:t>	</a:t>
            </a:r>
            <a:r>
              <a:rPr lang="en-GB" sz="2000" dirty="0">
                <a:solidFill>
                  <a:srgbClr val="0000FF"/>
                </a:solidFill>
                <a:latin typeface="Consolas" panose="020B0609020204030204" pitchFamily="49" charset="0"/>
              </a:rPr>
              <a:t>var</a:t>
            </a:r>
            <a:r>
              <a:rPr lang="en-GB" sz="2000" dirty="0">
                <a:solidFill>
                  <a:srgbClr val="000000"/>
                </a:solidFill>
                <a:latin typeface="Consolas" panose="020B0609020204030204" pitchFamily="49" charset="0"/>
              </a:rPr>
              <a:t> quote = "The future depends on what you do today. - Mahatma Gandhi";</a:t>
            </a:r>
            <a:r>
              <a:rPr lang="en-GB" sz="2100" dirty="0">
                <a:solidFill>
                  <a:srgbClr val="000000"/>
                </a:solidFill>
                <a:highlight>
                  <a:srgbClr val="FFFF00"/>
                </a:highlight>
                <a:latin typeface="Consolas" panose="020B0609020204030204" pitchFamily="49" charset="0"/>
              </a:rPr>
              <a:t/>
            </a:r>
            <a:br>
              <a:rPr lang="en-GB" sz="2100" dirty="0">
                <a:solidFill>
                  <a:srgbClr val="000000"/>
                </a:solidFill>
                <a:highlight>
                  <a:srgbClr val="FFFF00"/>
                </a:highlight>
                <a:latin typeface="Consolas" panose="020B0609020204030204" pitchFamily="49" charset="0"/>
              </a:rPr>
            </a:br>
            <a:r>
              <a:rPr lang="en-GB" sz="2100" dirty="0">
                <a:solidFill>
                  <a:srgbClr val="000000"/>
                </a:solidFill>
                <a:highlight>
                  <a:srgbClr val="FFFF00"/>
                </a:highlight>
                <a:latin typeface="Consolas" panose="020B0609020204030204" pitchFamily="49" charset="0"/>
              </a:rPr>
              <a:t>}</a:t>
            </a:r>
            <a:endParaRPr lang="en-GB" dirty="0"/>
          </a:p>
          <a:p>
            <a:pPr marL="640080" lvl="2" indent="0">
              <a:buNone/>
            </a:pPr>
            <a:r>
              <a:rPr lang="en-GB" sz="2100" dirty="0">
                <a:solidFill>
                  <a:srgbClr val="0000FF"/>
                </a:solidFill>
                <a:latin typeface="Consolas" panose="020B0609020204030204" pitchFamily="49" charset="0"/>
              </a:rPr>
              <a:t>&lt;</a:t>
            </a:r>
            <a:r>
              <a:rPr lang="en-GB" sz="2100" dirty="0">
                <a:solidFill>
                  <a:srgbClr val="800000"/>
                </a:solidFill>
                <a:latin typeface="Consolas" panose="020B0609020204030204" pitchFamily="49" charset="0"/>
              </a:rPr>
              <a:t>p</a:t>
            </a:r>
            <a:r>
              <a:rPr lang="en-GB" sz="2100" dirty="0">
                <a:solidFill>
                  <a:srgbClr val="0000FF"/>
                </a:solidFill>
                <a:latin typeface="Consolas" panose="020B0609020204030204" pitchFamily="49" charset="0"/>
              </a:rPr>
              <a:t>&gt;</a:t>
            </a:r>
            <a:r>
              <a:rPr lang="en-GB" sz="2100" dirty="0">
                <a:solidFill>
                  <a:srgbClr val="000000"/>
                </a:solidFill>
                <a:highlight>
                  <a:srgbClr val="FFFF00"/>
                </a:highlight>
                <a:latin typeface="Consolas" panose="020B0609020204030204" pitchFamily="49" charset="0"/>
              </a:rPr>
              <a:t>@</a:t>
            </a:r>
            <a:r>
              <a:rPr lang="en-GB" sz="2100" dirty="0">
                <a:solidFill>
                  <a:srgbClr val="000000"/>
                </a:solidFill>
                <a:latin typeface="Consolas" panose="020B0609020204030204" pitchFamily="49" charset="0"/>
              </a:rPr>
              <a:t>quote</a:t>
            </a:r>
            <a:r>
              <a:rPr lang="en-GB" sz="2100" dirty="0">
                <a:solidFill>
                  <a:srgbClr val="0000FF"/>
                </a:solidFill>
                <a:latin typeface="Consolas" panose="020B0609020204030204" pitchFamily="49" charset="0"/>
              </a:rPr>
              <a:t>&lt;/</a:t>
            </a:r>
            <a:r>
              <a:rPr lang="en-GB" sz="2100" dirty="0">
                <a:solidFill>
                  <a:srgbClr val="800000"/>
                </a:solidFill>
                <a:latin typeface="Consolas" panose="020B0609020204030204" pitchFamily="49" charset="0"/>
              </a:rPr>
              <a:t>p</a:t>
            </a:r>
            <a:r>
              <a:rPr lang="en-GB" sz="2100" dirty="0">
                <a:solidFill>
                  <a:srgbClr val="0000FF"/>
                </a:solidFill>
                <a:latin typeface="Consolas" panose="020B0609020204030204" pitchFamily="49" charset="0"/>
              </a:rPr>
              <a:t>&gt;</a:t>
            </a:r>
            <a:endParaRPr lang="en-GB" dirty="0"/>
          </a:p>
          <a:p>
            <a:endParaRPr lang="en-GB" dirty="0"/>
          </a:p>
        </p:txBody>
      </p:sp>
    </p:spTree>
    <p:extLst>
      <p:ext uri="{BB962C8B-B14F-4D97-AF65-F5344CB8AC3E}">
        <p14:creationId xmlns:p14="http://schemas.microsoft.com/office/powerpoint/2010/main" val="298210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Views and Model Data</a:t>
            </a:r>
            <a:endParaRPr lang="en-GB" dirty="0"/>
          </a:p>
        </p:txBody>
      </p:sp>
      <p:sp>
        <p:nvSpPr>
          <p:cNvPr id="3" name="Content Placeholder 2"/>
          <p:cNvSpPr>
            <a:spLocks noGrp="1"/>
          </p:cNvSpPr>
          <p:nvPr>
            <p:ph sz="quarter" idx="1"/>
          </p:nvPr>
        </p:nvSpPr>
        <p:spPr/>
        <p:txBody>
          <a:bodyPr/>
          <a:lstStyle/>
          <a:p>
            <a:r>
              <a:rPr lang="en-GB" dirty="0" smtClean="0"/>
              <a:t>Usually, you want to display some form of model data in your view.</a:t>
            </a:r>
          </a:p>
          <a:p>
            <a:r>
              <a:rPr lang="en-GB" dirty="0" smtClean="0"/>
              <a:t>The first step is to tell the view:</a:t>
            </a:r>
          </a:p>
          <a:p>
            <a:pPr lvl="1"/>
            <a:r>
              <a:rPr lang="en-GB" dirty="0" smtClean="0"/>
              <a:t>What type of model data?</a:t>
            </a:r>
          </a:p>
          <a:p>
            <a:pPr lvl="2"/>
            <a:r>
              <a:rPr lang="en-GB" dirty="0" smtClean="0"/>
              <a:t>Display a single item</a:t>
            </a:r>
          </a:p>
          <a:p>
            <a:pPr lvl="2"/>
            <a:r>
              <a:rPr lang="en-GB" dirty="0" smtClean="0"/>
              <a:t>Display multiple items</a:t>
            </a:r>
          </a:p>
          <a:p>
            <a:pPr lvl="1"/>
            <a:r>
              <a:rPr lang="en-GB" dirty="0" smtClean="0"/>
              <a:t>And what model to use i.e. what model class represents the type of data you are want to display.</a:t>
            </a:r>
          </a:p>
          <a:p>
            <a:endParaRPr lang="en-GB" dirty="0"/>
          </a:p>
        </p:txBody>
      </p:sp>
    </p:spTree>
    <p:extLst>
      <p:ext uri="{BB962C8B-B14F-4D97-AF65-F5344CB8AC3E}">
        <p14:creationId xmlns:p14="http://schemas.microsoft.com/office/powerpoint/2010/main" val="20458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DB39E-74AF-46BE-8EE0-0B591466E63C}"/>
              </a:ext>
            </a:extLst>
          </p:cNvPr>
          <p:cNvSpPr>
            <a:spLocks noGrp="1"/>
          </p:cNvSpPr>
          <p:nvPr>
            <p:ph type="title"/>
          </p:nvPr>
        </p:nvSpPr>
        <p:spPr/>
        <p:txBody>
          <a:bodyPr>
            <a:normAutofit fontScale="90000"/>
          </a:bodyPr>
          <a:lstStyle/>
          <a:p>
            <a:r>
              <a:rPr lang="en-GB" dirty="0"/>
              <a:t>Razor and Displaying Model </a:t>
            </a:r>
            <a:r>
              <a:rPr lang="en-GB" dirty="0" smtClean="0"/>
              <a:t>Data</a:t>
            </a:r>
            <a:br>
              <a:rPr lang="en-GB" dirty="0" smtClean="0"/>
            </a:br>
            <a:r>
              <a:rPr lang="en-GB" sz="3100" dirty="0" smtClean="0"/>
              <a:t>@model Directive</a:t>
            </a:r>
            <a:endParaRPr lang="en-GB" dirty="0"/>
          </a:p>
        </p:txBody>
      </p:sp>
      <p:sp>
        <p:nvSpPr>
          <p:cNvPr id="3" name="Content Placeholder 2">
            <a:extLst>
              <a:ext uri="{FF2B5EF4-FFF2-40B4-BE49-F238E27FC236}">
                <a16:creationId xmlns:a16="http://schemas.microsoft.com/office/drawing/2014/main" id="{1B451183-C092-467C-9CD2-7694910FBF2F}"/>
              </a:ext>
            </a:extLst>
          </p:cNvPr>
          <p:cNvSpPr>
            <a:spLocks noGrp="1"/>
          </p:cNvSpPr>
          <p:nvPr>
            <p:ph sz="quarter" idx="1"/>
          </p:nvPr>
        </p:nvSpPr>
        <p:spPr/>
        <p:txBody>
          <a:bodyPr>
            <a:normAutofit lnSpcReduction="10000"/>
          </a:bodyPr>
          <a:lstStyle/>
          <a:p>
            <a:r>
              <a:rPr lang="en-GB" dirty="0"/>
              <a:t>To display data in the view from a model or view model, you use </a:t>
            </a:r>
            <a:r>
              <a:rPr lang="en-GB" dirty="0" smtClean="0"/>
              <a:t>the Razor </a:t>
            </a:r>
            <a:r>
              <a:rPr lang="en-GB" b="1" dirty="0">
                <a:highlight>
                  <a:srgbClr val="FFFF00"/>
                </a:highlight>
              </a:rPr>
              <a:t>@model</a:t>
            </a:r>
            <a:r>
              <a:rPr lang="en-GB" dirty="0"/>
              <a:t> </a:t>
            </a:r>
            <a:r>
              <a:rPr lang="en-GB" b="1" dirty="0"/>
              <a:t>directive</a:t>
            </a:r>
            <a:r>
              <a:rPr lang="en-GB" dirty="0"/>
              <a:t>.</a:t>
            </a:r>
          </a:p>
          <a:p>
            <a:r>
              <a:rPr lang="en-GB" dirty="0"/>
              <a:t>It is added at the top of the view page</a:t>
            </a:r>
            <a:r>
              <a:rPr lang="en-GB" dirty="0" smtClean="0"/>
              <a:t>.</a:t>
            </a:r>
          </a:p>
          <a:p>
            <a:r>
              <a:rPr lang="en-GB" dirty="0" smtClean="0"/>
              <a:t>To display a </a:t>
            </a:r>
            <a:r>
              <a:rPr lang="en-GB" b="1" dirty="0" smtClean="0"/>
              <a:t>single model data item</a:t>
            </a:r>
            <a:r>
              <a:rPr lang="en-GB" dirty="0" smtClean="0"/>
              <a:t>:</a:t>
            </a:r>
          </a:p>
          <a:p>
            <a:pPr lvl="1"/>
            <a:r>
              <a:rPr lang="en-GB" sz="2400" dirty="0">
                <a:solidFill>
                  <a:srgbClr val="000000"/>
                </a:solidFill>
                <a:highlight>
                  <a:srgbClr val="FFFF00"/>
                </a:highlight>
                <a:latin typeface="Consolas" panose="020B0609020204030204" pitchFamily="49" charset="0"/>
              </a:rPr>
              <a:t>@model</a:t>
            </a:r>
            <a:r>
              <a:rPr lang="en-GB" sz="2400" dirty="0">
                <a:solidFill>
                  <a:srgbClr val="000000"/>
                </a:solidFill>
                <a:latin typeface="Consolas" panose="020B0609020204030204" pitchFamily="49" charset="0"/>
              </a:rPr>
              <a:t> </a:t>
            </a:r>
            <a:r>
              <a:rPr lang="en-GB" sz="2400" dirty="0" err="1" smtClean="0">
                <a:solidFill>
                  <a:srgbClr val="2B91AF"/>
                </a:solidFill>
                <a:latin typeface="Consolas" panose="020B0609020204030204" pitchFamily="49" charset="0"/>
              </a:rPr>
              <a:t>ModelType</a:t>
            </a:r>
            <a:endParaRPr lang="en-GB" dirty="0" smtClean="0"/>
          </a:p>
          <a:p>
            <a:r>
              <a:rPr lang="en-GB" dirty="0" smtClean="0"/>
              <a:t>To </a:t>
            </a:r>
            <a:r>
              <a:rPr lang="en-GB" dirty="0"/>
              <a:t>display a </a:t>
            </a:r>
            <a:r>
              <a:rPr lang="en-GB" b="1" dirty="0"/>
              <a:t>collection (</a:t>
            </a:r>
            <a:r>
              <a:rPr lang="en-GB" b="1" dirty="0" err="1"/>
              <a:t>IEnumerable</a:t>
            </a:r>
            <a:r>
              <a:rPr lang="en-GB" b="1" dirty="0"/>
              <a:t>) of </a:t>
            </a:r>
            <a:r>
              <a:rPr lang="en-GB" b="1" dirty="0" smtClean="0"/>
              <a:t>model data items</a:t>
            </a:r>
            <a:r>
              <a:rPr lang="en-GB" dirty="0" smtClean="0"/>
              <a:t>:</a:t>
            </a:r>
            <a:endParaRPr lang="en-GB" dirty="0"/>
          </a:p>
          <a:p>
            <a:pPr lvl="1"/>
            <a:r>
              <a:rPr lang="en-GB" sz="2800" dirty="0" smtClean="0">
                <a:solidFill>
                  <a:srgbClr val="000000"/>
                </a:solidFill>
                <a:highlight>
                  <a:srgbClr val="FFFF00"/>
                </a:highlight>
                <a:latin typeface="Consolas" panose="020B0609020204030204" pitchFamily="49" charset="0"/>
              </a:rPr>
              <a:t>@</a:t>
            </a:r>
            <a:r>
              <a:rPr lang="en-GB" sz="2800" dirty="0">
                <a:solidFill>
                  <a:srgbClr val="000000"/>
                </a:solidFill>
                <a:highlight>
                  <a:srgbClr val="FFFF00"/>
                </a:highlight>
                <a:latin typeface="Consolas" panose="020B0609020204030204" pitchFamily="49" charset="0"/>
              </a:rPr>
              <a:t>model</a:t>
            </a:r>
            <a:r>
              <a:rPr lang="en-GB" sz="2800" dirty="0">
                <a:solidFill>
                  <a:srgbClr val="000000"/>
                </a:solidFill>
                <a:latin typeface="Consolas" panose="020B0609020204030204" pitchFamily="49" charset="0"/>
              </a:rPr>
              <a:t> </a:t>
            </a:r>
            <a:r>
              <a:rPr lang="en-GB" sz="2800" dirty="0" err="1">
                <a:solidFill>
                  <a:srgbClr val="2B91AF"/>
                </a:solidFill>
                <a:latin typeface="Consolas" panose="020B0609020204030204" pitchFamily="49" charset="0"/>
              </a:rPr>
              <a:t>IEnumerable</a:t>
            </a:r>
            <a:r>
              <a:rPr lang="en-GB" sz="2800" dirty="0">
                <a:solidFill>
                  <a:srgbClr val="000000"/>
                </a:solidFill>
                <a:latin typeface="Consolas" panose="020B0609020204030204" pitchFamily="49" charset="0"/>
              </a:rPr>
              <a:t>&lt;</a:t>
            </a:r>
            <a:r>
              <a:rPr lang="en-GB" sz="2800" dirty="0" err="1">
                <a:solidFill>
                  <a:srgbClr val="2B91AF"/>
                </a:solidFill>
                <a:latin typeface="Consolas" panose="020B0609020204030204" pitchFamily="49" charset="0"/>
              </a:rPr>
              <a:t>ModelType</a:t>
            </a:r>
            <a:r>
              <a:rPr lang="en-GB" sz="2800" dirty="0">
                <a:solidFill>
                  <a:srgbClr val="000000"/>
                </a:solidFill>
                <a:latin typeface="Consolas" panose="020B0609020204030204" pitchFamily="49" charset="0"/>
              </a:rPr>
              <a:t>&gt;</a:t>
            </a:r>
            <a:endParaRPr lang="en-GB" dirty="0"/>
          </a:p>
          <a:p>
            <a:pPr marL="0" indent="0">
              <a:buNone/>
            </a:pPr>
            <a:r>
              <a:rPr lang="en-GB" i="1" dirty="0" err="1" smtClean="0"/>
              <a:t>ModelType</a:t>
            </a:r>
            <a:r>
              <a:rPr lang="en-GB" i="1" dirty="0" smtClean="0"/>
              <a:t> is the model class representing the type of data to be displayed in the view. </a:t>
            </a:r>
            <a:endParaRPr lang="en-GB" i="1" dirty="0"/>
          </a:p>
          <a:p>
            <a:endParaRPr lang="en-GB" dirty="0"/>
          </a:p>
        </p:txBody>
      </p:sp>
    </p:spTree>
    <p:extLst>
      <p:ext uri="{BB962C8B-B14F-4D97-AF65-F5344CB8AC3E}">
        <p14:creationId xmlns:p14="http://schemas.microsoft.com/office/powerpoint/2010/main" val="4262301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9F0AF-92CA-4944-9BA5-70BF54EB0731}"/>
              </a:ext>
            </a:extLst>
          </p:cNvPr>
          <p:cNvSpPr>
            <a:spLocks noGrp="1"/>
          </p:cNvSpPr>
          <p:nvPr>
            <p:ph type="title"/>
          </p:nvPr>
        </p:nvSpPr>
        <p:spPr/>
        <p:txBody>
          <a:bodyPr>
            <a:normAutofit fontScale="90000"/>
          </a:bodyPr>
          <a:lstStyle/>
          <a:p>
            <a:r>
              <a:rPr lang="en-GB" dirty="0"/>
              <a:t>Razor and Displaying Model </a:t>
            </a:r>
            <a:r>
              <a:rPr lang="en-GB" dirty="0" smtClean="0"/>
              <a:t>Data</a:t>
            </a:r>
            <a:br>
              <a:rPr lang="en-GB" dirty="0" smtClean="0"/>
            </a:br>
            <a:r>
              <a:rPr lang="en-GB" sz="3100" dirty="0"/>
              <a:t>@model Directive</a:t>
            </a:r>
          </a:p>
        </p:txBody>
      </p:sp>
      <p:sp>
        <p:nvSpPr>
          <p:cNvPr id="3" name="Content Placeholder 2">
            <a:extLst>
              <a:ext uri="{FF2B5EF4-FFF2-40B4-BE49-F238E27FC236}">
                <a16:creationId xmlns:a16="http://schemas.microsoft.com/office/drawing/2014/main" id="{F2648516-ED81-46A0-9C97-E3CE595BF18B}"/>
              </a:ext>
            </a:extLst>
          </p:cNvPr>
          <p:cNvSpPr>
            <a:spLocks noGrp="1"/>
          </p:cNvSpPr>
          <p:nvPr>
            <p:ph sz="quarter" idx="1"/>
          </p:nvPr>
        </p:nvSpPr>
        <p:spPr/>
        <p:txBody>
          <a:bodyPr>
            <a:normAutofit fontScale="92500" lnSpcReduction="20000"/>
          </a:bodyPr>
          <a:lstStyle/>
          <a:p>
            <a:r>
              <a:rPr lang="en-GB" dirty="0"/>
              <a:t>To display model data for a </a:t>
            </a:r>
            <a:r>
              <a:rPr lang="en-GB" b="1" dirty="0"/>
              <a:t>single film </a:t>
            </a:r>
            <a:r>
              <a:rPr lang="en-GB" b="1" dirty="0" smtClean="0"/>
              <a:t>item (e.g. Details view)</a:t>
            </a:r>
            <a:r>
              <a:rPr lang="en-GB" dirty="0" smtClean="0"/>
              <a:t>:</a:t>
            </a:r>
            <a:endParaRPr lang="en-GB" dirty="0"/>
          </a:p>
          <a:p>
            <a:pPr lvl="1"/>
            <a:r>
              <a:rPr lang="en-GB" sz="2800" dirty="0">
                <a:solidFill>
                  <a:srgbClr val="000000"/>
                </a:solidFill>
                <a:highlight>
                  <a:srgbClr val="FFFF00"/>
                </a:highlight>
                <a:latin typeface="Consolas" panose="020B0609020204030204" pitchFamily="49" charset="0"/>
              </a:rPr>
              <a:t>@model</a:t>
            </a:r>
            <a:r>
              <a:rPr lang="en-GB" sz="2800" dirty="0">
                <a:solidFill>
                  <a:srgbClr val="000000"/>
                </a:solidFill>
                <a:latin typeface="Consolas" panose="020B0609020204030204" pitchFamily="49" charset="0"/>
              </a:rPr>
              <a:t> </a:t>
            </a:r>
            <a:r>
              <a:rPr lang="en-GB" sz="2800" dirty="0" err="1">
                <a:solidFill>
                  <a:srgbClr val="000000"/>
                </a:solidFill>
                <a:latin typeface="Consolas" panose="020B0609020204030204" pitchFamily="49" charset="0"/>
              </a:rPr>
              <a:t>GoMovies.Data.Entities.</a:t>
            </a:r>
            <a:r>
              <a:rPr lang="en-GB" sz="2800" b="1" dirty="0" err="1">
                <a:solidFill>
                  <a:srgbClr val="2B91AF"/>
                </a:solidFill>
                <a:latin typeface="Consolas" panose="020B0609020204030204" pitchFamily="49" charset="0"/>
              </a:rPr>
              <a:t>Film</a:t>
            </a:r>
            <a:endParaRPr lang="en-GB" b="1" dirty="0"/>
          </a:p>
          <a:p>
            <a:r>
              <a:rPr lang="en-GB" dirty="0"/>
              <a:t>To display </a:t>
            </a:r>
            <a:r>
              <a:rPr lang="en-GB" b="1" dirty="0"/>
              <a:t>multiple film (collection) </a:t>
            </a:r>
            <a:r>
              <a:rPr lang="en-GB" b="1" dirty="0" smtClean="0"/>
              <a:t>items (e.g. Index view)</a:t>
            </a:r>
            <a:r>
              <a:rPr lang="en-GB" dirty="0" smtClean="0"/>
              <a:t>:</a:t>
            </a:r>
            <a:endParaRPr lang="en-GB" dirty="0"/>
          </a:p>
          <a:p>
            <a:pPr lvl="1"/>
            <a:r>
              <a:rPr lang="en-GB" dirty="0">
                <a:solidFill>
                  <a:srgbClr val="000000"/>
                </a:solidFill>
                <a:highlight>
                  <a:srgbClr val="FFFF00"/>
                </a:highlight>
                <a:latin typeface="Consolas" panose="020B0609020204030204" pitchFamily="49" charset="0"/>
              </a:rPr>
              <a:t>@model</a:t>
            </a:r>
            <a:r>
              <a:rPr lang="en-GB" sz="2800" dirty="0">
                <a:solidFill>
                  <a:srgbClr val="000000"/>
                </a:solidFill>
                <a:latin typeface="Consolas" panose="020B0609020204030204" pitchFamily="49" charset="0"/>
              </a:rPr>
              <a:t> </a:t>
            </a:r>
            <a:r>
              <a:rPr lang="en-GB" b="1" dirty="0" err="1">
                <a:solidFill>
                  <a:srgbClr val="2B91AF"/>
                </a:solidFill>
                <a:latin typeface="Consolas" panose="020B0609020204030204" pitchFamily="49" charset="0"/>
              </a:rPr>
              <a:t>IEnumerable</a:t>
            </a:r>
            <a:r>
              <a:rPr lang="en-GB" dirty="0">
                <a:solidFill>
                  <a:srgbClr val="000000"/>
                </a:solidFill>
                <a:latin typeface="Consolas" panose="020B0609020204030204" pitchFamily="49" charset="0"/>
              </a:rPr>
              <a:t>&lt;</a:t>
            </a:r>
            <a:r>
              <a:rPr lang="en-GB" dirty="0" err="1">
                <a:solidFill>
                  <a:srgbClr val="000000"/>
                </a:solidFill>
                <a:latin typeface="Consolas" panose="020B0609020204030204" pitchFamily="49" charset="0"/>
              </a:rPr>
              <a:t>GoMovies.Data.Entities.</a:t>
            </a:r>
            <a:r>
              <a:rPr lang="en-GB" b="1" dirty="0" err="1">
                <a:solidFill>
                  <a:srgbClr val="2B91AF"/>
                </a:solidFill>
                <a:latin typeface="Consolas" panose="020B0609020204030204" pitchFamily="49" charset="0"/>
              </a:rPr>
              <a:t>Film</a:t>
            </a:r>
            <a:r>
              <a:rPr lang="en-GB" dirty="0">
                <a:solidFill>
                  <a:srgbClr val="000000"/>
                </a:solidFill>
                <a:latin typeface="Consolas" panose="020B0609020204030204" pitchFamily="49" charset="0"/>
              </a:rPr>
              <a:t>&gt;</a:t>
            </a:r>
            <a:endParaRPr lang="en-GB" dirty="0"/>
          </a:p>
          <a:p>
            <a:r>
              <a:rPr lang="en-GB" dirty="0" smtClean="0"/>
              <a:t>You can simplify the statements by importing the library first.</a:t>
            </a:r>
          </a:p>
          <a:p>
            <a:pPr lvl="1"/>
            <a:r>
              <a:rPr lang="en-GB" dirty="0" smtClean="0">
                <a:solidFill>
                  <a:srgbClr val="000000"/>
                </a:solidFill>
                <a:highlight>
                  <a:srgbClr val="FFFF00"/>
                </a:highlight>
                <a:latin typeface="Consolas" panose="020B0609020204030204" pitchFamily="49" charset="0"/>
              </a:rPr>
              <a:t>@</a:t>
            </a:r>
            <a:r>
              <a:rPr lang="en-GB" dirty="0" smtClean="0">
                <a:solidFill>
                  <a:srgbClr val="0000FF"/>
                </a:solidFill>
                <a:highlight>
                  <a:srgbClr val="FFFF00"/>
                </a:highlight>
                <a:latin typeface="Consolas" panose="020B0609020204030204" pitchFamily="49" charset="0"/>
              </a:rPr>
              <a:t>using</a:t>
            </a:r>
            <a:r>
              <a:rPr lang="en-GB" dirty="0" smtClean="0">
                <a:solidFill>
                  <a:srgbClr val="000000"/>
                </a:solidFill>
                <a:latin typeface="Consolas" panose="020B0609020204030204" pitchFamily="49" charset="0"/>
              </a:rPr>
              <a:t> </a:t>
            </a:r>
            <a:r>
              <a:rPr lang="en-GB" dirty="0" err="1" smtClean="0">
                <a:solidFill>
                  <a:srgbClr val="000000"/>
                </a:solidFill>
                <a:latin typeface="Consolas" panose="020B0609020204030204" pitchFamily="49" charset="0"/>
              </a:rPr>
              <a:t>GoMovies.Data.Entities</a:t>
            </a:r>
            <a:r>
              <a:rPr lang="en-GB" dirty="0" smtClean="0">
                <a:solidFill>
                  <a:srgbClr val="000000"/>
                </a:solidFill>
                <a:latin typeface="Consolas" panose="020B0609020204030204" pitchFamily="49" charset="0"/>
              </a:rPr>
              <a:t>;</a:t>
            </a:r>
          </a:p>
          <a:p>
            <a:pPr lvl="1"/>
            <a:r>
              <a:rPr lang="en-GB" dirty="0" smtClean="0">
                <a:solidFill>
                  <a:srgbClr val="000000"/>
                </a:solidFill>
                <a:highlight>
                  <a:srgbClr val="FFFF00"/>
                </a:highlight>
                <a:latin typeface="Consolas" panose="020B0609020204030204" pitchFamily="49" charset="0"/>
              </a:rPr>
              <a:t>@model</a:t>
            </a:r>
            <a:r>
              <a:rPr lang="en-GB" dirty="0" smtClean="0">
                <a:solidFill>
                  <a:srgbClr val="000000"/>
                </a:solidFill>
                <a:latin typeface="Consolas" panose="020B0609020204030204" pitchFamily="49" charset="0"/>
              </a:rPr>
              <a:t> </a:t>
            </a:r>
            <a:r>
              <a:rPr lang="en-GB" dirty="0" err="1" smtClean="0">
                <a:solidFill>
                  <a:srgbClr val="2B91AF"/>
                </a:solidFill>
                <a:latin typeface="Consolas" panose="020B0609020204030204" pitchFamily="49" charset="0"/>
              </a:rPr>
              <a:t>IEnumerable</a:t>
            </a:r>
            <a:r>
              <a:rPr lang="en-GB" dirty="0" smtClean="0">
                <a:solidFill>
                  <a:srgbClr val="000000"/>
                </a:solidFill>
                <a:latin typeface="Consolas" panose="020B0609020204030204" pitchFamily="49" charset="0"/>
              </a:rPr>
              <a:t>&lt;</a:t>
            </a:r>
            <a:r>
              <a:rPr lang="en-GB" sz="2900" dirty="0" smtClean="0">
                <a:solidFill>
                  <a:srgbClr val="2B91AF"/>
                </a:solidFill>
                <a:latin typeface="Consolas" panose="020B0609020204030204" pitchFamily="49" charset="0"/>
              </a:rPr>
              <a:t>Film</a:t>
            </a:r>
            <a:r>
              <a:rPr lang="en-GB" dirty="0" smtClean="0">
                <a:solidFill>
                  <a:srgbClr val="000000"/>
                </a:solidFill>
                <a:latin typeface="Consolas" panose="020B0609020204030204" pitchFamily="49" charset="0"/>
              </a:rPr>
              <a:t>&gt;;</a:t>
            </a:r>
          </a:p>
          <a:p>
            <a:endParaRPr lang="en-GB" dirty="0"/>
          </a:p>
        </p:txBody>
      </p:sp>
    </p:spTree>
    <p:extLst>
      <p:ext uri="{BB962C8B-B14F-4D97-AF65-F5344CB8AC3E}">
        <p14:creationId xmlns:p14="http://schemas.microsoft.com/office/powerpoint/2010/main" val="125030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A4D6-D0DD-4DC0-A533-0CDBB8693BA7}"/>
              </a:ext>
            </a:extLst>
          </p:cNvPr>
          <p:cNvSpPr>
            <a:spLocks noGrp="1"/>
          </p:cNvSpPr>
          <p:nvPr>
            <p:ph type="title"/>
          </p:nvPr>
        </p:nvSpPr>
        <p:spPr/>
        <p:txBody>
          <a:bodyPr/>
          <a:lstStyle/>
          <a:p>
            <a:r>
              <a:rPr lang="en-GB" dirty="0"/>
              <a:t>Razor and Displaying Model Data</a:t>
            </a:r>
          </a:p>
        </p:txBody>
      </p:sp>
      <p:sp>
        <p:nvSpPr>
          <p:cNvPr id="3" name="Content Placeholder 2">
            <a:extLst>
              <a:ext uri="{FF2B5EF4-FFF2-40B4-BE49-F238E27FC236}">
                <a16:creationId xmlns:a16="http://schemas.microsoft.com/office/drawing/2014/main" id="{A2C3DCF7-3C21-4EBC-BC4D-50E000159A30}"/>
              </a:ext>
            </a:extLst>
          </p:cNvPr>
          <p:cNvSpPr>
            <a:spLocks noGrp="1"/>
          </p:cNvSpPr>
          <p:nvPr>
            <p:ph sz="quarter" idx="1"/>
          </p:nvPr>
        </p:nvSpPr>
        <p:spPr/>
        <p:txBody>
          <a:bodyPr>
            <a:normAutofit fontScale="92500" lnSpcReduction="10000"/>
          </a:bodyPr>
          <a:lstStyle/>
          <a:p>
            <a:pPr marL="0" indent="0">
              <a:buNone/>
            </a:pPr>
            <a:r>
              <a:rPr lang="en-GB" dirty="0"/>
              <a:t>To </a:t>
            </a:r>
            <a:r>
              <a:rPr lang="en-GB" dirty="0" smtClean="0"/>
              <a:t>specify placeholders for </a:t>
            </a:r>
            <a:r>
              <a:rPr lang="en-GB" dirty="0"/>
              <a:t>the model data in the view template, there are a number of options:</a:t>
            </a:r>
          </a:p>
          <a:p>
            <a:r>
              <a:rPr lang="en-GB" b="1" dirty="0" smtClean="0"/>
              <a:t>Model</a:t>
            </a:r>
            <a:r>
              <a:rPr lang="en-GB" dirty="0" smtClean="0"/>
              <a:t> </a:t>
            </a:r>
            <a:r>
              <a:rPr lang="en-GB" dirty="0"/>
              <a:t>property of the </a:t>
            </a:r>
            <a:r>
              <a:rPr lang="en-GB" dirty="0" smtClean="0"/>
              <a:t>view (</a:t>
            </a:r>
            <a:r>
              <a:rPr lang="en-GB" b="1" i="1" dirty="0" smtClean="0"/>
              <a:t>note the capital “M”</a:t>
            </a:r>
            <a:r>
              <a:rPr lang="en-GB" dirty="0" smtClean="0"/>
              <a:t>)</a:t>
            </a:r>
            <a:endParaRPr lang="en-GB" dirty="0"/>
          </a:p>
          <a:p>
            <a:r>
              <a:rPr lang="en-GB" b="1" dirty="0"/>
              <a:t>HTML Helpers</a:t>
            </a:r>
          </a:p>
          <a:p>
            <a:pPr lvl="1"/>
            <a:r>
              <a:rPr lang="en-GB" dirty="0"/>
              <a:t>The more traditional approach, </a:t>
            </a:r>
            <a:r>
              <a:rPr lang="en-GB" b="1" dirty="0"/>
              <a:t>but readily available</a:t>
            </a:r>
            <a:r>
              <a:rPr lang="en-GB" dirty="0"/>
              <a:t>.</a:t>
            </a:r>
          </a:p>
          <a:p>
            <a:pPr lvl="1"/>
            <a:r>
              <a:rPr lang="en-GB" dirty="0"/>
              <a:t>Binds model data to HTML elements.</a:t>
            </a:r>
          </a:p>
          <a:p>
            <a:r>
              <a:rPr lang="en-GB" b="1" dirty="0"/>
              <a:t>Tag Helpers</a:t>
            </a:r>
          </a:p>
          <a:p>
            <a:pPr lvl="1"/>
            <a:r>
              <a:rPr lang="en-GB" dirty="0"/>
              <a:t>Newer approach, but limited set of predefined tags, </a:t>
            </a:r>
            <a:r>
              <a:rPr lang="en-GB" b="1" dirty="0"/>
              <a:t>but</a:t>
            </a:r>
            <a:r>
              <a:rPr lang="en-GB" dirty="0"/>
              <a:t> you can </a:t>
            </a:r>
            <a:r>
              <a:rPr lang="en-GB" dirty="0">
                <a:hlinkClick r:id="rId3"/>
              </a:rPr>
              <a:t>‘easily’ create custom tags</a:t>
            </a:r>
            <a:r>
              <a:rPr lang="en-GB" dirty="0"/>
              <a:t>.</a:t>
            </a:r>
          </a:p>
          <a:p>
            <a:pPr lvl="1"/>
            <a:r>
              <a:rPr lang="en-GB" dirty="0"/>
              <a:t>Supposed to provide a more HTML-friendly development experience than the older, HTML Helpers</a:t>
            </a:r>
          </a:p>
          <a:p>
            <a:endParaRPr lang="en-GB" dirty="0"/>
          </a:p>
        </p:txBody>
      </p:sp>
    </p:spTree>
    <p:extLst>
      <p:ext uri="{BB962C8B-B14F-4D97-AF65-F5344CB8AC3E}">
        <p14:creationId xmlns:p14="http://schemas.microsoft.com/office/powerpoint/2010/main" val="80726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141A-DCC8-4298-8CF0-0B2D5BB937C8}"/>
              </a:ext>
            </a:extLst>
          </p:cNvPr>
          <p:cNvSpPr>
            <a:spLocks noGrp="1"/>
          </p:cNvSpPr>
          <p:nvPr>
            <p:ph type="title"/>
          </p:nvPr>
        </p:nvSpPr>
        <p:spPr/>
        <p:txBody>
          <a:bodyPr/>
          <a:lstStyle/>
          <a:p>
            <a:r>
              <a:rPr lang="en-GB" dirty="0" smtClean="0"/>
              <a:t>Model </a:t>
            </a:r>
            <a:r>
              <a:rPr lang="en-GB" dirty="0"/>
              <a:t>Property</a:t>
            </a:r>
          </a:p>
        </p:txBody>
      </p:sp>
      <p:sp>
        <p:nvSpPr>
          <p:cNvPr id="3" name="Content Placeholder 2">
            <a:extLst>
              <a:ext uri="{FF2B5EF4-FFF2-40B4-BE49-F238E27FC236}">
                <a16:creationId xmlns:a16="http://schemas.microsoft.com/office/drawing/2014/main" id="{3A5DD794-E42A-4829-8B93-4D88AC5C6DD4}"/>
              </a:ext>
            </a:extLst>
          </p:cNvPr>
          <p:cNvSpPr>
            <a:spLocks noGrp="1"/>
          </p:cNvSpPr>
          <p:nvPr>
            <p:ph sz="quarter" idx="1"/>
          </p:nvPr>
        </p:nvSpPr>
        <p:spPr/>
        <p:txBody>
          <a:bodyPr>
            <a:normAutofit fontScale="85000" lnSpcReduction="20000"/>
          </a:bodyPr>
          <a:lstStyle/>
          <a:p>
            <a:r>
              <a:rPr lang="en-GB" b="1" dirty="0" smtClean="0"/>
              <a:t>If you want control over the HTML generated, use the Model </a:t>
            </a:r>
            <a:r>
              <a:rPr lang="en-GB" b="1" dirty="0" smtClean="0"/>
              <a:t>property (capital “M”)</a:t>
            </a:r>
            <a:r>
              <a:rPr lang="en-GB" dirty="0" smtClean="0"/>
              <a:t>.</a:t>
            </a:r>
            <a:endParaRPr lang="en-GB" dirty="0" smtClean="0"/>
          </a:p>
          <a:p>
            <a:r>
              <a:rPr lang="en-GB" dirty="0" smtClean="0"/>
              <a:t>You </a:t>
            </a:r>
            <a:r>
              <a:rPr lang="en-GB" dirty="0"/>
              <a:t>simply use the dot (.) operator to access the required property of the model.</a:t>
            </a:r>
          </a:p>
          <a:p>
            <a:pPr marL="365760" lvl="1" indent="0" algn="ctr">
              <a:buNone/>
            </a:pPr>
            <a:r>
              <a:rPr lang="en-GB" sz="2400" dirty="0">
                <a:solidFill>
                  <a:srgbClr val="0000FF"/>
                </a:solidFill>
                <a:latin typeface="Consolas" panose="020B0609020204030204" pitchFamily="49" charset="0"/>
              </a:rPr>
              <a:t>&lt;</a:t>
            </a:r>
            <a:r>
              <a:rPr lang="en-GB" sz="2400" dirty="0">
                <a:solidFill>
                  <a:srgbClr val="800000"/>
                </a:solidFill>
                <a:latin typeface="Consolas" panose="020B0609020204030204" pitchFamily="49" charset="0"/>
              </a:rPr>
              <a:t>p</a:t>
            </a:r>
            <a:r>
              <a:rPr lang="en-GB" sz="2400" dirty="0">
                <a:solidFill>
                  <a:srgbClr val="0000FF"/>
                </a:solidFill>
                <a:latin typeface="Consolas" panose="020B0609020204030204" pitchFamily="49" charset="0"/>
              </a:rPr>
              <a:t>&gt;</a:t>
            </a:r>
            <a:r>
              <a:rPr lang="en-GB" sz="2400" dirty="0">
                <a:solidFill>
                  <a:srgbClr val="000000"/>
                </a:solidFill>
                <a:highlight>
                  <a:srgbClr val="FFFF00"/>
                </a:highlight>
                <a:latin typeface="Consolas" panose="020B0609020204030204" pitchFamily="49" charset="0"/>
              </a:rPr>
              <a:t>@</a:t>
            </a:r>
            <a:r>
              <a:rPr lang="en-GB" sz="2400" b="1" dirty="0" err="1">
                <a:solidFill>
                  <a:srgbClr val="000000"/>
                </a:solidFill>
                <a:latin typeface="Consolas" panose="020B0609020204030204" pitchFamily="49" charset="0"/>
              </a:rPr>
              <a:t>Model</a:t>
            </a:r>
            <a:r>
              <a:rPr lang="en-GB" sz="2400" dirty="0" err="1">
                <a:solidFill>
                  <a:srgbClr val="000000"/>
                </a:solidFill>
                <a:latin typeface="Consolas" panose="020B0609020204030204" pitchFamily="49" charset="0"/>
              </a:rPr>
              <a:t>.Title</a:t>
            </a:r>
            <a:r>
              <a:rPr lang="en-GB" sz="2400" dirty="0">
                <a:solidFill>
                  <a:srgbClr val="0000FF"/>
                </a:solidFill>
                <a:latin typeface="Consolas" panose="020B0609020204030204" pitchFamily="49" charset="0"/>
              </a:rPr>
              <a:t>&lt;/</a:t>
            </a:r>
            <a:r>
              <a:rPr lang="en-GB" sz="2400" dirty="0">
                <a:solidFill>
                  <a:srgbClr val="800000"/>
                </a:solidFill>
                <a:latin typeface="Consolas" panose="020B0609020204030204" pitchFamily="49" charset="0"/>
              </a:rPr>
              <a:t>p</a:t>
            </a:r>
            <a:r>
              <a:rPr lang="en-GB" sz="2400" dirty="0">
                <a:solidFill>
                  <a:srgbClr val="0000FF"/>
                </a:solidFill>
                <a:latin typeface="Consolas" panose="020B0609020204030204" pitchFamily="49" charset="0"/>
              </a:rPr>
              <a:t>&gt;</a:t>
            </a:r>
            <a:endParaRPr lang="en-GB" dirty="0"/>
          </a:p>
          <a:p>
            <a:r>
              <a:rPr lang="en-GB" dirty="0"/>
              <a:t>Collection data requires a for { … } loop and looping variable (item in the example):</a:t>
            </a:r>
          </a:p>
          <a:p>
            <a:pPr marL="594360" lvl="2" indent="0">
              <a:buNone/>
            </a:pPr>
            <a:r>
              <a:rPr lang="sv-SE" sz="2400" dirty="0">
                <a:solidFill>
                  <a:srgbClr val="000000"/>
                </a:solidFill>
                <a:highlight>
                  <a:srgbClr val="FFFF00"/>
                </a:highlight>
                <a:latin typeface="Consolas" panose="020B0609020204030204" pitchFamily="49" charset="0"/>
              </a:rPr>
              <a:t>@</a:t>
            </a:r>
            <a:r>
              <a:rPr lang="sv-SE" sz="2400" dirty="0">
                <a:solidFill>
                  <a:srgbClr val="0000FF"/>
                </a:solidFill>
                <a:latin typeface="Consolas" panose="020B0609020204030204" pitchFamily="49" charset="0"/>
              </a:rPr>
              <a:t>foreach</a:t>
            </a:r>
            <a:r>
              <a:rPr lang="sv-SE" sz="2400" dirty="0">
                <a:solidFill>
                  <a:srgbClr val="000000"/>
                </a:solidFill>
                <a:latin typeface="Consolas" panose="020B0609020204030204" pitchFamily="49" charset="0"/>
              </a:rPr>
              <a:t> (var </a:t>
            </a:r>
            <a:r>
              <a:rPr lang="sv-SE" sz="2400" b="1" dirty="0">
                <a:solidFill>
                  <a:srgbClr val="000000"/>
                </a:solidFill>
                <a:latin typeface="Consolas" panose="020B0609020204030204" pitchFamily="49" charset="0"/>
              </a:rPr>
              <a:t>item</a:t>
            </a:r>
            <a:r>
              <a:rPr lang="sv-SE" sz="2400" dirty="0">
                <a:solidFill>
                  <a:srgbClr val="000000"/>
                </a:solidFill>
                <a:latin typeface="Consolas" panose="020B0609020204030204" pitchFamily="49" charset="0"/>
              </a:rPr>
              <a:t> </a:t>
            </a:r>
            <a:r>
              <a:rPr lang="sv-SE" sz="2400" dirty="0">
                <a:solidFill>
                  <a:srgbClr val="0000FF"/>
                </a:solidFill>
                <a:latin typeface="Consolas" panose="020B0609020204030204" pitchFamily="49" charset="0"/>
              </a:rPr>
              <a:t>in</a:t>
            </a:r>
            <a:r>
              <a:rPr lang="sv-SE" sz="2400" dirty="0">
                <a:solidFill>
                  <a:srgbClr val="000000"/>
                </a:solidFill>
                <a:latin typeface="Consolas" panose="020B0609020204030204" pitchFamily="49" charset="0"/>
              </a:rPr>
              <a:t> Model)</a:t>
            </a:r>
          </a:p>
          <a:p>
            <a:pPr marL="594360" lvl="2" indent="0">
              <a:buNone/>
            </a:pPr>
            <a:r>
              <a:rPr lang="en-GB" sz="2400" dirty="0">
                <a:solidFill>
                  <a:srgbClr val="000000"/>
                </a:solidFill>
                <a:latin typeface="Consolas" panose="020B0609020204030204" pitchFamily="49" charset="0"/>
              </a:rPr>
              <a:t>{</a:t>
            </a:r>
          </a:p>
          <a:p>
            <a:pPr marL="594360" lvl="2" indent="0">
              <a:buNone/>
            </a:pP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 &lt;</a:t>
            </a:r>
            <a:r>
              <a:rPr lang="en-GB" sz="2400" dirty="0">
                <a:solidFill>
                  <a:srgbClr val="800000"/>
                </a:solidFill>
                <a:latin typeface="Consolas" panose="020B0609020204030204" pitchFamily="49" charset="0"/>
              </a:rPr>
              <a:t>p</a:t>
            </a:r>
            <a:r>
              <a:rPr lang="en-GB" sz="2400" dirty="0">
                <a:solidFill>
                  <a:srgbClr val="0000FF"/>
                </a:solidFill>
                <a:latin typeface="Consolas" panose="020B0609020204030204" pitchFamily="49" charset="0"/>
              </a:rPr>
              <a:t>&gt;</a:t>
            </a:r>
            <a:r>
              <a:rPr lang="en-GB" sz="2400" dirty="0">
                <a:solidFill>
                  <a:srgbClr val="000000"/>
                </a:solidFill>
                <a:highlight>
                  <a:srgbClr val="FFFF00"/>
                </a:highlight>
                <a:latin typeface="Consolas" panose="020B0609020204030204" pitchFamily="49" charset="0"/>
              </a:rPr>
              <a:t>@</a:t>
            </a:r>
            <a:r>
              <a:rPr lang="en-GB" sz="2400" b="1" dirty="0" err="1">
                <a:solidFill>
                  <a:srgbClr val="000000"/>
                </a:solidFill>
                <a:latin typeface="Consolas" panose="020B0609020204030204" pitchFamily="49" charset="0"/>
              </a:rPr>
              <a:t>item</a:t>
            </a:r>
            <a:r>
              <a:rPr lang="en-GB" sz="2400" dirty="0" err="1">
                <a:solidFill>
                  <a:srgbClr val="000000"/>
                </a:solidFill>
                <a:latin typeface="Consolas" panose="020B0609020204030204" pitchFamily="49" charset="0"/>
              </a:rPr>
              <a:t>.Title</a:t>
            </a:r>
            <a:r>
              <a:rPr lang="en-GB" sz="2400" dirty="0">
                <a:solidFill>
                  <a:srgbClr val="0000FF"/>
                </a:solidFill>
                <a:latin typeface="Consolas" panose="020B0609020204030204" pitchFamily="49" charset="0"/>
              </a:rPr>
              <a:t>&lt;/</a:t>
            </a:r>
            <a:r>
              <a:rPr lang="en-GB" sz="2400" dirty="0">
                <a:solidFill>
                  <a:srgbClr val="800000"/>
                </a:solidFill>
                <a:latin typeface="Consolas" panose="020B0609020204030204" pitchFamily="49" charset="0"/>
              </a:rPr>
              <a:t>p</a:t>
            </a:r>
            <a:r>
              <a:rPr lang="en-GB" sz="2400" dirty="0">
                <a:solidFill>
                  <a:srgbClr val="0000FF"/>
                </a:solidFill>
                <a:latin typeface="Consolas" panose="020B0609020204030204" pitchFamily="49" charset="0"/>
              </a:rPr>
              <a:t>&gt;</a:t>
            </a:r>
            <a:endParaRPr lang="en-GB" sz="2400" dirty="0">
              <a:solidFill>
                <a:srgbClr val="000000"/>
              </a:solidFill>
              <a:latin typeface="Consolas" panose="020B0609020204030204" pitchFamily="49" charset="0"/>
            </a:endParaRPr>
          </a:p>
          <a:p>
            <a:pPr marL="594360" lvl="2" indent="0">
              <a:buNone/>
            </a:pPr>
            <a:r>
              <a:rPr lang="en-GB" sz="2400" dirty="0" smtClean="0">
                <a:solidFill>
                  <a:srgbClr val="000000"/>
                </a:solidFill>
                <a:latin typeface="Consolas" panose="020B0609020204030204" pitchFamily="49" charset="0"/>
              </a:rPr>
              <a:t>}</a:t>
            </a:r>
            <a:endParaRPr lang="en-GB" dirty="0"/>
          </a:p>
          <a:p>
            <a:r>
              <a:rPr lang="en-GB" b="1" i="1" dirty="0" smtClean="0"/>
              <a:t>The better </a:t>
            </a:r>
            <a:r>
              <a:rPr lang="en-GB" b="1" i="1" dirty="0" smtClean="0"/>
              <a:t>practice</a:t>
            </a:r>
            <a:r>
              <a:rPr lang="en-GB" dirty="0" smtClean="0"/>
              <a:t>, however,  </a:t>
            </a:r>
            <a:r>
              <a:rPr lang="en-GB" dirty="0" smtClean="0"/>
              <a:t>is to use </a:t>
            </a:r>
            <a:r>
              <a:rPr lang="en-GB" dirty="0" smtClean="0">
                <a:hlinkClick r:id="rId3"/>
              </a:rPr>
              <a:t>custom Tag Helpers</a:t>
            </a:r>
            <a:r>
              <a:rPr lang="en-GB" dirty="0" smtClean="0"/>
              <a:t> (but we will leave that to Advanced ASP.NET </a:t>
            </a:r>
            <a:r>
              <a:rPr lang="en-GB" dirty="0" smtClean="0">
                <a:sym typeface="Wingdings" panose="05000000000000000000" pitchFamily="2" charset="2"/>
              </a:rPr>
              <a:t>)</a:t>
            </a:r>
            <a:r>
              <a:rPr lang="en-GB" dirty="0" smtClean="0"/>
              <a:t>. </a:t>
            </a:r>
            <a:endParaRPr lang="en-GB" dirty="0"/>
          </a:p>
          <a:p>
            <a:endParaRPr lang="en-GB" dirty="0"/>
          </a:p>
        </p:txBody>
      </p:sp>
    </p:spTree>
    <p:extLst>
      <p:ext uri="{BB962C8B-B14F-4D97-AF65-F5344CB8AC3E}">
        <p14:creationId xmlns:p14="http://schemas.microsoft.com/office/powerpoint/2010/main" val="2378524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16310-D486-47F0-B0EF-EA2DF7F89ED1}"/>
              </a:ext>
            </a:extLst>
          </p:cNvPr>
          <p:cNvSpPr>
            <a:spLocks noGrp="1"/>
          </p:cNvSpPr>
          <p:nvPr>
            <p:ph type="title"/>
          </p:nvPr>
        </p:nvSpPr>
        <p:spPr/>
        <p:txBody>
          <a:bodyPr/>
          <a:lstStyle/>
          <a:p>
            <a:r>
              <a:rPr lang="en-GB" dirty="0"/>
              <a:t>Razor and Displaying Model Data</a:t>
            </a:r>
          </a:p>
        </p:txBody>
      </p:sp>
      <p:sp>
        <p:nvSpPr>
          <p:cNvPr id="3" name="Content Placeholder 2">
            <a:extLst>
              <a:ext uri="{FF2B5EF4-FFF2-40B4-BE49-F238E27FC236}">
                <a16:creationId xmlns:a16="http://schemas.microsoft.com/office/drawing/2014/main" id="{DBA36332-4073-46C2-93F0-E1D7E57B6838}"/>
              </a:ext>
            </a:extLst>
          </p:cNvPr>
          <p:cNvSpPr>
            <a:spLocks noGrp="1"/>
          </p:cNvSpPr>
          <p:nvPr>
            <p:ph sz="quarter" idx="1"/>
          </p:nvPr>
        </p:nvSpPr>
        <p:spPr/>
        <p:txBody>
          <a:bodyPr/>
          <a:lstStyle/>
          <a:p>
            <a:r>
              <a:rPr lang="en-GB" dirty="0"/>
              <a:t>It is, however, </a:t>
            </a:r>
            <a:r>
              <a:rPr lang="en-GB" dirty="0" smtClean="0"/>
              <a:t>usually recommended </a:t>
            </a:r>
            <a:r>
              <a:rPr lang="en-GB" dirty="0"/>
              <a:t>that you use </a:t>
            </a:r>
            <a:r>
              <a:rPr lang="en-GB" dirty="0" smtClean="0"/>
              <a:t>HTML helpers </a:t>
            </a:r>
            <a:r>
              <a:rPr lang="en-GB" dirty="0"/>
              <a:t>or Tag helpers </a:t>
            </a:r>
            <a:r>
              <a:rPr lang="en-GB" dirty="0" smtClean="0"/>
              <a:t>to display </a:t>
            </a:r>
            <a:r>
              <a:rPr lang="en-GB" dirty="0"/>
              <a:t>data from a model or view model.</a:t>
            </a:r>
          </a:p>
          <a:p>
            <a:r>
              <a:rPr lang="en-GB" dirty="0" smtClean="0"/>
              <a:t>We will briefly look at HTML Helper Methods today.</a:t>
            </a:r>
          </a:p>
          <a:p>
            <a:r>
              <a:rPr lang="en-GB" dirty="0" smtClean="0"/>
              <a:t>More to come later.</a:t>
            </a:r>
            <a:endParaRPr lang="en-GB" dirty="0"/>
          </a:p>
        </p:txBody>
      </p:sp>
    </p:spTree>
    <p:extLst>
      <p:ext uri="{BB962C8B-B14F-4D97-AF65-F5344CB8AC3E}">
        <p14:creationId xmlns:p14="http://schemas.microsoft.com/office/powerpoint/2010/main" val="422249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HTML Helper Methods</a:t>
            </a:r>
            <a:endParaRPr lang="en-GB" dirty="0"/>
          </a:p>
        </p:txBody>
      </p:sp>
      <p:sp>
        <p:nvSpPr>
          <p:cNvPr id="3" name="Content Placeholder 2"/>
          <p:cNvSpPr>
            <a:spLocks noGrp="1"/>
          </p:cNvSpPr>
          <p:nvPr>
            <p:ph sz="quarter" idx="1"/>
          </p:nvPr>
        </p:nvSpPr>
        <p:spPr/>
        <p:txBody>
          <a:bodyPr/>
          <a:lstStyle/>
          <a:p>
            <a:pPr marL="0" indent="0">
              <a:buNone/>
            </a:pPr>
            <a:r>
              <a:rPr lang="en-GB" dirty="0" smtClean="0"/>
              <a:t>There are two types:</a:t>
            </a:r>
          </a:p>
          <a:p>
            <a:r>
              <a:rPr lang="en-GB" dirty="0"/>
              <a:t>Html Helper Methods</a:t>
            </a:r>
          </a:p>
          <a:p>
            <a:r>
              <a:rPr lang="en-GB" dirty="0"/>
              <a:t>Strongly Typed Html Helper Methods</a:t>
            </a:r>
          </a:p>
          <a:p>
            <a:pPr lvl="1"/>
            <a:r>
              <a:rPr lang="en-GB" dirty="0"/>
              <a:t>They are for displaying </a:t>
            </a:r>
            <a:r>
              <a:rPr lang="en-GB" b="1" dirty="0"/>
              <a:t>model data</a:t>
            </a:r>
            <a:r>
              <a:rPr lang="en-GB" dirty="0"/>
              <a:t>.</a:t>
            </a:r>
          </a:p>
          <a:p>
            <a:pPr lvl="1"/>
            <a:r>
              <a:rPr lang="en-GB" dirty="0"/>
              <a:t>Requires the use of the Lambda expressions I have been avoiding telling you about </a:t>
            </a:r>
            <a:r>
              <a:rPr lang="en-GB" dirty="0">
                <a:sym typeface="Wingdings" panose="05000000000000000000" pitchFamily="2" charset="2"/>
              </a:rPr>
              <a:t></a:t>
            </a:r>
            <a:r>
              <a:rPr lang="en-GB" dirty="0" smtClean="0"/>
              <a:t>.</a:t>
            </a:r>
          </a:p>
          <a:p>
            <a:pPr lvl="2"/>
            <a:r>
              <a:rPr lang="en-GB" dirty="0" smtClean="0"/>
              <a:t>More on this soon.</a:t>
            </a:r>
            <a:endParaRPr lang="en-GB" dirty="0"/>
          </a:p>
          <a:p>
            <a:endParaRPr lang="en-GB" dirty="0"/>
          </a:p>
          <a:p>
            <a:endParaRPr lang="en-GB" dirty="0"/>
          </a:p>
        </p:txBody>
      </p:sp>
    </p:spTree>
    <p:extLst>
      <p:ext uri="{BB962C8B-B14F-4D97-AF65-F5344CB8AC3E}">
        <p14:creationId xmlns:p14="http://schemas.microsoft.com/office/powerpoint/2010/main" val="1220349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HTML Strongly Typed Helpers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Html Helpers are for </a:t>
            </a:r>
            <a:r>
              <a:rPr lang="en-GB" dirty="0"/>
              <a:t>displaying </a:t>
            </a:r>
            <a:r>
              <a:rPr lang="en-GB" b="1" dirty="0"/>
              <a:t>model data</a:t>
            </a:r>
            <a:r>
              <a:rPr lang="en-GB" dirty="0"/>
              <a:t>.</a:t>
            </a:r>
          </a:p>
          <a:p>
            <a:r>
              <a:rPr lang="en-GB" dirty="0" smtClean="0"/>
              <a:t>The syntax is:</a:t>
            </a:r>
          </a:p>
          <a:p>
            <a:pPr lvl="1"/>
            <a:r>
              <a:rPr lang="en-GB" b="1" dirty="0" smtClean="0"/>
              <a:t>Single Model Item</a:t>
            </a:r>
            <a:r>
              <a:rPr lang="en-GB" dirty="0" smtClean="0"/>
              <a:t>:</a:t>
            </a:r>
          </a:p>
          <a:p>
            <a:pPr marL="685800" lvl="2" indent="0">
              <a:buNone/>
            </a:pPr>
            <a:r>
              <a:rPr lang="en-GB" sz="2000" dirty="0">
                <a:solidFill>
                  <a:srgbClr val="000000"/>
                </a:solidFill>
                <a:highlight>
                  <a:srgbClr val="FFFF00"/>
                </a:highlight>
                <a:latin typeface="Consolas" panose="020B0609020204030204" pitchFamily="49" charset="0"/>
              </a:rPr>
              <a:t>@</a:t>
            </a:r>
            <a:r>
              <a:rPr lang="en-GB" sz="2000" dirty="0" err="1">
                <a:solidFill>
                  <a:srgbClr val="000000"/>
                </a:solidFill>
                <a:latin typeface="Consolas" panose="020B0609020204030204" pitchFamily="49" charset="0"/>
              </a:rPr>
              <a:t>Html.</a:t>
            </a:r>
            <a:r>
              <a:rPr lang="en-GB" sz="2000" b="1" dirty="0" err="1">
                <a:solidFill>
                  <a:srgbClr val="000000"/>
                </a:solidFill>
                <a:latin typeface="Consolas" panose="020B0609020204030204" pitchFamily="49" charset="0"/>
              </a:rPr>
              <a:t>HelperTypeFor</a:t>
            </a:r>
            <a:r>
              <a:rPr lang="en-GB" sz="2000" dirty="0">
                <a:solidFill>
                  <a:srgbClr val="000000"/>
                </a:solidFill>
                <a:latin typeface="Consolas" panose="020B0609020204030204" pitchFamily="49" charset="0"/>
              </a:rPr>
              <a:t>(model =&gt; </a:t>
            </a:r>
            <a:r>
              <a:rPr lang="en-GB" sz="2000" dirty="0" err="1" smtClean="0">
                <a:solidFill>
                  <a:srgbClr val="000000"/>
                </a:solidFill>
                <a:latin typeface="Consolas" panose="020B0609020204030204" pitchFamily="49" charset="0"/>
              </a:rPr>
              <a:t>model.Property</a:t>
            </a:r>
            <a:r>
              <a:rPr lang="en-GB" sz="2000" dirty="0" smtClean="0">
                <a:solidFill>
                  <a:srgbClr val="000000"/>
                </a:solidFill>
                <a:latin typeface="Consolas" panose="020B0609020204030204" pitchFamily="49" charset="0"/>
              </a:rPr>
              <a:t>)</a:t>
            </a:r>
            <a:endParaRPr lang="en-GB" dirty="0"/>
          </a:p>
          <a:p>
            <a:pPr lvl="1"/>
            <a:r>
              <a:rPr lang="en-GB" b="1" dirty="0" smtClean="0"/>
              <a:t>Enumerable(i.e. Lists) Model Item</a:t>
            </a:r>
            <a:r>
              <a:rPr lang="en-GB" dirty="0" smtClean="0"/>
              <a:t>:</a:t>
            </a:r>
          </a:p>
          <a:p>
            <a:pPr marL="685800" lvl="2" indent="0">
              <a:buNone/>
            </a:pPr>
            <a:r>
              <a:rPr lang="en-GB" sz="2000" dirty="0">
                <a:solidFill>
                  <a:srgbClr val="000000"/>
                </a:solidFill>
                <a:highlight>
                  <a:srgbClr val="FFFF00"/>
                </a:highlight>
                <a:latin typeface="Consolas" panose="020B0609020204030204" pitchFamily="49" charset="0"/>
              </a:rPr>
              <a:t>@</a:t>
            </a:r>
            <a:r>
              <a:rPr lang="en-GB" sz="2000" dirty="0" err="1" smtClean="0">
                <a:solidFill>
                  <a:srgbClr val="000000"/>
                </a:solidFill>
                <a:latin typeface="Consolas" panose="020B0609020204030204" pitchFamily="49" charset="0"/>
              </a:rPr>
              <a:t>Html.</a:t>
            </a:r>
            <a:r>
              <a:rPr lang="en-GB" sz="2000" b="1" dirty="0" err="1" smtClean="0">
                <a:solidFill>
                  <a:srgbClr val="000000"/>
                </a:solidFill>
                <a:latin typeface="Consolas" panose="020B0609020204030204" pitchFamily="49" charset="0"/>
              </a:rPr>
              <a:t>HelperTypeFor</a:t>
            </a:r>
            <a:r>
              <a:rPr lang="en-GB" sz="2000" dirty="0" smtClean="0">
                <a:solidFill>
                  <a:srgbClr val="000000"/>
                </a:solidFill>
                <a:latin typeface="Consolas" panose="020B0609020204030204" pitchFamily="49" charset="0"/>
              </a:rPr>
              <a:t>(</a:t>
            </a:r>
            <a:r>
              <a:rPr lang="en-GB" sz="2000" dirty="0" err="1" smtClean="0">
                <a:solidFill>
                  <a:srgbClr val="000000"/>
                </a:solidFill>
                <a:latin typeface="Consolas" panose="020B0609020204030204" pitchFamily="49" charset="0"/>
              </a:rPr>
              <a:t>modelItem</a:t>
            </a:r>
            <a:r>
              <a:rPr lang="en-GB" sz="2000" dirty="0" smtClean="0">
                <a:solidFill>
                  <a:srgbClr val="000000"/>
                </a:solidFill>
                <a:latin typeface="Consolas" panose="020B0609020204030204" pitchFamily="49" charset="0"/>
              </a:rPr>
              <a:t> </a:t>
            </a:r>
            <a:r>
              <a:rPr lang="en-GB" sz="2000" dirty="0">
                <a:solidFill>
                  <a:srgbClr val="000000"/>
                </a:solidFill>
                <a:latin typeface="Consolas" panose="020B0609020204030204" pitchFamily="49" charset="0"/>
              </a:rPr>
              <a:t>=&gt; </a:t>
            </a:r>
            <a:r>
              <a:rPr lang="en-GB" sz="2000" dirty="0" err="1" smtClean="0">
                <a:solidFill>
                  <a:srgbClr val="000000"/>
                </a:solidFill>
                <a:latin typeface="Consolas" panose="020B0609020204030204" pitchFamily="49" charset="0"/>
              </a:rPr>
              <a:t>item.Property</a:t>
            </a:r>
            <a:r>
              <a:rPr lang="en-GB" sz="2000" dirty="0" smtClean="0">
                <a:solidFill>
                  <a:srgbClr val="000000"/>
                </a:solidFill>
                <a:latin typeface="Consolas" panose="020B0609020204030204" pitchFamily="49" charset="0"/>
              </a:rPr>
              <a:t>)</a:t>
            </a:r>
            <a:endParaRPr lang="en-GB" dirty="0"/>
          </a:p>
          <a:p>
            <a:r>
              <a:rPr lang="en-GB" dirty="0" smtClean="0"/>
              <a:t>Where:</a:t>
            </a:r>
          </a:p>
          <a:p>
            <a:pPr lvl="1"/>
            <a:r>
              <a:rPr lang="en-GB" b="1" dirty="0" err="1" smtClean="0"/>
              <a:t>HelperTypeFor</a:t>
            </a:r>
            <a:r>
              <a:rPr lang="en-GB" dirty="0" smtClean="0"/>
              <a:t> is the type of HTML control to use</a:t>
            </a:r>
          </a:p>
          <a:p>
            <a:pPr lvl="1"/>
            <a:r>
              <a:rPr lang="en-GB" b="1" dirty="0" err="1" smtClean="0"/>
              <a:t>model.Property</a:t>
            </a:r>
            <a:r>
              <a:rPr lang="en-GB" dirty="0" smtClean="0"/>
              <a:t> is the property of the model item you want to display in the HTML control</a:t>
            </a:r>
            <a:r>
              <a:rPr lang="en-GB" dirty="0" smtClean="0"/>
              <a:t>.</a:t>
            </a:r>
          </a:p>
          <a:p>
            <a:pPr lvl="1"/>
            <a:r>
              <a:rPr lang="en-GB" dirty="0" smtClean="0"/>
              <a:t>item is the looping variable in the for {… }loop.</a:t>
            </a:r>
            <a:endParaRPr lang="en-GB" dirty="0" smtClean="0"/>
          </a:p>
        </p:txBody>
      </p:sp>
      <p:sp>
        <p:nvSpPr>
          <p:cNvPr id="4" name="Rectangle 3"/>
          <p:cNvSpPr/>
          <p:nvPr/>
        </p:nvSpPr>
        <p:spPr>
          <a:xfrm>
            <a:off x="2194255" y="2861610"/>
            <a:ext cx="1729673" cy="423374"/>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5220072" y="2924944"/>
            <a:ext cx="1944216" cy="288032"/>
          </a:xfrm>
          <a:prstGeom prst="rect">
            <a:avLst/>
          </a:prstGeom>
          <a:solidFill>
            <a:srgbClr val="1BC6E5">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331640" y="4437112"/>
            <a:ext cx="2160240" cy="432048"/>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343513" y="4869160"/>
            <a:ext cx="2220375" cy="381000"/>
          </a:xfrm>
          <a:prstGeom prst="rect">
            <a:avLst/>
          </a:prstGeom>
          <a:solidFill>
            <a:srgbClr val="1BC6E5">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724128" y="3614869"/>
            <a:ext cx="1800200" cy="432048"/>
          </a:xfrm>
          <a:prstGeom prst="rect">
            <a:avLst/>
          </a:prstGeom>
          <a:solidFill>
            <a:srgbClr val="1BC6E5">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194255" y="3573016"/>
            <a:ext cx="1729674" cy="432048"/>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6928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P spid="6" grpId="0" animBg="1"/>
      <p:bldP spid="7" grpId="0" animBg="1"/>
      <p:bldP spid="8" grpId="0" animBg="1"/>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HTML Strongly Typed Helpers</a:t>
            </a:r>
            <a:endParaRPr lang="en-GB" dirty="0"/>
          </a:p>
        </p:txBody>
      </p:sp>
      <p:sp>
        <p:nvSpPr>
          <p:cNvPr id="3" name="Content Placeholder 2"/>
          <p:cNvSpPr>
            <a:spLocks noGrp="1"/>
          </p:cNvSpPr>
          <p:nvPr>
            <p:ph sz="quarter" idx="1"/>
          </p:nvPr>
        </p:nvSpPr>
        <p:spPr/>
        <p:txBody>
          <a:bodyPr/>
          <a:lstStyle/>
          <a:p>
            <a:r>
              <a:rPr lang="en-GB" dirty="0"/>
              <a:t>The View specifies that it is using the Film </a:t>
            </a:r>
            <a:r>
              <a:rPr lang="en-GB" dirty="0" smtClean="0"/>
              <a:t>model for a single item:</a:t>
            </a:r>
            <a:endParaRPr lang="en-GB" dirty="0"/>
          </a:p>
          <a:p>
            <a:pPr lvl="1"/>
            <a:r>
              <a:rPr lang="en-US" altLang="en-US" dirty="0">
                <a:solidFill>
                  <a:srgbClr val="000000"/>
                </a:solidFill>
                <a:highlight>
                  <a:srgbClr val="FFFF00"/>
                </a:highlight>
                <a:latin typeface="Consolas" panose="020B0609020204030204" pitchFamily="49" charset="0"/>
              </a:rPr>
              <a:t>@</a:t>
            </a:r>
            <a:r>
              <a:rPr lang="en-US" altLang="en-US" dirty="0">
                <a:solidFill>
                  <a:srgbClr val="000000"/>
                </a:solidFill>
                <a:latin typeface="Consolas" panose="020B0609020204030204" pitchFamily="49" charset="0"/>
              </a:rPr>
              <a:t>Html </a:t>
            </a:r>
            <a:r>
              <a:rPr lang="en-US" altLang="en-US" dirty="0">
                <a:solidFill>
                  <a:srgbClr val="2B91AF"/>
                </a:solidFill>
                <a:latin typeface="Consolas" panose="020B0609020204030204" pitchFamily="49" charset="0"/>
              </a:rPr>
              <a:t>Film</a:t>
            </a:r>
            <a:endParaRPr lang="en-GB" dirty="0"/>
          </a:p>
          <a:p>
            <a:r>
              <a:rPr lang="en-GB" dirty="0" smtClean="0"/>
              <a:t>The syntax is:</a:t>
            </a:r>
          </a:p>
          <a:p>
            <a:pPr marL="411480" lvl="1" indent="0">
              <a:buNone/>
            </a:pPr>
            <a:r>
              <a:rPr lang="en-GB" sz="2300" dirty="0">
                <a:solidFill>
                  <a:srgbClr val="000000"/>
                </a:solidFill>
                <a:highlight>
                  <a:srgbClr val="FFFF00"/>
                </a:highlight>
                <a:latin typeface="Consolas" panose="020B0609020204030204" pitchFamily="49" charset="0"/>
              </a:rPr>
              <a:t>@</a:t>
            </a:r>
            <a:r>
              <a:rPr lang="en-GB" sz="2300" dirty="0" err="1" smtClean="0">
                <a:solidFill>
                  <a:srgbClr val="000000"/>
                </a:solidFill>
                <a:latin typeface="Consolas" panose="020B0609020204030204" pitchFamily="49" charset="0"/>
              </a:rPr>
              <a:t>Html.HelperTypeFor</a:t>
            </a:r>
            <a:r>
              <a:rPr lang="en-GB" sz="2300" dirty="0" smtClean="0">
                <a:solidFill>
                  <a:srgbClr val="000000"/>
                </a:solidFill>
                <a:latin typeface="Consolas" panose="020B0609020204030204" pitchFamily="49" charset="0"/>
              </a:rPr>
              <a:t>(model </a:t>
            </a:r>
            <a:r>
              <a:rPr lang="en-GB" sz="2300" dirty="0">
                <a:solidFill>
                  <a:srgbClr val="000000"/>
                </a:solidFill>
                <a:latin typeface="Consolas" panose="020B0609020204030204" pitchFamily="49" charset="0"/>
              </a:rPr>
              <a:t>=&gt; </a:t>
            </a:r>
            <a:r>
              <a:rPr lang="en-GB" sz="2300" dirty="0" err="1" smtClean="0">
                <a:solidFill>
                  <a:srgbClr val="000000"/>
                </a:solidFill>
                <a:latin typeface="Consolas" panose="020B0609020204030204" pitchFamily="49" charset="0"/>
              </a:rPr>
              <a:t>model.Property</a:t>
            </a:r>
            <a:r>
              <a:rPr lang="en-GB" sz="2300" dirty="0" smtClean="0">
                <a:solidFill>
                  <a:srgbClr val="000000"/>
                </a:solidFill>
                <a:latin typeface="Consolas" panose="020B0609020204030204" pitchFamily="49" charset="0"/>
              </a:rPr>
              <a:t>)</a:t>
            </a:r>
            <a:endParaRPr lang="en-GB" sz="2300" dirty="0" smtClean="0"/>
          </a:p>
          <a:p>
            <a:r>
              <a:rPr lang="en-GB" dirty="0" smtClean="0"/>
              <a:t>To display the value of the </a:t>
            </a:r>
            <a:r>
              <a:rPr lang="en-GB" b="1" dirty="0" smtClean="0"/>
              <a:t>Film’s title property</a:t>
            </a:r>
            <a:r>
              <a:rPr lang="en-GB" dirty="0" smtClean="0"/>
              <a:t> (no special control):</a:t>
            </a:r>
          </a:p>
          <a:p>
            <a:pPr marL="365760" lvl="1" indent="0">
              <a:buNone/>
            </a:pPr>
            <a:r>
              <a:rPr lang="en-GB" sz="2400" dirty="0">
                <a:solidFill>
                  <a:srgbClr val="000000"/>
                </a:solidFill>
                <a:highlight>
                  <a:srgbClr val="FFFF00"/>
                </a:highlight>
                <a:latin typeface="Consolas" panose="020B0609020204030204" pitchFamily="49" charset="0"/>
              </a:rPr>
              <a:t>@</a:t>
            </a:r>
            <a:r>
              <a:rPr lang="en-GB" sz="2400" dirty="0" err="1" smtClean="0">
                <a:solidFill>
                  <a:srgbClr val="000000"/>
                </a:solidFill>
                <a:latin typeface="Consolas" panose="020B0609020204030204" pitchFamily="49" charset="0"/>
              </a:rPr>
              <a:t>Html.</a:t>
            </a:r>
            <a:r>
              <a:rPr lang="en-GB" sz="2400" b="1" dirty="0" err="1" smtClean="0">
                <a:solidFill>
                  <a:srgbClr val="000000"/>
                </a:solidFill>
                <a:latin typeface="Consolas" panose="020B0609020204030204" pitchFamily="49" charset="0"/>
              </a:rPr>
              <a:t>DisplayFor</a:t>
            </a:r>
            <a:r>
              <a:rPr lang="en-GB" sz="2400" dirty="0" smtClean="0">
                <a:solidFill>
                  <a:srgbClr val="000000"/>
                </a:solidFill>
                <a:latin typeface="Consolas" panose="020B0609020204030204" pitchFamily="49" charset="0"/>
              </a:rPr>
              <a:t>(model </a:t>
            </a:r>
            <a:r>
              <a:rPr lang="en-GB" sz="2400" dirty="0">
                <a:solidFill>
                  <a:srgbClr val="000000"/>
                </a:solidFill>
                <a:latin typeface="Consolas" panose="020B0609020204030204" pitchFamily="49" charset="0"/>
              </a:rPr>
              <a:t>=&gt; </a:t>
            </a:r>
            <a:r>
              <a:rPr lang="en-GB" sz="2400" dirty="0" err="1" smtClean="0">
                <a:solidFill>
                  <a:srgbClr val="000000"/>
                </a:solidFill>
                <a:latin typeface="Consolas" panose="020B0609020204030204" pitchFamily="49" charset="0"/>
              </a:rPr>
              <a:t>model.</a:t>
            </a:r>
            <a:r>
              <a:rPr lang="en-GB" sz="2400" b="1" dirty="0" err="1" smtClean="0">
                <a:solidFill>
                  <a:srgbClr val="000000"/>
                </a:solidFill>
                <a:latin typeface="Consolas" panose="020B0609020204030204" pitchFamily="49" charset="0"/>
              </a:rPr>
              <a:t>Title</a:t>
            </a:r>
            <a:r>
              <a:rPr lang="en-GB" sz="2400" dirty="0" smtClean="0">
                <a:solidFill>
                  <a:srgbClr val="000000"/>
                </a:solidFill>
                <a:latin typeface="Consolas" panose="020B0609020204030204" pitchFamily="49" charset="0"/>
              </a:rPr>
              <a:t>)</a:t>
            </a:r>
            <a:endParaRPr lang="en-GB" sz="2000" dirty="0" smtClean="0"/>
          </a:p>
          <a:p>
            <a:endParaRPr lang="en-GB" dirty="0"/>
          </a:p>
          <a:p>
            <a:endParaRPr lang="en-GB" dirty="0"/>
          </a:p>
          <a:p>
            <a:endParaRPr lang="en-GB" dirty="0"/>
          </a:p>
        </p:txBody>
      </p:sp>
      <p:cxnSp>
        <p:nvCxnSpPr>
          <p:cNvPr id="5" name="Straight Arrow Connector 4"/>
          <p:cNvCxnSpPr/>
          <p:nvPr/>
        </p:nvCxnSpPr>
        <p:spPr>
          <a:xfrm>
            <a:off x="6516216" y="4437112"/>
            <a:ext cx="144016" cy="64807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350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Tag Helpers Example</a:t>
            </a:r>
            <a:endParaRPr lang="en-GB" dirty="0"/>
          </a:p>
        </p:txBody>
      </p:sp>
      <p:sp>
        <p:nvSpPr>
          <p:cNvPr id="3" name="Content Placeholder 2"/>
          <p:cNvSpPr>
            <a:spLocks noGrp="1"/>
          </p:cNvSpPr>
          <p:nvPr>
            <p:ph sz="quarter" idx="1"/>
          </p:nvPr>
        </p:nvSpPr>
        <p:spPr/>
        <p:txBody>
          <a:bodyPr/>
          <a:lstStyle/>
          <a:p>
            <a:r>
              <a:rPr lang="en-GB" dirty="0">
                <a:hlinkClick r:id="rId3"/>
              </a:rPr>
              <a:t>Tag Helpers</a:t>
            </a:r>
            <a:r>
              <a:rPr lang="en-GB" dirty="0"/>
              <a:t> were introduced in ASP.NET Core.</a:t>
            </a:r>
          </a:p>
          <a:p>
            <a:r>
              <a:rPr lang="en-GB" dirty="0"/>
              <a:t>They provide a more HTML-friendly development experience than the older, HTML Helpers.</a:t>
            </a:r>
          </a:p>
          <a:p>
            <a:pPr lvl="1"/>
            <a:r>
              <a:rPr lang="en-GB" dirty="0" smtClean="0"/>
              <a:t>Use </a:t>
            </a:r>
            <a:r>
              <a:rPr lang="en-GB" b="1" dirty="0"/>
              <a:t>attributes to specify server-side properties</a:t>
            </a:r>
            <a:r>
              <a:rPr lang="en-GB" dirty="0"/>
              <a:t>.</a:t>
            </a:r>
          </a:p>
          <a:p>
            <a:pPr lvl="1"/>
            <a:r>
              <a:rPr lang="en-GB" dirty="0"/>
              <a:t>The attributes start with </a:t>
            </a:r>
            <a:r>
              <a:rPr lang="en-GB" b="1" dirty="0"/>
              <a:t>asp-</a:t>
            </a:r>
            <a:r>
              <a:rPr lang="en-GB" dirty="0"/>
              <a:t>.</a:t>
            </a:r>
          </a:p>
          <a:p>
            <a:r>
              <a:rPr lang="en-GB" dirty="0" smtClean="0"/>
              <a:t>The </a:t>
            </a:r>
            <a:r>
              <a:rPr lang="en-GB" b="1" dirty="0" smtClean="0"/>
              <a:t>asp-for</a:t>
            </a:r>
            <a:r>
              <a:rPr lang="en-GB" dirty="0" smtClean="0"/>
              <a:t> attribute is used to indicate what model item to display.</a:t>
            </a:r>
          </a:p>
          <a:p>
            <a:r>
              <a:rPr lang="en-GB" dirty="0" smtClean="0"/>
              <a:t>This is generally the more modern approach.</a:t>
            </a:r>
            <a:endParaRPr lang="en-GB" dirty="0"/>
          </a:p>
        </p:txBody>
      </p:sp>
    </p:spTree>
    <p:extLst>
      <p:ext uri="{BB962C8B-B14F-4D97-AF65-F5344CB8AC3E}">
        <p14:creationId xmlns:p14="http://schemas.microsoft.com/office/powerpoint/2010/main" val="14309458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Tag Helpers Example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The View specifies that it is using the Film </a:t>
            </a:r>
            <a:r>
              <a:rPr lang="en-GB" dirty="0" smtClean="0"/>
              <a:t>model for a single item:</a:t>
            </a:r>
            <a:endParaRPr lang="en-GB" dirty="0"/>
          </a:p>
          <a:p>
            <a:pPr lvl="1"/>
            <a:r>
              <a:rPr lang="en-US" altLang="en-US" dirty="0">
                <a:solidFill>
                  <a:srgbClr val="000000"/>
                </a:solidFill>
                <a:highlight>
                  <a:srgbClr val="FFFF00"/>
                </a:highlight>
                <a:latin typeface="Consolas" panose="020B0609020204030204" pitchFamily="49" charset="0"/>
              </a:rPr>
              <a:t>@</a:t>
            </a:r>
            <a:r>
              <a:rPr lang="en-US" altLang="en-US" dirty="0">
                <a:solidFill>
                  <a:srgbClr val="000000"/>
                </a:solidFill>
                <a:latin typeface="Consolas" panose="020B0609020204030204" pitchFamily="49" charset="0"/>
              </a:rPr>
              <a:t>Html </a:t>
            </a:r>
            <a:r>
              <a:rPr lang="en-US" altLang="en-US" dirty="0">
                <a:solidFill>
                  <a:srgbClr val="2B91AF"/>
                </a:solidFill>
                <a:latin typeface="Consolas" panose="020B0609020204030204" pitchFamily="49" charset="0"/>
              </a:rPr>
              <a:t>Film</a:t>
            </a:r>
            <a:endParaRPr lang="en-GB" dirty="0"/>
          </a:p>
          <a:p>
            <a:r>
              <a:rPr lang="en-GB" dirty="0" smtClean="0"/>
              <a:t>Recall, that the </a:t>
            </a:r>
            <a:r>
              <a:rPr lang="en-GB" b="1" dirty="0" smtClean="0"/>
              <a:t>asp-for</a:t>
            </a:r>
            <a:r>
              <a:rPr lang="en-GB" dirty="0" smtClean="0"/>
              <a:t> </a:t>
            </a:r>
            <a:r>
              <a:rPr lang="en-GB" dirty="0"/>
              <a:t>attribute is used to indicate what model item to </a:t>
            </a:r>
            <a:r>
              <a:rPr lang="en-GB" dirty="0" smtClean="0"/>
              <a:t>display.</a:t>
            </a:r>
          </a:p>
          <a:p>
            <a:r>
              <a:rPr lang="en-GB" dirty="0" smtClean="0"/>
              <a:t>To display the value of the </a:t>
            </a:r>
            <a:r>
              <a:rPr lang="en-GB" b="1" dirty="0" smtClean="0"/>
              <a:t>Film’s title property</a:t>
            </a:r>
            <a:r>
              <a:rPr lang="en-GB" dirty="0" smtClean="0"/>
              <a:t> </a:t>
            </a:r>
          </a:p>
          <a:p>
            <a:pPr lvl="1"/>
            <a:r>
              <a:rPr lang="en-GB" dirty="0" smtClean="0"/>
              <a:t>In a label control.</a:t>
            </a:r>
          </a:p>
          <a:p>
            <a:pPr lvl="2"/>
            <a:r>
              <a:rPr lang="en-GB" sz="2500" dirty="0">
                <a:solidFill>
                  <a:srgbClr val="0000FF"/>
                </a:solidFill>
                <a:latin typeface="Consolas" panose="020B0609020204030204" pitchFamily="49" charset="0"/>
              </a:rPr>
              <a:t>&lt;</a:t>
            </a:r>
            <a:r>
              <a:rPr lang="en-GB" sz="2500" b="1" dirty="0">
                <a:solidFill>
                  <a:srgbClr val="800080"/>
                </a:solidFill>
                <a:latin typeface="Consolas" panose="020B0609020204030204" pitchFamily="49" charset="0"/>
              </a:rPr>
              <a:t>label</a:t>
            </a:r>
            <a:r>
              <a:rPr lang="en-GB" sz="2500" dirty="0">
                <a:solidFill>
                  <a:srgbClr val="000000"/>
                </a:solidFill>
                <a:latin typeface="Consolas" panose="020B0609020204030204" pitchFamily="49" charset="0"/>
              </a:rPr>
              <a:t> </a:t>
            </a:r>
            <a:r>
              <a:rPr lang="en-GB" sz="2500" b="1" dirty="0">
                <a:solidFill>
                  <a:srgbClr val="800080"/>
                </a:solidFill>
                <a:latin typeface="Consolas" panose="020B0609020204030204" pitchFamily="49" charset="0"/>
              </a:rPr>
              <a:t>asp-for</a:t>
            </a:r>
            <a:r>
              <a:rPr lang="en-GB" sz="2500" dirty="0">
                <a:solidFill>
                  <a:srgbClr val="0000FF"/>
                </a:solidFill>
                <a:latin typeface="Consolas" panose="020B0609020204030204" pitchFamily="49" charset="0"/>
              </a:rPr>
              <a:t>="</a:t>
            </a:r>
            <a:r>
              <a:rPr lang="en-GB" sz="2500" dirty="0">
                <a:solidFill>
                  <a:srgbClr val="000000"/>
                </a:solidFill>
                <a:latin typeface="Consolas" panose="020B0609020204030204" pitchFamily="49" charset="0"/>
              </a:rPr>
              <a:t>Title</a:t>
            </a:r>
            <a:r>
              <a:rPr lang="en-GB" sz="2500" dirty="0">
                <a:solidFill>
                  <a:srgbClr val="0000FF"/>
                </a:solidFill>
                <a:latin typeface="Consolas" panose="020B0609020204030204" pitchFamily="49" charset="0"/>
              </a:rPr>
              <a:t>"&gt;&lt;/</a:t>
            </a:r>
            <a:r>
              <a:rPr lang="en-GB" sz="2500" b="1" dirty="0">
                <a:solidFill>
                  <a:srgbClr val="800080"/>
                </a:solidFill>
                <a:latin typeface="Consolas" panose="020B0609020204030204" pitchFamily="49" charset="0"/>
              </a:rPr>
              <a:t>label</a:t>
            </a:r>
            <a:r>
              <a:rPr lang="en-GB" sz="2500" dirty="0">
                <a:solidFill>
                  <a:srgbClr val="0000FF"/>
                </a:solidFill>
                <a:latin typeface="Consolas" panose="020B0609020204030204" pitchFamily="49" charset="0"/>
              </a:rPr>
              <a:t>&gt;</a:t>
            </a:r>
            <a:endParaRPr lang="en-GB" sz="2100" dirty="0"/>
          </a:p>
          <a:p>
            <a:pPr lvl="1"/>
            <a:r>
              <a:rPr lang="en-GB" dirty="0" smtClean="0"/>
              <a:t>In a form input control:</a:t>
            </a:r>
          </a:p>
          <a:p>
            <a:pPr lvl="2"/>
            <a:r>
              <a:rPr lang="en-GB" sz="2400" dirty="0" smtClean="0">
                <a:solidFill>
                  <a:srgbClr val="0000FF"/>
                </a:solidFill>
                <a:latin typeface="Consolas" panose="020B0609020204030204" pitchFamily="49" charset="0"/>
              </a:rPr>
              <a:t>&lt;</a:t>
            </a:r>
            <a:r>
              <a:rPr lang="en-GB" sz="2400" b="1" dirty="0" smtClean="0">
                <a:solidFill>
                  <a:srgbClr val="800080"/>
                </a:solidFill>
                <a:latin typeface="Consolas" panose="020B0609020204030204" pitchFamily="49" charset="0"/>
              </a:rPr>
              <a:t>input</a:t>
            </a:r>
            <a:r>
              <a:rPr lang="en-GB" sz="2400" dirty="0" smtClean="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asp-for</a:t>
            </a:r>
            <a:r>
              <a:rPr lang="en-GB" sz="2400" dirty="0">
                <a:solidFill>
                  <a:srgbClr val="0000FF"/>
                </a:solidFill>
                <a:latin typeface="Consolas" panose="020B0609020204030204" pitchFamily="49" charset="0"/>
              </a:rPr>
              <a:t>="</a:t>
            </a:r>
            <a:r>
              <a:rPr lang="en-GB" sz="2400" dirty="0" smtClean="0">
                <a:solidFill>
                  <a:srgbClr val="000000"/>
                </a:solidFill>
                <a:latin typeface="Consolas" panose="020B0609020204030204" pitchFamily="49" charset="0"/>
              </a:rPr>
              <a:t>Title</a:t>
            </a:r>
            <a:r>
              <a:rPr lang="en-GB" sz="2400" dirty="0" smtClean="0">
                <a:solidFill>
                  <a:srgbClr val="0000FF"/>
                </a:solidFill>
                <a:latin typeface="Consolas" panose="020B0609020204030204" pitchFamily="49" charset="0"/>
              </a:rPr>
              <a:t>" </a:t>
            </a:r>
            <a:r>
              <a:rPr lang="en-GB" sz="2400" dirty="0">
                <a:solidFill>
                  <a:srgbClr val="FF0000"/>
                </a:solidFill>
                <a:latin typeface="Consolas" panose="020B0609020204030204" pitchFamily="49" charset="0"/>
              </a:rPr>
              <a:t>class</a:t>
            </a:r>
            <a:r>
              <a:rPr lang="en-GB" sz="2400" dirty="0">
                <a:solidFill>
                  <a:srgbClr val="0000FF"/>
                </a:solidFill>
                <a:latin typeface="Consolas" panose="020B0609020204030204" pitchFamily="49" charset="0"/>
              </a:rPr>
              <a:t>="form-control</a:t>
            </a:r>
            <a:r>
              <a:rPr lang="en-GB" sz="2400" dirty="0" smtClean="0">
                <a:solidFill>
                  <a:srgbClr val="0000FF"/>
                </a:solidFill>
                <a:latin typeface="Consolas" panose="020B0609020204030204" pitchFamily="49" charset="0"/>
              </a:rPr>
              <a:t>"&gt;&lt;/</a:t>
            </a:r>
            <a:r>
              <a:rPr lang="en-GB" sz="2400" b="1" dirty="0">
                <a:solidFill>
                  <a:srgbClr val="800080"/>
                </a:solidFill>
                <a:latin typeface="Consolas" panose="020B0609020204030204" pitchFamily="49" charset="0"/>
              </a:rPr>
              <a:t>label</a:t>
            </a:r>
            <a:r>
              <a:rPr lang="en-GB" sz="2400" dirty="0">
                <a:solidFill>
                  <a:srgbClr val="0000FF"/>
                </a:solidFill>
                <a:latin typeface="Consolas" panose="020B0609020204030204" pitchFamily="49" charset="0"/>
              </a:rPr>
              <a:t>&gt;</a:t>
            </a:r>
            <a:endParaRPr lang="en-GB" dirty="0" smtClean="0"/>
          </a:p>
          <a:p>
            <a:endParaRPr lang="en-GB" dirty="0" smtClean="0"/>
          </a:p>
          <a:p>
            <a:endParaRPr lang="en-GB" dirty="0"/>
          </a:p>
          <a:p>
            <a:endParaRPr lang="en-GB" dirty="0"/>
          </a:p>
          <a:p>
            <a:endParaRPr lang="en-GB" dirty="0"/>
          </a:p>
        </p:txBody>
      </p:sp>
      <p:sp>
        <p:nvSpPr>
          <p:cNvPr id="6" name="Rectangle 5"/>
          <p:cNvSpPr/>
          <p:nvPr/>
        </p:nvSpPr>
        <p:spPr>
          <a:xfrm>
            <a:off x="2582670" y="4437112"/>
            <a:ext cx="2520280" cy="432048"/>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p:cNvCxnSpPr/>
          <p:nvPr/>
        </p:nvCxnSpPr>
        <p:spPr>
          <a:xfrm flipH="1">
            <a:off x="4572000" y="3933056"/>
            <a:ext cx="1008112" cy="648072"/>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4499992" y="3933056"/>
            <a:ext cx="1080120" cy="144016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2596193" y="5266556"/>
            <a:ext cx="2520280" cy="432048"/>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3341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animBg="1"/>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Tag Helpers Example</a:t>
            </a:r>
            <a:endParaRPr lang="en-GB" dirty="0"/>
          </a:p>
        </p:txBody>
      </p:sp>
      <p:sp>
        <p:nvSpPr>
          <p:cNvPr id="3" name="Content Placeholder 2"/>
          <p:cNvSpPr>
            <a:spLocks noGrp="1"/>
          </p:cNvSpPr>
          <p:nvPr>
            <p:ph sz="quarter" idx="1"/>
          </p:nvPr>
        </p:nvSpPr>
        <p:spPr/>
        <p:txBody>
          <a:bodyPr>
            <a:normAutofit/>
          </a:bodyPr>
          <a:lstStyle/>
          <a:p>
            <a:r>
              <a:rPr lang="en-GB" dirty="0" smtClean="0"/>
              <a:t>To create a link to the Films Controller, Index action method, not passing any parameters:</a:t>
            </a:r>
          </a:p>
          <a:p>
            <a:pPr marL="320040" lvl="1" indent="0">
              <a:buNone/>
            </a:pPr>
            <a:r>
              <a:rPr lang="en-GB" sz="2400" dirty="0">
                <a:solidFill>
                  <a:srgbClr val="0000FF"/>
                </a:solidFill>
                <a:latin typeface="Consolas" panose="020B0609020204030204" pitchFamily="49" charset="0"/>
              </a:rPr>
              <a:t>&lt;</a:t>
            </a:r>
            <a:r>
              <a:rPr lang="en-GB" sz="2400" b="1" dirty="0">
                <a:solidFill>
                  <a:srgbClr val="800080"/>
                </a:solidFill>
                <a:latin typeface="Consolas" panose="020B0609020204030204" pitchFamily="49" charset="0"/>
              </a:rPr>
              <a:t>a</a:t>
            </a:r>
            <a:r>
              <a:rPr lang="en-GB" sz="2400" dirty="0">
                <a:solidFill>
                  <a:srgbClr val="000000"/>
                </a:solidFill>
                <a:latin typeface="Consolas" panose="020B0609020204030204" pitchFamily="49" charset="0"/>
              </a:rPr>
              <a:t> </a:t>
            </a:r>
            <a:r>
              <a:rPr lang="en-GB" sz="2400" b="1" dirty="0">
                <a:solidFill>
                  <a:srgbClr val="800080"/>
                </a:solidFill>
                <a:latin typeface="Consolas" panose="020B0609020204030204" pitchFamily="49" charset="0"/>
              </a:rPr>
              <a:t>asp-controller</a:t>
            </a:r>
            <a:r>
              <a:rPr lang="en-GB" sz="2400" dirty="0">
                <a:solidFill>
                  <a:srgbClr val="0000FF"/>
                </a:solidFill>
                <a:latin typeface="Consolas" panose="020B0609020204030204" pitchFamily="49" charset="0"/>
              </a:rPr>
              <a:t>="Films"</a:t>
            </a:r>
            <a:r>
              <a:rPr lang="en-GB" sz="2400" dirty="0">
                <a:solidFill>
                  <a:srgbClr val="000000"/>
                </a:solidFill>
                <a:latin typeface="Consolas" panose="020B0609020204030204" pitchFamily="49" charset="0"/>
              </a:rPr>
              <a:t> </a:t>
            </a:r>
            <a:r>
              <a:rPr lang="en-GB" sz="2400" dirty="0" smtClean="0">
                <a:solidFill>
                  <a:srgbClr val="000000"/>
                </a:solidFill>
                <a:latin typeface="Consolas" panose="020B0609020204030204" pitchFamily="49" charset="0"/>
              </a:rPr>
              <a:t/>
            </a:r>
            <a:br>
              <a:rPr lang="en-GB" sz="2400" dirty="0" smtClean="0">
                <a:solidFill>
                  <a:srgbClr val="000000"/>
                </a:solidFill>
                <a:latin typeface="Consolas" panose="020B0609020204030204" pitchFamily="49" charset="0"/>
              </a:rPr>
            </a:br>
            <a:r>
              <a:rPr lang="en-GB" sz="2400" b="1" dirty="0" smtClean="0">
                <a:solidFill>
                  <a:srgbClr val="800080"/>
                </a:solidFill>
                <a:latin typeface="Consolas" panose="020B0609020204030204" pitchFamily="49" charset="0"/>
              </a:rPr>
              <a:t>asp-action</a:t>
            </a:r>
            <a:r>
              <a:rPr lang="en-GB" sz="2400" dirty="0" smtClean="0">
                <a:solidFill>
                  <a:srgbClr val="0000FF"/>
                </a:solidFill>
                <a:latin typeface="Consolas" panose="020B0609020204030204" pitchFamily="49" charset="0"/>
              </a:rPr>
              <a:t>="Index"&gt;</a:t>
            </a:r>
            <a:r>
              <a:rPr lang="en-GB" sz="2400" dirty="0" smtClean="0">
                <a:solidFill>
                  <a:srgbClr val="000000"/>
                </a:solidFill>
                <a:latin typeface="Consolas" panose="020B0609020204030204" pitchFamily="49" charset="0"/>
              </a:rPr>
              <a:t>Films…</a:t>
            </a:r>
            <a:r>
              <a:rPr lang="en-GB" sz="2400" dirty="0" smtClean="0">
                <a:solidFill>
                  <a:srgbClr val="0000FF"/>
                </a:solidFill>
                <a:latin typeface="Consolas" panose="020B0609020204030204" pitchFamily="49" charset="0"/>
              </a:rPr>
              <a:t>&lt;/</a:t>
            </a:r>
            <a:r>
              <a:rPr lang="en-GB" sz="2400" b="1" dirty="0">
                <a:solidFill>
                  <a:srgbClr val="800080"/>
                </a:solidFill>
                <a:latin typeface="Consolas" panose="020B0609020204030204" pitchFamily="49" charset="0"/>
              </a:rPr>
              <a:t>a</a:t>
            </a:r>
            <a:r>
              <a:rPr lang="en-GB" sz="2400" dirty="0">
                <a:solidFill>
                  <a:srgbClr val="0000FF"/>
                </a:solidFill>
                <a:latin typeface="Consolas" panose="020B0609020204030204" pitchFamily="49" charset="0"/>
              </a:rPr>
              <a:t>&gt;</a:t>
            </a:r>
            <a:endParaRPr lang="en-GB" sz="2400" dirty="0"/>
          </a:p>
          <a:p>
            <a:r>
              <a:rPr lang="en-GB" dirty="0" smtClean="0"/>
              <a:t>Where</a:t>
            </a:r>
          </a:p>
          <a:p>
            <a:pPr lvl="1"/>
            <a:r>
              <a:rPr lang="en-GB" b="1" dirty="0" smtClean="0"/>
              <a:t>asp-controller</a:t>
            </a:r>
            <a:r>
              <a:rPr lang="en-GB" dirty="0" smtClean="0"/>
              <a:t>: is the name of the controller link to</a:t>
            </a:r>
          </a:p>
          <a:p>
            <a:pPr lvl="1"/>
            <a:r>
              <a:rPr lang="en-GB" b="1" dirty="0" smtClean="0"/>
              <a:t>asp-action</a:t>
            </a:r>
            <a:r>
              <a:rPr lang="en-GB" dirty="0" smtClean="0"/>
              <a:t>: is the name of the controller’s action method to run.</a:t>
            </a:r>
          </a:p>
          <a:p>
            <a:r>
              <a:rPr lang="en-GB" dirty="0" smtClean="0"/>
              <a:t>Goes to View</a:t>
            </a:r>
            <a:r>
              <a:rPr lang="en-GB" dirty="0"/>
              <a:t>: https://localhost:44386/Films</a:t>
            </a:r>
          </a:p>
        </p:txBody>
      </p:sp>
    </p:spTree>
    <p:extLst>
      <p:ext uri="{BB962C8B-B14F-4D97-AF65-F5344CB8AC3E}">
        <p14:creationId xmlns:p14="http://schemas.microsoft.com/office/powerpoint/2010/main" val="15032093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Tag Helpers Example</a:t>
            </a:r>
            <a:endParaRPr lang="en-GB" dirty="0"/>
          </a:p>
        </p:txBody>
      </p:sp>
      <p:sp>
        <p:nvSpPr>
          <p:cNvPr id="3" name="Content Placeholder 2"/>
          <p:cNvSpPr>
            <a:spLocks noGrp="1"/>
          </p:cNvSpPr>
          <p:nvPr>
            <p:ph sz="quarter" idx="1"/>
          </p:nvPr>
        </p:nvSpPr>
        <p:spPr/>
        <p:txBody>
          <a:bodyPr>
            <a:normAutofit/>
          </a:bodyPr>
          <a:lstStyle/>
          <a:p>
            <a:r>
              <a:rPr lang="en-GB" dirty="0" smtClean="0"/>
              <a:t>To Link to Controller, passing parameters, you add an </a:t>
            </a:r>
            <a:r>
              <a:rPr lang="en-GB" b="1" dirty="0" smtClean="0"/>
              <a:t>asp-route-{value) attribute</a:t>
            </a:r>
          </a:p>
          <a:p>
            <a:r>
              <a:rPr lang="en-GB" dirty="0" smtClean="0"/>
              <a:t>For example, the Details action method required an </a:t>
            </a:r>
            <a:r>
              <a:rPr lang="en-GB" b="1" dirty="0" smtClean="0"/>
              <a:t>id parameter </a:t>
            </a:r>
            <a:r>
              <a:rPr lang="en-GB" dirty="0" smtClean="0"/>
              <a:t>value:</a:t>
            </a:r>
          </a:p>
          <a:p>
            <a:pPr marL="320040" lvl="1" indent="0">
              <a:buNone/>
            </a:pPr>
            <a:r>
              <a:rPr lang="en-GB" sz="2300" dirty="0">
                <a:solidFill>
                  <a:srgbClr val="0000FF"/>
                </a:solidFill>
                <a:latin typeface="Consolas" panose="020B0609020204030204" pitchFamily="49" charset="0"/>
              </a:rPr>
              <a:t>&lt;</a:t>
            </a:r>
            <a:r>
              <a:rPr lang="en-GB" sz="2300" b="1" dirty="0">
                <a:solidFill>
                  <a:srgbClr val="800080"/>
                </a:solidFill>
                <a:latin typeface="Consolas" panose="020B0609020204030204" pitchFamily="49" charset="0"/>
              </a:rPr>
              <a:t>a</a:t>
            </a:r>
            <a:r>
              <a:rPr lang="en-GB" sz="2300" dirty="0">
                <a:solidFill>
                  <a:srgbClr val="000000"/>
                </a:solidFill>
                <a:latin typeface="Consolas" panose="020B0609020204030204" pitchFamily="49" charset="0"/>
              </a:rPr>
              <a:t> </a:t>
            </a:r>
            <a:r>
              <a:rPr lang="en-GB" sz="2300" b="1" dirty="0">
                <a:solidFill>
                  <a:srgbClr val="800080"/>
                </a:solidFill>
                <a:latin typeface="Consolas" panose="020B0609020204030204" pitchFamily="49" charset="0"/>
              </a:rPr>
              <a:t>asp-controller</a:t>
            </a:r>
            <a:r>
              <a:rPr lang="en-GB" sz="2300" dirty="0">
                <a:solidFill>
                  <a:srgbClr val="0000FF"/>
                </a:solidFill>
                <a:latin typeface="Consolas" panose="020B0609020204030204" pitchFamily="49" charset="0"/>
              </a:rPr>
              <a:t>="Films"</a:t>
            </a:r>
            <a:r>
              <a:rPr lang="en-GB" sz="2300" dirty="0">
                <a:solidFill>
                  <a:srgbClr val="000000"/>
                </a:solidFill>
                <a:latin typeface="Consolas" panose="020B0609020204030204" pitchFamily="49" charset="0"/>
              </a:rPr>
              <a:t> </a:t>
            </a:r>
            <a:r>
              <a:rPr lang="en-GB" sz="2300" dirty="0" smtClean="0">
                <a:solidFill>
                  <a:srgbClr val="000000"/>
                </a:solidFill>
                <a:latin typeface="Consolas" panose="020B0609020204030204" pitchFamily="49" charset="0"/>
              </a:rPr>
              <a:t/>
            </a:r>
            <a:br>
              <a:rPr lang="en-GB" sz="2300" dirty="0" smtClean="0">
                <a:solidFill>
                  <a:srgbClr val="000000"/>
                </a:solidFill>
                <a:latin typeface="Consolas" panose="020B0609020204030204" pitchFamily="49" charset="0"/>
              </a:rPr>
            </a:br>
            <a:r>
              <a:rPr lang="en-GB" sz="2300" b="1" dirty="0" smtClean="0">
                <a:solidFill>
                  <a:srgbClr val="800080"/>
                </a:solidFill>
                <a:latin typeface="Consolas" panose="020B0609020204030204" pitchFamily="49" charset="0"/>
              </a:rPr>
              <a:t>asp-action</a:t>
            </a:r>
            <a:r>
              <a:rPr lang="en-GB" sz="2300" dirty="0" smtClean="0">
                <a:solidFill>
                  <a:srgbClr val="0000FF"/>
                </a:solidFill>
                <a:latin typeface="Consolas" panose="020B0609020204030204" pitchFamily="49" charset="0"/>
              </a:rPr>
              <a:t>="Details"</a:t>
            </a:r>
            <a:r>
              <a:rPr lang="en-GB" sz="2300" dirty="0" smtClean="0">
                <a:solidFill>
                  <a:srgbClr val="000000"/>
                </a:solidFill>
                <a:latin typeface="Consolas" panose="020B0609020204030204" pitchFamily="49" charset="0"/>
              </a:rPr>
              <a:t> </a:t>
            </a:r>
            <a:r>
              <a:rPr lang="en-GB" sz="2300" b="1" dirty="0" smtClean="0">
                <a:solidFill>
                  <a:srgbClr val="800080"/>
                </a:solidFill>
                <a:latin typeface="Consolas" panose="020B0609020204030204" pitchFamily="49" charset="0"/>
              </a:rPr>
              <a:t>asp-route-id</a:t>
            </a:r>
            <a:r>
              <a:rPr lang="en-GB" sz="2300" dirty="0" smtClean="0">
                <a:solidFill>
                  <a:srgbClr val="0000FF"/>
                </a:solidFill>
                <a:latin typeface="Consolas" panose="020B0609020204030204" pitchFamily="49" charset="0"/>
              </a:rPr>
              <a:t>="2"&gt;</a:t>
            </a:r>
            <a:r>
              <a:rPr lang="en-GB" sz="2300" dirty="0" smtClean="0">
                <a:solidFill>
                  <a:srgbClr val="000000"/>
                </a:solidFill>
                <a:latin typeface="Consolas" panose="020B0609020204030204" pitchFamily="49" charset="0"/>
              </a:rPr>
              <a:t>More…</a:t>
            </a:r>
            <a:r>
              <a:rPr lang="en-GB" sz="2300" dirty="0" smtClean="0">
                <a:solidFill>
                  <a:srgbClr val="0000FF"/>
                </a:solidFill>
                <a:latin typeface="Consolas" panose="020B0609020204030204" pitchFamily="49" charset="0"/>
              </a:rPr>
              <a:t>&lt;/</a:t>
            </a:r>
            <a:r>
              <a:rPr lang="en-GB" sz="2300" b="1" dirty="0">
                <a:solidFill>
                  <a:srgbClr val="800080"/>
                </a:solidFill>
                <a:latin typeface="Consolas" panose="020B0609020204030204" pitchFamily="49" charset="0"/>
              </a:rPr>
              <a:t>a</a:t>
            </a:r>
            <a:r>
              <a:rPr lang="en-GB" sz="2300" dirty="0">
                <a:solidFill>
                  <a:srgbClr val="0000FF"/>
                </a:solidFill>
                <a:latin typeface="Consolas" panose="020B0609020204030204" pitchFamily="49" charset="0"/>
              </a:rPr>
              <a:t>&gt;</a:t>
            </a:r>
            <a:endParaRPr lang="en-GB" sz="2300" dirty="0"/>
          </a:p>
          <a:p>
            <a:r>
              <a:rPr lang="en-GB" dirty="0" smtClean="0"/>
              <a:t>Goes to View</a:t>
            </a:r>
            <a:r>
              <a:rPr lang="en-GB" dirty="0"/>
              <a:t>: https://</a:t>
            </a:r>
            <a:r>
              <a:rPr lang="en-GB" dirty="0" smtClean="0"/>
              <a:t>localhost:44386/Details/2</a:t>
            </a:r>
            <a:endParaRPr lang="en-GB" dirty="0"/>
          </a:p>
        </p:txBody>
      </p:sp>
      <p:sp>
        <p:nvSpPr>
          <p:cNvPr id="4" name="Rectangle 3"/>
          <p:cNvSpPr/>
          <p:nvPr/>
        </p:nvSpPr>
        <p:spPr>
          <a:xfrm>
            <a:off x="5940152" y="3933056"/>
            <a:ext cx="1008112" cy="432048"/>
          </a:xfrm>
          <a:prstGeom prst="rect">
            <a:avLst/>
          </a:prstGeom>
          <a:solidFill>
            <a:srgbClr val="FFFF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151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Tag Helpers Note</a:t>
            </a:r>
            <a:endParaRPr lang="en-GB" dirty="0"/>
          </a:p>
        </p:txBody>
      </p:sp>
      <p:sp>
        <p:nvSpPr>
          <p:cNvPr id="3" name="Content Placeholder 2"/>
          <p:cNvSpPr>
            <a:spLocks noGrp="1"/>
          </p:cNvSpPr>
          <p:nvPr>
            <p:ph sz="quarter" idx="1"/>
          </p:nvPr>
        </p:nvSpPr>
        <p:spPr/>
        <p:txBody>
          <a:bodyPr/>
          <a:lstStyle/>
          <a:p>
            <a:r>
              <a:rPr lang="en-GB" dirty="0"/>
              <a:t>The </a:t>
            </a:r>
            <a:r>
              <a:rPr lang="en-GB" dirty="0">
                <a:hlinkClick r:id="rId2"/>
              </a:rPr>
              <a:t>predefined Tag Helpers</a:t>
            </a:r>
            <a:r>
              <a:rPr lang="en-GB" dirty="0"/>
              <a:t> are somewhat limited, but you can </a:t>
            </a:r>
            <a:r>
              <a:rPr lang="en-GB" dirty="0">
                <a:hlinkClick r:id="rId3"/>
              </a:rPr>
              <a:t>create custom tag helpers</a:t>
            </a:r>
            <a:r>
              <a:rPr lang="en-GB" dirty="0"/>
              <a:t>.</a:t>
            </a:r>
          </a:p>
          <a:p>
            <a:pPr lvl="1"/>
            <a:r>
              <a:rPr lang="en-GB" dirty="0"/>
              <a:t>Predefined Tag Helpers exist for most form controls</a:t>
            </a:r>
          </a:p>
          <a:p>
            <a:r>
              <a:rPr lang="en-GB" dirty="0"/>
              <a:t>For displaying data, you mostly have to </a:t>
            </a:r>
            <a:r>
              <a:rPr lang="en-GB" dirty="0" smtClean="0"/>
              <a:t>either:</a:t>
            </a:r>
          </a:p>
          <a:p>
            <a:pPr lvl="1"/>
            <a:r>
              <a:rPr lang="en-GB" dirty="0"/>
              <a:t>U</a:t>
            </a:r>
            <a:r>
              <a:rPr lang="en-GB" dirty="0" smtClean="0"/>
              <a:t>se </a:t>
            </a:r>
            <a:r>
              <a:rPr lang="en-GB" dirty="0"/>
              <a:t>HTML Helpers or </a:t>
            </a:r>
            <a:endParaRPr lang="en-GB" dirty="0" smtClean="0"/>
          </a:p>
          <a:p>
            <a:pPr lvl="1"/>
            <a:r>
              <a:rPr lang="en-GB" dirty="0" smtClean="0"/>
              <a:t>Create </a:t>
            </a:r>
            <a:r>
              <a:rPr lang="en-GB" dirty="0"/>
              <a:t>custom tag helpers.</a:t>
            </a:r>
          </a:p>
          <a:p>
            <a:endParaRPr lang="en-GB" dirty="0" smtClean="0"/>
          </a:p>
          <a:p>
            <a:endParaRPr lang="en-GB" dirty="0"/>
          </a:p>
        </p:txBody>
      </p:sp>
    </p:spTree>
    <p:extLst>
      <p:ext uri="{BB962C8B-B14F-4D97-AF65-F5344CB8AC3E}">
        <p14:creationId xmlns:p14="http://schemas.microsoft.com/office/powerpoint/2010/main" val="392297463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pPr marL="0" indent="0">
              <a:buNone/>
            </a:pPr>
            <a:r>
              <a:rPr lang="en-GB" dirty="0"/>
              <a:t>Download Instructions from Moodle</a:t>
            </a:r>
          </a:p>
        </p:txBody>
      </p:sp>
    </p:spTree>
    <p:extLst>
      <p:ext uri="{BB962C8B-B14F-4D97-AF65-F5344CB8AC3E}">
        <p14:creationId xmlns:p14="http://schemas.microsoft.com/office/powerpoint/2010/main" val="67358028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15304</TotalTime>
  <Words>2367</Words>
  <Application>Microsoft Office PowerPoint</Application>
  <PresentationFormat>On-screen Show (4:3)</PresentationFormat>
  <Paragraphs>283</Paragraphs>
  <Slides>34</Slides>
  <Notes>18</Notes>
  <HiddenSlides>0</HiddenSlides>
  <MMClips>0</MMClips>
  <ScaleCrop>false</ScaleCrop>
  <HeadingPairs>
    <vt:vector size="8" baseType="variant">
      <vt:variant>
        <vt:lpstr>Fonts Used</vt:lpstr>
      </vt:variant>
      <vt:variant>
        <vt:i4>6</vt:i4>
      </vt:variant>
      <vt:variant>
        <vt:lpstr>Theme</vt:lpstr>
      </vt:variant>
      <vt:variant>
        <vt:i4>1</vt:i4>
      </vt:variant>
      <vt:variant>
        <vt:lpstr>Slide Titles</vt:lpstr>
      </vt:variant>
      <vt:variant>
        <vt:i4>34</vt:i4>
      </vt:variant>
      <vt:variant>
        <vt:lpstr>Custom Shows</vt:lpstr>
      </vt:variant>
      <vt:variant>
        <vt:i4>1</vt:i4>
      </vt:variant>
    </vt:vector>
  </HeadingPairs>
  <TitlesOfParts>
    <vt:vector size="42" baseType="lpstr">
      <vt:lpstr>Arial</vt:lpstr>
      <vt:lpstr>Calibri</vt:lpstr>
      <vt:lpstr>Cambria</vt:lpstr>
      <vt:lpstr>Consolas</vt:lpstr>
      <vt:lpstr>Wingdings</vt:lpstr>
      <vt:lpstr>Wingdings 2</vt:lpstr>
      <vt:lpstr>Median</vt:lpstr>
      <vt:lpstr>A First Look at Razor and Views</vt:lpstr>
      <vt:lpstr>Today’s Lecture</vt:lpstr>
      <vt:lpstr>Layout and Views</vt:lpstr>
      <vt:lpstr>A Simple Layout</vt:lpstr>
      <vt:lpstr>View Layout</vt:lpstr>
      <vt:lpstr>Exercise</vt:lpstr>
      <vt:lpstr>Partial Views</vt:lpstr>
      <vt:lpstr>Partial Views Examples</vt:lpstr>
      <vt:lpstr>Displaying Partial Views</vt:lpstr>
      <vt:lpstr>Display Partial Views with Tag Helper</vt:lpstr>
      <vt:lpstr>Partial Views Example</vt:lpstr>
      <vt:lpstr>Exercise</vt:lpstr>
      <vt:lpstr>Is this better for the Index View?</vt:lpstr>
      <vt:lpstr>Views</vt:lpstr>
      <vt:lpstr>Views</vt:lpstr>
      <vt:lpstr>Razor</vt:lpstr>
      <vt:lpstr>ASP.NET Razor Syntax</vt:lpstr>
      <vt:lpstr>Razor</vt:lpstr>
      <vt:lpstr>Razor</vt:lpstr>
      <vt:lpstr>Views and Model Data</vt:lpstr>
      <vt:lpstr>Razor and Displaying Model Data @model Directive</vt:lpstr>
      <vt:lpstr>Razor and Displaying Model Data @model Directive</vt:lpstr>
      <vt:lpstr>Razor and Displaying Model Data</vt:lpstr>
      <vt:lpstr>Model Property</vt:lpstr>
      <vt:lpstr>Razor and Displaying Model Data</vt:lpstr>
      <vt:lpstr>HTML Helper Methods</vt:lpstr>
      <vt:lpstr>HTML Strongly Typed Helpers</vt:lpstr>
      <vt:lpstr>HTML Strongly Typed Helpers</vt:lpstr>
      <vt:lpstr>Tag Helpers Example</vt:lpstr>
      <vt:lpstr>Tag Helpers Example</vt:lpstr>
      <vt:lpstr>Tag Helpers Example</vt:lpstr>
      <vt:lpstr>Tag Helpers Example</vt:lpstr>
      <vt:lpstr>Tag Helpers Note</vt:lpstr>
      <vt:lpstr>Lab Exercise</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1861</cp:revision>
  <cp:lastPrinted>2014-09-29T16:21:25Z</cp:lastPrinted>
  <dcterms:created xsi:type="dcterms:W3CDTF">2013-09-18T07:00:31Z</dcterms:created>
  <dcterms:modified xsi:type="dcterms:W3CDTF">2020-02-03T18:05:58Z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