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712" r:id="rId1"/>
  </p:sldMasterIdLst>
  <p:notesMasterIdLst>
    <p:notesMasterId r:id="rId44"/>
  </p:notesMasterIdLst>
  <p:handoutMasterIdLst>
    <p:handoutMasterId r:id="rId45"/>
  </p:handoutMasterIdLst>
  <p:sldIdLst>
    <p:sldId id="296" r:id="rId2"/>
    <p:sldId id="297" r:id="rId3"/>
    <p:sldId id="298" r:id="rId4"/>
    <p:sldId id="299" r:id="rId5"/>
    <p:sldId id="300" r:id="rId6"/>
    <p:sldId id="301" r:id="rId7"/>
    <p:sldId id="302" r:id="rId8"/>
    <p:sldId id="303" r:id="rId9"/>
    <p:sldId id="304" r:id="rId10"/>
    <p:sldId id="305" r:id="rId11"/>
    <p:sldId id="306" r:id="rId12"/>
    <p:sldId id="284" r:id="rId13"/>
    <p:sldId id="264" r:id="rId14"/>
    <p:sldId id="258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5" r:id="rId23"/>
    <p:sldId id="276" r:id="rId24"/>
    <p:sldId id="274" r:id="rId25"/>
    <p:sldId id="277" r:id="rId26"/>
    <p:sldId id="278" r:id="rId27"/>
    <p:sldId id="279" r:id="rId28"/>
    <p:sldId id="280" r:id="rId29"/>
    <p:sldId id="288" r:id="rId30"/>
    <p:sldId id="281" r:id="rId31"/>
    <p:sldId id="282" r:id="rId32"/>
    <p:sldId id="283" r:id="rId33"/>
    <p:sldId id="286" r:id="rId34"/>
    <p:sldId id="285" r:id="rId35"/>
    <p:sldId id="260" r:id="rId36"/>
    <p:sldId id="289" r:id="rId37"/>
    <p:sldId id="261" r:id="rId38"/>
    <p:sldId id="291" r:id="rId39"/>
    <p:sldId id="292" r:id="rId40"/>
    <p:sldId id="293" r:id="rId41"/>
    <p:sldId id="294" r:id="rId42"/>
    <p:sldId id="265" r:id="rId43"/>
  </p:sldIdLst>
  <p:sldSz cx="9144000" cy="6858000" type="screen4x3"/>
  <p:notesSz cx="6797675" cy="9926638"/>
  <p:embeddedFontLst>
    <p:embeddedFont>
      <p:font typeface="Comic Sans MS" panose="030F0702030302020204" pitchFamily="66" charset="0"/>
      <p:regular r:id="rId46"/>
      <p:bold r:id="rId47"/>
      <p:italic r:id="rId48"/>
      <p:boldItalic r:id="rId49"/>
    </p:embeddedFont>
    <p:embeddedFont>
      <p:font typeface="Tahoma" panose="020B0604030504040204" pitchFamily="34" charset="0"/>
      <p:regular r:id="rId50"/>
      <p:bold r:id="rId5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76923" autoAdjust="0"/>
  </p:normalViewPr>
  <p:slideViewPr>
    <p:cSldViewPr>
      <p:cViewPr varScale="1">
        <p:scale>
          <a:sx n="93" d="100"/>
          <a:sy n="93" d="100"/>
        </p:scale>
        <p:origin x="735" y="5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font" Target="fonts/font2.fntdata"/><Relationship Id="rId50" Type="http://schemas.openxmlformats.org/officeDocument/2006/relationships/font" Target="fonts/font5.fntdata"/><Relationship Id="rId55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handoutMaster" Target="handoutMasters/handoutMaster1.xml"/><Relationship Id="rId53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52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font" Target="fonts/font3.fntdata"/><Relationship Id="rId56" Type="http://schemas.microsoft.com/office/2016/11/relationships/changesInfo" Target="changesInfos/changesInfo1.xml"/><Relationship Id="rId8" Type="http://schemas.openxmlformats.org/officeDocument/2006/relationships/slide" Target="slides/slide7.xml"/><Relationship Id="rId51" Type="http://schemas.openxmlformats.org/officeDocument/2006/relationships/font" Target="fonts/font6.fntdata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font" Target="fonts/font1.fntdata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font" Target="fonts/font4.fntdata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dith Marshall" userId="0a98e7dd-30f8-4477-a3e0-e11100f91a96" providerId="ADAL" clId="{BC663311-9AB8-446F-86C8-8E638B81B9EF}"/>
    <pc:docChg chg="undo custSel delSld modSld">
      <pc:chgData name="Judith Marshall" userId="0a98e7dd-30f8-4477-a3e0-e11100f91a96" providerId="ADAL" clId="{BC663311-9AB8-446F-86C8-8E638B81B9EF}" dt="2024-03-19T16:09:03.776" v="559" actId="14100"/>
      <pc:docMkLst>
        <pc:docMk/>
      </pc:docMkLst>
      <pc:sldChg chg="modSp mod">
        <pc:chgData name="Judith Marshall" userId="0a98e7dd-30f8-4477-a3e0-e11100f91a96" providerId="ADAL" clId="{BC663311-9AB8-446F-86C8-8E638B81B9EF}" dt="2024-03-19T16:05:15.911" v="226" actId="115"/>
        <pc:sldMkLst>
          <pc:docMk/>
          <pc:sldMk cId="0" sldId="260"/>
        </pc:sldMkLst>
        <pc:spChg chg="mod">
          <ac:chgData name="Judith Marshall" userId="0a98e7dd-30f8-4477-a3e0-e11100f91a96" providerId="ADAL" clId="{BC663311-9AB8-446F-86C8-8E638B81B9EF}" dt="2024-03-19T16:05:15.911" v="226" actId="115"/>
          <ac:spMkLst>
            <pc:docMk/>
            <pc:sldMk cId="0" sldId="260"/>
            <ac:spMk id="3" creationId="{00000000-0000-0000-0000-000000000000}"/>
          </ac:spMkLst>
        </pc:spChg>
      </pc:sldChg>
      <pc:sldChg chg="modSp mod">
        <pc:chgData name="Judith Marshall" userId="0a98e7dd-30f8-4477-a3e0-e11100f91a96" providerId="ADAL" clId="{BC663311-9AB8-446F-86C8-8E638B81B9EF}" dt="2024-03-19T16:06:31.600" v="403" actId="255"/>
        <pc:sldMkLst>
          <pc:docMk/>
          <pc:sldMk cId="0" sldId="261"/>
        </pc:sldMkLst>
        <pc:spChg chg="mod">
          <ac:chgData name="Judith Marshall" userId="0a98e7dd-30f8-4477-a3e0-e11100f91a96" providerId="ADAL" clId="{BC663311-9AB8-446F-86C8-8E638B81B9EF}" dt="2024-03-19T16:06:31.600" v="403" actId="255"/>
          <ac:spMkLst>
            <pc:docMk/>
            <pc:sldMk cId="0" sldId="261"/>
            <ac:spMk id="3" creationId="{00000000-0000-0000-0000-000000000000}"/>
          </ac:spMkLst>
        </pc:spChg>
      </pc:sldChg>
      <pc:sldChg chg="modSp mod">
        <pc:chgData name="Judith Marshall" userId="0a98e7dd-30f8-4477-a3e0-e11100f91a96" providerId="ADAL" clId="{BC663311-9AB8-446F-86C8-8E638B81B9EF}" dt="2024-03-19T16:01:37.438" v="61" actId="20577"/>
        <pc:sldMkLst>
          <pc:docMk/>
          <pc:sldMk cId="0" sldId="264"/>
        </pc:sldMkLst>
        <pc:spChg chg="mod">
          <ac:chgData name="Judith Marshall" userId="0a98e7dd-30f8-4477-a3e0-e11100f91a96" providerId="ADAL" clId="{BC663311-9AB8-446F-86C8-8E638B81B9EF}" dt="2024-03-19T16:01:37.438" v="61" actId="20577"/>
          <ac:spMkLst>
            <pc:docMk/>
            <pc:sldMk cId="0" sldId="264"/>
            <ac:spMk id="2" creationId="{00000000-0000-0000-0000-000000000000}"/>
          </ac:spMkLst>
        </pc:spChg>
      </pc:sldChg>
      <pc:sldChg chg="modSp mod">
        <pc:chgData name="Judith Marshall" userId="0a98e7dd-30f8-4477-a3e0-e11100f91a96" providerId="ADAL" clId="{BC663311-9AB8-446F-86C8-8E638B81B9EF}" dt="2024-03-19T15:18:45.826" v="1" actId="20577"/>
        <pc:sldMkLst>
          <pc:docMk/>
          <pc:sldMk cId="0" sldId="270"/>
        </pc:sldMkLst>
        <pc:spChg chg="mod">
          <ac:chgData name="Judith Marshall" userId="0a98e7dd-30f8-4477-a3e0-e11100f91a96" providerId="ADAL" clId="{BC663311-9AB8-446F-86C8-8E638B81B9EF}" dt="2024-03-19T15:18:45.826" v="1" actId="20577"/>
          <ac:spMkLst>
            <pc:docMk/>
            <pc:sldMk cId="0" sldId="270"/>
            <ac:spMk id="3" creationId="{00000000-0000-0000-0000-000000000000}"/>
          </ac:spMkLst>
        </pc:spChg>
      </pc:sldChg>
      <pc:sldChg chg="modSp mod">
        <pc:chgData name="Judith Marshall" userId="0a98e7dd-30f8-4477-a3e0-e11100f91a96" providerId="ADAL" clId="{BC663311-9AB8-446F-86C8-8E638B81B9EF}" dt="2024-03-19T15:19:26.666" v="6" actId="27636"/>
        <pc:sldMkLst>
          <pc:docMk/>
          <pc:sldMk cId="0" sldId="271"/>
        </pc:sldMkLst>
        <pc:spChg chg="mod">
          <ac:chgData name="Judith Marshall" userId="0a98e7dd-30f8-4477-a3e0-e11100f91a96" providerId="ADAL" clId="{BC663311-9AB8-446F-86C8-8E638B81B9EF}" dt="2024-03-19T15:19:26.666" v="6" actId="27636"/>
          <ac:spMkLst>
            <pc:docMk/>
            <pc:sldMk cId="0" sldId="271"/>
            <ac:spMk id="3" creationId="{00000000-0000-0000-0000-000000000000}"/>
          </ac:spMkLst>
        </pc:spChg>
      </pc:sldChg>
      <pc:sldChg chg="modSp mod">
        <pc:chgData name="Judith Marshall" userId="0a98e7dd-30f8-4477-a3e0-e11100f91a96" providerId="ADAL" clId="{BC663311-9AB8-446F-86C8-8E638B81B9EF}" dt="2024-03-19T15:19:35.981" v="7" actId="255"/>
        <pc:sldMkLst>
          <pc:docMk/>
          <pc:sldMk cId="0" sldId="272"/>
        </pc:sldMkLst>
        <pc:spChg chg="mod">
          <ac:chgData name="Judith Marshall" userId="0a98e7dd-30f8-4477-a3e0-e11100f91a96" providerId="ADAL" clId="{BC663311-9AB8-446F-86C8-8E638B81B9EF}" dt="2024-03-19T15:19:35.981" v="7" actId="255"/>
          <ac:spMkLst>
            <pc:docMk/>
            <pc:sldMk cId="0" sldId="272"/>
            <ac:spMk id="3" creationId="{00000000-0000-0000-0000-000000000000}"/>
          </ac:spMkLst>
        </pc:spChg>
      </pc:sldChg>
      <pc:sldChg chg="modSp mod">
        <pc:chgData name="Judith Marshall" userId="0a98e7dd-30f8-4477-a3e0-e11100f91a96" providerId="ADAL" clId="{BC663311-9AB8-446F-86C8-8E638B81B9EF}" dt="2024-03-19T15:23:28.732" v="18" actId="20577"/>
        <pc:sldMkLst>
          <pc:docMk/>
          <pc:sldMk cId="0" sldId="273"/>
        </pc:sldMkLst>
        <pc:spChg chg="mod">
          <ac:chgData name="Judith Marshall" userId="0a98e7dd-30f8-4477-a3e0-e11100f91a96" providerId="ADAL" clId="{BC663311-9AB8-446F-86C8-8E638B81B9EF}" dt="2024-03-19T15:23:28.732" v="18" actId="20577"/>
          <ac:spMkLst>
            <pc:docMk/>
            <pc:sldMk cId="0" sldId="273"/>
            <ac:spMk id="3" creationId="{00000000-0000-0000-0000-000000000000}"/>
          </ac:spMkLst>
        </pc:spChg>
      </pc:sldChg>
      <pc:sldChg chg="modSp mod">
        <pc:chgData name="Judith Marshall" userId="0a98e7dd-30f8-4477-a3e0-e11100f91a96" providerId="ADAL" clId="{BC663311-9AB8-446F-86C8-8E638B81B9EF}" dt="2024-03-19T15:56:37.282" v="27" actId="5793"/>
        <pc:sldMkLst>
          <pc:docMk/>
          <pc:sldMk cId="0" sldId="274"/>
        </pc:sldMkLst>
        <pc:spChg chg="mod">
          <ac:chgData name="Judith Marshall" userId="0a98e7dd-30f8-4477-a3e0-e11100f91a96" providerId="ADAL" clId="{BC663311-9AB8-446F-86C8-8E638B81B9EF}" dt="2024-03-19T15:56:37.282" v="27" actId="5793"/>
          <ac:spMkLst>
            <pc:docMk/>
            <pc:sldMk cId="0" sldId="274"/>
            <ac:spMk id="3" creationId="{00000000-0000-0000-0000-000000000000}"/>
          </ac:spMkLst>
        </pc:spChg>
      </pc:sldChg>
      <pc:sldChg chg="modSp mod">
        <pc:chgData name="Judith Marshall" userId="0a98e7dd-30f8-4477-a3e0-e11100f91a96" providerId="ADAL" clId="{BC663311-9AB8-446F-86C8-8E638B81B9EF}" dt="2024-03-19T15:24:31.648" v="20" actId="20577"/>
        <pc:sldMkLst>
          <pc:docMk/>
          <pc:sldMk cId="0" sldId="275"/>
        </pc:sldMkLst>
        <pc:spChg chg="mod">
          <ac:chgData name="Judith Marshall" userId="0a98e7dd-30f8-4477-a3e0-e11100f91a96" providerId="ADAL" clId="{BC663311-9AB8-446F-86C8-8E638B81B9EF}" dt="2024-03-19T15:24:31.648" v="20" actId="20577"/>
          <ac:spMkLst>
            <pc:docMk/>
            <pc:sldMk cId="0" sldId="275"/>
            <ac:spMk id="3" creationId="{00000000-0000-0000-0000-000000000000}"/>
          </ac:spMkLst>
        </pc:spChg>
      </pc:sldChg>
      <pc:sldChg chg="modSp mod">
        <pc:chgData name="Judith Marshall" userId="0a98e7dd-30f8-4477-a3e0-e11100f91a96" providerId="ADAL" clId="{BC663311-9AB8-446F-86C8-8E638B81B9EF}" dt="2024-03-19T15:57:00.943" v="29" actId="20577"/>
        <pc:sldMkLst>
          <pc:docMk/>
          <pc:sldMk cId="0" sldId="277"/>
        </pc:sldMkLst>
        <pc:spChg chg="mod">
          <ac:chgData name="Judith Marshall" userId="0a98e7dd-30f8-4477-a3e0-e11100f91a96" providerId="ADAL" clId="{BC663311-9AB8-446F-86C8-8E638B81B9EF}" dt="2024-03-19T15:57:00.943" v="29" actId="20577"/>
          <ac:spMkLst>
            <pc:docMk/>
            <pc:sldMk cId="0" sldId="277"/>
            <ac:spMk id="3" creationId="{00000000-0000-0000-0000-000000000000}"/>
          </ac:spMkLst>
        </pc:spChg>
      </pc:sldChg>
      <pc:sldChg chg="modSp mod">
        <pc:chgData name="Judith Marshall" userId="0a98e7dd-30f8-4477-a3e0-e11100f91a96" providerId="ADAL" clId="{BC663311-9AB8-446F-86C8-8E638B81B9EF}" dt="2024-03-19T15:57:58.488" v="34" actId="20577"/>
        <pc:sldMkLst>
          <pc:docMk/>
          <pc:sldMk cId="0" sldId="278"/>
        </pc:sldMkLst>
        <pc:spChg chg="mod">
          <ac:chgData name="Judith Marshall" userId="0a98e7dd-30f8-4477-a3e0-e11100f91a96" providerId="ADAL" clId="{BC663311-9AB8-446F-86C8-8E638B81B9EF}" dt="2024-03-19T15:57:58.488" v="34" actId="20577"/>
          <ac:spMkLst>
            <pc:docMk/>
            <pc:sldMk cId="0" sldId="278"/>
            <ac:spMk id="3" creationId="{00000000-0000-0000-0000-000000000000}"/>
          </ac:spMkLst>
        </pc:spChg>
      </pc:sldChg>
      <pc:sldChg chg="modSp mod">
        <pc:chgData name="Judith Marshall" userId="0a98e7dd-30f8-4477-a3e0-e11100f91a96" providerId="ADAL" clId="{BC663311-9AB8-446F-86C8-8E638B81B9EF}" dt="2024-03-19T15:59:13.475" v="42" actId="255"/>
        <pc:sldMkLst>
          <pc:docMk/>
          <pc:sldMk cId="0" sldId="280"/>
        </pc:sldMkLst>
        <pc:spChg chg="mod">
          <ac:chgData name="Judith Marshall" userId="0a98e7dd-30f8-4477-a3e0-e11100f91a96" providerId="ADAL" clId="{BC663311-9AB8-446F-86C8-8E638B81B9EF}" dt="2024-03-19T15:59:13.475" v="42" actId="255"/>
          <ac:spMkLst>
            <pc:docMk/>
            <pc:sldMk cId="0" sldId="280"/>
            <ac:spMk id="3" creationId="{00000000-0000-0000-0000-000000000000}"/>
          </ac:spMkLst>
        </pc:spChg>
      </pc:sldChg>
      <pc:sldChg chg="modSp mod">
        <pc:chgData name="Judith Marshall" userId="0a98e7dd-30f8-4477-a3e0-e11100f91a96" providerId="ADAL" clId="{BC663311-9AB8-446F-86C8-8E638B81B9EF}" dt="2024-03-19T16:02:18.222" v="64" actId="20577"/>
        <pc:sldMkLst>
          <pc:docMk/>
          <pc:sldMk cId="0" sldId="282"/>
        </pc:sldMkLst>
        <pc:spChg chg="mod">
          <ac:chgData name="Judith Marshall" userId="0a98e7dd-30f8-4477-a3e0-e11100f91a96" providerId="ADAL" clId="{BC663311-9AB8-446F-86C8-8E638B81B9EF}" dt="2024-03-19T16:02:18.222" v="64" actId="20577"/>
          <ac:spMkLst>
            <pc:docMk/>
            <pc:sldMk cId="0" sldId="282"/>
            <ac:spMk id="3" creationId="{00000000-0000-0000-0000-000000000000}"/>
          </ac:spMkLst>
        </pc:spChg>
      </pc:sldChg>
      <pc:sldChg chg="modSp mod">
        <pc:chgData name="Judith Marshall" userId="0a98e7dd-30f8-4477-a3e0-e11100f91a96" providerId="ADAL" clId="{BC663311-9AB8-446F-86C8-8E638B81B9EF}" dt="2024-03-19T16:03:24.730" v="84" actId="14100"/>
        <pc:sldMkLst>
          <pc:docMk/>
          <pc:sldMk cId="0" sldId="283"/>
        </pc:sldMkLst>
        <pc:spChg chg="mod">
          <ac:chgData name="Judith Marshall" userId="0a98e7dd-30f8-4477-a3e0-e11100f91a96" providerId="ADAL" clId="{BC663311-9AB8-446F-86C8-8E638B81B9EF}" dt="2024-03-19T16:03:24.730" v="84" actId="14100"/>
          <ac:spMkLst>
            <pc:docMk/>
            <pc:sldMk cId="0" sldId="283"/>
            <ac:spMk id="3" creationId="{00000000-0000-0000-0000-000000000000}"/>
          </ac:spMkLst>
        </pc:spChg>
      </pc:sldChg>
      <pc:sldChg chg="modSp mod">
        <pc:chgData name="Judith Marshall" userId="0a98e7dd-30f8-4477-a3e0-e11100f91a96" providerId="ADAL" clId="{BC663311-9AB8-446F-86C8-8E638B81B9EF}" dt="2024-03-19T16:05:05.047" v="225" actId="20577"/>
        <pc:sldMkLst>
          <pc:docMk/>
          <pc:sldMk cId="0" sldId="285"/>
        </pc:sldMkLst>
        <pc:spChg chg="mod">
          <ac:chgData name="Judith Marshall" userId="0a98e7dd-30f8-4477-a3e0-e11100f91a96" providerId="ADAL" clId="{BC663311-9AB8-446F-86C8-8E638B81B9EF}" dt="2024-03-19T16:05:05.047" v="225" actId="20577"/>
          <ac:spMkLst>
            <pc:docMk/>
            <pc:sldMk cId="0" sldId="285"/>
            <ac:spMk id="3" creationId="{00000000-0000-0000-0000-000000000000}"/>
          </ac:spMkLst>
        </pc:spChg>
      </pc:sldChg>
      <pc:sldChg chg="modSp mod">
        <pc:chgData name="Judith Marshall" userId="0a98e7dd-30f8-4477-a3e0-e11100f91a96" providerId="ADAL" clId="{BC663311-9AB8-446F-86C8-8E638B81B9EF}" dt="2024-03-19T16:04:53.476" v="224" actId="20577"/>
        <pc:sldMkLst>
          <pc:docMk/>
          <pc:sldMk cId="0" sldId="286"/>
        </pc:sldMkLst>
        <pc:spChg chg="mod">
          <ac:chgData name="Judith Marshall" userId="0a98e7dd-30f8-4477-a3e0-e11100f91a96" providerId="ADAL" clId="{BC663311-9AB8-446F-86C8-8E638B81B9EF}" dt="2024-03-19T16:04:53.476" v="224" actId="20577"/>
          <ac:spMkLst>
            <pc:docMk/>
            <pc:sldMk cId="0" sldId="286"/>
            <ac:spMk id="3" creationId="{00000000-0000-0000-0000-000000000000}"/>
          </ac:spMkLst>
        </pc:spChg>
      </pc:sldChg>
      <pc:sldChg chg="modSp mod">
        <pc:chgData name="Judith Marshall" userId="0a98e7dd-30f8-4477-a3e0-e11100f91a96" providerId="ADAL" clId="{BC663311-9AB8-446F-86C8-8E638B81B9EF}" dt="2024-03-19T16:06:15.047" v="401" actId="255"/>
        <pc:sldMkLst>
          <pc:docMk/>
          <pc:sldMk cId="0" sldId="289"/>
        </pc:sldMkLst>
        <pc:spChg chg="mod">
          <ac:chgData name="Judith Marshall" userId="0a98e7dd-30f8-4477-a3e0-e11100f91a96" providerId="ADAL" clId="{BC663311-9AB8-446F-86C8-8E638B81B9EF}" dt="2024-03-19T16:06:15.047" v="401" actId="255"/>
          <ac:spMkLst>
            <pc:docMk/>
            <pc:sldMk cId="0" sldId="289"/>
            <ac:spMk id="3" creationId="{00000000-0000-0000-0000-000000000000}"/>
          </ac:spMkLst>
        </pc:spChg>
      </pc:sldChg>
      <pc:sldChg chg="modSp del mod">
        <pc:chgData name="Judith Marshall" userId="0a98e7dd-30f8-4477-a3e0-e11100f91a96" providerId="ADAL" clId="{BC663311-9AB8-446F-86C8-8E638B81B9EF}" dt="2024-03-19T16:08:09.989" v="548" actId="2696"/>
        <pc:sldMkLst>
          <pc:docMk/>
          <pc:sldMk cId="0" sldId="290"/>
        </pc:sldMkLst>
        <pc:spChg chg="mod">
          <ac:chgData name="Judith Marshall" userId="0a98e7dd-30f8-4477-a3e0-e11100f91a96" providerId="ADAL" clId="{BC663311-9AB8-446F-86C8-8E638B81B9EF}" dt="2024-03-19T16:08:03.552" v="547" actId="20577"/>
          <ac:spMkLst>
            <pc:docMk/>
            <pc:sldMk cId="0" sldId="290"/>
            <ac:spMk id="3" creationId="{00000000-0000-0000-0000-000000000000}"/>
          </ac:spMkLst>
        </pc:spChg>
      </pc:sldChg>
      <pc:sldChg chg="modSp mod">
        <pc:chgData name="Judith Marshall" userId="0a98e7dd-30f8-4477-a3e0-e11100f91a96" providerId="ADAL" clId="{BC663311-9AB8-446F-86C8-8E638B81B9EF}" dt="2024-03-19T16:07:18.735" v="513" actId="20577"/>
        <pc:sldMkLst>
          <pc:docMk/>
          <pc:sldMk cId="0" sldId="291"/>
        </pc:sldMkLst>
        <pc:spChg chg="mod">
          <ac:chgData name="Judith Marshall" userId="0a98e7dd-30f8-4477-a3e0-e11100f91a96" providerId="ADAL" clId="{BC663311-9AB8-446F-86C8-8E638B81B9EF}" dt="2024-03-19T16:07:18.735" v="513" actId="20577"/>
          <ac:spMkLst>
            <pc:docMk/>
            <pc:sldMk cId="0" sldId="291"/>
            <ac:spMk id="3" creationId="{00000000-0000-0000-0000-000000000000}"/>
          </ac:spMkLst>
        </pc:spChg>
      </pc:sldChg>
      <pc:sldChg chg="modSp mod">
        <pc:chgData name="Judith Marshall" userId="0a98e7dd-30f8-4477-a3e0-e11100f91a96" providerId="ADAL" clId="{BC663311-9AB8-446F-86C8-8E638B81B9EF}" dt="2024-03-19T16:08:15.822" v="549" actId="207"/>
        <pc:sldMkLst>
          <pc:docMk/>
          <pc:sldMk cId="0" sldId="292"/>
        </pc:sldMkLst>
        <pc:spChg chg="mod">
          <ac:chgData name="Judith Marshall" userId="0a98e7dd-30f8-4477-a3e0-e11100f91a96" providerId="ADAL" clId="{BC663311-9AB8-446F-86C8-8E638B81B9EF}" dt="2024-03-19T16:08:15.822" v="549" actId="207"/>
          <ac:spMkLst>
            <pc:docMk/>
            <pc:sldMk cId="0" sldId="292"/>
            <ac:spMk id="2" creationId="{00000000-0000-0000-0000-000000000000}"/>
          </ac:spMkLst>
        </pc:spChg>
      </pc:sldChg>
      <pc:sldChg chg="delSp modSp mod">
        <pc:chgData name="Judith Marshall" userId="0a98e7dd-30f8-4477-a3e0-e11100f91a96" providerId="ADAL" clId="{BC663311-9AB8-446F-86C8-8E638B81B9EF}" dt="2024-03-19T16:08:32.197" v="553" actId="20577"/>
        <pc:sldMkLst>
          <pc:docMk/>
          <pc:sldMk cId="0" sldId="293"/>
        </pc:sldMkLst>
        <pc:spChg chg="del">
          <ac:chgData name="Judith Marshall" userId="0a98e7dd-30f8-4477-a3e0-e11100f91a96" providerId="ADAL" clId="{BC663311-9AB8-446F-86C8-8E638B81B9EF}" dt="2024-03-19T16:08:29.515" v="552" actId="21"/>
          <ac:spMkLst>
            <pc:docMk/>
            <pc:sldMk cId="0" sldId="293"/>
            <ac:spMk id="2" creationId="{00000000-0000-0000-0000-000000000000}"/>
          </ac:spMkLst>
        </pc:spChg>
        <pc:spChg chg="mod">
          <ac:chgData name="Judith Marshall" userId="0a98e7dd-30f8-4477-a3e0-e11100f91a96" providerId="ADAL" clId="{BC663311-9AB8-446F-86C8-8E638B81B9EF}" dt="2024-03-19T16:08:32.197" v="553" actId="20577"/>
          <ac:spMkLst>
            <pc:docMk/>
            <pc:sldMk cId="0" sldId="293"/>
            <ac:spMk id="3" creationId="{00000000-0000-0000-0000-000000000000}"/>
          </ac:spMkLst>
        </pc:spChg>
      </pc:sldChg>
      <pc:sldChg chg="modSp mod">
        <pc:chgData name="Judith Marshall" userId="0a98e7dd-30f8-4477-a3e0-e11100f91a96" providerId="ADAL" clId="{BC663311-9AB8-446F-86C8-8E638B81B9EF}" dt="2024-03-19T16:09:03.776" v="559" actId="14100"/>
        <pc:sldMkLst>
          <pc:docMk/>
          <pc:sldMk cId="0" sldId="294"/>
        </pc:sldMkLst>
        <pc:spChg chg="mod">
          <ac:chgData name="Judith Marshall" userId="0a98e7dd-30f8-4477-a3e0-e11100f91a96" providerId="ADAL" clId="{BC663311-9AB8-446F-86C8-8E638B81B9EF}" dt="2024-03-19T16:08:50.819" v="555" actId="255"/>
          <ac:spMkLst>
            <pc:docMk/>
            <pc:sldMk cId="0" sldId="294"/>
            <ac:spMk id="2" creationId="{00000000-0000-0000-0000-000000000000}"/>
          </ac:spMkLst>
        </pc:spChg>
        <pc:spChg chg="mod">
          <ac:chgData name="Judith Marshall" userId="0a98e7dd-30f8-4477-a3e0-e11100f91a96" providerId="ADAL" clId="{BC663311-9AB8-446F-86C8-8E638B81B9EF}" dt="2024-03-19T16:09:03.776" v="559" actId="14100"/>
          <ac:spMkLst>
            <pc:docMk/>
            <pc:sldMk cId="0" sldId="294"/>
            <ac:spMk id="3" creationId="{00000000-0000-0000-0000-00000000000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1728850-A42A-4653-9EC4-54E62BCAFBC8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66702D8-4249-41AD-95DF-8457BD9287C6}">
      <dgm:prSet custT="1"/>
      <dgm:spPr/>
      <dgm:t>
        <a:bodyPr/>
        <a:lstStyle/>
        <a:p>
          <a:r>
            <a:rPr lang="en-GB" sz="3200" dirty="0"/>
            <a:t>Geriatrics</a:t>
          </a:r>
          <a:r>
            <a:rPr lang="en-GB" sz="4900" dirty="0"/>
            <a:t> </a:t>
          </a:r>
          <a:endParaRPr lang="en-US" sz="4900" dirty="0"/>
        </a:p>
      </dgm:t>
    </dgm:pt>
    <dgm:pt modelId="{5A7ACF16-FBFE-4B39-B34E-9A5F3EA945A0}" type="parTrans" cxnId="{695BAB30-99FD-44B1-A1BD-BF7CDB3BA27F}">
      <dgm:prSet/>
      <dgm:spPr/>
      <dgm:t>
        <a:bodyPr/>
        <a:lstStyle/>
        <a:p>
          <a:endParaRPr lang="en-US"/>
        </a:p>
      </dgm:t>
    </dgm:pt>
    <dgm:pt modelId="{72F3AEBA-B951-4590-952A-F67C8D63A11C}" type="sibTrans" cxnId="{695BAB30-99FD-44B1-A1BD-BF7CDB3BA27F}">
      <dgm:prSet/>
      <dgm:spPr/>
      <dgm:t>
        <a:bodyPr/>
        <a:lstStyle/>
        <a:p>
          <a:endParaRPr lang="en-US"/>
        </a:p>
      </dgm:t>
    </dgm:pt>
    <dgm:pt modelId="{DE00FD13-5A36-4536-ABFA-0A94301331E2}">
      <dgm:prSet custT="1"/>
      <dgm:spPr/>
      <dgm:t>
        <a:bodyPr/>
        <a:lstStyle/>
        <a:p>
          <a:r>
            <a:rPr lang="en-GB" sz="2000" dirty="0"/>
            <a:t>Medical - diseases and health problems of older adults</a:t>
          </a:r>
          <a:endParaRPr lang="en-US" sz="2000" dirty="0"/>
        </a:p>
      </dgm:t>
    </dgm:pt>
    <dgm:pt modelId="{5EBD773E-0A74-4F6F-9FB9-A27A125E2E0A}" type="parTrans" cxnId="{78274E2A-2C2A-43D2-B9C0-3629AE2BC916}">
      <dgm:prSet/>
      <dgm:spPr/>
      <dgm:t>
        <a:bodyPr/>
        <a:lstStyle/>
        <a:p>
          <a:endParaRPr lang="en-US"/>
        </a:p>
      </dgm:t>
    </dgm:pt>
    <dgm:pt modelId="{2F6E5F7C-F6C2-4A78-9EF0-86A8B063CB24}" type="sibTrans" cxnId="{78274E2A-2C2A-43D2-B9C0-3629AE2BC916}">
      <dgm:prSet/>
      <dgm:spPr/>
      <dgm:t>
        <a:bodyPr/>
        <a:lstStyle/>
        <a:p>
          <a:endParaRPr lang="en-US"/>
        </a:p>
      </dgm:t>
    </dgm:pt>
    <dgm:pt modelId="{8F1ED880-D188-4BB7-A5FE-CEFF6874065B}">
      <dgm:prSet custT="1"/>
      <dgm:spPr/>
      <dgm:t>
        <a:bodyPr/>
        <a:lstStyle/>
        <a:p>
          <a:r>
            <a:rPr lang="en-GB" sz="3200" dirty="0"/>
            <a:t>Gerontology</a:t>
          </a:r>
          <a:r>
            <a:rPr lang="en-GB" sz="4900" dirty="0"/>
            <a:t> </a:t>
          </a:r>
          <a:endParaRPr lang="en-US" sz="4900" dirty="0"/>
        </a:p>
      </dgm:t>
    </dgm:pt>
    <dgm:pt modelId="{5BF5A243-0A20-4AE0-93F1-6EEECD256DAD}" type="parTrans" cxnId="{B647789D-15EE-43EC-8A0F-A26144D83691}">
      <dgm:prSet/>
      <dgm:spPr/>
      <dgm:t>
        <a:bodyPr/>
        <a:lstStyle/>
        <a:p>
          <a:endParaRPr lang="en-US"/>
        </a:p>
      </dgm:t>
    </dgm:pt>
    <dgm:pt modelId="{1729E519-B780-4A97-B3C3-7671549F0031}" type="sibTrans" cxnId="{B647789D-15EE-43EC-8A0F-A26144D83691}">
      <dgm:prSet/>
      <dgm:spPr/>
      <dgm:t>
        <a:bodyPr/>
        <a:lstStyle/>
        <a:p>
          <a:endParaRPr lang="en-US"/>
        </a:p>
      </dgm:t>
    </dgm:pt>
    <dgm:pt modelId="{22EC8643-1035-40B9-A8D1-8B616E9A34C3}">
      <dgm:prSet custT="1"/>
      <dgm:spPr/>
      <dgm:t>
        <a:bodyPr/>
        <a:lstStyle/>
        <a:p>
          <a:r>
            <a:rPr lang="en-GB" sz="2000" dirty="0"/>
            <a:t>Biological, behavioural and social - maturity to old age</a:t>
          </a:r>
          <a:endParaRPr lang="en-US" sz="2000" dirty="0"/>
        </a:p>
      </dgm:t>
    </dgm:pt>
    <dgm:pt modelId="{D29ACBD4-92BF-486E-89B0-6648501187BB}" type="parTrans" cxnId="{36A59E80-8A9E-425E-89DE-5A989B1167AD}">
      <dgm:prSet/>
      <dgm:spPr/>
      <dgm:t>
        <a:bodyPr/>
        <a:lstStyle/>
        <a:p>
          <a:endParaRPr lang="en-US"/>
        </a:p>
      </dgm:t>
    </dgm:pt>
    <dgm:pt modelId="{13C249AC-C18E-4B2B-8850-2659F35724F1}" type="sibTrans" cxnId="{36A59E80-8A9E-425E-89DE-5A989B1167AD}">
      <dgm:prSet/>
      <dgm:spPr/>
      <dgm:t>
        <a:bodyPr/>
        <a:lstStyle/>
        <a:p>
          <a:endParaRPr lang="en-US"/>
        </a:p>
      </dgm:t>
    </dgm:pt>
    <dgm:pt modelId="{2A956C91-F3EC-4F6B-8159-D2B2D085E03A}">
      <dgm:prSet custT="1"/>
      <dgm:spPr/>
      <dgm:t>
        <a:bodyPr/>
        <a:lstStyle/>
        <a:p>
          <a:r>
            <a:rPr lang="en-GB" sz="2000" dirty="0"/>
            <a:t>Interdisciplinary</a:t>
          </a:r>
          <a:endParaRPr lang="en-US" sz="2000" dirty="0"/>
        </a:p>
      </dgm:t>
    </dgm:pt>
    <dgm:pt modelId="{AF52A9D9-B88D-4FD7-9648-941BC8902D9E}" type="parTrans" cxnId="{5383258A-3C21-4FD2-ADF2-E3F22FBBFE44}">
      <dgm:prSet/>
      <dgm:spPr/>
      <dgm:t>
        <a:bodyPr/>
        <a:lstStyle/>
        <a:p>
          <a:endParaRPr lang="en-US"/>
        </a:p>
      </dgm:t>
    </dgm:pt>
    <dgm:pt modelId="{DD7E36C1-72EF-46A8-9986-E318B97AEC09}" type="sibTrans" cxnId="{5383258A-3C21-4FD2-ADF2-E3F22FBBFE44}">
      <dgm:prSet/>
      <dgm:spPr/>
      <dgm:t>
        <a:bodyPr/>
        <a:lstStyle/>
        <a:p>
          <a:endParaRPr lang="en-US"/>
        </a:p>
      </dgm:t>
    </dgm:pt>
    <dgm:pt modelId="{0F55DB5B-FB54-4DC0-B398-5DE3BED3F302}" type="pres">
      <dgm:prSet presAssocID="{E1728850-A42A-4653-9EC4-54E62BCAFBC8}" presName="linear" presStyleCnt="0">
        <dgm:presLayoutVars>
          <dgm:dir/>
          <dgm:animLvl val="lvl"/>
          <dgm:resizeHandles val="exact"/>
        </dgm:presLayoutVars>
      </dgm:prSet>
      <dgm:spPr/>
    </dgm:pt>
    <dgm:pt modelId="{8B3EBD17-2C23-4C72-B106-4B25847114CA}" type="pres">
      <dgm:prSet presAssocID="{966702D8-4249-41AD-95DF-8457BD9287C6}" presName="parentLin" presStyleCnt="0"/>
      <dgm:spPr/>
    </dgm:pt>
    <dgm:pt modelId="{6B4F5C2A-121C-427E-9AEF-B16DF91EDD4E}" type="pres">
      <dgm:prSet presAssocID="{966702D8-4249-41AD-95DF-8457BD9287C6}" presName="parentLeftMargin" presStyleLbl="node1" presStyleIdx="0" presStyleCnt="2"/>
      <dgm:spPr/>
    </dgm:pt>
    <dgm:pt modelId="{3A3F84EC-49B2-4E34-84CA-7490E963C3D7}" type="pres">
      <dgm:prSet presAssocID="{966702D8-4249-41AD-95DF-8457BD9287C6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27AE7553-5974-4EB2-9748-FB6E26BEE678}" type="pres">
      <dgm:prSet presAssocID="{966702D8-4249-41AD-95DF-8457BD9287C6}" presName="negativeSpace" presStyleCnt="0"/>
      <dgm:spPr/>
    </dgm:pt>
    <dgm:pt modelId="{C71789F2-60F8-4577-A6A6-64F4549A08F7}" type="pres">
      <dgm:prSet presAssocID="{966702D8-4249-41AD-95DF-8457BD9287C6}" presName="childText" presStyleLbl="conFgAcc1" presStyleIdx="0" presStyleCnt="2">
        <dgm:presLayoutVars>
          <dgm:bulletEnabled val="1"/>
        </dgm:presLayoutVars>
      </dgm:prSet>
      <dgm:spPr/>
    </dgm:pt>
    <dgm:pt modelId="{C2F65C0B-1E48-4568-868C-A8C0DA4961F8}" type="pres">
      <dgm:prSet presAssocID="{72F3AEBA-B951-4590-952A-F67C8D63A11C}" presName="spaceBetweenRectangles" presStyleCnt="0"/>
      <dgm:spPr/>
    </dgm:pt>
    <dgm:pt modelId="{37BAAC6D-BCA7-493D-8F39-3B1274A026C6}" type="pres">
      <dgm:prSet presAssocID="{8F1ED880-D188-4BB7-A5FE-CEFF6874065B}" presName="parentLin" presStyleCnt="0"/>
      <dgm:spPr/>
    </dgm:pt>
    <dgm:pt modelId="{F312D5BD-295A-4FB5-ACC4-465FB5F812DB}" type="pres">
      <dgm:prSet presAssocID="{8F1ED880-D188-4BB7-A5FE-CEFF6874065B}" presName="parentLeftMargin" presStyleLbl="node1" presStyleIdx="0" presStyleCnt="2"/>
      <dgm:spPr/>
    </dgm:pt>
    <dgm:pt modelId="{59EC84EF-7B19-448C-8046-C7CD6EF9A003}" type="pres">
      <dgm:prSet presAssocID="{8F1ED880-D188-4BB7-A5FE-CEFF6874065B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876D5D66-22BB-4EAA-9F6F-0EE502808351}" type="pres">
      <dgm:prSet presAssocID="{8F1ED880-D188-4BB7-A5FE-CEFF6874065B}" presName="negativeSpace" presStyleCnt="0"/>
      <dgm:spPr/>
    </dgm:pt>
    <dgm:pt modelId="{0D3C5FF1-5214-47F9-90B5-A568E7B7895D}" type="pres">
      <dgm:prSet presAssocID="{8F1ED880-D188-4BB7-A5FE-CEFF6874065B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E81EBF06-B82C-409F-968F-2DB8D089689A}" type="presOf" srcId="{22EC8643-1035-40B9-A8D1-8B616E9A34C3}" destId="{0D3C5FF1-5214-47F9-90B5-A568E7B7895D}" srcOrd="0" destOrd="0" presId="urn:microsoft.com/office/officeart/2005/8/layout/list1"/>
    <dgm:cxn modelId="{F80BEA1A-7637-46A3-9B5C-6D6EF3149BC8}" type="presOf" srcId="{DE00FD13-5A36-4536-ABFA-0A94301331E2}" destId="{C71789F2-60F8-4577-A6A6-64F4549A08F7}" srcOrd="0" destOrd="0" presId="urn:microsoft.com/office/officeart/2005/8/layout/list1"/>
    <dgm:cxn modelId="{175A0728-1B46-4D5F-81C3-E47B39A95E93}" type="presOf" srcId="{8F1ED880-D188-4BB7-A5FE-CEFF6874065B}" destId="{F312D5BD-295A-4FB5-ACC4-465FB5F812DB}" srcOrd="0" destOrd="0" presId="urn:microsoft.com/office/officeart/2005/8/layout/list1"/>
    <dgm:cxn modelId="{78274E2A-2C2A-43D2-B9C0-3629AE2BC916}" srcId="{966702D8-4249-41AD-95DF-8457BD9287C6}" destId="{DE00FD13-5A36-4536-ABFA-0A94301331E2}" srcOrd="0" destOrd="0" parTransId="{5EBD773E-0A74-4F6F-9FB9-A27A125E2E0A}" sibTransId="{2F6E5F7C-F6C2-4A78-9EF0-86A8B063CB24}"/>
    <dgm:cxn modelId="{695BAB30-99FD-44B1-A1BD-BF7CDB3BA27F}" srcId="{E1728850-A42A-4653-9EC4-54E62BCAFBC8}" destId="{966702D8-4249-41AD-95DF-8457BD9287C6}" srcOrd="0" destOrd="0" parTransId="{5A7ACF16-FBFE-4B39-B34E-9A5F3EA945A0}" sibTransId="{72F3AEBA-B951-4590-952A-F67C8D63A11C}"/>
    <dgm:cxn modelId="{9CC0BC4D-BA9E-491D-A582-2A7EEFDD2D5D}" type="presOf" srcId="{2A956C91-F3EC-4F6B-8159-D2B2D085E03A}" destId="{0D3C5FF1-5214-47F9-90B5-A568E7B7895D}" srcOrd="0" destOrd="1" presId="urn:microsoft.com/office/officeart/2005/8/layout/list1"/>
    <dgm:cxn modelId="{36A59E80-8A9E-425E-89DE-5A989B1167AD}" srcId="{8F1ED880-D188-4BB7-A5FE-CEFF6874065B}" destId="{22EC8643-1035-40B9-A8D1-8B616E9A34C3}" srcOrd="0" destOrd="0" parTransId="{D29ACBD4-92BF-486E-89B0-6648501187BB}" sibTransId="{13C249AC-C18E-4B2B-8850-2659F35724F1}"/>
    <dgm:cxn modelId="{5383258A-3C21-4FD2-ADF2-E3F22FBBFE44}" srcId="{22EC8643-1035-40B9-A8D1-8B616E9A34C3}" destId="{2A956C91-F3EC-4F6B-8159-D2B2D085E03A}" srcOrd="0" destOrd="0" parTransId="{AF52A9D9-B88D-4FD7-9648-941BC8902D9E}" sibTransId="{DD7E36C1-72EF-46A8-9986-E318B97AEC09}"/>
    <dgm:cxn modelId="{7E16998C-0B85-4B08-A543-76937F56CEEA}" type="presOf" srcId="{8F1ED880-D188-4BB7-A5FE-CEFF6874065B}" destId="{59EC84EF-7B19-448C-8046-C7CD6EF9A003}" srcOrd="1" destOrd="0" presId="urn:microsoft.com/office/officeart/2005/8/layout/list1"/>
    <dgm:cxn modelId="{BB6E9190-F927-48D3-9273-1CBEF239AE38}" type="presOf" srcId="{E1728850-A42A-4653-9EC4-54E62BCAFBC8}" destId="{0F55DB5B-FB54-4DC0-B398-5DE3BED3F302}" srcOrd="0" destOrd="0" presId="urn:microsoft.com/office/officeart/2005/8/layout/list1"/>
    <dgm:cxn modelId="{0D039398-02D7-416A-A1E8-0AD752FD579D}" type="presOf" srcId="{966702D8-4249-41AD-95DF-8457BD9287C6}" destId="{6B4F5C2A-121C-427E-9AEF-B16DF91EDD4E}" srcOrd="0" destOrd="0" presId="urn:microsoft.com/office/officeart/2005/8/layout/list1"/>
    <dgm:cxn modelId="{B647789D-15EE-43EC-8A0F-A26144D83691}" srcId="{E1728850-A42A-4653-9EC4-54E62BCAFBC8}" destId="{8F1ED880-D188-4BB7-A5FE-CEFF6874065B}" srcOrd="1" destOrd="0" parTransId="{5BF5A243-0A20-4AE0-93F1-6EEECD256DAD}" sibTransId="{1729E519-B780-4A97-B3C3-7671549F0031}"/>
    <dgm:cxn modelId="{B1C2EFC2-00DA-4547-B419-3FCC1EB01D1E}" type="presOf" srcId="{966702D8-4249-41AD-95DF-8457BD9287C6}" destId="{3A3F84EC-49B2-4E34-84CA-7490E963C3D7}" srcOrd="1" destOrd="0" presId="urn:microsoft.com/office/officeart/2005/8/layout/list1"/>
    <dgm:cxn modelId="{DC1E0901-5AB8-4E58-AFA8-1DADA07D77BB}" type="presParOf" srcId="{0F55DB5B-FB54-4DC0-B398-5DE3BED3F302}" destId="{8B3EBD17-2C23-4C72-B106-4B25847114CA}" srcOrd="0" destOrd="0" presId="urn:microsoft.com/office/officeart/2005/8/layout/list1"/>
    <dgm:cxn modelId="{DF7DE667-CC45-4264-8EC2-CB8EF6BF91AC}" type="presParOf" srcId="{8B3EBD17-2C23-4C72-B106-4B25847114CA}" destId="{6B4F5C2A-121C-427E-9AEF-B16DF91EDD4E}" srcOrd="0" destOrd="0" presId="urn:microsoft.com/office/officeart/2005/8/layout/list1"/>
    <dgm:cxn modelId="{0E22315C-94B0-4A5F-83AA-8D9551083513}" type="presParOf" srcId="{8B3EBD17-2C23-4C72-B106-4B25847114CA}" destId="{3A3F84EC-49B2-4E34-84CA-7490E963C3D7}" srcOrd="1" destOrd="0" presId="urn:microsoft.com/office/officeart/2005/8/layout/list1"/>
    <dgm:cxn modelId="{5C48764E-2E6F-484C-A5A0-0F4EC527D4A0}" type="presParOf" srcId="{0F55DB5B-FB54-4DC0-B398-5DE3BED3F302}" destId="{27AE7553-5974-4EB2-9748-FB6E26BEE678}" srcOrd="1" destOrd="0" presId="urn:microsoft.com/office/officeart/2005/8/layout/list1"/>
    <dgm:cxn modelId="{D1FF8ED5-6A55-4FB7-9B6D-8D041652C361}" type="presParOf" srcId="{0F55DB5B-FB54-4DC0-B398-5DE3BED3F302}" destId="{C71789F2-60F8-4577-A6A6-64F4549A08F7}" srcOrd="2" destOrd="0" presId="urn:microsoft.com/office/officeart/2005/8/layout/list1"/>
    <dgm:cxn modelId="{FCEA1C4B-0965-413D-8B38-615DD9F70E25}" type="presParOf" srcId="{0F55DB5B-FB54-4DC0-B398-5DE3BED3F302}" destId="{C2F65C0B-1E48-4568-868C-A8C0DA4961F8}" srcOrd="3" destOrd="0" presId="urn:microsoft.com/office/officeart/2005/8/layout/list1"/>
    <dgm:cxn modelId="{772B8E63-7CD8-4611-9A70-4B98E7C43E9B}" type="presParOf" srcId="{0F55DB5B-FB54-4DC0-B398-5DE3BED3F302}" destId="{37BAAC6D-BCA7-493D-8F39-3B1274A026C6}" srcOrd="4" destOrd="0" presId="urn:microsoft.com/office/officeart/2005/8/layout/list1"/>
    <dgm:cxn modelId="{78F2AE10-BA87-4404-8D88-C3B6943FBE6B}" type="presParOf" srcId="{37BAAC6D-BCA7-493D-8F39-3B1274A026C6}" destId="{F312D5BD-295A-4FB5-ACC4-465FB5F812DB}" srcOrd="0" destOrd="0" presId="urn:microsoft.com/office/officeart/2005/8/layout/list1"/>
    <dgm:cxn modelId="{BC9912CF-BC78-4DA9-974C-C8F64953FCE1}" type="presParOf" srcId="{37BAAC6D-BCA7-493D-8F39-3B1274A026C6}" destId="{59EC84EF-7B19-448C-8046-C7CD6EF9A003}" srcOrd="1" destOrd="0" presId="urn:microsoft.com/office/officeart/2005/8/layout/list1"/>
    <dgm:cxn modelId="{C875816B-04FB-4537-9DB6-5282BFA8C586}" type="presParOf" srcId="{0F55DB5B-FB54-4DC0-B398-5DE3BED3F302}" destId="{876D5D66-22BB-4EAA-9F6F-0EE502808351}" srcOrd="5" destOrd="0" presId="urn:microsoft.com/office/officeart/2005/8/layout/list1"/>
    <dgm:cxn modelId="{B5A8A984-BA39-4F4D-A88C-0D0C2D8DBBBD}" type="presParOf" srcId="{0F55DB5B-FB54-4DC0-B398-5DE3BED3F302}" destId="{0D3C5FF1-5214-47F9-90B5-A568E7B7895D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915F3FA-E231-4204-B2E8-E9D6573A5A71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AAD8B2E-C2DE-41C3-9BF1-DA51AD42F204}">
      <dgm:prSet/>
      <dgm:spPr/>
      <dgm:t>
        <a:bodyPr/>
        <a:lstStyle/>
        <a:p>
          <a:r>
            <a:rPr lang="en-GB"/>
            <a:t>Erikson’s psychosocial theory of ageing</a:t>
          </a:r>
          <a:endParaRPr lang="en-US"/>
        </a:p>
      </dgm:t>
    </dgm:pt>
    <dgm:pt modelId="{51CC9187-33CA-46D5-B0C2-A9C0C1CFE47B}" type="parTrans" cxnId="{5CD7A519-EB9D-4509-8F29-9F372A580B68}">
      <dgm:prSet/>
      <dgm:spPr/>
      <dgm:t>
        <a:bodyPr/>
        <a:lstStyle/>
        <a:p>
          <a:endParaRPr lang="en-US"/>
        </a:p>
      </dgm:t>
    </dgm:pt>
    <dgm:pt modelId="{6564082C-447B-4E1C-9E1F-3B9AAB578C16}" type="sibTrans" cxnId="{5CD7A519-EB9D-4509-8F29-9F372A580B68}">
      <dgm:prSet/>
      <dgm:spPr/>
      <dgm:t>
        <a:bodyPr/>
        <a:lstStyle/>
        <a:p>
          <a:endParaRPr lang="en-US"/>
        </a:p>
      </dgm:t>
    </dgm:pt>
    <dgm:pt modelId="{7239EC34-0023-422E-A2F7-59EECD6D448A}">
      <dgm:prSet/>
      <dgm:spPr/>
      <dgm:t>
        <a:bodyPr/>
        <a:lstStyle/>
        <a:p>
          <a:r>
            <a:rPr lang="en-GB"/>
            <a:t>Selective Optimization with Compensation (SOC) Model of Ageing (Baltes and Baltes, 1990)</a:t>
          </a:r>
          <a:endParaRPr lang="en-US"/>
        </a:p>
      </dgm:t>
    </dgm:pt>
    <dgm:pt modelId="{4B3AEDA9-6AFA-4382-885B-D0A08BE683DE}" type="parTrans" cxnId="{44296742-1882-43A5-A691-3DE7424B4C57}">
      <dgm:prSet/>
      <dgm:spPr/>
      <dgm:t>
        <a:bodyPr/>
        <a:lstStyle/>
        <a:p>
          <a:endParaRPr lang="en-US"/>
        </a:p>
      </dgm:t>
    </dgm:pt>
    <dgm:pt modelId="{FD1B4418-EC6F-4203-BA14-6B58F51CE946}" type="sibTrans" cxnId="{44296742-1882-43A5-A691-3DE7424B4C57}">
      <dgm:prSet/>
      <dgm:spPr/>
      <dgm:t>
        <a:bodyPr/>
        <a:lstStyle/>
        <a:p>
          <a:endParaRPr lang="en-US"/>
        </a:p>
      </dgm:t>
    </dgm:pt>
    <dgm:pt modelId="{0FBA6429-4DA5-4AAB-8976-C1676269AC85}">
      <dgm:prSet/>
      <dgm:spPr/>
      <dgm:t>
        <a:bodyPr/>
        <a:lstStyle/>
        <a:p>
          <a:r>
            <a:rPr lang="en-GB"/>
            <a:t>Ecological Model of Ageing  (Lawton and Nahemow, 1973)</a:t>
          </a:r>
          <a:endParaRPr lang="en-US"/>
        </a:p>
      </dgm:t>
    </dgm:pt>
    <dgm:pt modelId="{F974C6D9-0E24-4ADF-A68A-8B4B61170E17}" type="parTrans" cxnId="{F5FC2DEC-0593-4AE7-8809-BA546C5E5A9A}">
      <dgm:prSet/>
      <dgm:spPr/>
      <dgm:t>
        <a:bodyPr/>
        <a:lstStyle/>
        <a:p>
          <a:endParaRPr lang="en-US"/>
        </a:p>
      </dgm:t>
    </dgm:pt>
    <dgm:pt modelId="{477AFE92-5788-4394-BA96-20CF5403CF42}" type="sibTrans" cxnId="{F5FC2DEC-0593-4AE7-8809-BA546C5E5A9A}">
      <dgm:prSet/>
      <dgm:spPr/>
      <dgm:t>
        <a:bodyPr/>
        <a:lstStyle/>
        <a:p>
          <a:endParaRPr lang="en-US"/>
        </a:p>
      </dgm:t>
    </dgm:pt>
    <dgm:pt modelId="{1398D4D4-8D77-44C4-8978-27C7D2636E87}">
      <dgm:prSet/>
      <dgm:spPr/>
      <dgm:t>
        <a:bodyPr/>
        <a:lstStyle/>
        <a:p>
          <a:r>
            <a:rPr lang="en-GB"/>
            <a:t>Hierarchical-compensatory model</a:t>
          </a:r>
          <a:endParaRPr lang="en-US"/>
        </a:p>
      </dgm:t>
    </dgm:pt>
    <dgm:pt modelId="{6E841B53-9614-47B1-8C50-17D89B119435}" type="parTrans" cxnId="{70BB58CE-3445-4132-991A-15960DDF71C7}">
      <dgm:prSet/>
      <dgm:spPr/>
      <dgm:t>
        <a:bodyPr/>
        <a:lstStyle/>
        <a:p>
          <a:endParaRPr lang="en-US"/>
        </a:p>
      </dgm:t>
    </dgm:pt>
    <dgm:pt modelId="{434DD5F2-F80B-40F3-BF9A-0072D3D1F606}" type="sibTrans" cxnId="{70BB58CE-3445-4132-991A-15960DDF71C7}">
      <dgm:prSet/>
      <dgm:spPr/>
      <dgm:t>
        <a:bodyPr/>
        <a:lstStyle/>
        <a:p>
          <a:endParaRPr lang="en-US"/>
        </a:p>
      </dgm:t>
    </dgm:pt>
    <dgm:pt modelId="{700D517F-827E-4F2D-A9B8-249DAFFE027D}" type="pres">
      <dgm:prSet presAssocID="{2915F3FA-E231-4204-B2E8-E9D6573A5A71}" presName="linear" presStyleCnt="0">
        <dgm:presLayoutVars>
          <dgm:animLvl val="lvl"/>
          <dgm:resizeHandles val="exact"/>
        </dgm:presLayoutVars>
      </dgm:prSet>
      <dgm:spPr/>
    </dgm:pt>
    <dgm:pt modelId="{2B5F17E0-C8B5-4E1C-96D6-65044432ED4D}" type="pres">
      <dgm:prSet presAssocID="{8AAD8B2E-C2DE-41C3-9BF1-DA51AD42F20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D02CB7D-874A-4F91-8B19-69F9483C94EF}" type="pres">
      <dgm:prSet presAssocID="{6564082C-447B-4E1C-9E1F-3B9AAB578C16}" presName="spacer" presStyleCnt="0"/>
      <dgm:spPr/>
    </dgm:pt>
    <dgm:pt modelId="{1065F715-7EFC-4A47-AF5C-9DE7697E3018}" type="pres">
      <dgm:prSet presAssocID="{7239EC34-0023-422E-A2F7-59EECD6D448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C781CDC8-BD20-4703-A8E6-96B55B91CEAD}" type="pres">
      <dgm:prSet presAssocID="{FD1B4418-EC6F-4203-BA14-6B58F51CE946}" presName="spacer" presStyleCnt="0"/>
      <dgm:spPr/>
    </dgm:pt>
    <dgm:pt modelId="{4BDBACCA-A7DA-49BF-974A-68A032B19944}" type="pres">
      <dgm:prSet presAssocID="{0FBA6429-4DA5-4AAB-8976-C1676269AC85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600258A-17E4-4728-803E-4BE715918E4F}" type="pres">
      <dgm:prSet presAssocID="{477AFE92-5788-4394-BA96-20CF5403CF42}" presName="spacer" presStyleCnt="0"/>
      <dgm:spPr/>
    </dgm:pt>
    <dgm:pt modelId="{C432FB73-BA21-41B5-8345-77415F21732B}" type="pres">
      <dgm:prSet presAssocID="{1398D4D4-8D77-44C4-8978-27C7D2636E87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5CD7A519-EB9D-4509-8F29-9F372A580B68}" srcId="{2915F3FA-E231-4204-B2E8-E9D6573A5A71}" destId="{8AAD8B2E-C2DE-41C3-9BF1-DA51AD42F204}" srcOrd="0" destOrd="0" parTransId="{51CC9187-33CA-46D5-B0C2-A9C0C1CFE47B}" sibTransId="{6564082C-447B-4E1C-9E1F-3B9AAB578C16}"/>
    <dgm:cxn modelId="{0BD5FA5B-ACD6-4337-ACC4-446A2AFEE273}" type="presOf" srcId="{0FBA6429-4DA5-4AAB-8976-C1676269AC85}" destId="{4BDBACCA-A7DA-49BF-974A-68A032B19944}" srcOrd="0" destOrd="0" presId="urn:microsoft.com/office/officeart/2005/8/layout/vList2"/>
    <dgm:cxn modelId="{3305D660-411C-4C37-910E-0BD5C4394271}" type="presOf" srcId="{1398D4D4-8D77-44C4-8978-27C7D2636E87}" destId="{C432FB73-BA21-41B5-8345-77415F21732B}" srcOrd="0" destOrd="0" presId="urn:microsoft.com/office/officeart/2005/8/layout/vList2"/>
    <dgm:cxn modelId="{44296742-1882-43A5-A691-3DE7424B4C57}" srcId="{2915F3FA-E231-4204-B2E8-E9D6573A5A71}" destId="{7239EC34-0023-422E-A2F7-59EECD6D448A}" srcOrd="1" destOrd="0" parTransId="{4B3AEDA9-6AFA-4382-885B-D0A08BE683DE}" sibTransId="{FD1B4418-EC6F-4203-BA14-6B58F51CE946}"/>
    <dgm:cxn modelId="{1BDEF24B-B713-43BB-9087-E875695A16C5}" type="presOf" srcId="{2915F3FA-E231-4204-B2E8-E9D6573A5A71}" destId="{700D517F-827E-4F2D-A9B8-249DAFFE027D}" srcOrd="0" destOrd="0" presId="urn:microsoft.com/office/officeart/2005/8/layout/vList2"/>
    <dgm:cxn modelId="{64A97389-F81C-432F-BBEA-28776580E199}" type="presOf" srcId="{8AAD8B2E-C2DE-41C3-9BF1-DA51AD42F204}" destId="{2B5F17E0-C8B5-4E1C-96D6-65044432ED4D}" srcOrd="0" destOrd="0" presId="urn:microsoft.com/office/officeart/2005/8/layout/vList2"/>
    <dgm:cxn modelId="{B89C6790-03CF-40AD-8157-699ED3555706}" type="presOf" srcId="{7239EC34-0023-422E-A2F7-59EECD6D448A}" destId="{1065F715-7EFC-4A47-AF5C-9DE7697E3018}" srcOrd="0" destOrd="0" presId="urn:microsoft.com/office/officeart/2005/8/layout/vList2"/>
    <dgm:cxn modelId="{70BB58CE-3445-4132-991A-15960DDF71C7}" srcId="{2915F3FA-E231-4204-B2E8-E9D6573A5A71}" destId="{1398D4D4-8D77-44C4-8978-27C7D2636E87}" srcOrd="3" destOrd="0" parTransId="{6E841B53-9614-47B1-8C50-17D89B119435}" sibTransId="{434DD5F2-F80B-40F3-BF9A-0072D3D1F606}"/>
    <dgm:cxn modelId="{F5FC2DEC-0593-4AE7-8809-BA546C5E5A9A}" srcId="{2915F3FA-E231-4204-B2E8-E9D6573A5A71}" destId="{0FBA6429-4DA5-4AAB-8976-C1676269AC85}" srcOrd="2" destOrd="0" parTransId="{F974C6D9-0E24-4ADF-A68A-8B4B61170E17}" sibTransId="{477AFE92-5788-4394-BA96-20CF5403CF42}"/>
    <dgm:cxn modelId="{B1421737-E83E-42D5-A6B5-01148C4CD651}" type="presParOf" srcId="{700D517F-827E-4F2D-A9B8-249DAFFE027D}" destId="{2B5F17E0-C8B5-4E1C-96D6-65044432ED4D}" srcOrd="0" destOrd="0" presId="urn:microsoft.com/office/officeart/2005/8/layout/vList2"/>
    <dgm:cxn modelId="{690F6974-411C-4315-9EF4-2D1A31FE60B2}" type="presParOf" srcId="{700D517F-827E-4F2D-A9B8-249DAFFE027D}" destId="{3D02CB7D-874A-4F91-8B19-69F9483C94EF}" srcOrd="1" destOrd="0" presId="urn:microsoft.com/office/officeart/2005/8/layout/vList2"/>
    <dgm:cxn modelId="{A3EF55C8-73FA-4812-A204-3CB8F0BE7B8E}" type="presParOf" srcId="{700D517F-827E-4F2D-A9B8-249DAFFE027D}" destId="{1065F715-7EFC-4A47-AF5C-9DE7697E3018}" srcOrd="2" destOrd="0" presId="urn:microsoft.com/office/officeart/2005/8/layout/vList2"/>
    <dgm:cxn modelId="{BCD713E5-931F-46E7-A93E-A65235BE6233}" type="presParOf" srcId="{700D517F-827E-4F2D-A9B8-249DAFFE027D}" destId="{C781CDC8-BD20-4703-A8E6-96B55B91CEAD}" srcOrd="3" destOrd="0" presId="urn:microsoft.com/office/officeart/2005/8/layout/vList2"/>
    <dgm:cxn modelId="{6C5954CB-B105-4131-AEDC-92A7B8620C4C}" type="presParOf" srcId="{700D517F-827E-4F2D-A9B8-249DAFFE027D}" destId="{4BDBACCA-A7DA-49BF-974A-68A032B19944}" srcOrd="4" destOrd="0" presId="urn:microsoft.com/office/officeart/2005/8/layout/vList2"/>
    <dgm:cxn modelId="{CD7AFE2E-8117-4DBF-AFCF-ABDA23CD26A6}" type="presParOf" srcId="{700D517F-827E-4F2D-A9B8-249DAFFE027D}" destId="{C600258A-17E4-4728-803E-4BE715918E4F}" srcOrd="5" destOrd="0" presId="urn:microsoft.com/office/officeart/2005/8/layout/vList2"/>
    <dgm:cxn modelId="{52B9CC15-508C-46F0-B277-C4ACE174C2E8}" type="presParOf" srcId="{700D517F-827E-4F2D-A9B8-249DAFFE027D}" destId="{C432FB73-BA21-41B5-8345-77415F21732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1789F2-60F8-4577-A6A6-64F4549A08F7}">
      <dsp:nvSpPr>
        <dsp:cNvPr id="0" name=""/>
        <dsp:cNvSpPr/>
      </dsp:nvSpPr>
      <dsp:spPr>
        <a:xfrm>
          <a:off x="0" y="759455"/>
          <a:ext cx="5098256" cy="17671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5681" tIns="1062228" rIns="395681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Medical - diseases and health problems of older adults</a:t>
          </a:r>
          <a:endParaRPr lang="en-US" sz="2000" kern="1200" dirty="0"/>
        </a:p>
      </dsp:txBody>
      <dsp:txXfrm>
        <a:off x="0" y="759455"/>
        <a:ext cx="5098256" cy="1767150"/>
      </dsp:txXfrm>
    </dsp:sp>
    <dsp:sp modelId="{3A3F84EC-49B2-4E34-84CA-7490E963C3D7}">
      <dsp:nvSpPr>
        <dsp:cNvPr id="0" name=""/>
        <dsp:cNvSpPr/>
      </dsp:nvSpPr>
      <dsp:spPr>
        <a:xfrm>
          <a:off x="254912" y="6695"/>
          <a:ext cx="3568779" cy="15055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4891" tIns="0" rIns="134891" bIns="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Geriatrics</a:t>
          </a:r>
          <a:r>
            <a:rPr lang="en-GB" sz="4900" kern="1200" dirty="0"/>
            <a:t> </a:t>
          </a:r>
          <a:endParaRPr lang="en-US" sz="4900" kern="1200" dirty="0"/>
        </a:p>
      </dsp:txBody>
      <dsp:txXfrm>
        <a:off x="328405" y="80188"/>
        <a:ext cx="3421793" cy="1358534"/>
      </dsp:txXfrm>
    </dsp:sp>
    <dsp:sp modelId="{0D3C5FF1-5214-47F9-90B5-A568E7B7895D}">
      <dsp:nvSpPr>
        <dsp:cNvPr id="0" name=""/>
        <dsp:cNvSpPr/>
      </dsp:nvSpPr>
      <dsp:spPr>
        <a:xfrm>
          <a:off x="0" y="3554766"/>
          <a:ext cx="5098256" cy="20884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5681" tIns="1062228" rIns="395681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Biological, behavioural and social - maturity to old age</a:t>
          </a:r>
          <a:endParaRPr lang="en-US" sz="2000" kern="1200" dirty="0"/>
        </a:p>
        <a:p>
          <a:pPr marL="457200" lvl="2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Interdisciplinary</a:t>
          </a:r>
          <a:endParaRPr lang="en-US" sz="2000" kern="1200" dirty="0"/>
        </a:p>
      </dsp:txBody>
      <dsp:txXfrm>
        <a:off x="0" y="3554766"/>
        <a:ext cx="5098256" cy="2088450"/>
      </dsp:txXfrm>
    </dsp:sp>
    <dsp:sp modelId="{59EC84EF-7B19-448C-8046-C7CD6EF9A003}">
      <dsp:nvSpPr>
        <dsp:cNvPr id="0" name=""/>
        <dsp:cNvSpPr/>
      </dsp:nvSpPr>
      <dsp:spPr>
        <a:xfrm>
          <a:off x="254912" y="2802006"/>
          <a:ext cx="3568779" cy="150552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4891" tIns="0" rIns="134891" bIns="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Gerontology</a:t>
          </a:r>
          <a:r>
            <a:rPr lang="en-GB" sz="4900" kern="1200" dirty="0"/>
            <a:t> </a:t>
          </a:r>
          <a:endParaRPr lang="en-US" sz="4900" kern="1200" dirty="0"/>
        </a:p>
      </dsp:txBody>
      <dsp:txXfrm>
        <a:off x="328405" y="2875499"/>
        <a:ext cx="3421793" cy="13585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5F17E0-C8B5-4E1C-96D6-65044432ED4D}">
      <dsp:nvSpPr>
        <dsp:cNvPr id="0" name=""/>
        <dsp:cNvSpPr/>
      </dsp:nvSpPr>
      <dsp:spPr>
        <a:xfrm>
          <a:off x="0" y="58941"/>
          <a:ext cx="5098256" cy="133116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Erikson’s psychosocial theory of ageing</a:t>
          </a:r>
          <a:endParaRPr lang="en-US" sz="2400" kern="1200"/>
        </a:p>
      </dsp:txBody>
      <dsp:txXfrm>
        <a:off x="64982" y="123923"/>
        <a:ext cx="4968292" cy="1201203"/>
      </dsp:txXfrm>
    </dsp:sp>
    <dsp:sp modelId="{1065F715-7EFC-4A47-AF5C-9DE7697E3018}">
      <dsp:nvSpPr>
        <dsp:cNvPr id="0" name=""/>
        <dsp:cNvSpPr/>
      </dsp:nvSpPr>
      <dsp:spPr>
        <a:xfrm>
          <a:off x="0" y="1459228"/>
          <a:ext cx="5098256" cy="1331167"/>
        </a:xfrm>
        <a:prstGeom prst="round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Selective Optimization with Compensation (SOC) Model of Ageing (Baltes and Baltes, 1990)</a:t>
          </a:r>
          <a:endParaRPr lang="en-US" sz="2400" kern="1200"/>
        </a:p>
      </dsp:txBody>
      <dsp:txXfrm>
        <a:off x="64982" y="1524210"/>
        <a:ext cx="4968292" cy="1201203"/>
      </dsp:txXfrm>
    </dsp:sp>
    <dsp:sp modelId="{4BDBACCA-A7DA-49BF-974A-68A032B19944}">
      <dsp:nvSpPr>
        <dsp:cNvPr id="0" name=""/>
        <dsp:cNvSpPr/>
      </dsp:nvSpPr>
      <dsp:spPr>
        <a:xfrm>
          <a:off x="0" y="2859516"/>
          <a:ext cx="5098256" cy="1331167"/>
        </a:xfrm>
        <a:prstGeom prst="round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Ecological Model of Ageing  (Lawton and Nahemow, 1973)</a:t>
          </a:r>
          <a:endParaRPr lang="en-US" sz="2400" kern="1200"/>
        </a:p>
      </dsp:txBody>
      <dsp:txXfrm>
        <a:off x="64982" y="2924498"/>
        <a:ext cx="4968292" cy="1201203"/>
      </dsp:txXfrm>
    </dsp:sp>
    <dsp:sp modelId="{C432FB73-BA21-41B5-8345-77415F21732B}">
      <dsp:nvSpPr>
        <dsp:cNvPr id="0" name=""/>
        <dsp:cNvSpPr/>
      </dsp:nvSpPr>
      <dsp:spPr>
        <a:xfrm>
          <a:off x="0" y="4259803"/>
          <a:ext cx="5098256" cy="1331167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Hierarchical-compensatory model</a:t>
          </a:r>
          <a:endParaRPr lang="en-US" sz="2400" kern="1200"/>
        </a:p>
      </dsp:txBody>
      <dsp:txXfrm>
        <a:off x="64982" y="4324785"/>
        <a:ext cx="4968292" cy="12012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325D0034-5395-4401-945C-071C360F6F54}" type="datetimeFigureOut">
              <a:rPr lang="en-GB"/>
              <a:pPr>
                <a:defRPr/>
              </a:pPr>
              <a:t>19/03/2024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229BE903-118C-4689-B3E5-7E7C4E25513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8F2BE76-C0E5-4A36-B033-30AEB23AD502}" type="datetimeFigureOut">
              <a:rPr lang="en-GB"/>
              <a:pPr>
                <a:defRPr/>
              </a:pPr>
              <a:t>19/03/2024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268C8A80-B6B3-4856-BDCE-49061FCE434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GB"/>
              <a:t>Useful Field of View’ test (Ball et al, 1993) – like perception test at Opticians</a:t>
            </a:r>
          </a:p>
        </p:txBody>
      </p:sp>
      <p:sp>
        <p:nvSpPr>
          <p:cNvPr id="3277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F431725-F3D0-4F4C-B87E-FE1FA0EF3EA9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17</a:t>
            </a:fld>
            <a:endParaRPr lang="en-GB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GB"/>
              <a:t>Depth of processing – better remembered when processed for meaning</a:t>
            </a:r>
          </a:p>
          <a:p>
            <a:pPr>
              <a:spcBef>
                <a:spcPct val="0"/>
              </a:spcBef>
            </a:pPr>
            <a:r>
              <a:rPr lang="en-GB"/>
              <a:t>Encoding specificity – materials better retrieved when the retrieval circumstances match the encoding circumstances</a:t>
            </a:r>
          </a:p>
          <a:p>
            <a:pPr>
              <a:spcBef>
                <a:spcPct val="0"/>
              </a:spcBef>
            </a:pPr>
            <a:r>
              <a:rPr lang="en-GB"/>
              <a:t>Organization – Information that can be organized is better remembered</a:t>
            </a:r>
          </a:p>
        </p:txBody>
      </p:sp>
      <p:sp>
        <p:nvSpPr>
          <p:cNvPr id="3789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29DA9C0-507B-4785-9F23-4FB41601C4D5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21</a:t>
            </a:fld>
            <a:endParaRPr lang="en-GB"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6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GB" b="1"/>
              <a:t>Inductive reasoning</a:t>
            </a:r>
            <a:r>
              <a:rPr lang="en-GB"/>
              <a:t>: is the ability to learn new concepts and the relationship between new concepts.  Involves solving logical puzzles, and measures not only insight, but also planning abilities and foresight</a:t>
            </a:r>
          </a:p>
          <a:p>
            <a:pPr>
              <a:spcBef>
                <a:spcPct val="0"/>
              </a:spcBef>
            </a:pPr>
            <a:r>
              <a:rPr lang="en-GB" b="1"/>
              <a:t>Spatial orientation</a:t>
            </a:r>
            <a:r>
              <a:rPr lang="en-GB"/>
              <a:t>: ability to imagine spatial configurations in two or three dimensions and to manipulate these configurations.  Also the ability to assess the relationship between different objects in the same space – map reading, flat pack furniture</a:t>
            </a:r>
          </a:p>
          <a:p>
            <a:pPr>
              <a:spcBef>
                <a:spcPct val="0"/>
              </a:spcBef>
            </a:pPr>
            <a:r>
              <a:rPr lang="en-GB" b="1"/>
              <a:t>Perceptual speed</a:t>
            </a:r>
            <a:r>
              <a:rPr lang="en-GB"/>
              <a:t>: </a:t>
            </a:r>
          </a:p>
          <a:p>
            <a:pPr>
              <a:spcBef>
                <a:spcPct val="0"/>
              </a:spcBef>
            </a:pPr>
            <a:r>
              <a:rPr lang="en-GB" b="1"/>
              <a:t>Numeric ability</a:t>
            </a:r>
            <a:r>
              <a:rPr lang="en-GB"/>
              <a:t>: relationships between numbers</a:t>
            </a:r>
          </a:p>
          <a:p>
            <a:pPr>
              <a:spcBef>
                <a:spcPct val="0"/>
              </a:spcBef>
            </a:pPr>
            <a:r>
              <a:rPr lang="en-GB" b="1"/>
              <a:t>Verbal ability</a:t>
            </a:r>
            <a:r>
              <a:rPr lang="en-GB"/>
              <a:t>: understanding of ideas expressed in words</a:t>
            </a:r>
          </a:p>
          <a:p>
            <a:pPr>
              <a:spcBef>
                <a:spcPct val="0"/>
              </a:spcBef>
            </a:pPr>
            <a:r>
              <a:rPr lang="en-GB" b="1"/>
              <a:t>Verbal memory</a:t>
            </a:r>
            <a:r>
              <a:rPr lang="en-GB"/>
              <a:t>: encoding and retrieving verbal information (e.g. lists of words)</a:t>
            </a:r>
          </a:p>
        </p:txBody>
      </p:sp>
      <p:sp>
        <p:nvSpPr>
          <p:cNvPr id="4096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E538030-EA23-46E5-9BB4-CA8644D40311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23</a:t>
            </a:fld>
            <a:endParaRPr lang="en-GB">
              <a:cs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9154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GB"/>
              <a:t>Much early research has focused on specific results of specific experiments</a:t>
            </a:r>
          </a:p>
          <a:p>
            <a:pPr>
              <a:spcBef>
                <a:spcPct val="0"/>
              </a:spcBef>
            </a:pPr>
            <a:r>
              <a:rPr lang="en-GB"/>
              <a:t>Since 1910s have looked for a more generalised framework – to identify a limited set of variables that are implicated in the majority of age-related differences in cognitive abilities</a:t>
            </a:r>
          </a:p>
          <a:p>
            <a:pPr>
              <a:spcBef>
                <a:spcPct val="0"/>
              </a:spcBef>
            </a:pPr>
            <a:endParaRPr lang="en-GB"/>
          </a:p>
          <a:p>
            <a:pPr>
              <a:spcBef>
                <a:spcPct val="0"/>
              </a:spcBef>
            </a:pPr>
            <a:endParaRPr lang="en-GB"/>
          </a:p>
        </p:txBody>
      </p:sp>
      <p:sp>
        <p:nvSpPr>
          <p:cNvPr id="49155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36D5CCE-BDF9-4F6E-8110-A44A07B9CAA8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30</a:t>
            </a:fld>
            <a:endParaRPr lang="en-GB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107E9C-DBD3-CA9B-A34F-5315F97620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0982C34-C48D-6BEA-4289-3769D88D7E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27D486-8912-B136-FDFB-3F126A8F9A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C41BD6A-F7E7-404A-98BE-2A5353D975A3}" type="datetimeFigureOut">
              <a:rPr lang="en-GB" smtClean="0"/>
              <a:pPr>
                <a:defRPr/>
              </a:pPr>
              <a:t>19/03/2024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BE534-E4DB-E34A-DA92-F50DBE2533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886ECE-5C2C-53B0-7CB0-EB30102284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4A6CCFD-D095-4E0F-A698-926BBEF8EA5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28399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2B5D2C-E687-F133-36B6-06E05EE05B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AABC49-900C-EF1E-6128-41D985F170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B7B3CC-53CB-2750-6855-90EB6D0996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07ACB1C-7D82-45A3-B39B-B8A963B5390E}" type="datetimeFigureOut">
              <a:rPr lang="en-GB" smtClean="0"/>
              <a:pPr>
                <a:defRPr/>
              </a:pPr>
              <a:t>19/03/2024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30CC62-DD16-9D4B-D8AD-E697F127FC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019F85-6F3A-6D8A-4496-259DA20128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4DEB73F-EE32-4DAA-8A5B-5E232C3DCD6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5359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F2AFB2-E32C-88D2-6177-3DBF27F745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FD07DD-51B2-9C36-02E9-0A5DBEFA0F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F37FD2-53B8-7FBA-B20E-D5C7C38FA5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6E1DE40-762A-4596-A412-85E68FC328B6}" type="datetimeFigureOut">
              <a:rPr lang="en-GB" smtClean="0"/>
              <a:pPr>
                <a:defRPr/>
              </a:pPr>
              <a:t>19/03/2024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89F067-D9DB-809F-D896-776BCD4E8D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5F4BAA-AE11-D79D-A3CD-9A3539C933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B51D8AC-D241-491D-9CA1-56BFBB72981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93739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B49944-8A56-8D6E-C015-019E8E1444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731862-969B-BA30-BBFD-FF6407E6D82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022A26-AA1D-7397-29D6-49E95F1CE2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71C688-BE00-73C6-7229-29595890BE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814FA0F-807C-456E-8326-BAEC1EAF3EF4}" type="datetimeFigureOut">
              <a:rPr lang="en-GB" smtClean="0"/>
              <a:pPr>
                <a:defRPr/>
              </a:pPr>
              <a:t>19/03/2024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0FD9BC-A5BB-8F5F-ADF9-44F81771CC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3F3D2F-BD86-98E4-AD33-BE740C17CC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6F2E39-DA70-47EA-9FBA-BDF7A9F3075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19569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03D9C7-4052-5D9F-5F7D-8E3E3FBF75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8DFC0F-B870-CABD-2E56-115C5E9F16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88CE63-E49F-49DB-2107-8809FB88788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7A2C289-0D2B-7427-1EE1-5097FB16AFF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4E40DE2-F60E-5746-6ED4-8EBD0AD0F3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A50FA9E-11EF-6870-2BA4-55F4560722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B413B78-A60E-4692-AB0B-164E961D78D6}" type="datetimeFigureOut">
              <a:rPr lang="en-GB" smtClean="0"/>
              <a:pPr>
                <a:defRPr/>
              </a:pPr>
              <a:t>19/03/2024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CD4F21-71FA-1C0D-9B69-5E67C4BBBA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1E68C32-8C4B-EE1C-566D-074E1D194D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C75D788-03B3-4D2B-9439-EC68A18FF9E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76699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3E1EDC-C698-B93C-21B0-3CF615F662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45CD9B-0E92-648D-A99B-3E76B1AC52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CCC0469-7E89-4EA5-84A2-20E44DC48A0C}" type="datetimeFigureOut">
              <a:rPr lang="en-GB" smtClean="0"/>
              <a:pPr>
                <a:defRPr/>
              </a:pPr>
              <a:t>19/03/2024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A417C37-857E-F7C0-6C0E-AF336356B4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6CEFE9-3F51-5F26-9269-72A4F6A02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B47B4C1-2C6F-43BF-BD61-E671B5051B1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674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4661CF0-16A8-FE8E-5002-C666C31317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C97F78C-A189-42F5-BB66-B8FAF7046435}" type="datetimeFigureOut">
              <a:rPr lang="en-GB" smtClean="0"/>
              <a:pPr>
                <a:defRPr/>
              </a:pPr>
              <a:t>19/03/2024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06A36D1-26F8-EA12-A8E1-1D279AD154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06A047-44CF-2389-03E1-96CD2538D7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6B2474-9B82-41CB-B135-5E31412156A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11389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1AF63D-832B-2BC2-6099-8EA18F4FB6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237EEE-0A0A-6E15-571B-D2205C0FD5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9B6952-99B0-1E2D-CEB0-4DB2D3FD1B3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067BC6-81B1-5D18-97A7-1F9770B89E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E9CEF7C-C5EF-4E80-8C59-EB3CF24BC415}" type="datetimeFigureOut">
              <a:rPr lang="en-GB" smtClean="0"/>
              <a:pPr>
                <a:defRPr/>
              </a:pPr>
              <a:t>19/03/2024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04BD94-89C7-0E10-1264-5AA9671C38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249CE3-B82B-CCF5-430C-6D3107AAC3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D253171-0740-4156-A718-58ED35F2D83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07215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0C8EAE-993B-C22C-5DFD-07F0B37914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7843F0-0080-758F-A8F4-0A15ECB5E9B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259260-A558-EE0D-49A3-478AB05DCEB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68A9CF-744E-8A3F-204B-F6292B6145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F52A3E3-9F6C-4907-A1FD-27BDC25F5C7A}" type="datetimeFigureOut">
              <a:rPr lang="en-GB" smtClean="0"/>
              <a:pPr>
                <a:defRPr/>
              </a:pPr>
              <a:t>19/03/2024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CA7CD4-A84F-988D-E5E2-ACF9EAF48C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B958FD-9BB1-02AE-6BEF-481AE5A4BD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6AFF466-AD0F-4D0B-B81E-5D808F5D446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59719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D02308-527A-7E09-73CF-6F8D6694D0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0696618-A915-3309-201F-37C3E96294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64380D-9B89-9464-A311-21DEB822DD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9219F94-B485-42A2-800F-D70FA796ACEF}" type="datetimeFigureOut">
              <a:rPr lang="en-GB" smtClean="0"/>
              <a:pPr>
                <a:defRPr/>
              </a:pPr>
              <a:t>19/03/2024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9E883E-2F49-5BF3-F5AB-749149965F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CAF7C3-F912-6569-7E73-9E50AC95AF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ECD4557-3617-47C9-8CF4-490A1763E91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4496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C800DEF-3F1B-3750-4408-8FF1F2AAFE4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6887334-F0DB-C04C-B5F7-4A5A7F4A01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54EC49-BBEB-A72C-9A4D-F7F1B2C6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EC1CE12-0DA7-4E9D-8B5A-F7CF4FF6375E}" type="datetimeFigureOut">
              <a:rPr lang="en-GB" smtClean="0"/>
              <a:pPr>
                <a:defRPr/>
              </a:pPr>
              <a:t>19/03/2024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3C1EE7-C7A4-74B9-7C10-9DE1A8D2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656A3D-E1CE-5108-1308-54CFCBA26D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C89CFD2-9F22-408E-BD60-F25FEB342B4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57361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880BC8B-F528-508D-E66E-9299DBC973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56933F-8C49-5A63-AE79-3ACF9C6241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1733DF-DA65-988F-366F-672B066A73F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1CDC7582-3AAF-4D1D-B873-3B73E0BFDAD9}" type="datetimeFigureOut">
              <a:rPr lang="en-GB" smtClean="0"/>
              <a:pPr>
                <a:defRPr/>
              </a:pPr>
              <a:t>19/03/2024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39A72C-2236-C791-9A68-F505509360F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7B96A4-D537-4655-2CAA-9501ECBCD97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32D100F4-7F5E-41FD-BCE3-5CF2EB27455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32028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psychology.about.com/od/psychosocialtheories/a/integrity-versus-despair.htm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5047500" y="639097"/>
            <a:ext cx="3609804" cy="3686015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40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Ageing and Older Adulthood</a:t>
            </a:r>
            <a:br>
              <a:rPr lang="en-GB" sz="40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</a:br>
            <a:endParaRPr lang="en-GB" sz="3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15363" name="Picture 2"/>
          <p:cNvPicPr>
            <a:picLocks noChangeAspect="1" noChangeArrowheads="1"/>
          </p:cNvPicPr>
          <p:nvPr/>
        </p:nvPicPr>
        <p:blipFill rotWithShape="1">
          <a:blip r:embed="rId2"/>
          <a:srcRect l="4821" r="3541"/>
          <a:stretch/>
        </p:blipFill>
        <p:spPr bwMode="auto">
          <a:xfrm>
            <a:off x="20" y="10"/>
            <a:ext cx="4571980" cy="6857990"/>
          </a:xfrm>
          <a:prstGeom prst="rect">
            <a:avLst/>
          </a:prstGeom>
          <a:noFill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BC718F0-92FD-B4DB-5CB3-93FAFBF526A5}"/>
              </a:ext>
            </a:extLst>
          </p:cNvPr>
          <p:cNvSpPr txBox="1"/>
          <p:nvPr/>
        </p:nvSpPr>
        <p:spPr>
          <a:xfrm>
            <a:off x="4716016" y="6309320"/>
            <a:ext cx="41764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Tahoma" pitchFamily="34" charset="0"/>
                <a:ea typeface="Tahoma" pitchFamily="34" charset="0"/>
                <a:cs typeface="Tahoma" pitchFamily="34" charset="0"/>
              </a:rPr>
              <a:t>Developmental Psychology        Dr Judith Marshall</a:t>
            </a:r>
            <a:endParaRPr lang="en-GB" sz="1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>
          <a:xfrm>
            <a:off x="369277" y="516835"/>
            <a:ext cx="2618547" cy="5772840"/>
          </a:xfrm>
        </p:spPr>
        <p:txBody>
          <a:bodyPr anchor="ctr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sz="3200" dirty="0">
                <a:latin typeface="Tahoma" pitchFamily="34" charset="0"/>
                <a:ea typeface="Tahoma" pitchFamily="34" charset="0"/>
                <a:cs typeface="Tahoma" pitchFamily="34" charset="0"/>
              </a:rPr>
              <a:t>Geriatrics and Gerontology</a:t>
            </a:r>
          </a:p>
        </p:txBody>
      </p:sp>
      <p:graphicFrame>
        <p:nvGraphicFramePr>
          <p:cNvPr id="40966" name="Rectangle 3">
            <a:extLst>
              <a:ext uri="{FF2B5EF4-FFF2-40B4-BE49-F238E27FC236}">
                <a16:creationId xmlns:a16="http://schemas.microsoft.com/office/drawing/2014/main" id="{067F9913-6B27-3B4D-6D8A-77C0748D10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99973831"/>
              </p:ext>
            </p:extLst>
          </p:nvPr>
        </p:nvGraphicFramePr>
        <p:xfrm>
          <a:off x="3556397" y="639763"/>
          <a:ext cx="5098256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7"/>
            <a:ext cx="7886700" cy="759618"/>
          </a:xfrm>
        </p:spPr>
        <p:txBody>
          <a:bodyPr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sz="3200" dirty="0">
                <a:latin typeface="Tahoma" pitchFamily="34" charset="0"/>
                <a:ea typeface="Tahoma" pitchFamily="34" charset="0"/>
                <a:cs typeface="Tahoma" pitchFamily="34" charset="0"/>
              </a:rPr>
              <a:t>Defining age and older adulthood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idx="1"/>
          </p:nvPr>
        </p:nvSpPr>
        <p:spPr>
          <a:xfrm>
            <a:off x="1043608" y="1412776"/>
            <a:ext cx="7886700" cy="3096815"/>
          </a:xfrm>
        </p:spPr>
        <p:txBody>
          <a:bodyPr>
            <a:noAutofit/>
          </a:bodyPr>
          <a:lstStyle/>
          <a:p>
            <a:pPr>
              <a:lnSpc>
                <a:spcPct val="80000"/>
              </a:lnSpc>
            </a:pPr>
            <a:r>
              <a:rPr lang="en-GB" sz="2000" dirty="0">
                <a:latin typeface="Tahoma" pitchFamily="34" charset="0"/>
                <a:cs typeface="Tahoma" pitchFamily="34" charset="0"/>
              </a:rPr>
              <a:t>Chronological age 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en-GB" sz="2000" dirty="0">
                <a:latin typeface="Tahoma" pitchFamily="34" charset="0"/>
                <a:cs typeface="Tahoma" pitchFamily="34" charset="0"/>
              </a:rPr>
              <a:t>   	Actual age in time</a:t>
            </a:r>
          </a:p>
          <a:p>
            <a:pPr>
              <a:lnSpc>
                <a:spcPct val="80000"/>
              </a:lnSpc>
            </a:pPr>
            <a:endParaRPr lang="en-GB" sz="2000" dirty="0">
              <a:latin typeface="Tahoma" pitchFamily="34" charset="0"/>
              <a:cs typeface="Tahoma" pitchFamily="34" charset="0"/>
            </a:endParaRPr>
          </a:p>
          <a:p>
            <a:pPr>
              <a:lnSpc>
                <a:spcPct val="80000"/>
              </a:lnSpc>
            </a:pPr>
            <a:r>
              <a:rPr lang="en-GB" sz="2000" dirty="0">
                <a:latin typeface="Tahoma" pitchFamily="34" charset="0"/>
                <a:cs typeface="Tahoma" pitchFamily="34" charset="0"/>
              </a:rPr>
              <a:t>Biological age </a:t>
            </a:r>
          </a:p>
          <a:p>
            <a:pPr marL="307975" lvl="1" indent="0">
              <a:lnSpc>
                <a:spcPct val="80000"/>
              </a:lnSpc>
              <a:buFont typeface="Arial" charset="0"/>
              <a:buNone/>
            </a:pPr>
            <a:r>
              <a:rPr lang="en-GB" sz="2000" dirty="0">
                <a:latin typeface="Tahoma" pitchFamily="34" charset="0"/>
                <a:cs typeface="Tahoma" pitchFamily="34" charset="0"/>
              </a:rPr>
              <a:t>	Organ system functioning and physical appearance </a:t>
            </a:r>
          </a:p>
          <a:p>
            <a:pPr marL="307975" lvl="1" indent="0">
              <a:lnSpc>
                <a:spcPct val="80000"/>
              </a:lnSpc>
              <a:buFont typeface="Arial" charset="0"/>
              <a:buNone/>
            </a:pPr>
            <a:r>
              <a:rPr lang="en-GB" sz="2000" dirty="0">
                <a:latin typeface="Tahoma" pitchFamily="34" charset="0"/>
                <a:cs typeface="Tahoma" pitchFamily="34" charset="0"/>
              </a:rPr>
              <a:t>	Comparative </a:t>
            </a:r>
          </a:p>
          <a:p>
            <a:pPr>
              <a:lnSpc>
                <a:spcPct val="80000"/>
              </a:lnSpc>
            </a:pPr>
            <a:endParaRPr lang="en-GB" sz="2000" dirty="0">
              <a:latin typeface="Tahoma" pitchFamily="34" charset="0"/>
              <a:cs typeface="Tahoma" pitchFamily="34" charset="0"/>
            </a:endParaRPr>
          </a:p>
          <a:p>
            <a:pPr>
              <a:lnSpc>
                <a:spcPct val="80000"/>
              </a:lnSpc>
            </a:pPr>
            <a:r>
              <a:rPr lang="en-GB" sz="2000" dirty="0">
                <a:latin typeface="Tahoma" pitchFamily="34" charset="0"/>
                <a:cs typeface="Tahoma" pitchFamily="34" charset="0"/>
              </a:rPr>
              <a:t>Functional age 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en-GB" sz="2000" dirty="0">
                <a:latin typeface="Tahoma" pitchFamily="34" charset="0"/>
                <a:cs typeface="Tahoma" pitchFamily="34" charset="0"/>
              </a:rPr>
              <a:t>   	Specific task competence</a:t>
            </a:r>
          </a:p>
          <a:p>
            <a:pPr>
              <a:lnSpc>
                <a:spcPct val="80000"/>
              </a:lnSpc>
            </a:pPr>
            <a:endParaRPr lang="en-GB" sz="2000" dirty="0">
              <a:latin typeface="Tahoma" pitchFamily="34" charset="0"/>
              <a:cs typeface="Tahoma" pitchFamily="34" charset="0"/>
            </a:endParaRPr>
          </a:p>
          <a:p>
            <a:pPr>
              <a:lnSpc>
                <a:spcPct val="80000"/>
              </a:lnSpc>
            </a:pPr>
            <a:r>
              <a:rPr lang="en-GB" sz="2000" dirty="0">
                <a:latin typeface="Tahoma" pitchFamily="34" charset="0"/>
                <a:cs typeface="Tahoma" pitchFamily="34" charset="0"/>
              </a:rPr>
              <a:t>Psychological age 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en-GB" sz="2000" dirty="0">
                <a:latin typeface="Tahoma" pitchFamily="34" charset="0"/>
                <a:cs typeface="Tahoma" pitchFamily="34" charset="0"/>
              </a:rPr>
              <a:t>	Adaptation to change</a:t>
            </a:r>
          </a:p>
          <a:p>
            <a:pPr>
              <a:lnSpc>
                <a:spcPct val="80000"/>
              </a:lnSpc>
            </a:pPr>
            <a:endParaRPr lang="en-GB" sz="2000" dirty="0">
              <a:latin typeface="Tahoma" pitchFamily="34" charset="0"/>
              <a:cs typeface="Tahoma" pitchFamily="34" charset="0"/>
            </a:endParaRPr>
          </a:p>
          <a:p>
            <a:pPr>
              <a:lnSpc>
                <a:spcPct val="80000"/>
              </a:lnSpc>
            </a:pPr>
            <a:r>
              <a:rPr lang="en-GB" sz="2000" dirty="0">
                <a:latin typeface="Tahoma" pitchFamily="34" charset="0"/>
                <a:cs typeface="Tahoma" pitchFamily="34" charset="0"/>
              </a:rPr>
              <a:t>Social age 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en-GB" sz="2000" dirty="0">
                <a:latin typeface="Tahoma" pitchFamily="34" charset="0"/>
                <a:cs typeface="Tahoma" pitchFamily="34" charset="0"/>
              </a:rPr>
              <a:t>	Views regarding age-suitable behaviour</a:t>
            </a:r>
          </a:p>
          <a:p>
            <a:pPr>
              <a:lnSpc>
                <a:spcPct val="80000"/>
              </a:lnSpc>
            </a:pPr>
            <a:endParaRPr lang="en-GB" sz="1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91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915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915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915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91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91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915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915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4915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3" y="516835"/>
            <a:ext cx="3168352" cy="5772840"/>
          </a:xfrm>
        </p:spPr>
        <p:txBody>
          <a:bodyPr anchor="ctr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sz="3200" b="1" dirty="0">
                <a:latin typeface="+mn-lt"/>
              </a:rPr>
              <a:t>Theories/Models of ageing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8705B90-1889-FA98-3852-B7BA447B59F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9852042"/>
              </p:ext>
            </p:extLst>
          </p:nvPr>
        </p:nvGraphicFramePr>
        <p:xfrm>
          <a:off x="3556397" y="639763"/>
          <a:ext cx="5098256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63888" y="263527"/>
            <a:ext cx="5580092" cy="1450757"/>
          </a:xfrm>
        </p:spPr>
        <p:txBody>
          <a:bodyPr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sz="2800" b="1" dirty="0">
                <a:latin typeface="Tahoma" pitchFamily="34" charset="0"/>
                <a:ea typeface="Tahoma" pitchFamily="34" charset="0"/>
                <a:cs typeface="Tahoma" pitchFamily="34" charset="0"/>
              </a:rPr>
              <a:t>Erikson’s Psychosocial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1988840"/>
            <a:ext cx="5006280" cy="4680520"/>
          </a:xfrm>
        </p:spPr>
        <p:txBody>
          <a:bodyPr rtlCol="0">
            <a:normAutofit/>
          </a:bodyPr>
          <a:lstStyle/>
          <a:p>
            <a:pPr marL="85725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000" dirty="0"/>
              <a:t>Maturity (65 years of age and over)</a:t>
            </a:r>
          </a:p>
          <a:p>
            <a:pPr marL="85725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GB" sz="2000" dirty="0"/>
          </a:p>
          <a:p>
            <a:pPr marL="85725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000" b="1" dirty="0"/>
              <a:t>Ego Integrity vs. Despair</a:t>
            </a:r>
          </a:p>
          <a:p>
            <a:pPr marL="85725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GB" sz="2000" b="1" u="sng" dirty="0">
              <a:hlinkClick r:id="rId2"/>
            </a:endParaRP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Life reflection– need to review and feel a sense of fulfilment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Success at this stage leads to feelings of wisdom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Failure results in regret, bitterness, and despair</a:t>
            </a:r>
          </a:p>
        </p:txBody>
      </p:sp>
      <p:pic>
        <p:nvPicPr>
          <p:cNvPr id="19459" name="Picture 2"/>
          <p:cNvPicPr>
            <a:picLocks noChangeAspect="1" noChangeArrowheads="1"/>
          </p:cNvPicPr>
          <p:nvPr/>
        </p:nvPicPr>
        <p:blipFill rotWithShape="1">
          <a:blip r:embed="rId3"/>
          <a:srcRect l="34526" r="41339" b="1"/>
          <a:stretch/>
        </p:blipFill>
        <p:spPr bwMode="auto">
          <a:xfrm>
            <a:off x="20" y="-12128"/>
            <a:ext cx="3490702" cy="687012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>
          <a:xfrm>
            <a:off x="143508" y="620688"/>
            <a:ext cx="8856983" cy="855662"/>
          </a:xfrm>
        </p:spPr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sz="3100" dirty="0">
                <a:latin typeface="Tahoma" pitchFamily="34" charset="0"/>
                <a:ea typeface="Tahoma" pitchFamily="34" charset="0"/>
                <a:cs typeface="Tahoma" pitchFamily="34" charset="0"/>
              </a:rPr>
              <a:t>Selective Optimization with Compensation (SOC) Model of Ageing </a:t>
            </a:r>
            <a:br>
              <a:rPr lang="en-GB" sz="1500" b="1" dirty="0">
                <a:latin typeface="Tahoma" pitchFamily="34" charset="0"/>
                <a:ea typeface="Tahoma" pitchFamily="34" charset="0"/>
                <a:cs typeface="Tahoma" pitchFamily="34" charset="0"/>
              </a:rPr>
            </a:br>
            <a:b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</a:br>
            <a:r>
              <a:rPr lang="en-GB" sz="2200" dirty="0">
                <a:latin typeface="Tahoma" pitchFamily="34" charset="0"/>
                <a:ea typeface="Tahoma" pitchFamily="34" charset="0"/>
                <a:cs typeface="Tahoma" pitchFamily="34" charset="0"/>
              </a:rPr>
              <a:t> (</a:t>
            </a:r>
            <a:r>
              <a:rPr lang="en-GB" sz="22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Baltes</a:t>
            </a:r>
            <a:r>
              <a:rPr lang="en-GB" sz="2200" dirty="0">
                <a:latin typeface="Tahoma" pitchFamily="34" charset="0"/>
                <a:ea typeface="Tahoma" pitchFamily="34" charset="0"/>
                <a:cs typeface="Tahoma" pitchFamily="34" charset="0"/>
              </a:rPr>
              <a:t> and </a:t>
            </a:r>
            <a:r>
              <a:rPr lang="en-GB" sz="22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Baltes</a:t>
            </a:r>
            <a:r>
              <a:rPr lang="en-GB" sz="2200" dirty="0">
                <a:latin typeface="Tahoma" pitchFamily="34" charset="0"/>
                <a:ea typeface="Tahoma" pitchFamily="34" charset="0"/>
                <a:cs typeface="Tahoma" pitchFamily="34" charset="0"/>
              </a:rPr>
              <a:t>, 1990)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idx="1"/>
          </p:nvPr>
        </p:nvSpPr>
        <p:spPr>
          <a:xfrm>
            <a:off x="1043608" y="2060848"/>
            <a:ext cx="5902325" cy="4536504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80000"/>
              </a:lnSpc>
            </a:pPr>
            <a:endParaRPr lang="en-GB" sz="2200" dirty="0">
              <a:latin typeface="Tahoma" pitchFamily="34" charset="0"/>
              <a:cs typeface="Tahoma" pitchFamily="34" charset="0"/>
            </a:endParaRPr>
          </a:p>
          <a:p>
            <a:pPr>
              <a:lnSpc>
                <a:spcPct val="80000"/>
              </a:lnSpc>
            </a:pPr>
            <a:r>
              <a:rPr lang="en-GB" sz="2200" dirty="0">
                <a:latin typeface="Tahoma" pitchFamily="34" charset="0"/>
                <a:cs typeface="Tahoma" pitchFamily="34" charset="0"/>
              </a:rPr>
              <a:t>Reductions in capacity</a:t>
            </a:r>
          </a:p>
          <a:p>
            <a:pPr>
              <a:lnSpc>
                <a:spcPct val="80000"/>
              </a:lnSpc>
            </a:pPr>
            <a:endParaRPr lang="en-GB" sz="2200" dirty="0">
              <a:latin typeface="Tahoma" pitchFamily="34" charset="0"/>
              <a:cs typeface="Tahoma" pitchFamily="34" charset="0"/>
            </a:endParaRPr>
          </a:p>
          <a:p>
            <a:pPr lvl="2">
              <a:lnSpc>
                <a:spcPct val="80000"/>
              </a:lnSpc>
              <a:buFont typeface="Wingdings" pitchFamily="2" charset="2"/>
              <a:buNone/>
            </a:pPr>
            <a:r>
              <a:rPr lang="en-GB" sz="2200" dirty="0">
                <a:latin typeface="Tahoma" pitchFamily="34" charset="0"/>
                <a:cs typeface="Tahoma" pitchFamily="34" charset="0"/>
              </a:rPr>
              <a:t>			- general reserve </a:t>
            </a:r>
          </a:p>
          <a:p>
            <a:pPr lvl="2">
              <a:lnSpc>
                <a:spcPct val="80000"/>
              </a:lnSpc>
              <a:buFont typeface="Wingdings" pitchFamily="2" charset="2"/>
              <a:buNone/>
            </a:pPr>
            <a:r>
              <a:rPr lang="en-GB" sz="2200" dirty="0">
                <a:latin typeface="Tahoma" pitchFamily="34" charset="0"/>
                <a:cs typeface="Tahoma" pitchFamily="34" charset="0"/>
              </a:rPr>
              <a:t>			- specific domains </a:t>
            </a:r>
          </a:p>
          <a:p>
            <a:pPr lvl="2">
              <a:lnSpc>
                <a:spcPct val="80000"/>
              </a:lnSpc>
              <a:buFont typeface="Wingdings" pitchFamily="2" charset="2"/>
              <a:buNone/>
            </a:pPr>
            <a:endParaRPr lang="en-GB" sz="2200" dirty="0">
              <a:latin typeface="Tahoma" pitchFamily="34" charset="0"/>
              <a:cs typeface="Tahoma" pitchFamily="34" charset="0"/>
            </a:endParaRPr>
          </a:p>
          <a:p>
            <a:pPr lvl="2">
              <a:lnSpc>
                <a:spcPct val="80000"/>
              </a:lnSpc>
              <a:buFont typeface="Wingdings" pitchFamily="2" charset="2"/>
              <a:buNone/>
            </a:pPr>
            <a:endParaRPr lang="en-GB" sz="2200" dirty="0">
              <a:latin typeface="Tahoma" pitchFamily="34" charset="0"/>
              <a:cs typeface="Tahoma" pitchFamily="34" charset="0"/>
            </a:endParaRPr>
          </a:p>
          <a:p>
            <a:pPr>
              <a:lnSpc>
                <a:spcPct val="80000"/>
              </a:lnSpc>
            </a:pPr>
            <a:r>
              <a:rPr lang="en-GB" sz="2200" dirty="0">
                <a:latin typeface="Tahoma" pitchFamily="34" charset="0"/>
                <a:cs typeface="Tahoma" pitchFamily="34" charset="0"/>
              </a:rPr>
              <a:t>Selection</a:t>
            </a:r>
          </a:p>
          <a:p>
            <a:pPr>
              <a:lnSpc>
                <a:spcPct val="80000"/>
              </a:lnSpc>
            </a:pPr>
            <a:endParaRPr lang="en-GB" sz="2200" dirty="0">
              <a:latin typeface="Tahoma" pitchFamily="34" charset="0"/>
              <a:cs typeface="Tahoma" pitchFamily="34" charset="0"/>
            </a:endParaRPr>
          </a:p>
          <a:p>
            <a:pPr>
              <a:lnSpc>
                <a:spcPct val="80000"/>
              </a:lnSpc>
            </a:pPr>
            <a:endParaRPr lang="en-GB" sz="2200" dirty="0">
              <a:latin typeface="Tahoma" pitchFamily="34" charset="0"/>
              <a:cs typeface="Tahoma" pitchFamily="34" charset="0"/>
            </a:endParaRPr>
          </a:p>
          <a:p>
            <a:pPr>
              <a:lnSpc>
                <a:spcPct val="80000"/>
              </a:lnSpc>
            </a:pPr>
            <a:r>
              <a:rPr lang="en-GB" sz="2200" dirty="0">
                <a:latin typeface="Tahoma" pitchFamily="34" charset="0"/>
                <a:cs typeface="Tahoma" pitchFamily="34" charset="0"/>
              </a:rPr>
              <a:t>Optimization</a:t>
            </a:r>
          </a:p>
          <a:p>
            <a:pPr>
              <a:lnSpc>
                <a:spcPct val="80000"/>
              </a:lnSpc>
            </a:pPr>
            <a:endParaRPr lang="en-GB" sz="2200" dirty="0">
              <a:latin typeface="Tahoma" pitchFamily="34" charset="0"/>
              <a:cs typeface="Tahoma" pitchFamily="34" charset="0"/>
            </a:endParaRPr>
          </a:p>
          <a:p>
            <a:pPr>
              <a:lnSpc>
                <a:spcPct val="80000"/>
              </a:lnSpc>
            </a:pPr>
            <a:endParaRPr lang="en-GB" sz="2200" dirty="0">
              <a:latin typeface="Tahoma" pitchFamily="34" charset="0"/>
              <a:cs typeface="Tahoma" pitchFamily="34" charset="0"/>
            </a:endParaRPr>
          </a:p>
          <a:p>
            <a:pPr>
              <a:lnSpc>
                <a:spcPct val="80000"/>
              </a:lnSpc>
            </a:pPr>
            <a:r>
              <a:rPr lang="en-GB" sz="2200" dirty="0">
                <a:latin typeface="Tahoma" pitchFamily="34" charset="0"/>
                <a:cs typeface="Tahoma" pitchFamily="34" charset="0"/>
              </a:rPr>
              <a:t>Compensation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GB" sz="1600" dirty="0">
              <a:latin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4" descr="5A913D6C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16063" y="836712"/>
            <a:ext cx="8911873" cy="2937165"/>
          </a:xfrm>
        </p:spPr>
      </p:pic>
      <p:sp>
        <p:nvSpPr>
          <p:cNvPr id="41991" name="Text Box 7"/>
          <p:cNvSpPr txBox="1">
            <a:spLocks noChangeArrowheads="1"/>
          </p:cNvSpPr>
          <p:nvPr/>
        </p:nvSpPr>
        <p:spPr bwMode="auto">
          <a:xfrm>
            <a:off x="467544" y="4941168"/>
            <a:ext cx="7926272" cy="1015663"/>
          </a:xfrm>
          <a:prstGeom prst="rect">
            <a:avLst/>
          </a:prstGeom>
          <a:noFill/>
          <a:ln>
            <a:noFill/>
          </a:ln>
          <a:effectLst/>
        </p:spPr>
        <p:txBody>
          <a:bodyPr wrap="none">
            <a:spAutoFit/>
          </a:bodyPr>
          <a:lstStyle/>
          <a:p>
            <a:pPr algn="r"/>
            <a:r>
              <a:rPr lang="en-GB" sz="2000" dirty="0">
                <a:latin typeface="Tahoma" pitchFamily="34" charset="0"/>
                <a:cs typeface="Tahoma" pitchFamily="34" charset="0"/>
              </a:rPr>
              <a:t>The Ongoing Dynamics of Selective Optimization with Compensation</a:t>
            </a:r>
          </a:p>
          <a:p>
            <a:pPr algn="r"/>
            <a:endParaRPr lang="en-GB" sz="2000" dirty="0">
              <a:latin typeface="Tahoma" pitchFamily="34" charset="0"/>
              <a:cs typeface="Tahoma" pitchFamily="34" charset="0"/>
            </a:endParaRPr>
          </a:p>
          <a:p>
            <a:pPr algn="r"/>
            <a:r>
              <a:rPr lang="en-GB" sz="2000" dirty="0">
                <a:latin typeface="Tahoma" pitchFamily="34" charset="0"/>
                <a:cs typeface="Tahoma" pitchFamily="34" charset="0"/>
              </a:rPr>
              <a:t>(</a:t>
            </a:r>
            <a:r>
              <a:rPr lang="en-GB" sz="2000" dirty="0" err="1">
                <a:latin typeface="Tahoma" pitchFamily="34" charset="0"/>
                <a:cs typeface="Tahoma" pitchFamily="34" charset="0"/>
              </a:rPr>
              <a:t>Baltes</a:t>
            </a:r>
            <a:r>
              <a:rPr lang="en-GB" sz="2000" dirty="0">
                <a:latin typeface="Tahoma" pitchFamily="34" charset="0"/>
                <a:cs typeface="Tahoma" pitchFamily="34" charset="0"/>
              </a:rPr>
              <a:t> and </a:t>
            </a:r>
            <a:r>
              <a:rPr lang="en-GB" sz="2000" dirty="0" err="1">
                <a:latin typeface="Tahoma" pitchFamily="34" charset="0"/>
                <a:cs typeface="Tahoma" pitchFamily="34" charset="0"/>
              </a:rPr>
              <a:t>Baltes</a:t>
            </a:r>
            <a:r>
              <a:rPr lang="en-GB" sz="2000" dirty="0">
                <a:latin typeface="Tahoma" pitchFamily="34" charset="0"/>
                <a:cs typeface="Tahoma" pitchFamily="34" charset="0"/>
              </a:rPr>
              <a:t>, 1990)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3648" y="692696"/>
            <a:ext cx="6092825" cy="857250"/>
          </a:xfrm>
        </p:spPr>
        <p:txBody>
          <a:bodyPr wrap="square" numCol="1" anchorCtr="0" compatLnSpc="1">
            <a:prstTxWarp prst="textNoShape">
              <a:avLst/>
            </a:prstTxWarp>
            <a:normAutofit fontScale="90000"/>
          </a:bodyPr>
          <a:lstStyle/>
          <a:p>
            <a:pPr algn="ctr"/>
            <a:r>
              <a:rPr lang="en-GB" sz="3600" dirty="0">
                <a:cs typeface="Tahoma" pitchFamily="34" charset="0"/>
              </a:rPr>
              <a:t>Ecological Model of Ageing </a:t>
            </a:r>
            <a:br>
              <a:rPr lang="en-GB" sz="3200" dirty="0">
                <a:cs typeface="Tahoma" pitchFamily="34" charset="0"/>
              </a:rPr>
            </a:br>
            <a:r>
              <a:rPr lang="en-GB" sz="2200" dirty="0">
                <a:cs typeface="Tahoma" pitchFamily="34" charset="0"/>
              </a:rPr>
              <a:t>(Lawton and </a:t>
            </a:r>
            <a:r>
              <a:rPr lang="en-GB" sz="2200" dirty="0" err="1">
                <a:cs typeface="Tahoma" pitchFamily="34" charset="0"/>
              </a:rPr>
              <a:t>Nahemow</a:t>
            </a:r>
            <a:r>
              <a:rPr lang="en-GB" sz="2200" dirty="0">
                <a:cs typeface="Tahoma" pitchFamily="34" charset="0"/>
              </a:rPr>
              <a:t>, 1973)</a:t>
            </a:r>
            <a:br>
              <a:rPr lang="en-GB" sz="3200" dirty="0"/>
            </a:br>
            <a:br>
              <a:rPr lang="en-GB" sz="1400" dirty="0">
                <a:latin typeface="Tahoma" pitchFamily="34" charset="0"/>
                <a:cs typeface="Tahoma" pitchFamily="34" charset="0"/>
              </a:rPr>
            </a:br>
            <a:endParaRPr lang="en-GB" sz="1400" dirty="0"/>
          </a:p>
        </p:txBody>
      </p:sp>
      <p:sp>
        <p:nvSpPr>
          <p:cNvPr id="52227" name="Rectangle 3"/>
          <p:cNvSpPr>
            <a:spLocks noGrp="1" noChangeArrowheads="1"/>
          </p:cNvSpPr>
          <p:nvPr>
            <p:ph idx="1"/>
          </p:nvPr>
        </p:nvSpPr>
        <p:spPr>
          <a:xfrm>
            <a:off x="899592" y="2132856"/>
            <a:ext cx="7920880" cy="3743325"/>
          </a:xfrm>
        </p:spPr>
        <p:txBody>
          <a:bodyPr>
            <a:normAutofit/>
          </a:bodyPr>
          <a:lstStyle/>
          <a:p>
            <a:pPr marL="457200" indent="-457200"/>
            <a:r>
              <a:rPr lang="en-GB" sz="2000" dirty="0">
                <a:latin typeface="Tahoma" pitchFamily="34" charset="0"/>
                <a:cs typeface="Tahoma" pitchFamily="34" charset="0"/>
              </a:rPr>
              <a:t>Person-environment interaction                     adaptation</a:t>
            </a:r>
          </a:p>
          <a:p>
            <a:pPr marL="457200" indent="-457200"/>
            <a:endParaRPr lang="en-GB" sz="2000" dirty="0">
              <a:latin typeface="Tahoma" pitchFamily="34" charset="0"/>
              <a:cs typeface="Tahoma" pitchFamily="34" charset="0"/>
            </a:endParaRPr>
          </a:p>
          <a:p>
            <a:pPr marL="457200" indent="-457200"/>
            <a:endParaRPr lang="en-GB" sz="2000" dirty="0">
              <a:latin typeface="Tahoma" pitchFamily="34" charset="0"/>
              <a:cs typeface="Tahoma" pitchFamily="34" charset="0"/>
            </a:endParaRPr>
          </a:p>
          <a:p>
            <a:pPr marL="457200" indent="-457200"/>
            <a:r>
              <a:rPr lang="en-GB" sz="2000" dirty="0">
                <a:latin typeface="Tahoma" pitchFamily="34" charset="0"/>
                <a:cs typeface="Tahoma" pitchFamily="34" charset="0"/>
              </a:rPr>
              <a:t>Affective well-being and behaviour </a:t>
            </a:r>
          </a:p>
          <a:p>
            <a:pPr marL="457200" indent="-457200"/>
            <a:endParaRPr lang="en-GB" sz="2000" dirty="0">
              <a:latin typeface="Tahoma" pitchFamily="34" charset="0"/>
              <a:cs typeface="Tahoma" pitchFamily="34" charset="0"/>
            </a:endParaRPr>
          </a:p>
          <a:p>
            <a:pPr marL="457200" indent="-457200"/>
            <a:endParaRPr lang="en-GB" sz="2000" dirty="0">
              <a:latin typeface="Tahoma" pitchFamily="34" charset="0"/>
              <a:cs typeface="Tahoma" pitchFamily="34" charset="0"/>
            </a:endParaRPr>
          </a:p>
          <a:p>
            <a:pPr marL="457200" indent="-457200"/>
            <a:r>
              <a:rPr lang="en-GB" sz="2000" dirty="0">
                <a:latin typeface="Tahoma" pitchFamily="34" charset="0"/>
                <a:cs typeface="Tahoma" pitchFamily="34" charset="0"/>
              </a:rPr>
              <a:t>Transactional nature of person-environment interaction</a:t>
            </a:r>
          </a:p>
          <a:p>
            <a:pPr marL="457200" indent="-457200" algn="r">
              <a:buFont typeface="Arial" charset="0"/>
              <a:buNone/>
            </a:pPr>
            <a:r>
              <a:rPr lang="en-GB" sz="2000" dirty="0">
                <a:latin typeface="Tahoma" pitchFamily="34" charset="0"/>
                <a:cs typeface="Tahoma" pitchFamily="34" charset="0"/>
              </a:rPr>
              <a:t>(Lawton, 1989, 1999) </a:t>
            </a:r>
          </a:p>
          <a:p>
            <a:pPr marL="457200" indent="-457200">
              <a:buFont typeface="Arial" charset="0"/>
              <a:buNone/>
            </a:pPr>
            <a:r>
              <a:rPr lang="en-GB" sz="1500" dirty="0">
                <a:latin typeface="Tahoma" pitchFamily="34" charset="0"/>
                <a:cs typeface="Tahoma" pitchFamily="34" charset="0"/>
              </a:rPr>
              <a:t>  </a:t>
            </a:r>
          </a:p>
        </p:txBody>
      </p:sp>
      <p:cxnSp>
        <p:nvCxnSpPr>
          <p:cNvPr id="5" name="Straight Arrow Connector 4"/>
          <p:cNvCxnSpPr/>
          <p:nvPr/>
        </p:nvCxnSpPr>
        <p:spPr>
          <a:xfrm>
            <a:off x="5292080" y="2348880"/>
            <a:ext cx="10795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3" name="Picture 4" descr="1FADC25A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187624" y="10592"/>
            <a:ext cx="6646857" cy="6847408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9" name="Rectangle 3"/>
          <p:cNvSpPr>
            <a:spLocks noGrp="1" noChangeArrowheads="1"/>
          </p:cNvSpPr>
          <p:nvPr>
            <p:ph idx="1"/>
          </p:nvPr>
        </p:nvSpPr>
        <p:spPr>
          <a:xfrm>
            <a:off x="683568" y="260648"/>
            <a:ext cx="8064896" cy="6552728"/>
          </a:xfrm>
        </p:spPr>
        <p:txBody>
          <a:bodyPr>
            <a:normAutofit lnSpcReduction="10000"/>
          </a:bodyPr>
          <a:lstStyle/>
          <a:p>
            <a:pPr marL="101600" indent="0" algn="ctr">
              <a:lnSpc>
                <a:spcPct val="60000"/>
              </a:lnSpc>
              <a:buFont typeface="Arial" charset="0"/>
              <a:buNone/>
            </a:pPr>
            <a:r>
              <a:rPr lang="en-GB" sz="3200" dirty="0">
                <a:cs typeface="Tahoma" pitchFamily="34" charset="0"/>
              </a:rPr>
              <a:t>Memory</a:t>
            </a:r>
            <a:endParaRPr lang="en-GB" sz="3200" i="1" dirty="0">
              <a:cs typeface="Tahoma" pitchFamily="34" charset="0"/>
            </a:endParaRPr>
          </a:p>
          <a:p>
            <a:pPr marL="101600" indent="0">
              <a:lnSpc>
                <a:spcPct val="60000"/>
              </a:lnSpc>
            </a:pPr>
            <a:endParaRPr lang="en-GB" sz="2000" b="1" dirty="0">
              <a:cs typeface="Tahoma" pitchFamily="34" charset="0"/>
            </a:endParaRPr>
          </a:p>
          <a:p>
            <a:pPr marL="101600" indent="0">
              <a:lnSpc>
                <a:spcPct val="60000"/>
              </a:lnSpc>
            </a:pPr>
            <a:endParaRPr lang="en-GB" sz="2000" b="1" dirty="0">
              <a:cs typeface="Tahoma" pitchFamily="34" charset="0"/>
            </a:endParaRPr>
          </a:p>
          <a:p>
            <a:pPr marL="101600" indent="0"/>
            <a:r>
              <a:rPr lang="en-GB" sz="2000" dirty="0">
                <a:cs typeface="Tahoma" pitchFamily="34" charset="0"/>
              </a:rPr>
              <a:t>  SOC Model </a:t>
            </a:r>
          </a:p>
          <a:p>
            <a:pPr marL="582613" lvl="2" indent="0">
              <a:buFont typeface="Arial" charset="0"/>
              <a:buNone/>
            </a:pPr>
            <a:r>
              <a:rPr lang="en-GB" sz="2000" dirty="0">
                <a:cs typeface="Tahoma" pitchFamily="34" charset="0"/>
              </a:rPr>
              <a:t>Well-maintained memory skills can compensate </a:t>
            </a:r>
          </a:p>
          <a:p>
            <a:pPr marL="582613" lvl="2" indent="0">
              <a:buFont typeface="Arial" charset="0"/>
              <a:buNone/>
            </a:pPr>
            <a:r>
              <a:rPr lang="en-GB" sz="2000" dirty="0">
                <a:cs typeface="Tahoma" pitchFamily="34" charset="0"/>
              </a:rPr>
              <a:t>External memory aids </a:t>
            </a:r>
          </a:p>
          <a:p>
            <a:pPr marL="101600" indent="0"/>
            <a:endParaRPr lang="en-GB" sz="2000" dirty="0">
              <a:cs typeface="Tahoma" pitchFamily="34" charset="0"/>
            </a:endParaRPr>
          </a:p>
          <a:p>
            <a:pPr marL="101600" indent="0"/>
            <a:r>
              <a:rPr lang="en-GB" sz="2000" dirty="0">
                <a:cs typeface="Tahoma" pitchFamily="34" charset="0"/>
              </a:rPr>
              <a:t>  Ecological Model </a:t>
            </a:r>
          </a:p>
          <a:p>
            <a:pPr marL="582613" lvl="2" indent="0">
              <a:buFont typeface="Arial" charset="0"/>
              <a:buNone/>
            </a:pPr>
            <a:r>
              <a:rPr lang="en-GB" sz="2000" dirty="0">
                <a:cs typeface="Tahoma" pitchFamily="34" charset="0"/>
              </a:rPr>
              <a:t>Memory demands in the environment may need to be reduced</a:t>
            </a:r>
          </a:p>
          <a:p>
            <a:pPr marL="101600" indent="0"/>
            <a:endParaRPr lang="en-GB" sz="2000" dirty="0">
              <a:cs typeface="Tahoma" pitchFamily="34" charset="0"/>
            </a:endParaRPr>
          </a:p>
          <a:p>
            <a:pPr marL="101600" indent="0"/>
            <a:endParaRPr lang="en-GB" sz="2000" dirty="0">
              <a:cs typeface="Tahoma" pitchFamily="34" charset="0"/>
            </a:endParaRPr>
          </a:p>
          <a:p>
            <a:pPr marL="101600" indent="0" algn="ctr">
              <a:buFont typeface="Arial" charset="0"/>
              <a:buNone/>
            </a:pPr>
            <a:r>
              <a:rPr lang="en-GB" sz="3200" dirty="0">
                <a:cs typeface="Tahoma" pitchFamily="34" charset="0"/>
              </a:rPr>
              <a:t>Cognition and problem solving</a:t>
            </a:r>
          </a:p>
          <a:p>
            <a:pPr marL="101600" indent="0">
              <a:buFont typeface="Arial" charset="0"/>
              <a:buNone/>
            </a:pPr>
            <a:endParaRPr lang="en-GB" sz="2000" b="1" dirty="0">
              <a:cs typeface="Tahoma" pitchFamily="34" charset="0"/>
            </a:endParaRPr>
          </a:p>
          <a:p>
            <a:pPr marL="101600" indent="0"/>
            <a:r>
              <a:rPr lang="en-GB" sz="2000" dirty="0">
                <a:cs typeface="Tahoma" pitchFamily="34" charset="0"/>
              </a:rPr>
              <a:t>  The SOC Model </a:t>
            </a:r>
          </a:p>
          <a:p>
            <a:pPr marL="582613" lvl="2" indent="0">
              <a:buFont typeface="Arial" charset="0"/>
              <a:buNone/>
            </a:pPr>
            <a:r>
              <a:rPr lang="en-GB" sz="2000" dirty="0">
                <a:cs typeface="Tahoma" pitchFamily="34" charset="0"/>
              </a:rPr>
              <a:t>Heavier reliance on top-down processing</a:t>
            </a:r>
          </a:p>
          <a:p>
            <a:pPr marL="582613" lvl="2" indent="0">
              <a:buFont typeface="Arial" charset="0"/>
              <a:buNone/>
            </a:pPr>
            <a:r>
              <a:rPr lang="en-GB" sz="2000" dirty="0">
                <a:cs typeface="Tahoma" pitchFamily="34" charset="0"/>
              </a:rPr>
              <a:t>Creative endeavours</a:t>
            </a:r>
          </a:p>
          <a:p>
            <a:pPr marL="101600" indent="0"/>
            <a:endParaRPr lang="en-GB" sz="2000" dirty="0">
              <a:cs typeface="Tahoma" pitchFamily="34" charset="0"/>
            </a:endParaRPr>
          </a:p>
          <a:p>
            <a:pPr marL="101600" indent="0"/>
            <a:r>
              <a:rPr lang="en-GB" sz="2000" dirty="0">
                <a:cs typeface="Tahoma" pitchFamily="34" charset="0"/>
              </a:rPr>
              <a:t>  Ecological Model </a:t>
            </a:r>
          </a:p>
          <a:p>
            <a:pPr marL="582613" lvl="2" indent="0">
              <a:buFont typeface="Arial" charset="0"/>
              <a:buNone/>
            </a:pPr>
            <a:r>
              <a:rPr lang="en-GB" sz="2000" dirty="0">
                <a:cs typeface="Tahoma" pitchFamily="34" charset="0"/>
              </a:rPr>
              <a:t>Structured and organized alternatives</a:t>
            </a:r>
          </a:p>
          <a:p>
            <a:pPr marL="101600" indent="0">
              <a:lnSpc>
                <a:spcPct val="80000"/>
              </a:lnSpc>
            </a:pPr>
            <a:endParaRPr lang="en-GB" sz="2000" dirty="0">
              <a:latin typeface="Tahoma" pitchFamily="34" charset="0"/>
              <a:cs typeface="Tahoma" pitchFamily="34" charset="0"/>
            </a:endParaRPr>
          </a:p>
          <a:p>
            <a:pPr marL="101600" indent="0">
              <a:lnSpc>
                <a:spcPct val="60000"/>
              </a:lnSpc>
              <a:buFont typeface="Arial" charset="0"/>
              <a:buNone/>
            </a:pPr>
            <a:endParaRPr lang="en-GB" sz="2000" b="1" dirty="0">
              <a:latin typeface="Tahoma" pitchFamily="34" charset="0"/>
              <a:cs typeface="Tahoma" pitchFamily="34" charset="0"/>
            </a:endParaRPr>
          </a:p>
          <a:p>
            <a:pPr marL="101600" indent="0">
              <a:lnSpc>
                <a:spcPct val="60000"/>
              </a:lnSpc>
            </a:pPr>
            <a:endParaRPr lang="en-GB" sz="1200" b="1" dirty="0">
              <a:latin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50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50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505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505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505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505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5059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505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505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5059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3419872" y="260648"/>
            <a:ext cx="5242435" cy="633814"/>
          </a:xfrm>
        </p:spPr>
        <p:txBody>
          <a:bodyPr numCol="1" anchorCtr="0" compatLnSpc="1">
            <a:prstTxWarp prst="textNoShape">
              <a:avLst/>
            </a:prstTxWarp>
            <a:normAutofit/>
          </a:bodyPr>
          <a:lstStyle/>
          <a:p>
            <a:pPr algn="ctr"/>
            <a:r>
              <a:rPr lang="en-GB" sz="3200" dirty="0">
                <a:cs typeface="Tahoma" pitchFamily="34" charset="0"/>
              </a:rPr>
              <a:t>Intelligence</a:t>
            </a:r>
          </a:p>
        </p:txBody>
      </p:sp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>
          <a:xfrm>
            <a:off x="3347864" y="1340768"/>
            <a:ext cx="5616624" cy="5400599"/>
          </a:xfrm>
        </p:spPr>
        <p:txBody>
          <a:bodyPr>
            <a:normAutofit fontScale="92500" lnSpcReduction="20000"/>
          </a:bodyPr>
          <a:lstStyle/>
          <a:p>
            <a:r>
              <a:rPr lang="en-GB" sz="2000" dirty="0">
                <a:latin typeface="Tahoma" pitchFamily="34" charset="0"/>
                <a:cs typeface="Tahoma" pitchFamily="34" charset="0"/>
              </a:rPr>
              <a:t>Fluid abilities and Crystallised abilities</a:t>
            </a:r>
          </a:p>
          <a:p>
            <a:endParaRPr lang="en-GB" sz="2000" dirty="0">
              <a:latin typeface="Tahoma" pitchFamily="34" charset="0"/>
              <a:cs typeface="Tahoma" pitchFamily="34" charset="0"/>
            </a:endParaRPr>
          </a:p>
          <a:p>
            <a:r>
              <a:rPr lang="en-GB" sz="2000" b="1" dirty="0">
                <a:latin typeface="Tahoma" pitchFamily="34" charset="0"/>
                <a:cs typeface="Tahoma" pitchFamily="34" charset="0"/>
              </a:rPr>
              <a:t>SOC Model </a:t>
            </a:r>
          </a:p>
          <a:p>
            <a:pPr>
              <a:buFont typeface="Arial" charset="0"/>
              <a:buNone/>
            </a:pPr>
            <a:r>
              <a:rPr lang="en-GB" sz="2000" dirty="0">
                <a:latin typeface="Tahoma" pitchFamily="34" charset="0"/>
                <a:cs typeface="Tahoma" pitchFamily="34" charset="0"/>
              </a:rPr>
              <a:t>	</a:t>
            </a:r>
          </a:p>
          <a:p>
            <a:pPr>
              <a:buFont typeface="Arial" charset="0"/>
              <a:buNone/>
            </a:pPr>
            <a:r>
              <a:rPr lang="en-GB" sz="2000" dirty="0">
                <a:latin typeface="Tahoma" pitchFamily="34" charset="0"/>
                <a:cs typeface="Tahoma" pitchFamily="34" charset="0"/>
              </a:rPr>
              <a:t>	Pragmatics of intelligence (crystallised abilities) </a:t>
            </a:r>
          </a:p>
          <a:p>
            <a:pPr>
              <a:buFont typeface="Arial" charset="0"/>
              <a:buNone/>
            </a:pPr>
            <a:r>
              <a:rPr lang="en-GB" sz="2000" dirty="0">
                <a:latin typeface="Tahoma" pitchFamily="34" charset="0"/>
                <a:cs typeface="Tahoma" pitchFamily="34" charset="0"/>
              </a:rPr>
              <a:t>		Compensation 	for decline in the mechanics of intelligence (fluid abilities)?</a:t>
            </a:r>
          </a:p>
          <a:p>
            <a:endParaRPr lang="en-GB" sz="2000" dirty="0">
              <a:latin typeface="Tahoma" pitchFamily="34" charset="0"/>
              <a:cs typeface="Tahoma" pitchFamily="34" charset="0"/>
            </a:endParaRPr>
          </a:p>
          <a:p>
            <a:pPr>
              <a:buFont typeface="Arial" charset="0"/>
              <a:buNone/>
            </a:pPr>
            <a:r>
              <a:rPr lang="en-GB" sz="2000" dirty="0">
                <a:latin typeface="Tahoma" pitchFamily="34" charset="0"/>
                <a:cs typeface="Tahoma" pitchFamily="34" charset="0"/>
              </a:rPr>
              <a:t>	Older adults – expertise</a:t>
            </a:r>
          </a:p>
          <a:p>
            <a:endParaRPr lang="en-GB" sz="2000" dirty="0">
              <a:latin typeface="Tahoma" pitchFamily="34" charset="0"/>
              <a:cs typeface="Tahoma" pitchFamily="34" charset="0"/>
            </a:endParaRPr>
          </a:p>
          <a:p>
            <a:endParaRPr lang="en-GB" sz="2000" dirty="0">
              <a:latin typeface="Tahoma" pitchFamily="34" charset="0"/>
              <a:cs typeface="Tahoma" pitchFamily="34" charset="0"/>
            </a:endParaRPr>
          </a:p>
          <a:p>
            <a:r>
              <a:rPr lang="en-GB" sz="2000" b="1" dirty="0">
                <a:latin typeface="Tahoma" pitchFamily="34" charset="0"/>
                <a:cs typeface="Tahoma" pitchFamily="34" charset="0"/>
              </a:rPr>
              <a:t>Ecological Model </a:t>
            </a:r>
          </a:p>
          <a:p>
            <a:endParaRPr lang="en-GB" sz="2000" dirty="0">
              <a:latin typeface="Tahoma" pitchFamily="34" charset="0"/>
              <a:cs typeface="Tahoma" pitchFamily="34" charset="0"/>
            </a:endParaRPr>
          </a:p>
          <a:p>
            <a:pPr>
              <a:buFont typeface="Arial" charset="0"/>
              <a:buNone/>
            </a:pPr>
            <a:r>
              <a:rPr lang="en-GB" sz="2000" dirty="0">
                <a:latin typeface="Tahoma" pitchFamily="34" charset="0"/>
                <a:cs typeface="Tahoma" pitchFamily="34" charset="0"/>
              </a:rPr>
              <a:t>	Intellectual press, competence and adaptation</a:t>
            </a:r>
          </a:p>
          <a:p>
            <a:pPr>
              <a:buFont typeface="Arial" charset="0"/>
              <a:buNone/>
            </a:pPr>
            <a:endParaRPr lang="en-GB" sz="2000" dirty="0">
              <a:latin typeface="Tahoma" pitchFamily="34" charset="0"/>
              <a:cs typeface="Tahoma" pitchFamily="34" charset="0"/>
            </a:endParaRPr>
          </a:p>
          <a:p>
            <a:pPr>
              <a:buFont typeface="Arial" charset="0"/>
              <a:buNone/>
            </a:pPr>
            <a:r>
              <a:rPr lang="en-GB" sz="2000" dirty="0">
                <a:latin typeface="Tahoma" pitchFamily="34" charset="0"/>
                <a:cs typeface="Tahoma" pitchFamily="34" charset="0"/>
              </a:rPr>
              <a:t>	Too many intellectual demands – possibility of confusion, mental stress or physical danger</a:t>
            </a:r>
          </a:p>
          <a:p>
            <a:pPr>
              <a:buFont typeface="Arial" charset="0"/>
              <a:buNone/>
            </a:pPr>
            <a:endParaRPr lang="en-GB" sz="2000" dirty="0">
              <a:latin typeface="Tahoma" pitchFamily="34" charset="0"/>
              <a:cs typeface="Tahoma" pitchFamily="34" charset="0"/>
            </a:endParaRPr>
          </a:p>
          <a:p>
            <a:endParaRPr lang="en-GB" sz="500" dirty="0">
              <a:latin typeface="Comic Sans MS" pitchFamily="66" charset="0"/>
            </a:endParaRPr>
          </a:p>
        </p:txBody>
      </p:sp>
      <p:pic>
        <p:nvPicPr>
          <p:cNvPr id="53253" name="Picture 53252" descr="Light bulb on yellow background with sketched light beams and cord">
            <a:extLst>
              <a:ext uri="{FF2B5EF4-FFF2-40B4-BE49-F238E27FC236}">
                <a16:creationId xmlns:a16="http://schemas.microsoft.com/office/drawing/2014/main" id="{87D83348-CCD3-DA17-44CA-4F781D1AD75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6802" r="11949" b="-1"/>
          <a:stretch/>
        </p:blipFill>
        <p:spPr>
          <a:xfrm>
            <a:off x="20" y="-12128"/>
            <a:ext cx="3131820" cy="687012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32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32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32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325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3251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9277" y="605896"/>
            <a:ext cx="2313633" cy="5646208"/>
          </a:xfrm>
        </p:spPr>
        <p:txBody>
          <a:bodyPr anchor="ctr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sz="3200" dirty="0"/>
              <a:t>Next…</a:t>
            </a:r>
          </a:p>
        </p:txBody>
      </p:sp>
      <p:sp>
        <p:nvSpPr>
          <p:cNvPr id="17" name="Content Placeholder 2"/>
          <p:cNvSpPr>
            <a:spLocks noGrp="1"/>
          </p:cNvSpPr>
          <p:nvPr>
            <p:ph idx="1"/>
          </p:nvPr>
        </p:nvSpPr>
        <p:spPr>
          <a:xfrm>
            <a:off x="3059832" y="605896"/>
            <a:ext cx="5714891" cy="6063464"/>
          </a:xfrm>
        </p:spPr>
        <p:txBody>
          <a:bodyPr rtlCol="0" anchor="ctr">
            <a:normAutofit/>
          </a:bodyPr>
          <a:lstStyle/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Age differences in cognitive processing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/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Speed of information-processing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Attention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Memory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Intelligence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/>
          </a:p>
          <a:p>
            <a:pPr marL="182880"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Explanations for age differences in cognitive processing</a:t>
            </a:r>
          </a:p>
          <a:p>
            <a:pPr marL="0" lvl="1" indent="0" fontAlgn="auto">
              <a:spcAft>
                <a:spcPts val="0"/>
              </a:spcAft>
              <a:buNone/>
              <a:defRPr/>
            </a:pPr>
            <a:r>
              <a:rPr lang="en-GB" sz="2000" dirty="0"/>
              <a:t> 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Cognitive-psychological explanations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Biological explanations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Assembled Cognition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Coping with cognitive limitations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sz="3200" dirty="0"/>
              <a:t>Cognitive abilities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Concerns with Cognitive abilities in later life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/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Americans as a whole fear cancer the most</a:t>
            </a:r>
          </a:p>
          <a:p>
            <a:pPr marL="331470" lvl="1" indent="0" fontAlgn="auto">
              <a:spcAft>
                <a:spcPts val="0"/>
              </a:spcAft>
              <a:buNone/>
              <a:defRPr/>
            </a:pPr>
            <a:endParaRPr lang="en-GB" sz="2000" dirty="0"/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Americans over 55 fear Alzheimer’s Disease the most   </a:t>
            </a:r>
          </a:p>
          <a:p>
            <a:pPr marL="331470" lvl="1" indent="0" algn="r" fontAlgn="auto">
              <a:spcAft>
                <a:spcPts val="0"/>
              </a:spcAft>
              <a:buNone/>
              <a:defRPr/>
            </a:pPr>
            <a:r>
              <a:rPr lang="en-GB" sz="2000" dirty="0"/>
              <a:t>   </a:t>
            </a:r>
            <a:r>
              <a:rPr lang="en-GB" sz="2000" i="1" dirty="0"/>
              <a:t>(</a:t>
            </a:r>
            <a:r>
              <a:rPr lang="en-GB" sz="2000" i="1" dirty="0" err="1"/>
              <a:t>Metlife</a:t>
            </a:r>
            <a:r>
              <a:rPr lang="en-GB" sz="2000" i="1" dirty="0"/>
              <a:t> Foundation, 2006)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/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Association between cognitive decline and ageing is encoded in language </a:t>
            </a:r>
          </a:p>
          <a:p>
            <a:pPr marL="331470" lvl="1" indent="0" fontAlgn="auto">
              <a:spcAft>
                <a:spcPts val="0"/>
              </a:spcAft>
              <a:buNone/>
              <a:defRPr/>
            </a:pPr>
            <a:endParaRPr lang="en-GB" sz="2000" dirty="0"/>
          </a:p>
          <a:p>
            <a:pPr marL="274320" lvl="1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000" dirty="0"/>
              <a:t>   e.g. ‘senior moment’ – negative  </a:t>
            </a:r>
          </a:p>
          <a:p>
            <a:pPr marL="274320" lvl="1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000" dirty="0"/>
              <a:t>           (</a:t>
            </a:r>
            <a:r>
              <a:rPr lang="en-GB" sz="2000" i="1" dirty="0"/>
              <a:t>impairment/incompetence, rather than wisdom</a:t>
            </a:r>
            <a:r>
              <a:rPr lang="en-GB" sz="2000" dirty="0"/>
              <a:t>)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sz="3200" dirty="0"/>
              <a:t>Age differences in cognitive performance</a:t>
            </a:r>
            <a:br>
              <a:rPr lang="en-GB" sz="3200" dirty="0"/>
            </a:b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2204864"/>
            <a:ext cx="8229600" cy="5861050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000" u="sng" dirty="0">
                <a:solidFill>
                  <a:srgbClr val="C00000"/>
                </a:solidFill>
              </a:rPr>
              <a:t>Speed of information processing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b="1" dirty="0">
              <a:solidFill>
                <a:srgbClr val="C00000"/>
              </a:solidFill>
            </a:endParaRP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Basic (perceptual speed) speed little overlap with higher-order cognitive tasks (memory/intelligence)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/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Usually measured using relatively simple response-time tasks – comparison with younger adults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/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Peak early in adulthood then decline        </a:t>
            </a:r>
            <a:r>
              <a:rPr lang="en-GB" sz="2000" i="1" dirty="0"/>
              <a:t>(</a:t>
            </a:r>
            <a:r>
              <a:rPr lang="en-GB" sz="2000" i="1" dirty="0" err="1"/>
              <a:t>Lindenberger</a:t>
            </a:r>
            <a:r>
              <a:rPr lang="en-GB" sz="2000" i="1" dirty="0"/>
              <a:t> and </a:t>
            </a:r>
            <a:r>
              <a:rPr lang="en-GB" sz="2000" i="1" dirty="0" err="1"/>
              <a:t>Baltes</a:t>
            </a:r>
            <a:r>
              <a:rPr lang="en-GB" sz="2000" i="1" dirty="0"/>
              <a:t>, 1997)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1700" dirty="0"/>
          </a:p>
          <a:p>
            <a:pPr marL="617220" lvl="1" indent="-342900" fontAlgn="auto">
              <a:spcAft>
                <a:spcPts val="0"/>
              </a:spcAft>
              <a:buFont typeface="+mj-lt"/>
              <a:buAutoNum type="arabicPeriod"/>
              <a:defRPr/>
            </a:pPr>
            <a:endParaRPr lang="en-GB" sz="1700" dirty="0"/>
          </a:p>
          <a:p>
            <a:pPr marL="617220" lvl="1" indent="-342900" fontAlgn="auto">
              <a:spcAft>
                <a:spcPts val="0"/>
              </a:spcAft>
              <a:buFont typeface="+mj-lt"/>
              <a:buAutoNum type="arabicPeriod"/>
              <a:defRPr/>
            </a:pPr>
            <a:endParaRPr lang="en-GB" sz="17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1700" dirty="0"/>
              <a:t>                                                                                       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/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/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/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16632"/>
            <a:ext cx="8578850" cy="7272015"/>
          </a:xfrm>
        </p:spPr>
        <p:txBody>
          <a:bodyPr rtlCol="0">
            <a:normAutofit/>
          </a:bodyPr>
          <a:lstStyle/>
          <a:p>
            <a:pPr marL="274320" lvl="1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400" u="sng" dirty="0">
                <a:solidFill>
                  <a:srgbClr val="C00000"/>
                </a:solidFill>
              </a:rPr>
              <a:t>Speed of information processing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1400" dirty="0">
              <a:solidFill>
                <a:srgbClr val="C00000"/>
              </a:solidFill>
            </a:endParaRPr>
          </a:p>
          <a:p>
            <a:pPr marL="331470" lvl="1" indent="0" fontAlgn="auto">
              <a:spcAft>
                <a:spcPts val="0"/>
              </a:spcAft>
              <a:buNone/>
              <a:defRPr/>
            </a:pPr>
            <a:endParaRPr lang="en-GB" sz="1400" dirty="0">
              <a:solidFill>
                <a:srgbClr val="C00000"/>
              </a:solidFill>
            </a:endParaRPr>
          </a:p>
          <a:p>
            <a:pPr marL="331470" lvl="1" indent="0" fontAlgn="auto">
              <a:spcAft>
                <a:spcPts val="0"/>
              </a:spcAft>
              <a:buNone/>
              <a:defRPr/>
            </a:pPr>
            <a:r>
              <a:rPr lang="en-GB" sz="1600" i="1" dirty="0" err="1"/>
              <a:t>Verhaeghen</a:t>
            </a:r>
            <a:r>
              <a:rPr lang="en-GB" sz="1600" i="1" dirty="0"/>
              <a:t>, 2006 - </a:t>
            </a:r>
            <a:r>
              <a:rPr lang="en-GB" sz="1600" dirty="0"/>
              <a:t>Meta-analysis (92) studies) conclusions: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1600" dirty="0"/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1600" dirty="0"/>
          </a:p>
          <a:p>
            <a:pPr marL="617220" lvl="1" indent="-34290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sz="1600" dirty="0"/>
              <a:t>older adults consistently slower than younger</a:t>
            </a:r>
          </a:p>
          <a:p>
            <a:pPr marL="617220" lvl="1" indent="-342900" fontAlgn="auto">
              <a:spcAft>
                <a:spcPts val="0"/>
              </a:spcAft>
              <a:buFont typeface="+mj-lt"/>
              <a:buAutoNum type="arabicPeriod"/>
              <a:defRPr/>
            </a:pPr>
            <a:endParaRPr lang="en-GB" sz="1600" i="1" dirty="0"/>
          </a:p>
          <a:p>
            <a:pPr marL="617220" lvl="1" indent="-342900" fontAlgn="auto">
              <a:spcAft>
                <a:spcPts val="0"/>
              </a:spcAft>
              <a:buFont typeface="+mj-lt"/>
              <a:buAutoNum type="arabicPeriod"/>
              <a:defRPr/>
            </a:pPr>
            <a:endParaRPr lang="en-GB" sz="1600" i="1" dirty="0"/>
          </a:p>
          <a:p>
            <a:pPr marL="617220" lvl="1" indent="-34290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sz="1600" dirty="0"/>
              <a:t>Age-related slowing not random, but predictable, orderly pattern of results over different tasks</a:t>
            </a:r>
          </a:p>
          <a:p>
            <a:pPr marL="1005840" lvl="3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600" dirty="0"/>
              <a:t>Stats: 67% differences between mean performance of groups of older adults can be predicted from knowing the mean performance of corresponding younger group – regardless of nature of task</a:t>
            </a:r>
          </a:p>
          <a:p>
            <a:pPr marL="1005840" lvl="3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1600" dirty="0"/>
          </a:p>
          <a:p>
            <a:pPr marL="1005840" lvl="3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1600" dirty="0"/>
          </a:p>
          <a:p>
            <a:pPr marL="617220" lvl="1" indent="-34290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sz="1600" dirty="0"/>
              <a:t>Age-related slowing is proportional – e.g. average 70-year-old approx. 40% slower than average 20-year-old          </a:t>
            </a:r>
            <a:r>
              <a:rPr lang="en-GB" sz="1600" i="1" dirty="0"/>
              <a:t>(</a:t>
            </a:r>
            <a:r>
              <a:rPr lang="en-GB" sz="1600" i="1" dirty="0" err="1"/>
              <a:t>Charness</a:t>
            </a:r>
            <a:r>
              <a:rPr lang="en-GB" sz="1600" i="1" dirty="0"/>
              <a:t> and Bosman, 1995)</a:t>
            </a:r>
          </a:p>
          <a:p>
            <a:pPr marL="617220" lvl="1" indent="-342900" fontAlgn="auto">
              <a:spcAft>
                <a:spcPts val="0"/>
              </a:spcAft>
              <a:buFont typeface="+mj-lt"/>
              <a:buAutoNum type="arabicPeriod"/>
              <a:defRPr/>
            </a:pPr>
            <a:endParaRPr lang="en-GB" sz="1600" i="1" dirty="0"/>
          </a:p>
          <a:p>
            <a:pPr marL="617220" lvl="1" indent="-342900" fontAlgn="auto">
              <a:spcAft>
                <a:spcPts val="0"/>
              </a:spcAft>
              <a:buFont typeface="+mj-lt"/>
              <a:buAutoNum type="arabicPeriod"/>
              <a:defRPr/>
            </a:pPr>
            <a:endParaRPr lang="en-GB" sz="1600" i="1" dirty="0"/>
          </a:p>
          <a:p>
            <a:pPr marL="617220" lvl="1" indent="-34290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sz="1600" dirty="0"/>
              <a:t>Not all studies show same slowing factor - partially due to differing methods</a:t>
            </a:r>
          </a:p>
          <a:p>
            <a:pPr marL="274320" lvl="1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1600" dirty="0"/>
              <a:t>       Also: two ‘slowing’ categories: </a:t>
            </a:r>
          </a:p>
          <a:p>
            <a:pPr marL="274320" lvl="1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1600" dirty="0"/>
              <a:t>       </a:t>
            </a:r>
            <a:r>
              <a:rPr lang="en-GB" sz="1600" u="sng" dirty="0"/>
              <a:t>Sensorimotor/verbal identifications </a:t>
            </a:r>
            <a:r>
              <a:rPr lang="en-GB" sz="1600" dirty="0"/>
              <a:t>(reaction time/naming objects) = </a:t>
            </a:r>
            <a:r>
              <a:rPr lang="en-GB" sz="1600" u="sng" dirty="0"/>
              <a:t>less slowing</a:t>
            </a:r>
          </a:p>
          <a:p>
            <a:pPr marL="274320" lvl="1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1600" dirty="0"/>
              <a:t>       </a:t>
            </a:r>
            <a:r>
              <a:rPr lang="en-GB" sz="1600" u="sng" dirty="0"/>
              <a:t>Spatial search processes </a:t>
            </a:r>
            <a:r>
              <a:rPr lang="en-GB" sz="1600" dirty="0"/>
              <a:t>(locating item in crowded scene/ ‘virtual’ rotating or folding) </a:t>
            </a:r>
          </a:p>
          <a:p>
            <a:pPr marL="274320" lvl="1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1600" dirty="0"/>
              <a:t>						                                             = </a:t>
            </a:r>
            <a:r>
              <a:rPr lang="en-GB" sz="1600" u="sng" dirty="0"/>
              <a:t>more severe slowing</a:t>
            </a:r>
          </a:p>
          <a:p>
            <a:pPr marL="274320" lvl="1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1600" dirty="0"/>
              <a:t>	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92150"/>
            <a:ext cx="8507413" cy="6165850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u="sng" dirty="0">
                <a:solidFill>
                  <a:srgbClr val="C00000"/>
                </a:solidFill>
              </a:rPr>
              <a:t>Attention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GB" sz="1100" dirty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Meta-analysis of research on ageing and selective and divided attention</a:t>
            </a:r>
          </a:p>
          <a:p>
            <a:pPr marL="0" indent="0" algn="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1600" i="1" dirty="0"/>
              <a:t>(</a:t>
            </a:r>
            <a:r>
              <a:rPr lang="en-GB" sz="1600" i="1" dirty="0" err="1"/>
              <a:t>Verhaeghen</a:t>
            </a:r>
            <a:r>
              <a:rPr lang="en-GB" sz="1600" i="1" dirty="0"/>
              <a:t> and </a:t>
            </a:r>
            <a:r>
              <a:rPr lang="en-GB" sz="1600" i="1" dirty="0" err="1"/>
              <a:t>Cerella</a:t>
            </a:r>
            <a:r>
              <a:rPr lang="en-GB" sz="1600" i="1" dirty="0"/>
              <a:t>, 2002)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1100" dirty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u="sng" dirty="0"/>
              <a:t>Selective attention</a:t>
            </a:r>
            <a:r>
              <a:rPr lang="en-GB" sz="2000" dirty="0"/>
              <a:t>: focus on single aspect, exclusion of other stimuli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/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/>
              <a:t>Requires effort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/>
              <a:t>Test: Stroop task (name </a:t>
            </a:r>
            <a:r>
              <a:rPr lang="en-GB" sz="1800" u="sng" dirty="0"/>
              <a:t>colour</a:t>
            </a:r>
            <a:r>
              <a:rPr lang="en-GB" sz="1800" dirty="0"/>
              <a:t> of word) interference by automatic reading process</a:t>
            </a:r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/>
              <a:t>Older people slower/less accurate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1600" dirty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u="sng" dirty="0"/>
              <a:t>Divided attention</a:t>
            </a:r>
            <a:r>
              <a:rPr lang="en-GB" sz="2000" dirty="0"/>
              <a:t>: Spreading attention over number of aspects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/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/>
              <a:t>e.g. mobile phone/driving – loss of peripheral vision 400% increase in risk of accident 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/>
              <a:t>Test: Dual task test (e.g. tracking a route / learning words – missteps when hear new word)</a:t>
            </a:r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/>
              <a:t>Older people slower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/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36712"/>
            <a:ext cx="8507413" cy="5640288"/>
          </a:xfrm>
        </p:spPr>
        <p:txBody>
          <a:bodyPr rtlCol="0">
            <a:normAutofit lnSpcReduction="10000"/>
          </a:bodyPr>
          <a:lstStyle/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u="sng" dirty="0">
                <a:solidFill>
                  <a:srgbClr val="C00000"/>
                </a:solidFill>
              </a:rPr>
              <a:t>Attention 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u="sng" dirty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u="sng" dirty="0"/>
              <a:t>Divided attention</a:t>
            </a:r>
            <a:r>
              <a:rPr lang="en-GB" sz="2000" dirty="0"/>
              <a:t>: Attention shifts (switching between tasks</a:t>
            </a:r>
            <a:r>
              <a:rPr lang="en-GB" sz="2200" dirty="0"/>
              <a:t>)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200" dirty="0"/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/>
              <a:t>e.g. a day at the office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/>
              <a:t>Test: respond to Green digits –odd or even / Red digits – larger or smaller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b="1" dirty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b="1" dirty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u="sng" dirty="0"/>
              <a:t>Size of the attentional field </a:t>
            </a:r>
            <a:r>
              <a:rPr lang="en-GB" sz="2000" dirty="0"/>
              <a:t>:</a:t>
            </a:r>
            <a:endParaRPr lang="en-GB" sz="2000" u="sng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000" b="1" dirty="0"/>
              <a:t>    </a:t>
            </a:r>
            <a:r>
              <a:rPr lang="en-GB" sz="1800" dirty="0"/>
              <a:t>Number of objects or size of the virtual space that people can attend to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GB" sz="1800" dirty="0"/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/>
              <a:t>Test: visual search tasks e.g. find letter F among many letters E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/>
              <a:t>Age difference grows as the number of distractor letters increase </a:t>
            </a:r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/>
              <a:t>Attentional field shrinks with ageing</a:t>
            </a:r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/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/>
              <a:t>‘Useful Field of View’ test (Ball et al, 1993) – best predictor of future driving accidents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20713"/>
            <a:ext cx="8435975" cy="5856287"/>
          </a:xfrm>
        </p:spPr>
        <p:txBody>
          <a:bodyPr rtlCol="0">
            <a:normAutofit lnSpcReduction="1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u="sng" dirty="0">
                <a:solidFill>
                  <a:srgbClr val="C00000"/>
                </a:solidFill>
              </a:rPr>
              <a:t>Memory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GB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000" b="1" u="sng" dirty="0"/>
              <a:t>Working memory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GB" sz="2000" b="1" u="sng" dirty="0"/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Test: digit span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Meta-analysis (123 studies) (Bopp and </a:t>
            </a:r>
            <a:r>
              <a:rPr lang="en-GB" sz="2000" dirty="0" err="1"/>
              <a:t>Verhaeghen</a:t>
            </a:r>
            <a:r>
              <a:rPr lang="en-GB" sz="2000" dirty="0"/>
              <a:t>, 2005): </a:t>
            </a:r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Older adults approx. 7.1 digits/younger adults approx. 7.6</a:t>
            </a:r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Small, but significant result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/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Dynamic working memory</a:t>
            </a:r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Test: span test interspersed with simple tasks (e.g. verify a maths statement e.g. 2 + 2 = 5?)</a:t>
            </a:r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Older adults hold approx. 3 items/younger adults approx. 4 items</a:t>
            </a:r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/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Age differences in working memory – implications for entire cognitive system e.g. </a:t>
            </a:r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Intelligence (Engle, Kane and </a:t>
            </a:r>
            <a:r>
              <a:rPr lang="en-GB" sz="2000" dirty="0" err="1"/>
              <a:t>Tuholski</a:t>
            </a:r>
            <a:r>
              <a:rPr lang="en-GB" sz="2000" dirty="0"/>
              <a:t>, 1999)</a:t>
            </a:r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Language abilities (Kemper, Herman and </a:t>
            </a:r>
            <a:r>
              <a:rPr lang="en-GB" sz="2000" dirty="0" err="1"/>
              <a:t>Lui</a:t>
            </a:r>
            <a:r>
              <a:rPr lang="en-GB" sz="2000" dirty="0"/>
              <a:t>, 2004)</a:t>
            </a:r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/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313" y="476673"/>
            <a:ext cx="8496300" cy="6192688"/>
          </a:xfrm>
        </p:spPr>
        <p:txBody>
          <a:bodyPr rtlCol="0">
            <a:normAutofit lnSpcReduction="1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000" b="1" u="sng" dirty="0"/>
              <a:t>Long-term memory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/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Explicit memory: conscious, deliberate use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/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Hippocampus implicated in formation of permanent traces in explicit memory</a:t>
            </a:r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Memory codes transferred during sleep, but retains indicator</a:t>
            </a:r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/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Hippocampus damage during normal ageing (more so with dementia) </a:t>
            </a:r>
          </a:p>
          <a:p>
            <a:pPr marL="548640" lvl="2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000" dirty="0"/>
              <a:t>	Two forms of defect:</a:t>
            </a:r>
          </a:p>
          <a:p>
            <a:pPr marL="1348740" lvl="4" indent="-34290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sz="2000" dirty="0"/>
              <a:t>New traces less precise</a:t>
            </a:r>
          </a:p>
          <a:p>
            <a:pPr marL="1348740" lvl="4" indent="-34290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sz="2000" dirty="0"/>
              <a:t>Retrieval less accurate (or fails)</a:t>
            </a:r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/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More recent, less activated memories affected first</a:t>
            </a:r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/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Seen in Alzheimer’s patients </a:t>
            </a:r>
          </a:p>
          <a:p>
            <a:pPr marL="1348740" lvl="4" indent="-34290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sz="2000" dirty="0"/>
              <a:t>New traces less precise:  did not encode moving to care home (confusion)</a:t>
            </a:r>
          </a:p>
          <a:p>
            <a:pPr marL="1348740" lvl="4" indent="-34290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sz="2000" dirty="0"/>
              <a:t>Retrieval less accurate/fails): activation of redundant routine (e.g. dressing for work)</a:t>
            </a:r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313" y="1052513"/>
            <a:ext cx="8229600" cy="5640387"/>
          </a:xfrm>
        </p:spPr>
        <p:txBody>
          <a:bodyPr rtlCol="0">
            <a:normAutofit/>
          </a:bodyPr>
          <a:lstStyle/>
          <a:p>
            <a:pPr marL="182880"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b="1" dirty="0"/>
              <a:t>Implicit memory: </a:t>
            </a:r>
            <a:r>
              <a:rPr lang="en-GB" sz="2000" dirty="0"/>
              <a:t>Tasks and processes that rely on memory – unconscious use  </a:t>
            </a:r>
          </a:p>
          <a:p>
            <a:pPr marL="182880"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/>
          </a:p>
          <a:p>
            <a:pPr marL="274320" lvl="2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000" dirty="0"/>
              <a:t>   e.g. </a:t>
            </a:r>
          </a:p>
          <a:p>
            <a:pPr marL="731520" lvl="3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motor learning</a:t>
            </a:r>
          </a:p>
          <a:p>
            <a:pPr marL="731520" lvl="3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recognition of the familiar</a:t>
            </a:r>
          </a:p>
          <a:p>
            <a:pPr marL="731520" lvl="3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priming (cues to expectation)</a:t>
            </a:r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semantic understanding of words with multiple meanings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/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Bypasses the hippocampus – often remains intact – even in dementias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20689"/>
            <a:ext cx="8507413" cy="5856312"/>
          </a:xfrm>
        </p:spPr>
        <p:txBody>
          <a:bodyPr rtlCol="0">
            <a:normAutofit/>
          </a:bodyPr>
          <a:lstStyle/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b="1" dirty="0"/>
              <a:t>Episodic memory</a:t>
            </a:r>
            <a:r>
              <a:rPr lang="en-GB" sz="2000" dirty="0"/>
              <a:t>: 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/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Large decline in due to cognitive ageing </a:t>
            </a:r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600" dirty="0"/>
              <a:t>Difference between average 70-yr-old and average 20-yr-old – 1.25 SDs</a:t>
            </a:r>
          </a:p>
          <a:p>
            <a:pPr marL="548640" lvl="2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1600" i="1" dirty="0"/>
              <a:t>                                                                                                            (Park et al, 2002)</a:t>
            </a:r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600" dirty="0"/>
              <a:t>Quantitative decrease – applies across the board</a:t>
            </a:r>
          </a:p>
          <a:p>
            <a:pPr marL="1005840" lvl="3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600" dirty="0"/>
              <a:t>Depth of processing</a:t>
            </a:r>
          </a:p>
          <a:p>
            <a:pPr marL="1005840" lvl="3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600" dirty="0"/>
              <a:t>Encoding specificity</a:t>
            </a:r>
          </a:p>
          <a:p>
            <a:pPr marL="1005840" lvl="3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600" dirty="0"/>
              <a:t>Organization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b="1" dirty="0"/>
              <a:t>Semantic memory 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b="1" dirty="0"/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No age differences</a:t>
            </a:r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600" dirty="0"/>
              <a:t>Vocabulary tests – older outperform younger adults by approx. 0.8 SD</a:t>
            </a:r>
          </a:p>
          <a:p>
            <a:pPr marL="548640" lvl="2" indent="0" algn="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1600" i="1" dirty="0"/>
              <a:t>(</a:t>
            </a:r>
            <a:r>
              <a:rPr lang="en-GB" sz="1600" i="1" dirty="0" err="1"/>
              <a:t>Verhaeghen</a:t>
            </a:r>
            <a:r>
              <a:rPr lang="en-GB" sz="1600" i="1" dirty="0"/>
              <a:t>, 2003)</a:t>
            </a:r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600" dirty="0"/>
              <a:t>Decreases after age 90     </a:t>
            </a:r>
            <a:r>
              <a:rPr lang="en-GB" sz="1600" i="1" dirty="0"/>
              <a:t>(Singer et al, 2003)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1600" dirty="0"/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600" dirty="0"/>
              <a:t>Semantic information distributed across cortex </a:t>
            </a:r>
            <a:r>
              <a:rPr lang="en-GB" sz="1600" i="1" dirty="0"/>
              <a:t>(</a:t>
            </a:r>
            <a:r>
              <a:rPr lang="en-GB" sz="1600" i="1" dirty="0" err="1"/>
              <a:t>Eichbaum</a:t>
            </a:r>
            <a:r>
              <a:rPr lang="en-GB" sz="1600" i="1" dirty="0"/>
              <a:t>, 2003)</a:t>
            </a:r>
          </a:p>
          <a:p>
            <a:pPr marL="1005840" lvl="3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600" dirty="0"/>
              <a:t>Less vulnerable to changes than memory relying on specific brain structures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36613"/>
            <a:ext cx="8229600" cy="5832475"/>
          </a:xfrm>
        </p:spPr>
        <p:txBody>
          <a:bodyPr rtlCol="0">
            <a:normAutofit/>
          </a:bodyPr>
          <a:lstStyle/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b="1" u="sng" dirty="0"/>
              <a:t>Retrieval</a:t>
            </a:r>
            <a:r>
              <a:rPr lang="en-GB" sz="2000" dirty="0"/>
              <a:t>: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/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/>
              <a:t>Retrieval – diary of ‘tip of the tongue’ states </a:t>
            </a:r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/>
              <a:t>Older adults more than younger (Older 6.6 / Younger: 5.2) </a:t>
            </a:r>
          </a:p>
          <a:p>
            <a:pPr marL="548640" lvl="2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dirty="0"/>
              <a:t>				– approx. 0.5 SD  </a:t>
            </a:r>
            <a:r>
              <a:rPr lang="en-GB" sz="1600" i="1" dirty="0"/>
              <a:t>(Heine et al, 1999)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b="1" u="sng" dirty="0"/>
              <a:t>Prospective memory</a:t>
            </a:r>
            <a:r>
              <a:rPr lang="en-GB" sz="2000" dirty="0"/>
              <a:t>: memory for intentions e.g. appointments, tasks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/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/>
              <a:t>Test: tasks to do at some point in the future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200" dirty="0"/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/>
              <a:t>Older adults better than younger in naturalistic settings (e.g. phone a number, mail cards at a specific time) - approx. 1 SD   </a:t>
            </a:r>
          </a:p>
          <a:p>
            <a:pPr marL="274320" lvl="1" indent="0" algn="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1800" dirty="0"/>
              <a:t>             </a:t>
            </a:r>
            <a:r>
              <a:rPr lang="en-GB" sz="1600" i="1" dirty="0"/>
              <a:t>(Henry et al, 2004)</a:t>
            </a:r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/>
              <a:t>Improved use of strategies?</a:t>
            </a:r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1600" dirty="0"/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/>
              <a:t>Older adults do worse than younger in lab settings (e.g. engaged in one task, but have to turn a dial every two minutes) – approx. 0.75 SD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20713"/>
            <a:ext cx="8229600" cy="6121400"/>
          </a:xfrm>
        </p:spPr>
        <p:txBody>
          <a:bodyPr rtlCol="0">
            <a:normAutofit lnSpcReduction="1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u="sng" dirty="0">
                <a:solidFill>
                  <a:srgbClr val="C00000"/>
                </a:solidFill>
              </a:rPr>
              <a:t>Intelligence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GB" b="1" u="sng" dirty="0">
              <a:solidFill>
                <a:srgbClr val="C00000"/>
              </a:solidFill>
            </a:endParaRP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Early studies (circa 1930s) cross-sectional:  differences could be due to cohort effects (generational differences) – different starting points 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/>
              <a:t>e.g. schooling, environmental experiences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Longitudinal research: test/re-test effects can occur, selective attrition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/>
              <a:t>e.g. if mainly high scorers return, differences may be underestimated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200" dirty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 err="1"/>
              <a:t>Schaie</a:t>
            </a:r>
            <a:r>
              <a:rPr lang="en-GB" sz="2000" dirty="0"/>
              <a:t> (2005) Seattle Longitudinal Study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000" dirty="0"/>
              <a:t>   Researched temporal changes in: 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/>
          </a:p>
          <a:p>
            <a:pPr marL="1005840" lvl="3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Inductive reasoning</a:t>
            </a:r>
          </a:p>
          <a:p>
            <a:pPr marL="1005840" lvl="3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Spatial orientation</a:t>
            </a:r>
          </a:p>
          <a:p>
            <a:pPr marL="1005840" lvl="3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Perceptual speed: </a:t>
            </a:r>
          </a:p>
          <a:p>
            <a:pPr marL="1005840" lvl="3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Numeric ability</a:t>
            </a:r>
          </a:p>
          <a:p>
            <a:pPr marL="1005840" lvl="3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Verbal ability</a:t>
            </a:r>
          </a:p>
          <a:p>
            <a:pPr marL="1005840" lvl="3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Verbal memory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332656"/>
            <a:ext cx="8281045" cy="7056016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000" dirty="0" err="1"/>
              <a:t>Schaie</a:t>
            </a:r>
            <a:r>
              <a:rPr lang="en-GB" sz="2000" dirty="0"/>
              <a:t> (2005) </a:t>
            </a:r>
            <a:r>
              <a:rPr lang="en-GB" sz="2000" b="1" dirty="0"/>
              <a:t>Seattle Longitudinal Study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GB" sz="20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000" u="sng" dirty="0"/>
              <a:t>Findings</a:t>
            </a:r>
            <a:r>
              <a:rPr lang="en-GB" sz="2000" dirty="0"/>
              <a:t>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GB" sz="2000" dirty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All abilities show decline after age 60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000" dirty="0"/>
              <a:t>But…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Peak performance for most abilities – much later than thought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600" dirty="0"/>
              <a:t>Only numeric ability peaks in early adulthood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600" dirty="0"/>
              <a:t>Perceptual speed peaks around age 40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600" dirty="0"/>
              <a:t>Verbal ability and memory – around age 50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1600" dirty="0"/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600" dirty="0"/>
              <a:t>Most dramatic decrease in ability – perceptual speed and numeric ability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1600" dirty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No universal patterns of change – not every individual show decline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600" dirty="0"/>
              <a:t>Approx. half show decline in at least two abilities by age 50 – but no same abilities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600" dirty="0"/>
              <a:t>By age 88 very few showed decline in all six abilities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600" dirty="0"/>
              <a:t>50-60% showed no difference in test scores over time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1600" dirty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Decline is not a universal given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92150"/>
            <a:ext cx="8229600" cy="5784850"/>
          </a:xfrm>
        </p:spPr>
        <p:txBody>
          <a:bodyPr rtlCol="0">
            <a:normAutofit/>
          </a:bodyPr>
          <a:lstStyle/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 err="1"/>
              <a:t>Schaie</a:t>
            </a:r>
            <a:r>
              <a:rPr lang="en-GB" sz="2000" dirty="0"/>
              <a:t> (2005) </a:t>
            </a:r>
            <a:r>
              <a:rPr lang="en-GB" sz="2000" b="1" dirty="0"/>
              <a:t>Seattle Longitudinal Study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000" dirty="0"/>
              <a:t>  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GB" sz="2000" dirty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Cohort effects: those born earlier scored lower in:</a:t>
            </a:r>
          </a:p>
          <a:p>
            <a:pPr marL="1005840" lvl="3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/>
              <a:t>Inductive reasoning</a:t>
            </a:r>
          </a:p>
          <a:p>
            <a:pPr marL="1005840" lvl="3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/>
              <a:t>Spatial orientation</a:t>
            </a:r>
          </a:p>
          <a:p>
            <a:pPr marL="1005840" lvl="3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/>
              <a:t>Perceptual speed: </a:t>
            </a:r>
          </a:p>
          <a:p>
            <a:pPr marL="1005840" lvl="3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/>
              <a:t>Verbal memory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400" dirty="0"/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/>
              <a:t>Exceptions:</a:t>
            </a:r>
          </a:p>
          <a:p>
            <a:pPr marL="1005840" lvl="3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/>
              <a:t>Numeric ability </a:t>
            </a:r>
          </a:p>
          <a:p>
            <a:pPr marL="1005840" lvl="3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/>
              <a:t>Verbal ability </a:t>
            </a:r>
          </a:p>
          <a:p>
            <a:pPr marL="1188720" lvl="4" indent="-13716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/>
              <a:t>peaked for those born between 1930 and 1950 – followed by steady decline over successive cohorts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1600" dirty="0"/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1600" dirty="0"/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/>
              <a:t>Part of age-related decline due to starting point, not steep decline in abilities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65175"/>
            <a:ext cx="8507288" cy="6048201"/>
          </a:xfrm>
        </p:spPr>
        <p:txBody>
          <a:bodyPr rtlCol="0">
            <a:normAutofit/>
          </a:bodyPr>
          <a:lstStyle/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 err="1"/>
              <a:t>Salthouse</a:t>
            </a:r>
            <a:r>
              <a:rPr lang="en-GB" sz="2000" dirty="0"/>
              <a:t> (1991) – </a:t>
            </a:r>
            <a:r>
              <a:rPr lang="en-GB" sz="2000" b="1" dirty="0"/>
              <a:t>Less optimistic view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/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/>
              <a:t>When time of measurement taken into account, longitudinal and cross-sectional study results are similar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/>
              <a:t>Only verbal ability increases with age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/>
              <a:t>All other variables decline dramatically - from early adulthood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1800" dirty="0"/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1800" dirty="0"/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/>
              <a:t>Cites changes in crystallized and fluid intelligence</a:t>
            </a:r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600" dirty="0"/>
              <a:t>Crystallized (stored information)</a:t>
            </a:r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600" dirty="0"/>
              <a:t>Fluid (manipulation of information/adaptation) 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1800" dirty="0"/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1800" dirty="0"/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/>
              <a:t>Verbal ability – crystallized intelligence – continues to rise and peaks in older age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/>
              <a:t>Other abilities – fluid intelligence – peak in early adulthood </a:t>
            </a:r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600" dirty="0"/>
              <a:t>Compensates for lack of life experience?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1800" dirty="0"/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1800" dirty="0"/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/>
              <a:t>Findings confirmed by longitudinal studies (e.g. Duke Longitudinal study; Berlin Ageing Study)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65175"/>
            <a:ext cx="8686800" cy="6092825"/>
          </a:xfrm>
        </p:spPr>
        <p:txBody>
          <a:bodyPr rtlCol="0">
            <a:normAutofit/>
          </a:bodyPr>
          <a:lstStyle/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b="1" dirty="0"/>
              <a:t>Studies of intelligence and ageing: Ecological validity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Standardized intelligence tests – de-contextualized – equal disadvantage 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Tests of everyday problem-solving e.g. vignettes about medication-related issues, financial problems etc.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/>
              <a:t>Scores number of effective and safe solutions offered by participant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Thornton and </a:t>
            </a:r>
            <a:r>
              <a:rPr lang="en-GB" sz="2000" dirty="0" err="1"/>
              <a:t>Dunmke</a:t>
            </a:r>
            <a:r>
              <a:rPr lang="en-GB" sz="2000" dirty="0"/>
              <a:t> (2005)  Meta-analysis of 33 ‘everyday’ studies: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/>
              <a:t>Older still performing less well, but difference is smaller</a:t>
            </a:r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600" dirty="0"/>
              <a:t>0.5 SD everyday tests / 0.9 standardized tests    </a:t>
            </a:r>
            <a:r>
              <a:rPr lang="en-GB" sz="1600" i="1" dirty="0"/>
              <a:t>(</a:t>
            </a:r>
            <a:r>
              <a:rPr lang="en-GB" sz="1600" i="1" dirty="0" err="1"/>
              <a:t>Verhaegehen</a:t>
            </a:r>
            <a:r>
              <a:rPr lang="en-GB" sz="1600" i="1" dirty="0"/>
              <a:t> and </a:t>
            </a:r>
            <a:r>
              <a:rPr lang="en-GB" sz="1600" i="1" dirty="0" err="1"/>
              <a:t>Salthouse</a:t>
            </a:r>
            <a:r>
              <a:rPr lang="en-GB" sz="1600" i="1" dirty="0"/>
              <a:t>, 1997) </a:t>
            </a:r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1600" dirty="0"/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/>
              <a:t>Older – more happy with own solutions</a:t>
            </a:r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600" dirty="0"/>
              <a:t>Fewer solutions – don’t look further?</a:t>
            </a:r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600" dirty="0"/>
              <a:t>Working memory limitations – reduce manipulation of a large problem?</a:t>
            </a:r>
          </a:p>
          <a:p>
            <a:pPr marL="548640" lvl="2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1600" dirty="0"/>
              <a:t>Or</a:t>
            </a:r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600" dirty="0"/>
              <a:t>Accept no ideal solution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08719"/>
            <a:ext cx="8229600" cy="6265193"/>
          </a:xfrm>
        </p:spPr>
        <p:txBody>
          <a:bodyPr rtlCol="0">
            <a:normAutofit/>
          </a:bodyPr>
          <a:lstStyle/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b="1" dirty="0"/>
              <a:t>Medical decision-making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/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Few studies, but indicate: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/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/>
              <a:t>Older adults faster to focus on one alternative</a:t>
            </a:r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/>
              <a:t>Ask doctor fewer questions</a:t>
            </a:r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/>
              <a:t>Provide fewer detailed reasons for their decisions</a:t>
            </a:r>
          </a:p>
          <a:p>
            <a:pPr marL="548640" lvl="2" indent="0" algn="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1800" i="1" dirty="0"/>
              <a:t>(Park and Hall </a:t>
            </a:r>
            <a:r>
              <a:rPr lang="en-GB" sz="1800" i="1" dirty="0" err="1"/>
              <a:t>Gutchess</a:t>
            </a:r>
            <a:r>
              <a:rPr lang="en-GB" sz="1800" i="1" dirty="0"/>
              <a:t>, 2000)</a:t>
            </a:r>
          </a:p>
          <a:p>
            <a:pPr marL="548640" lvl="2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GB" sz="2000" dirty="0"/>
          </a:p>
          <a:p>
            <a:pPr marL="548640" lvl="2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000" dirty="0"/>
              <a:t>Problem-solving strategies linked to:</a:t>
            </a:r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/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/>
              <a:t>Cognitive limitations in working memory and processing speed</a:t>
            </a:r>
          </a:p>
          <a:p>
            <a:pPr marL="548640" lvl="2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GB" sz="1800" dirty="0"/>
          </a:p>
          <a:p>
            <a:pPr marL="548640" lvl="2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1800" dirty="0"/>
              <a:t>Problem-solving strategies not affected by</a:t>
            </a:r>
          </a:p>
          <a:p>
            <a:pPr marL="548640" lvl="2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GB" sz="1800" dirty="0"/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/>
              <a:t>Prior knowledge about the specific medical problem</a:t>
            </a:r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/>
              <a:t>Personal relevance of the problem</a:t>
            </a:r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/>
              <a:t>Perceived seriousness of the problem</a:t>
            </a:r>
          </a:p>
          <a:p>
            <a:pPr marL="548640" lvl="2" indent="0" algn="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1800" i="1" dirty="0"/>
              <a:t>(Park et al, 2002)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en-GB"/>
          </a:p>
        </p:txBody>
      </p:sp>
      <p:pic>
        <p:nvPicPr>
          <p:cNvPr id="4710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33219" y="2760650"/>
            <a:ext cx="2877561" cy="2481287"/>
          </a:xfrm>
        </p:spPr>
      </p:pic>
      <p:sp>
        <p:nvSpPr>
          <p:cNvPr id="47107" name="TextBox 3"/>
          <p:cNvSpPr txBox="1">
            <a:spLocks noChangeArrowheads="1"/>
          </p:cNvSpPr>
          <p:nvPr/>
        </p:nvSpPr>
        <p:spPr bwMode="auto">
          <a:xfrm>
            <a:off x="3248025" y="5445125"/>
            <a:ext cx="26955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4000"/>
              <a:t>10 minutes</a:t>
            </a:r>
          </a:p>
        </p:txBody>
      </p:sp>
      <p:sp>
        <p:nvSpPr>
          <p:cNvPr id="47108" name="TextBox 4"/>
          <p:cNvSpPr txBox="1">
            <a:spLocks noChangeArrowheads="1"/>
          </p:cNvSpPr>
          <p:nvPr/>
        </p:nvSpPr>
        <p:spPr bwMode="auto">
          <a:xfrm>
            <a:off x="3635375" y="1844675"/>
            <a:ext cx="19208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4000"/>
              <a:t>BREAK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288" y="620713"/>
            <a:ext cx="8578850" cy="615950"/>
          </a:xfrm>
        </p:spPr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2800" dirty="0"/>
              <a:t>Explanations for age differences in cognitive processing</a:t>
            </a:r>
            <a:br>
              <a:rPr lang="en-GB" sz="2800" dirty="0"/>
            </a:b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57338"/>
            <a:ext cx="8229600" cy="4919662"/>
          </a:xfrm>
        </p:spPr>
        <p:txBody>
          <a:bodyPr rtlCol="0">
            <a:normAutofit/>
          </a:bodyPr>
          <a:lstStyle/>
          <a:p>
            <a:pPr marL="0" lvl="1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400" u="sng" dirty="0">
                <a:solidFill>
                  <a:srgbClr val="C00000"/>
                </a:solidFill>
              </a:rPr>
              <a:t>Cognitive-psychological explanations</a:t>
            </a:r>
          </a:p>
          <a:p>
            <a:pPr marL="182880"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400" dirty="0">
              <a:solidFill>
                <a:srgbClr val="C00000"/>
              </a:solidFill>
            </a:endParaRPr>
          </a:p>
          <a:p>
            <a:pPr marL="182880"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/>
              <a:t>Basic variables that underpin higher-order aspects of cognition</a:t>
            </a:r>
          </a:p>
          <a:p>
            <a:pPr marL="182880"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/>
          </a:p>
          <a:p>
            <a:pPr marL="182880"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/>
              <a:t>Three mechanisms proposed:</a:t>
            </a:r>
          </a:p>
          <a:p>
            <a:pPr marL="182880"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000" dirty="0"/>
              <a:t>1. </a:t>
            </a:r>
            <a:r>
              <a:rPr lang="en-GB" sz="2000" u="sng" dirty="0"/>
              <a:t>Speed of processing </a:t>
            </a:r>
            <a:r>
              <a:rPr lang="en-GB" sz="2000" dirty="0"/>
              <a:t>– slowing of the mental clock</a:t>
            </a:r>
          </a:p>
          <a:p>
            <a:pPr marL="617220" lvl="1" indent="-342900" fontAlgn="auto">
              <a:spcAft>
                <a:spcPts val="0"/>
              </a:spcAft>
              <a:buFont typeface="+mj-lt"/>
              <a:buAutoNum type="alphaLcParenR"/>
              <a:defRPr/>
            </a:pPr>
            <a:r>
              <a:rPr lang="en-GB" sz="1800" dirty="0"/>
              <a:t>Adults performance will break down when information is streaming too fast</a:t>
            </a:r>
          </a:p>
          <a:p>
            <a:pPr marL="617220" lvl="1" indent="-342900" fontAlgn="auto">
              <a:spcAft>
                <a:spcPts val="0"/>
              </a:spcAft>
              <a:buFont typeface="+mj-lt"/>
              <a:buAutoNum type="alphaLcParenR"/>
              <a:defRPr/>
            </a:pPr>
            <a:r>
              <a:rPr lang="en-GB" sz="1800" dirty="0"/>
              <a:t>Information will be lost when tasks become more complicated and require multiple steps and storage of information along the way</a:t>
            </a:r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600" dirty="0"/>
              <a:t>e.g. Background tasks can slip from memory if foreground task takes too long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1800" dirty="0"/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/>
              <a:t>Speed of processing explains about two-thirds of age-related variance in </a:t>
            </a:r>
            <a:r>
              <a:rPr lang="en-GB" sz="1800" i="1" dirty="0"/>
              <a:t>reasoning</a:t>
            </a:r>
            <a:r>
              <a:rPr lang="en-GB" sz="1800" dirty="0"/>
              <a:t>, </a:t>
            </a:r>
            <a:r>
              <a:rPr lang="en-GB" sz="1800" i="1" dirty="0"/>
              <a:t>spatial abilities </a:t>
            </a:r>
            <a:r>
              <a:rPr lang="en-GB" sz="1800" dirty="0"/>
              <a:t>and </a:t>
            </a:r>
            <a:r>
              <a:rPr lang="en-GB" sz="1800" i="1" dirty="0"/>
              <a:t>episodic memory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620713"/>
            <a:ext cx="8734177" cy="6021387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000" dirty="0"/>
              <a:t>2. </a:t>
            </a:r>
            <a:r>
              <a:rPr lang="en-GB" sz="2000" u="sng" dirty="0"/>
              <a:t>Control processing in working memory</a:t>
            </a: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eriod" startAt="2"/>
              <a:defRPr/>
            </a:pPr>
            <a:endParaRPr lang="en-GB" sz="2000" dirty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Older adults find dual task situations and task-switching problematic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/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/>
              <a:t>Capacity problems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1800" dirty="0"/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/>
              <a:t>Correlation between working memory and many cognitive tasks  </a:t>
            </a:r>
            <a:r>
              <a:rPr lang="en-GB" sz="1600" dirty="0"/>
              <a:t>(</a:t>
            </a:r>
            <a:r>
              <a:rPr lang="en-GB" sz="1600" i="1" dirty="0"/>
              <a:t>Engle et al, 1997)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1800" dirty="0"/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/>
              <a:t>Role in age differences in fluid cognition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18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000" dirty="0"/>
              <a:t>3. </a:t>
            </a:r>
            <a:r>
              <a:rPr lang="en-GB" sz="2000" u="sng" dirty="0"/>
              <a:t>Sensory functioning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GB" sz="2000" dirty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Correlations between age-related effects on cognition and age-related effects in sensory functioning                                 </a:t>
            </a:r>
            <a:r>
              <a:rPr lang="en-GB" sz="2000" i="1" dirty="0"/>
              <a:t>(</a:t>
            </a:r>
            <a:r>
              <a:rPr lang="en-GB" sz="2000" i="1" dirty="0" err="1"/>
              <a:t>Lindenberger</a:t>
            </a:r>
            <a:r>
              <a:rPr lang="en-GB" sz="2000" i="1" dirty="0"/>
              <a:t> and </a:t>
            </a:r>
            <a:r>
              <a:rPr lang="en-GB" sz="2000" i="1" dirty="0" err="1"/>
              <a:t>Baltes</a:t>
            </a:r>
            <a:r>
              <a:rPr lang="en-GB" sz="2000" i="1" dirty="0"/>
              <a:t>, 1997)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i="1" dirty="0"/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/>
              <a:t>Not due to sensory limitations (simulated in younger adults with no decline in performance)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/>
              <a:t>Correlation with lung capacity and grip strength – link to general biological fitness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GB" sz="2000"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692150"/>
            <a:ext cx="8712522" cy="6481266"/>
          </a:xfrm>
        </p:spPr>
        <p:txBody>
          <a:bodyPr rtlCol="0">
            <a:normAutofit fontScale="92500" lnSpcReduction="1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200" u="sng" dirty="0">
                <a:solidFill>
                  <a:srgbClr val="C00000"/>
                </a:solidFill>
              </a:rPr>
              <a:t>Biological explanations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GB" sz="2200" dirty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200" dirty="0"/>
              <a:t>Between 20 and 70 years of age, average loss of brain tissue - 250 grams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200" dirty="0"/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900" dirty="0"/>
              <a:t>White matter loss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900" dirty="0"/>
              <a:t>Neuronal death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900" dirty="0"/>
              <a:t>Shrinking mass of neurons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200" dirty="0"/>
              <a:t>Frontal lobes: largest volume loss – longitudinal changes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200" dirty="0"/>
              <a:t>Temporal and parietal lobes – less affected</a:t>
            </a:r>
          </a:p>
          <a:p>
            <a:pPr marL="182880" indent="-182880">
              <a:defRPr/>
            </a:pPr>
            <a:r>
              <a:rPr lang="en-GB" sz="2200" dirty="0"/>
              <a:t>Motor and sensory cortices relative unaffected </a:t>
            </a:r>
            <a:r>
              <a:rPr lang="en-GB" sz="2200" i="1" dirty="0"/>
              <a:t>(Raz, 2000)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200" i="1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200" i="1" dirty="0"/>
              <a:t>       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200" dirty="0"/>
              <a:t>Frontal cortex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200" dirty="0"/>
              <a:t>Mental coordination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200" dirty="0"/>
              <a:t>Cognitive control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1800" dirty="0"/>
          </a:p>
          <a:p>
            <a:pPr marL="274320" lvl="1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1200" dirty="0"/>
              <a:t>                                                                                                            </a:t>
            </a:r>
          </a:p>
          <a:p>
            <a:pPr marL="274320" lvl="1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1200" dirty="0"/>
              <a:t>                                                                                                            </a:t>
            </a:r>
          </a:p>
        </p:txBody>
      </p:sp>
      <p:pic>
        <p:nvPicPr>
          <p:cNvPr id="5120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907213" y="3500438"/>
            <a:ext cx="2127250" cy="584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313" y="674688"/>
            <a:ext cx="8229600" cy="6192837"/>
          </a:xfrm>
        </p:spPr>
        <p:txBody>
          <a:bodyPr rtlCol="0">
            <a:normAutofit/>
          </a:bodyPr>
          <a:lstStyle/>
          <a:p>
            <a:pPr marL="182880"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u="sng" dirty="0"/>
              <a:t>Build-up of deposits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1800" b="1" dirty="0"/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b="1" dirty="0"/>
              <a:t>Neurofibrillary tangles </a:t>
            </a:r>
          </a:p>
          <a:p>
            <a:pPr marL="331470" lvl="1" indent="0" fontAlgn="auto">
              <a:spcAft>
                <a:spcPts val="0"/>
              </a:spcAft>
              <a:buNone/>
              <a:defRPr/>
            </a:pPr>
            <a:r>
              <a:rPr lang="en-GB" sz="1800" b="1" dirty="0"/>
              <a:t>   </a:t>
            </a:r>
            <a:r>
              <a:rPr lang="en-GB" sz="1800" dirty="0"/>
              <a:t>Loose protein segments that serve no purpose, but decrease  efficiency of signal</a:t>
            </a:r>
          </a:p>
          <a:p>
            <a:pPr marL="331470" lvl="1" indent="0" fontAlgn="auto">
              <a:spcAft>
                <a:spcPts val="0"/>
              </a:spcAft>
              <a:buNone/>
              <a:defRPr/>
            </a:pPr>
            <a:r>
              <a:rPr lang="en-GB" dirty="0"/>
              <a:t>                                                                                                                         </a:t>
            </a:r>
            <a:r>
              <a:rPr lang="en-GB" sz="1800" dirty="0"/>
              <a:t>  transmission</a:t>
            </a:r>
          </a:p>
          <a:p>
            <a:pPr marL="274320" lvl="1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1800" dirty="0"/>
              <a:t>    Found in e.g. cytoplasm of cells in hippocampus</a:t>
            </a:r>
          </a:p>
          <a:p>
            <a:pPr marL="274320" lvl="1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1800" dirty="0"/>
              <a:t>    Effects seen clearly in Alzheimer’s patients</a:t>
            </a:r>
          </a:p>
          <a:p>
            <a:pPr marL="274320" lvl="1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GB" sz="1800" dirty="0"/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b="1" dirty="0"/>
              <a:t>Beta-amyloid plaques </a:t>
            </a:r>
            <a:r>
              <a:rPr lang="en-GB" sz="1800" dirty="0"/>
              <a:t>– in interneuronal spaces – due to degeneration of local neural structures</a:t>
            </a:r>
          </a:p>
          <a:p>
            <a:pPr marL="274320" lvl="1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GB" sz="1800" dirty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u="sng" dirty="0"/>
              <a:t>Secretion/Absorption of neurotransmitters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/>
              <a:t>e.g. dopamine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/>
              <a:t>Less efficient brain functioning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200" dirty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u="sng" dirty="0"/>
              <a:t>Compensation in older age?</a:t>
            </a:r>
            <a:r>
              <a:rPr lang="en-GB" sz="2000" dirty="0"/>
              <a:t>	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/>
              <a:t>Reduction in brain asymmetry  (e.g. language- left/ spatial abilities-right) </a:t>
            </a:r>
          </a:p>
          <a:p>
            <a:pPr marL="274320" lvl="1" indent="0" algn="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1600" i="1" dirty="0"/>
              <a:t>(</a:t>
            </a:r>
            <a:r>
              <a:rPr lang="en-GB" sz="1600" i="1" dirty="0" err="1"/>
              <a:t>Cabeza</a:t>
            </a:r>
            <a:r>
              <a:rPr lang="en-GB" sz="1600" i="1" dirty="0"/>
              <a:t>, 2003)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/>
              <a:t>Older adults utilise structures on both hemispheres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20713"/>
            <a:ext cx="8229600" cy="5856287"/>
          </a:xfrm>
        </p:spPr>
        <p:txBody>
          <a:bodyPr rtlCol="0">
            <a:normAutofit/>
          </a:bodyPr>
          <a:lstStyle/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Physical health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/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/>
              <a:t>Serious impact of physical factors including </a:t>
            </a:r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/>
              <a:t>Brain damage, hypertension, cardiovascular disorders, thyroid disorders, stroke, medication and alcohol abuse, untreated diabetes</a:t>
            </a:r>
          </a:p>
          <a:p>
            <a:pPr marL="274320" lvl="1" indent="0" algn="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1600" i="1" dirty="0"/>
              <a:t>(Anstey and Christiansen, 2000)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1800" dirty="0"/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/>
              <a:t>Increased prevalence during lifetime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1800" dirty="0"/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/>
              <a:t>Berlin Ageing Study – relation between cognitive performance and:</a:t>
            </a:r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/>
              <a:t>Stroke</a:t>
            </a:r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/>
              <a:t>Heart insufficiency</a:t>
            </a:r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/>
              <a:t>Diabetes</a:t>
            </a:r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/>
              <a:t>Myocardial heart infarction</a:t>
            </a:r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/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/>
              <a:t>Effect larger for </a:t>
            </a:r>
            <a:r>
              <a:rPr lang="en-GB" b="1" dirty="0"/>
              <a:t>fluid</a:t>
            </a:r>
            <a:r>
              <a:rPr lang="en-GB" dirty="0"/>
              <a:t> intelligence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1800" dirty="0"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92150"/>
            <a:ext cx="8229600" cy="5784850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u="sng" dirty="0">
                <a:solidFill>
                  <a:srgbClr val="C00000"/>
                </a:solidFill>
              </a:rPr>
              <a:t>Assembled cognition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GB" sz="2000" dirty="0">
              <a:solidFill>
                <a:srgbClr val="C00000"/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000" dirty="0"/>
              <a:t>Complex groupings of different psychological aspects of performance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GB" sz="2000" dirty="0">
              <a:solidFill>
                <a:srgbClr val="C00000"/>
              </a:solidFill>
            </a:endParaRP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b="1" dirty="0"/>
              <a:t>Expertise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/>
              <a:t>Form of crystallised intelligence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/>
              <a:t>Knowledge base acquired over lifetime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/>
              <a:t>Positive impact on performance 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/>
              <a:t>Domain specific</a:t>
            </a:r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/>
              <a:t>e.g. chess – ability peaks at around 40 years – accumulation of knowledge of strategies etc.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Research: comparison of novice/expert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/>
              <a:t>Differences between younger/older novices and younger/older experts identical 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/>
              <a:t>Expertise lifts performance but does not stop decline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313" y="836613"/>
            <a:ext cx="8578850" cy="5784850"/>
          </a:xfrm>
        </p:spPr>
        <p:txBody>
          <a:bodyPr rtlCol="0">
            <a:normAutofit/>
          </a:bodyPr>
          <a:lstStyle/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Domain-specific expertise can have positive effects on related cognitive systems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/>
              <a:t>e.g. Bridge players - larger working memory</a:t>
            </a:r>
          </a:p>
          <a:p>
            <a:pPr marL="331470" lvl="1" indent="0" fontAlgn="auto">
              <a:spcAft>
                <a:spcPts val="0"/>
              </a:spcAft>
              <a:buNone/>
              <a:defRPr/>
            </a:pPr>
            <a:r>
              <a:rPr lang="en-GB" dirty="0"/>
              <a:t>           University professors – age-related differences in memory performance, but</a:t>
            </a:r>
          </a:p>
          <a:p>
            <a:pPr marL="274320" lvl="1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dirty="0"/>
              <a:t>                                                                                                           memory for text stable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/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Job performance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No relationship between age and job performance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/>
          </a:p>
          <a:p>
            <a:pPr marL="274320" lvl="1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000" dirty="0"/>
              <a:t>   Possible explanations:</a:t>
            </a:r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/>
              <a:t>Increase in expertise compensates for decline in basic abilities</a:t>
            </a:r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/>
              <a:t>Many older workers in stable environment – familiar skills</a:t>
            </a:r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/>
              <a:t>Older workers – more detailed knowledge</a:t>
            </a:r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/>
              <a:t>Older workers often more team-oriented – give and receive advice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36613"/>
            <a:ext cx="8229600" cy="5640387"/>
          </a:xfrm>
        </p:spPr>
        <p:txBody>
          <a:bodyPr rtlCol="0">
            <a:normAutofit/>
          </a:bodyPr>
          <a:lstStyle/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u="sng" dirty="0">
                <a:solidFill>
                  <a:srgbClr val="C00000"/>
                </a:solidFill>
              </a:rPr>
              <a:t>Coping with cognitive limitations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/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u="sng" dirty="0"/>
              <a:t>Fitness training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/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Meta-analysis (18 studies 1966-2001)        </a:t>
            </a:r>
            <a:r>
              <a:rPr lang="en-GB" sz="2000" i="1" dirty="0"/>
              <a:t>(</a:t>
            </a:r>
            <a:r>
              <a:rPr lang="en-GB" sz="2000" i="1" dirty="0" err="1"/>
              <a:t>Colcombe</a:t>
            </a:r>
            <a:r>
              <a:rPr lang="en-GB" sz="2000" i="1" dirty="0"/>
              <a:t> and Kramer, 2003)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/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/>
              <a:t>Effects of cardiovascular fitness on cognition through training interventions</a:t>
            </a:r>
          </a:p>
          <a:p>
            <a:pPr marL="1005840" lvl="3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/>
              <a:t>Control groups (</a:t>
            </a:r>
            <a:r>
              <a:rPr lang="en-GB" sz="1800" dirty="0" err="1"/>
              <a:t>flexibiliy</a:t>
            </a:r>
            <a:r>
              <a:rPr lang="en-GB" sz="1800" dirty="0"/>
              <a:t>/power) – 0.2 SD increase</a:t>
            </a:r>
          </a:p>
          <a:p>
            <a:pPr marL="1005840" lvl="3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/>
              <a:t>Cardiovascular group – 0.5 SD increase</a:t>
            </a:r>
          </a:p>
          <a:p>
            <a:pPr marL="1005840" lvl="3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1800" dirty="0"/>
          </a:p>
          <a:p>
            <a:pPr marL="1005840" lvl="3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/>
              <a:t>Argued that aerobic training can compensate for up to 15 of ageing</a:t>
            </a:r>
          </a:p>
          <a:p>
            <a:pPr marL="1005840" lvl="3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1800" dirty="0"/>
          </a:p>
          <a:p>
            <a:pPr marL="1005840" lvl="3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/>
              <a:t>‘Aerobic training’ participants – better on tests of attention (relevant tasks)</a:t>
            </a:r>
          </a:p>
          <a:p>
            <a:pPr marL="1005840" lvl="3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/>
              <a:t>Correlate with brain scan results:</a:t>
            </a:r>
          </a:p>
          <a:p>
            <a:pPr marL="822960" lvl="3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1800" dirty="0"/>
              <a:t>		Increased activation on frontal and parietal cortex</a:t>
            </a:r>
          </a:p>
          <a:p>
            <a:pPr marL="822960" lvl="3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1800" dirty="0"/>
              <a:t>		Stronger suppression of activity in the posterior cortex</a:t>
            </a: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92150"/>
            <a:ext cx="8578850" cy="5784850"/>
          </a:xfrm>
        </p:spPr>
        <p:txBody>
          <a:bodyPr rtlCol="0">
            <a:normAutofit/>
          </a:bodyPr>
          <a:lstStyle/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u="sng" dirty="0"/>
              <a:t>Cognitive training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/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Importance of strategy use (e.g. memory strategies)</a:t>
            </a:r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/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Meta-analysis (33 cognitive training studies)         </a:t>
            </a:r>
            <a:r>
              <a:rPr lang="en-GB" sz="2000" i="1" dirty="0"/>
              <a:t>(</a:t>
            </a:r>
            <a:r>
              <a:rPr lang="en-GB" sz="2000" i="1" dirty="0" err="1"/>
              <a:t>Verhaeghen</a:t>
            </a:r>
            <a:r>
              <a:rPr lang="en-GB" sz="2000" i="1" dirty="0"/>
              <a:t> et al, 1992)</a:t>
            </a:r>
          </a:p>
          <a:p>
            <a:pPr marL="1005840" lvl="3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/>
              <a:t>Memory training generally increased scores on a memory test by 0.7 SD </a:t>
            </a:r>
          </a:p>
          <a:p>
            <a:pPr marL="822960" lvl="3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1800" dirty="0"/>
              <a:t>    (0.4 SD in control groups)</a:t>
            </a:r>
          </a:p>
          <a:p>
            <a:pPr marL="822960" lvl="3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GB" sz="1800" dirty="0"/>
          </a:p>
          <a:p>
            <a:pPr marL="548640" lvl="2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000" dirty="0"/>
              <a:t>But</a:t>
            </a:r>
          </a:p>
          <a:p>
            <a:pPr marL="548640" lvl="2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GB" sz="2000" dirty="0"/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Training works better on younger adults than older adults (widening divide)</a:t>
            </a:r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/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Effects are limited – specific to topic/method of training</a:t>
            </a:r>
          </a:p>
          <a:p>
            <a:pPr marL="548640" lvl="2" indent="0" algn="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000" i="1" dirty="0"/>
              <a:t>(Ball et al, 2002 - The ACTIVE trial)</a:t>
            </a:r>
          </a:p>
          <a:p>
            <a:pPr marL="548640" lvl="2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GB" sz="1600" i="1" dirty="0"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2400" dirty="0" err="1">
                <a:solidFill>
                  <a:srgbClr val="FF0000"/>
                </a:solidFill>
                <a:latin typeface="+mn-lt"/>
              </a:rPr>
              <a:t>Gerontechnology</a:t>
            </a:r>
            <a:endParaRPr lang="en-GB" sz="2400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59394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000"/>
              <a:t>Technology for older people – a growing research area</a:t>
            </a:r>
          </a:p>
          <a:p>
            <a:endParaRPr lang="en-GB" sz="2000"/>
          </a:p>
          <a:p>
            <a:r>
              <a:rPr lang="en-GB" sz="2000"/>
              <a:t>Whitney and Keith (2006) In UK</a:t>
            </a:r>
          </a:p>
          <a:p>
            <a:endParaRPr lang="en-GB" sz="2000"/>
          </a:p>
          <a:p>
            <a:pPr lvl="1"/>
            <a:r>
              <a:rPr lang="en-GB"/>
              <a:t>All ages:  63% used Internet in past 3 months</a:t>
            </a:r>
          </a:p>
          <a:p>
            <a:pPr lvl="1"/>
            <a:r>
              <a:rPr lang="en-GB"/>
              <a:t>Over 65:  only 20% had done this</a:t>
            </a:r>
          </a:p>
          <a:p>
            <a:endParaRPr lang="en-GB" sz="2000"/>
          </a:p>
          <a:p>
            <a:r>
              <a:rPr lang="en-GB" sz="2000"/>
              <a:t>Charness (2008):  age-related problems with using technology</a:t>
            </a:r>
          </a:p>
          <a:p>
            <a:endParaRPr lang="en-GB" sz="2000"/>
          </a:p>
          <a:p>
            <a:pPr lvl="1"/>
            <a:r>
              <a:rPr lang="en-GB"/>
              <a:t>Vision</a:t>
            </a:r>
          </a:p>
          <a:p>
            <a:pPr lvl="1"/>
            <a:r>
              <a:rPr lang="en-GB"/>
              <a:t>Hearing</a:t>
            </a:r>
          </a:p>
          <a:p>
            <a:pPr lvl="1"/>
            <a:r>
              <a:rPr lang="en-GB"/>
              <a:t>Motor ability</a:t>
            </a:r>
          </a:p>
          <a:p>
            <a:pPr lvl="1"/>
            <a:r>
              <a:rPr lang="en-GB"/>
              <a:t>Cognition</a:t>
            </a:r>
          </a:p>
          <a:p>
            <a:pPr lvl="1"/>
            <a:endParaRPr lang="en-GB"/>
          </a:p>
          <a:p>
            <a:endParaRPr lang="en-GB" sz="2000"/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92696"/>
            <a:ext cx="8291513" cy="5784304"/>
          </a:xfrm>
        </p:spPr>
        <p:txBody>
          <a:bodyPr rtlCol="0">
            <a:normAutofit/>
          </a:bodyPr>
          <a:lstStyle/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Ekberg </a:t>
            </a:r>
            <a:r>
              <a:rPr lang="en-GB" sz="2000" b="1" i="1" dirty="0"/>
              <a:t>in 2002 –</a:t>
            </a:r>
            <a:r>
              <a:rPr lang="en-GB" sz="2000" dirty="0"/>
              <a:t> study of 9,600 older people in EU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b="1" dirty="0"/>
              <a:t>Digitally challenged </a:t>
            </a:r>
            <a:r>
              <a:rPr lang="en-GB" sz="2000" dirty="0"/>
              <a:t>– no experience and no interest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b="1" dirty="0"/>
              <a:t>Technologically open-minded </a:t>
            </a:r>
            <a:r>
              <a:rPr lang="en-GB" sz="2000" dirty="0"/>
              <a:t>– non-user, but keen on learning about technology and/or wishing to gain computer skills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b="1" dirty="0"/>
              <a:t>Old age beginners </a:t>
            </a:r>
            <a:r>
              <a:rPr lang="en-GB" sz="2000" dirty="0"/>
              <a:t>– users with fewer computer skills using computers less than once a week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b="1" dirty="0"/>
              <a:t>Experienced front-runners </a:t>
            </a:r>
            <a:r>
              <a:rPr lang="en-GB" sz="2000" dirty="0"/>
              <a:t>– users with advanced computer skills using computers at least once a week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Overall – 53% of over 70’s stated they were keen to learn about new technologies</a:t>
            </a: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200" dirty="0"/>
              <a:t>External factors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72816"/>
            <a:ext cx="8578850" cy="4704184"/>
          </a:xfrm>
        </p:spPr>
        <p:txBody>
          <a:bodyPr rtlCol="0">
            <a:normAutofit/>
          </a:bodyPr>
          <a:lstStyle/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Include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/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Cultural contexts</a:t>
            </a:r>
          </a:p>
          <a:p>
            <a:pPr marL="274320" lvl="1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000" dirty="0"/>
              <a:t>    - expectation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/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Social contexts </a:t>
            </a:r>
          </a:p>
          <a:p>
            <a:pPr marL="274320" lvl="1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000" dirty="0"/>
              <a:t>     - e.g. technology previously used assistive technology (‘handicap’)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/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/>
              <a:t>Financial factors</a:t>
            </a:r>
          </a:p>
          <a:p>
            <a:pPr marL="274320" lvl="1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000" dirty="0"/>
              <a:t>     - cost for older people of increasingly complex technology </a:t>
            </a: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/>
              <a:t>Reading</a:t>
            </a:r>
          </a:p>
        </p:txBody>
      </p:sp>
      <p:sp>
        <p:nvSpPr>
          <p:cNvPr id="62466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en-GB" sz="2000"/>
              <a:t>Verhaeghen, P. (2011).  Cognitive Processing and Ageing.  In I. Stuart-</a:t>
            </a:r>
          </a:p>
          <a:p>
            <a:pPr marL="273050" lvl="1" indent="0">
              <a:buFont typeface="Arial" charset="0"/>
              <a:buNone/>
            </a:pPr>
            <a:r>
              <a:rPr lang="en-GB"/>
              <a:t>Hamilton, </a:t>
            </a:r>
            <a:r>
              <a:rPr lang="en-GB" i="1"/>
              <a:t>An Introduction to Gerontology.  </a:t>
            </a:r>
            <a:r>
              <a:rPr lang="en-GB"/>
              <a:t>Cambridge: Cambridge University Press</a:t>
            </a:r>
          </a:p>
          <a:p>
            <a:pPr marL="0" indent="0">
              <a:buFont typeface="Arial" charset="0"/>
              <a:buNone/>
            </a:pPr>
            <a:endParaRPr lang="en-GB" sz="2000"/>
          </a:p>
          <a:p>
            <a:pPr marL="0" indent="0">
              <a:buFont typeface="Arial" charset="0"/>
              <a:buNone/>
            </a:pPr>
            <a:r>
              <a:rPr lang="en-GB" sz="2000"/>
              <a:t>Woods, B. (2011).  The Psychology of Atypical Ageing.  In I. Stuart-</a:t>
            </a:r>
          </a:p>
          <a:p>
            <a:pPr marL="273050" lvl="1" indent="0">
              <a:buFont typeface="Arial" charset="0"/>
              <a:buNone/>
            </a:pPr>
            <a:r>
              <a:rPr lang="en-GB"/>
              <a:t>Hamilton, </a:t>
            </a:r>
            <a:r>
              <a:rPr lang="en-GB" i="1"/>
              <a:t>An Introduction to Gerontology.  </a:t>
            </a:r>
            <a:r>
              <a:rPr lang="en-GB"/>
              <a:t>Cambridge: Cambridge University Press</a:t>
            </a:r>
          </a:p>
          <a:p>
            <a:pPr marL="273050" lvl="1" indent="0">
              <a:buFont typeface="Arial" charset="0"/>
              <a:buNone/>
            </a:pPr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3140</Words>
  <Application>Microsoft Office PowerPoint</Application>
  <PresentationFormat>On-screen Show (4:3)</PresentationFormat>
  <Paragraphs>586</Paragraphs>
  <Slides>42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9" baseType="lpstr">
      <vt:lpstr>Calibri</vt:lpstr>
      <vt:lpstr>Comic Sans MS</vt:lpstr>
      <vt:lpstr>Arial</vt:lpstr>
      <vt:lpstr>Calibri Light</vt:lpstr>
      <vt:lpstr>Tahoma</vt:lpstr>
      <vt:lpstr>Wingdings</vt:lpstr>
      <vt:lpstr>Office Theme</vt:lpstr>
      <vt:lpstr>Ageing and Older Adulthood </vt:lpstr>
      <vt:lpstr>Geriatrics and Gerontology</vt:lpstr>
      <vt:lpstr>Defining age and older adulthood</vt:lpstr>
      <vt:lpstr>Theories/Models of ageing</vt:lpstr>
      <vt:lpstr>Erikson’s Psychosocial Model</vt:lpstr>
      <vt:lpstr>Selective Optimization with Compensation (SOC) Model of Ageing    (Baltes and Baltes, 1990)</vt:lpstr>
      <vt:lpstr>PowerPoint Presentation</vt:lpstr>
      <vt:lpstr>Ecological Model of Ageing  (Lawton and Nahemow, 1973)  </vt:lpstr>
      <vt:lpstr>PowerPoint Presentation</vt:lpstr>
      <vt:lpstr>PowerPoint Presentation</vt:lpstr>
      <vt:lpstr>Intelligence</vt:lpstr>
      <vt:lpstr>Next…</vt:lpstr>
      <vt:lpstr>Cognitive abilities</vt:lpstr>
      <vt:lpstr>Age differences in cognitive performance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Explanations for age differences in cognitive processing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Gerontechnology</vt:lpstr>
      <vt:lpstr>PowerPoint Presentation</vt:lpstr>
      <vt:lpstr>External factors </vt:lpstr>
      <vt:lpstr>Reading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Developmental Psychology and Individual Differences                                                                     Dr Judith Marshall</dc:title>
  <dc:creator>Marshall, Judith</dc:creator>
  <cp:lastModifiedBy>Judith Marshall</cp:lastModifiedBy>
  <cp:revision>71</cp:revision>
  <cp:lastPrinted>2015-12-02T13:35:03Z</cp:lastPrinted>
  <dcterms:created xsi:type="dcterms:W3CDTF">2015-08-24T13:34:17Z</dcterms:created>
  <dcterms:modified xsi:type="dcterms:W3CDTF">2024-03-19T16:09:25Z</dcterms:modified>
</cp:coreProperties>
</file>