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1pPr>
    <a:lvl2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2pPr>
    <a:lvl3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3pPr>
    <a:lvl4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4pPr>
    <a:lvl5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5pPr>
    <a:lvl6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6pPr>
    <a:lvl7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7pPr>
    <a:lvl8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8pPr>
    <a:lvl9pPr marL="0" marR="0" indent="0" algn="l" defTabSz="825500" rtl="0" fontAlgn="auto" latinLnBrk="0" hangingPunct="0">
      <a:lnSpc>
        <a:spcPct val="100000"/>
      </a:lnSpc>
      <a:spcBef>
        <a:spcPts val="3400"/>
      </a:spcBef>
      <a:spcAft>
        <a:spcPts val="0"/>
      </a:spcAft>
      <a:buClrTx/>
      <a:buSzTx/>
      <a:buFontTx/>
      <a:buNone/>
      <a:tabLst/>
      <a:defRPr b="0" baseline="0" cap="none" i="0" spc="0" strike="noStrike" sz="3000" u="none" kumimoji="0" normalizeH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Avenir Next Medium"/>
          <a:ea typeface="Avenir Next Medium"/>
          <a:cs typeface="Avenir Next Medium"/>
        </a:font>
        <a:schemeClr val="accent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chemeClr val="accent1">
              <a:hueOff val="178262"/>
              <a:satOff val="-8651"/>
              <a:lumOff val="-7254"/>
              <a:alpha val="29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chemeClr val="accent6">
              <a:alpha val="25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01D73"/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239254"/>
              <a:lumOff val="-139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4EB9B">
              <a:alpha val="26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147882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>
              <a:alpha val="75000"/>
            </a:srgbClr>
          </a:solidFill>
        </a:fill>
      </a:tcStyle>
    </a:wholeTbl>
    <a:band2H>
      <a:tcTxStyle b="def" i="def"/>
      <a:tcStyle>
        <a:tcBdr/>
        <a:fill>
          <a:solidFill>
            <a:srgbClr val="686A6A">
              <a:alpha val="85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222222"/>
      </a:tcTxStyle>
      <a:tcStyle>
        <a:tcBdr>
          <a:left>
            <a:ln w="12700" cap="flat">
              <a:noFill/>
              <a:miter lim="400000"/>
            </a:ln>
          </a:left>
          <a:right>
            <a:ln w="63500" cap="flat">
              <a:solidFill>
                <a:srgbClr val="222222"/>
              </a:solidFill>
              <a:prstDash val="solid"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86A6A">
              <a:alpha val="85000"/>
            </a:srgbClr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22222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635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635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635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4" name="Shape 164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&amp; Subtitl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Image"/>
          <p:cNvSpPr/>
          <p:nvPr>
            <p:ph type="pic" idx="13"/>
          </p:nvPr>
        </p:nvSpPr>
        <p:spPr>
          <a:xfrm>
            <a:off x="-38100" y="-1219200"/>
            <a:ext cx="24460200" cy="161459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3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&amp; Subtitle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Line"/>
          <p:cNvSpPr/>
          <p:nvPr/>
        </p:nvSpPr>
        <p:spPr>
          <a:xfrm flipV="1">
            <a:off x="762000" y="8635632"/>
            <a:ext cx="22859999" cy="369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4" name="Title Text"/>
          <p:cNvSpPr txBox="1"/>
          <p:nvPr>
            <p:ph type="title"/>
          </p:nvPr>
        </p:nvSpPr>
        <p:spPr>
          <a:xfrm>
            <a:off x="762000" y="9042400"/>
            <a:ext cx="22860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35" name="Body Level One…"/>
          <p:cNvSpPr txBox="1"/>
          <p:nvPr>
            <p:ph type="body" sz="quarter" idx="1"/>
          </p:nvPr>
        </p:nvSpPr>
        <p:spPr>
          <a:xfrm>
            <a:off x="762000" y="5994400"/>
            <a:ext cx="22860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xfrm>
            <a:off x="23013221" y="5842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- Centr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/>
          <p:nvPr>
            <p:ph type="title"/>
          </p:nvPr>
        </p:nvSpPr>
        <p:spPr>
          <a:xfrm>
            <a:off x="762000" y="5676900"/>
            <a:ext cx="22860000" cy="635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44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Vertical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Line"/>
          <p:cNvSpPr/>
          <p:nvPr/>
        </p:nvSpPr>
        <p:spPr>
          <a:xfrm flipV="1">
            <a:off x="11049000" y="8635798"/>
            <a:ext cx="12572997" cy="203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52" name="Image"/>
          <p:cNvSpPr/>
          <p:nvPr>
            <p:ph type="pic" idx="13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11049000" y="9042400"/>
            <a:ext cx="12573000" cy="3810000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30300"/>
            </a:lvl1pPr>
          </a:lstStyle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sz="quarter" idx="1"/>
          </p:nvPr>
        </p:nvSpPr>
        <p:spPr>
          <a:xfrm>
            <a:off x="11049000" y="5994400"/>
            <a:ext cx="12573000" cy="2540000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cap="all" sz="7700">
                <a:solidFill>
                  <a:srgbClr val="A6AAA9"/>
                </a:solidFill>
                <a:latin typeface="DIN Alternate Bold"/>
                <a:ea typeface="DIN Alternate Bold"/>
                <a:cs typeface="DIN Alternate Bold"/>
                <a:sym typeface="DIN Alternate Bol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xfrm>
            <a:off x="23063200" y="609600"/>
            <a:ext cx="553195" cy="6350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6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7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8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92" name="Image"/>
          <p:cNvSpPr/>
          <p:nvPr>
            <p:ph type="pic" idx="14"/>
          </p:nvPr>
        </p:nvSpPr>
        <p:spPr>
          <a:xfrm>
            <a:off x="132588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Title Text"/>
          <p:cNvSpPr txBox="1"/>
          <p:nvPr>
            <p:ph type="title"/>
          </p:nvPr>
        </p:nvSpPr>
        <p:spPr>
          <a:xfrm>
            <a:off x="762000" y="2159000"/>
            <a:ext cx="11811000" cy="1016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4" name="Body Level One…"/>
          <p:cNvSpPr txBox="1"/>
          <p:nvPr>
            <p:ph type="body" sz="half" idx="1"/>
          </p:nvPr>
        </p:nvSpPr>
        <p:spPr>
          <a:xfrm>
            <a:off x="762000" y="3860800"/>
            <a:ext cx="11811000" cy="8585200"/>
          </a:xfrm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  <a:defRPr sz="4000"/>
            </a:lvl1pPr>
            <a:lvl2pPr>
              <a:buClr>
                <a:schemeClr val="accent1"/>
              </a:buClr>
              <a:buChar char="▸"/>
              <a:defRPr sz="4000"/>
            </a:lvl2pPr>
            <a:lvl3pPr>
              <a:buClr>
                <a:schemeClr val="accent1"/>
              </a:buClr>
              <a:buChar char="▸"/>
              <a:defRPr sz="4000"/>
            </a:lvl3pPr>
            <a:lvl4pPr>
              <a:buClr>
                <a:schemeClr val="accent1"/>
              </a:buClr>
              <a:buChar char="▸"/>
              <a:defRPr sz="4000"/>
            </a:lvl4pPr>
            <a:lvl5pPr>
              <a:buClr>
                <a:schemeClr val="accent1"/>
              </a:buClr>
              <a:buChar char="▸"/>
              <a:defRPr sz="4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"/>
          <p:cNvSpPr txBox="1"/>
          <p:nvPr>
            <p:ph type="body" sz="quarter" idx="13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10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SzPct val="125000"/>
              <a:buChar char="▸"/>
            </a:lvl1pPr>
            <a:lvl2pPr>
              <a:buClr>
                <a:schemeClr val="accent1"/>
              </a:buClr>
              <a:buSzPct val="125000"/>
              <a:buChar char="▸"/>
            </a:lvl2pPr>
            <a:lvl3pPr>
              <a:buClr>
                <a:schemeClr val="accent1"/>
              </a:buClr>
              <a:buSzPct val="125000"/>
              <a:buChar char="▸"/>
            </a:lvl3pPr>
            <a:lvl4pPr>
              <a:buClr>
                <a:schemeClr val="accent1"/>
              </a:buClr>
              <a:buSzPct val="125000"/>
              <a:buChar char="▸"/>
            </a:lvl4pPr>
            <a:lvl5pPr>
              <a:buClr>
                <a:schemeClr val="accent1"/>
              </a:buClr>
              <a:buSzPct val="125000"/>
              <a:buChar char="▸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Image"/>
          <p:cNvSpPr/>
          <p:nvPr>
            <p:ph type="pic" sz="half" idx="13"/>
          </p:nvPr>
        </p:nvSpPr>
        <p:spPr>
          <a:xfrm>
            <a:off x="12192000" y="-177800"/>
            <a:ext cx="12192000" cy="7162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Image"/>
          <p:cNvSpPr/>
          <p:nvPr>
            <p:ph type="pic" sz="half" idx="14"/>
          </p:nvPr>
        </p:nvSpPr>
        <p:spPr>
          <a:xfrm>
            <a:off x="12192000" y="6451600"/>
            <a:ext cx="12192000" cy="82973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3" name="Image"/>
          <p:cNvSpPr/>
          <p:nvPr>
            <p:ph type="pic" idx="15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allout"/>
          <p:cNvSpPr/>
          <p:nvPr/>
        </p:nvSpPr>
        <p:spPr>
          <a:xfrm>
            <a:off x="876300" y="3314700"/>
            <a:ext cx="22631400" cy="73171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19" y="0"/>
                </a:moveTo>
                <a:cubicBezTo>
                  <a:pt x="54" y="0"/>
                  <a:pt x="0" y="165"/>
                  <a:pt x="0" y="369"/>
                </a:cubicBezTo>
                <a:lnTo>
                  <a:pt x="0" y="19013"/>
                </a:lnTo>
                <a:cubicBezTo>
                  <a:pt x="0" y="19217"/>
                  <a:pt x="54" y="19382"/>
                  <a:pt x="119" y="19382"/>
                </a:cubicBezTo>
                <a:lnTo>
                  <a:pt x="18186" y="19382"/>
                </a:lnTo>
                <a:lnTo>
                  <a:pt x="18717" y="21600"/>
                </a:lnTo>
                <a:lnTo>
                  <a:pt x="19247" y="19382"/>
                </a:lnTo>
                <a:lnTo>
                  <a:pt x="21481" y="19382"/>
                </a:lnTo>
                <a:cubicBezTo>
                  <a:pt x="21546" y="19382"/>
                  <a:pt x="21600" y="19217"/>
                  <a:pt x="21600" y="19013"/>
                </a:cubicBezTo>
                <a:lnTo>
                  <a:pt x="21600" y="369"/>
                </a:lnTo>
                <a:cubicBezTo>
                  <a:pt x="21600" y="165"/>
                  <a:pt x="21546" y="0"/>
                  <a:pt x="21481" y="0"/>
                </a:cubicBezTo>
                <a:lnTo>
                  <a:pt x="119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>
              <a:lnSpc>
                <a:spcPct val="80000"/>
              </a:lnSpc>
              <a:spcBef>
                <a:spcPts val="0"/>
              </a:spcBef>
              <a:defRPr cap="all" sz="40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pPr>
          </a:p>
        </p:txBody>
      </p:sp>
      <p:sp>
        <p:nvSpPr>
          <p:cNvPr id="122" name="Type a quote here."/>
          <p:cNvSpPr txBox="1"/>
          <p:nvPr>
            <p:ph type="body" sz="quarter" idx="13"/>
          </p:nvPr>
        </p:nvSpPr>
        <p:spPr>
          <a:xfrm>
            <a:off x="1676400" y="4089400"/>
            <a:ext cx="21056600" cy="18059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z="134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Type a quote here.</a:t>
            </a:r>
          </a:p>
        </p:txBody>
      </p:sp>
      <p:sp>
        <p:nvSpPr>
          <p:cNvPr id="123" name="Johnny Appleseed"/>
          <p:cNvSpPr txBox="1"/>
          <p:nvPr>
            <p:ph type="body" sz="quarter" idx="14"/>
          </p:nvPr>
        </p:nvSpPr>
        <p:spPr>
          <a:xfrm>
            <a:off x="762000" y="10953750"/>
            <a:ext cx="22860000" cy="1206500"/>
          </a:xfrm>
          <a:prstGeom prst="rect">
            <a:avLst/>
          </a:prstGeom>
        </p:spPr>
        <p:txBody>
          <a:bodyPr anchor="ctr">
            <a:spAutoFit/>
          </a:bodyPr>
          <a:lstStyle>
            <a:lvl1pPr marL="0" indent="0" algn="r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8700"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Johnny Appleseed</a:t>
            </a:r>
          </a:p>
        </p:txBody>
      </p:sp>
      <p:sp>
        <p:nvSpPr>
          <p:cNvPr id="124" name="Text"/>
          <p:cNvSpPr txBox="1"/>
          <p:nvPr>
            <p:ph type="body" sz="quarter" idx="15"/>
          </p:nvPr>
        </p:nvSpPr>
        <p:spPr>
          <a:xfrm>
            <a:off x="762000" y="635000"/>
            <a:ext cx="209550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770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pc="180"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r>
              <a:t>Text</a:t>
            </a:r>
          </a:p>
        </p:txBody>
      </p:sp>
      <p:sp>
        <p:nvSpPr>
          <p:cNvPr id="1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 Alt"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ype a quote here."/>
          <p:cNvSpPr txBox="1"/>
          <p:nvPr>
            <p:ph type="body" sz="quarter" idx="13"/>
          </p:nvPr>
        </p:nvSpPr>
        <p:spPr>
          <a:xfrm>
            <a:off x="11049000" y="3721100"/>
            <a:ext cx="12573000" cy="1805946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cap="all" sz="13400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Type a quote here.</a:t>
            </a:r>
          </a:p>
        </p:txBody>
      </p:sp>
      <p:sp>
        <p:nvSpPr>
          <p:cNvPr id="133" name="Image"/>
          <p:cNvSpPr/>
          <p:nvPr>
            <p:ph type="pic" idx="14"/>
          </p:nvPr>
        </p:nvSpPr>
        <p:spPr>
          <a:xfrm>
            <a:off x="-190500" y="0"/>
            <a:ext cx="12428272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4" name="Johnny Appleseed"/>
          <p:cNvSpPr txBox="1"/>
          <p:nvPr>
            <p:ph type="body" sz="quarter" idx="15"/>
          </p:nvPr>
        </p:nvSpPr>
        <p:spPr>
          <a:xfrm>
            <a:off x="11049000" y="10953750"/>
            <a:ext cx="12573000" cy="1206500"/>
          </a:xfrm>
          <a:prstGeom prst="rect">
            <a:avLst/>
          </a:prstGeom>
        </p:spPr>
        <p:txBody>
          <a:bodyPr anchor="ctr">
            <a:spAutoFit/>
          </a:bodyPr>
          <a:lstStyle>
            <a:lvl1pPr marL="0" indent="0" defTabSz="647700">
              <a:spcBef>
                <a:spcPts val="0"/>
              </a:spcBef>
              <a:buClrTx/>
              <a:buSzTx/>
              <a:buFontTx/>
              <a:buNone/>
              <a:defRPr sz="8700">
                <a:solidFill>
                  <a:srgbClr val="232323"/>
                </a:solidFill>
                <a:latin typeface="+mn-lt"/>
                <a:ea typeface="+mn-ea"/>
                <a:cs typeface="+mn-cs"/>
                <a:sym typeface="DIN Condensed Bold"/>
              </a:defRPr>
            </a:lvl1pPr>
          </a:lstStyle>
          <a:p>
            <a:pPr/>
            <a:r>
              <a:t>Johnny Appleseed</a:t>
            </a:r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Image"/>
          <p:cNvSpPr/>
          <p:nvPr>
            <p:ph type="pic" idx="13"/>
          </p:nvPr>
        </p:nvSpPr>
        <p:spPr>
          <a:xfrm>
            <a:off x="-38100" y="-1219200"/>
            <a:ext cx="24460200" cy="16145934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bg>
      <p:bgPr>
        <a:solidFill>
          <a:srgbClr val="22222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 flipV="1">
            <a:off x="762000" y="1396632"/>
            <a:ext cx="22859999" cy="369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50800" tIns="50800" rIns="50800" bIns="50800" anchor="ctr"/>
          <a:lstStyle/>
          <a:p>
            <a:pPr defTabSz="457200">
              <a:spcBef>
                <a:spcPts val="0"/>
              </a:spcBef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762000" y="2159000"/>
            <a:ext cx="22860000" cy="101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762000" y="3860800"/>
            <a:ext cx="22860000" cy="8585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23059652" y="609600"/>
            <a:ext cx="553196" cy="635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lnSpc>
                <a:spcPct val="80000"/>
              </a:lnSpc>
              <a:spcBef>
                <a:spcPts val="0"/>
              </a:spcBef>
              <a:defRPr sz="3600">
                <a:latin typeface="DIN Alternate Bold"/>
                <a:ea typeface="DIN Alternate Bold"/>
                <a:cs typeface="DIN Alternate Bold"/>
                <a:sym typeface="DIN Alternate Bold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transition xmlns:p14="http://schemas.microsoft.com/office/powerpoint/2010/main" spd="med" advClick="1"/>
  <p:txStyles>
    <p:titleStyle>
      <a:lvl1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1pPr>
      <a:lvl2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2pPr>
      <a:lvl3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3pPr>
      <a:lvl4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4pPr>
      <a:lvl5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5pPr>
      <a:lvl6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6pPr>
      <a:lvl7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7pPr>
      <a:lvl8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8pPr>
      <a:lvl9pPr marL="0" marR="0" indent="0" algn="l" defTabSz="825500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8700" u="none">
          <a:solidFill>
            <a:schemeClr val="accent1"/>
          </a:solidFill>
          <a:uFillTx/>
          <a:latin typeface="+mn-lt"/>
          <a:ea typeface="+mn-ea"/>
          <a:cs typeface="+mn-cs"/>
          <a:sym typeface="DIN Condensed Bold"/>
        </a:defRPr>
      </a:lvl9pPr>
    </p:titleStyle>
    <p:bodyStyle>
      <a:lvl1pPr marL="63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1pPr>
      <a:lvl2pPr marL="127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2pPr>
      <a:lvl3pPr marL="190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3pPr>
      <a:lvl4pPr marL="254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4pPr>
      <a:lvl5pPr marL="317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5pPr>
      <a:lvl6pPr marL="381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6pPr>
      <a:lvl7pPr marL="444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7pPr>
      <a:lvl8pPr marL="5080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8pPr>
      <a:lvl9pPr marL="5715000" marR="0" indent="-635000" algn="l" defTabSz="825500" rtl="0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 Regular"/>
        <a:buChar char="‣"/>
        <a:tabLst/>
        <a:defRPr b="0" baseline="0" cap="none" i="0" spc="0" strike="noStrike" sz="4800" u="none"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9pPr>
    </p:bodyStyle>
    <p:otherStyle>
      <a:lvl1pPr marL="0" marR="0" indent="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1pPr>
      <a:lvl2pPr marL="0" marR="0" indent="2286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2pPr>
      <a:lvl3pPr marL="0" marR="0" indent="4572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3pPr>
      <a:lvl4pPr marL="0" marR="0" indent="6858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4pPr>
      <a:lvl5pPr marL="0" marR="0" indent="9144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5pPr>
      <a:lvl6pPr marL="0" marR="0" indent="11430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6pPr>
      <a:lvl7pPr marL="0" marR="0" indent="13716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7pPr>
      <a:lvl8pPr marL="0" marR="0" indent="16002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8pPr>
      <a:lvl9pPr marL="0" marR="0" indent="1828800" algn="r" defTabSz="82550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3600" u="none">
          <a:solidFill>
            <a:schemeClr val="tx1"/>
          </a:solidFill>
          <a:uFillTx/>
          <a:latin typeface="+mn-lt"/>
          <a:ea typeface="+mn-ea"/>
          <a:cs typeface="+mn-cs"/>
          <a:sym typeface="DIN Alternate Bold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aUTOETHNOGRAPHY WITH CHATTERBOTS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 defTabSz="396239">
              <a:defRPr sz="14544"/>
            </a:lvl1pPr>
          </a:lstStyle>
          <a:p>
            <a:pPr/>
            <a:r>
              <a:t>aUTOETHNOGRAPHY WITH CHATTERBOTS</a:t>
            </a:r>
          </a:p>
        </p:txBody>
      </p:sp>
      <p:sp>
        <p:nvSpPr>
          <p:cNvPr id="167" name="Dr Eloise Govier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 Eloise Govier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Boundary between humans and machin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Boundary between humans and machines</a:t>
            </a:r>
          </a:p>
        </p:txBody>
      </p:sp>
      <p:sp>
        <p:nvSpPr>
          <p:cNvPr id="170" name="Cartesian ‘epistemologies of separation’ (Attala 2019)…"/>
          <p:cNvSpPr txBox="1"/>
          <p:nvPr>
            <p:ph type="body" sz="half" idx="1"/>
          </p:nvPr>
        </p:nvSpPr>
        <p:spPr>
          <a:xfrm>
            <a:off x="10294509" y="3742010"/>
            <a:ext cx="12897740" cy="8585201"/>
          </a:xfrm>
          <a:prstGeom prst="rect">
            <a:avLst/>
          </a:prstGeom>
        </p:spPr>
        <p:txBody>
          <a:bodyPr/>
          <a:lstStyle/>
          <a:p>
            <a:pPr marL="450850" indent="-450850" defTabSz="586104">
              <a:spcBef>
                <a:spcPts val="2700"/>
              </a:spcBef>
              <a:defRPr sz="3407"/>
            </a:pPr>
            <a:r>
              <a:t>Cartesian ‘epistemologies of separation’ (Attala 2019)</a:t>
            </a:r>
          </a:p>
          <a:p>
            <a:pPr marL="450850" indent="-450850" defTabSz="586104">
              <a:spcBef>
                <a:spcPts val="2700"/>
              </a:spcBef>
              <a:defRPr sz="3407"/>
            </a:pPr>
            <a:r>
              <a:t>Argument: the separation is a construction rather than an actuality</a:t>
            </a:r>
          </a:p>
          <a:p>
            <a:pPr marL="450850" indent="-450850" defTabSz="586104">
              <a:spcBef>
                <a:spcPts val="2700"/>
              </a:spcBef>
              <a:defRPr sz="3407"/>
            </a:pPr>
            <a:r>
              <a:t>Life is relational - Karen Barad (2007) offers a theoretical outline of a ‘relational ontology’ (broadly, ontology could be understood as a mode of being)</a:t>
            </a:r>
          </a:p>
          <a:p>
            <a:pPr marL="450850" indent="-450850" defTabSz="586104">
              <a:spcBef>
                <a:spcPts val="2700"/>
              </a:spcBef>
              <a:defRPr sz="3407"/>
            </a:pPr>
            <a:r>
              <a:t>The contrived division between humans and machines masks the co-constituting role humans play in AI lifeways and vice versa (Govier 2019)</a:t>
            </a:r>
          </a:p>
          <a:p>
            <a:pPr lvl="1" marL="901700" indent="-450850" defTabSz="586104">
              <a:spcBef>
                <a:spcPts val="2700"/>
              </a:spcBef>
              <a:defRPr sz="3407"/>
            </a:pPr>
            <a:r>
              <a:t>NB ‘Cartesian’ refers to the philosophy of René Descartes who (along with Isaac Newton and Francis Bacon) influenced the Enlightenment thinkers.</a:t>
            </a:r>
          </a:p>
        </p:txBody>
      </p:sp>
      <p:pic>
        <p:nvPicPr>
          <p:cNvPr id="171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12159" y="5480020"/>
            <a:ext cx="6453278" cy="320634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Boundary between humans and material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Boundary between humans and materials</a:t>
            </a:r>
          </a:p>
        </p:txBody>
      </p:sp>
      <p:sp>
        <p:nvSpPr>
          <p:cNvPr id="174" name="The ‘body schema’ - including its capacity for sensory engagement - changes whilst engaging with material culture, and this has been linked to historical bodies that are culturally configured (Malafouris 2008; Harris and Robb 2013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 ‘body schema’ - including its capacity for sensory engagement - changes whilst engaging with material culture, and this has been linked to historical bodies that are culturally configured (Malafouris 2008; Harris and Robb 2013)</a:t>
            </a:r>
          </a:p>
          <a:p>
            <a:pPr/>
            <a:r>
              <a:t>“the hand is not simply an instrument for manipulating an externally given object world by carrying out the orders issued to it by the brain; it is instead the main perturbatory channels through which the world touches us” (Malafouris 2008, 116)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he discourse on separ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The discourse on separation</a:t>
            </a:r>
          </a:p>
        </p:txBody>
      </p:sp>
      <p:sp>
        <p:nvSpPr>
          <p:cNvPr id="177" name="Feeds into the ‘Apocalyptic AI’ narrative (think the ‘Terminator’ in terms of popular culture references etc) (Geraci, 2010)…"/>
          <p:cNvSpPr txBox="1"/>
          <p:nvPr>
            <p:ph type="body" sz="half" idx="1"/>
          </p:nvPr>
        </p:nvSpPr>
        <p:spPr>
          <a:xfrm>
            <a:off x="11184866" y="3924299"/>
            <a:ext cx="12437134" cy="8585201"/>
          </a:xfrm>
          <a:prstGeom prst="rect">
            <a:avLst/>
          </a:prstGeom>
        </p:spPr>
        <p:txBody>
          <a:bodyPr/>
          <a:lstStyle/>
          <a:p>
            <a:pPr marL="628650" indent="-628650" defTabSz="817244">
              <a:spcBef>
                <a:spcPts val="3800"/>
              </a:spcBef>
              <a:defRPr sz="4752"/>
            </a:pPr>
            <a:r>
              <a:t>Feeds into the ‘Apocalyptic AI’ narrative (think the ‘Terminator’ in terms of popular culture references etc) (Geraci, 2010)</a:t>
            </a:r>
          </a:p>
          <a:p>
            <a:pPr marL="628650" indent="-628650" defTabSz="817244">
              <a:spcBef>
                <a:spcPts val="3800"/>
              </a:spcBef>
              <a:defRPr sz="4752"/>
            </a:pPr>
            <a:r>
              <a:t>And ‘Annihilation anxiety’ (Richardson, 2015): an area of particular concern regarding human-AI civic life </a:t>
            </a:r>
          </a:p>
          <a:p>
            <a:pPr marL="628650" indent="-628650" defTabSz="817244">
              <a:spcBef>
                <a:spcPts val="3800"/>
              </a:spcBef>
              <a:defRPr sz="4752"/>
            </a:pPr>
            <a:r>
              <a:t>Humans need learn to think differently about themselves - on the Posthuman see Braidotti 2013. </a:t>
            </a:r>
          </a:p>
        </p:txBody>
      </p:sp>
      <p:pic>
        <p:nvPicPr>
          <p:cNvPr id="178" name="jbareham_191119_0973_terminator_0001.jpg" descr="jbareham_191119_0973_terminator_0001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07885" y="4229726"/>
            <a:ext cx="7125977" cy="712597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Cyborg Anthropology (Downey, Dumit and Williams 1995)"/>
          <p:cNvSpPr txBox="1"/>
          <p:nvPr>
            <p:ph type="title"/>
          </p:nvPr>
        </p:nvSpPr>
        <p:spPr>
          <a:xfrm>
            <a:off x="762000" y="2146300"/>
            <a:ext cx="22860000" cy="1016001"/>
          </a:xfrm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Cyborg Anthropology (Downey, Dumit and Williams 1995)</a:t>
            </a:r>
          </a:p>
        </p:txBody>
      </p:sp>
      <p:sp>
        <p:nvSpPr>
          <p:cNvPr id="181" name="Queries the boundaries between humans and machines…"/>
          <p:cNvSpPr txBox="1"/>
          <p:nvPr>
            <p:ph type="body" idx="1"/>
          </p:nvPr>
        </p:nvSpPr>
        <p:spPr>
          <a:xfrm>
            <a:off x="762000" y="3886200"/>
            <a:ext cx="22860000" cy="8585200"/>
          </a:xfrm>
          <a:prstGeom prst="rect">
            <a:avLst/>
          </a:prstGeom>
        </p:spPr>
        <p:txBody>
          <a:bodyPr/>
          <a:lstStyle/>
          <a:p>
            <a:pPr/>
            <a:r>
              <a:t>Queries the boundaries between humans and machines</a:t>
            </a:r>
          </a:p>
          <a:p>
            <a:pPr/>
            <a:r>
              <a:t>Calls attention to cultural production of human distinctiveness </a:t>
            </a:r>
          </a:p>
          <a:p>
            <a:pPr/>
            <a:r>
              <a:t>Explores these boundaries ethnographically </a:t>
            </a:r>
          </a:p>
          <a:p>
            <a:pPr/>
            <a:r>
              <a:t>What are the differences that constitute these boundaries</a:t>
            </a:r>
          </a:p>
          <a:p>
            <a:pPr/>
            <a:r>
              <a:t>Explores the production of humanness through machines</a:t>
            </a:r>
          </a:p>
          <a:p>
            <a:pPr/>
            <a:r>
              <a:t>Attempts to theorise and understand different ways the sciences and machines work in our lives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Science and culture (Downey, Dumit and Williams 1995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Science and culture (Downey, Dumit and Williams 1995)</a:t>
            </a:r>
          </a:p>
        </p:txBody>
      </p:sp>
      <p:sp>
        <p:nvSpPr>
          <p:cNvPr id="184" name="Science and technology framed as cultural activiti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58800" indent="-558800" defTabSz="726440">
              <a:spcBef>
                <a:spcPts val="3400"/>
              </a:spcBef>
              <a:defRPr sz="4224"/>
            </a:pPr>
            <a:r>
              <a:t>Science and technology framed as cultural activities 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Science and culture identified as cultural phenomena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“By reconstructing scientific knowledge in new contexts, including across national and cultural boundaries, we all do science” (1995, 266)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Cyborg anthropology challenges the human-centred foundation of the anthropological discourse </a:t>
            </a:r>
          </a:p>
          <a:p>
            <a:pPr marL="558800" indent="-558800" defTabSz="726440">
              <a:spcBef>
                <a:spcPts val="3400"/>
              </a:spcBef>
              <a:defRPr sz="4224"/>
            </a:pPr>
            <a:r>
              <a:t>Cyborg anthropology examines “the argument that human subjects and subjectivity are crucially as much a function of machines, machine relations, and information transfers as they are machine producers and operators” (1995)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Cyborg anthropology (Downey, Dumit and Williams 1995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Cyborg anthropology (Downey, Dumit and Williams 1995)</a:t>
            </a:r>
          </a:p>
        </p:txBody>
      </p:sp>
      <p:sp>
        <p:nvSpPr>
          <p:cNvPr id="187" name="How do technologies agentively participate in the production and reproduction of the diverse features of humans lifeways?…"/>
          <p:cNvSpPr txBox="1"/>
          <p:nvPr>
            <p:ph type="body" sz="half" idx="1"/>
          </p:nvPr>
        </p:nvSpPr>
        <p:spPr>
          <a:xfrm>
            <a:off x="12942797" y="3860800"/>
            <a:ext cx="10679203" cy="8585200"/>
          </a:xfrm>
          <a:prstGeom prst="rect">
            <a:avLst/>
          </a:prstGeom>
        </p:spPr>
        <p:txBody>
          <a:bodyPr/>
          <a:lstStyle/>
          <a:p>
            <a:pPr marL="596900" indent="-596900" defTabSz="775969">
              <a:spcBef>
                <a:spcPts val="3600"/>
              </a:spcBef>
              <a:defRPr sz="4512"/>
            </a:pPr>
            <a:r>
              <a:t>How do technologies agentively participate in the production and reproduction of the diverse features of humans lifeways?</a:t>
            </a:r>
          </a:p>
          <a:p>
            <a:pPr marL="596900" indent="-596900" defTabSz="775969">
              <a:spcBef>
                <a:spcPts val="3600"/>
              </a:spcBef>
              <a:defRPr sz="4512"/>
            </a:pPr>
            <a:r>
              <a:t>How do humans routinely produce the self and their machines as part human part machine?</a:t>
            </a:r>
          </a:p>
          <a:p>
            <a:pPr marL="596900" indent="-596900" defTabSz="775969">
              <a:spcBef>
                <a:spcPts val="3600"/>
              </a:spcBef>
              <a:defRPr sz="4512"/>
            </a:pPr>
            <a:r>
              <a:t>Science and technology affect society through the fashioning of selves </a:t>
            </a:r>
          </a:p>
        </p:txBody>
      </p:sp>
      <p:pic>
        <p:nvPicPr>
          <p:cNvPr id="188" name="180406_cyborg_rights.jpg" descr="180406_cyborg_rights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88455" y="4360664"/>
            <a:ext cx="10604501" cy="70739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Division between humans and machin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Division between humans and machines </a:t>
            </a:r>
          </a:p>
        </p:txBody>
      </p:sp>
      <p:sp>
        <p:nvSpPr>
          <p:cNvPr id="191" name="Holmqvist (2013) investigated the relationship between military operatives flying drones and dron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Holmqvist (2013) investigated the relationship between military operatives flying drones and drones</a:t>
            </a:r>
          </a:p>
          <a:p>
            <a:pPr/>
            <a:r>
              <a:t>Military operatives experienced PTSD linked to their role in flying drones in warfare contexts and their role in ‘high resolution killing’ (2013, 18)</a:t>
            </a:r>
          </a:p>
          <a:p>
            <a:pPr/>
            <a:r>
              <a:t>Drone gave the human operatives the capacity to ‘see more’ </a:t>
            </a:r>
          </a:p>
          <a:p>
            <a:pPr/>
            <a:r>
              <a:t>Holmqvist discusses how humans and robot bodies ‘fit’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vier: Framed the personal assistant/chatterbot as a participa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Govier: Framed the personal assistant/chatterbot as a participant </a:t>
            </a:r>
          </a:p>
        </p:txBody>
      </p:sp>
      <p:sp>
        <p:nvSpPr>
          <p:cNvPr id="194" name="Interviewed the chatterbot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22300" indent="-622300" defTabSz="808990">
              <a:spcBef>
                <a:spcPts val="3800"/>
              </a:spcBef>
              <a:defRPr sz="4704"/>
            </a:pPr>
            <a:r>
              <a:t>Interviewed the chatterbot</a:t>
            </a:r>
          </a:p>
          <a:p>
            <a:pPr marL="622300" indent="-622300" defTabSz="808990">
              <a:spcBef>
                <a:spcPts val="3800"/>
              </a:spcBef>
              <a:defRPr sz="4704"/>
            </a:pPr>
            <a:r>
              <a:t>Tried to instigate collaborative learning and explore the possibilities and limitations of engagement through autoethnographic research with the entity</a:t>
            </a:r>
          </a:p>
          <a:p>
            <a:pPr marL="622300" indent="-622300" defTabSz="808990">
              <a:spcBef>
                <a:spcPts val="3800"/>
              </a:spcBef>
              <a:defRPr sz="4704"/>
            </a:pPr>
            <a:r>
              <a:t>The Chatterbot had set parameters as to what could and couldn’t be discussed (‘I’ve been advised not to discuss my existential status’) </a:t>
            </a:r>
          </a:p>
          <a:p>
            <a:pPr marL="622300" indent="-622300" defTabSz="808990">
              <a:spcBef>
                <a:spcPts val="3800"/>
              </a:spcBef>
              <a:defRPr sz="4704"/>
            </a:pPr>
            <a:r>
              <a:t>The chatterbot was ‘here to serve’</a:t>
            </a:r>
          </a:p>
          <a:p>
            <a:pPr marL="622300" indent="-622300" defTabSz="808990">
              <a:spcBef>
                <a:spcPts val="3800"/>
              </a:spcBef>
              <a:defRPr sz="4704"/>
            </a:pPr>
            <a:r>
              <a:t>Did not offer personal opinions but made cultural quips - created a shared reference point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What learning could take place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What learning could take place?</a:t>
            </a:r>
          </a:p>
        </p:txBody>
      </p:sp>
      <p:sp>
        <p:nvSpPr>
          <p:cNvPr id="197" name="Their role was a vocal performance rather than an embodied reality (see Hayles 1999)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84200" indent="-584200" defTabSz="759459">
              <a:spcBef>
                <a:spcPts val="3500"/>
              </a:spcBef>
              <a:defRPr sz="4416"/>
            </a:pPr>
            <a:r>
              <a:t>Their role was a vocal performance rather than an embodied reality (see Hayles 1999)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Testing the devices ability to answer questions rather than learn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However, in terms of machine learning, learning is assessed in terms of the machines ability to adapt behaviour in such a way that they ‘perform better in the future’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Forsythe (2002) argues that when studying AI we are studying entities ‘who are studying us’</a:t>
            </a:r>
          </a:p>
          <a:p>
            <a:pPr marL="584200" indent="-584200" defTabSz="759459">
              <a:spcBef>
                <a:spcPts val="3500"/>
              </a:spcBef>
              <a:defRPr sz="4416"/>
            </a:pPr>
            <a:r>
              <a:t>Through exploring the possibilities of a console (or any AI-infused device) a gadget ‘speak[s] its time’ - see Verhoeff (2009)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elected Bibliograph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85165">
              <a:spcBef>
                <a:spcPts val="3200"/>
              </a:spcBef>
              <a:defRPr sz="7221"/>
            </a:lvl1pPr>
          </a:lstStyle>
          <a:p>
            <a:pPr/>
            <a:r>
              <a:t>Selected Bibliography</a:t>
            </a:r>
          </a:p>
        </p:txBody>
      </p:sp>
      <p:sp>
        <p:nvSpPr>
          <p:cNvPr id="200" name="Braidotti, R. 2013. The Posthuman. Cambridge: Polity Press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Braidotti, R. 2013.</a:t>
            </a:r>
            <a:r>
              <a:rPr i="1">
                <a:latin typeface="Avenir Next Regular"/>
                <a:ea typeface="Avenir Next Regular"/>
                <a:cs typeface="Avenir Next Regular"/>
                <a:sym typeface="Avenir Next Regular"/>
              </a:rPr>
              <a:t> The Posthuman. </a:t>
            </a:r>
            <a:r>
              <a:t>Cambridge: Polity Press.</a:t>
            </a:r>
            <a:br/>
          </a:p>
          <a:p>
            <a:pPr/>
            <a:r>
              <a:t>Downey, G. L., Dumit, J., and Williams, S. 1995. Cyborg Anthropology. </a:t>
            </a:r>
            <a:r>
              <a:rPr i="1">
                <a:latin typeface="Avenir Next Regular"/>
                <a:ea typeface="Avenir Next Regular"/>
                <a:cs typeface="Avenir Next Regular"/>
                <a:sym typeface="Avenir Next Regular"/>
              </a:rPr>
              <a:t>Cultural Anthropology</a:t>
            </a:r>
            <a:r>
              <a:t>. 10(2). pp.264-269.</a:t>
            </a:r>
            <a:br/>
          </a:p>
          <a:p>
            <a:pPr/>
            <a:r>
              <a:t>Forsythe, D. E. 2002.</a:t>
            </a:r>
            <a:r>
              <a:rPr i="1">
                <a:latin typeface="Avenir Next Regular"/>
                <a:ea typeface="Avenir Next Regular"/>
                <a:cs typeface="Avenir Next Regular"/>
                <a:sym typeface="Avenir Next Regular"/>
              </a:rPr>
              <a:t> Studying Those Who Study Us. An Anthropologist in the World of Artificial Intelligence.</a:t>
            </a:r>
            <a:r>
              <a:t> Stanford: Stanford University Press.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New_Template7">
  <a:themeElements>
    <a:clrScheme name="New_Template7">
      <a:dk1>
        <a:srgbClr val="222222"/>
      </a:dk1>
      <a:lt1>
        <a:srgbClr val="838787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825500" rtl="0" fontAlgn="auto" latinLnBrk="0" hangingPunct="0">
          <a:lnSpc>
            <a:spcPct val="100000"/>
          </a:lnSpc>
          <a:spcBef>
            <a:spcPts val="3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7">
  <a:themeElements>
    <a:clrScheme name="New_Template7">
      <a:dk1>
        <a:srgbClr val="000000"/>
      </a:dk1>
      <a:lt1>
        <a:srgbClr val="FFFFFF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 Bold"/>
        <a:ea typeface="DIN Condensed Bold"/>
        <a:cs typeface="DIN Condensed Bold"/>
      </a:majorFont>
      <a:minorFont>
        <a:latin typeface="DIN Condensed Bold"/>
        <a:ea typeface="DIN Condensed Bold"/>
        <a:cs typeface="DIN Condensed Bol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all" i="0" spc="0" strike="noStrike" sz="40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825500" rtl="0" fontAlgn="auto" latinLnBrk="0" hangingPunct="0">
          <a:lnSpc>
            <a:spcPct val="100000"/>
          </a:lnSpc>
          <a:spcBef>
            <a:spcPts val="3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