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5770" autoAdjust="0"/>
  </p:normalViewPr>
  <p:slideViewPr>
    <p:cSldViewPr snapToGrid="0">
      <p:cViewPr varScale="1">
        <p:scale>
          <a:sx n="86" d="100"/>
          <a:sy n="86" d="100"/>
        </p:scale>
        <p:origin x="7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6619E5-4137-4227-A387-BC95C05FE233}" type="datetimeFigureOut">
              <a:rPr lang="en-GB" smtClean="0"/>
              <a:t>17/03/2025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7DD40D-CBC5-4357-A5E9-30B3A6068A11}" type="slidenum">
              <a:rPr lang="en-GB" smtClean="0"/>
              <a:t>‹#›</a:t>
            </a:fld>
            <a:endParaRPr lang="en-GB"/>
          </a:p>
        </p:txBody>
      </p:sp>
    </p:spTree>
    <p:extLst>
      <p:ext uri="{BB962C8B-B14F-4D97-AF65-F5344CB8AC3E}">
        <p14:creationId xmlns:p14="http://schemas.microsoft.com/office/powerpoint/2010/main" val="516071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magic.defra.gov.uk/video/MAGICHomeVideo.mp4"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Natural Resources Wales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  Wales Environmental Information (Beta)</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View open data on access, flood, habitats, hydrology, landscapes, marine, designated land, water quality, and woodlands</a:t>
            </a:r>
          </a:p>
          <a:p>
            <a:endParaRPr lang="en-GB" dirty="0"/>
          </a:p>
        </p:txBody>
      </p:sp>
      <p:sp>
        <p:nvSpPr>
          <p:cNvPr id="4" name="Slide Number Placeholder 3"/>
          <p:cNvSpPr>
            <a:spLocks noGrp="1"/>
          </p:cNvSpPr>
          <p:nvPr>
            <p:ph type="sldNum" sz="quarter" idx="5"/>
          </p:nvPr>
        </p:nvSpPr>
        <p:spPr/>
        <p:txBody>
          <a:bodyPr/>
          <a:lstStyle/>
          <a:p>
            <a:fld id="{CF7DD40D-CBC5-4357-A5E9-30B3A6068A11}" type="slidenum">
              <a:rPr lang="en-GB" smtClean="0"/>
              <a:t>2</a:t>
            </a:fld>
            <a:endParaRPr lang="en-GB"/>
          </a:p>
        </p:txBody>
      </p:sp>
    </p:spTree>
    <p:extLst>
      <p:ext uri="{BB962C8B-B14F-4D97-AF65-F5344CB8AC3E}">
        <p14:creationId xmlns:p14="http://schemas.microsoft.com/office/powerpoint/2010/main" val="1035746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Coflein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Coflein</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online catalogue of archaeology, buildings, industrial and maritime heritage in Wales.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Coflein</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online database for the National Monuments Record of Wales (NMRW) - the national collection of information about the historic environment of Wales. The name is derived from the Welsh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cof</a:t>
            </a:r>
            <a:r>
              <a:rPr lang="en-GB" sz="1800" dirty="0">
                <a:effectLst/>
                <a:latin typeface="Calibri" panose="020F0502020204030204" pitchFamily="34" charset="0"/>
                <a:ea typeface="Calibri" panose="020F0502020204030204" pitchFamily="34" charset="0"/>
                <a:cs typeface="Times New Roman" panose="02020603050405020304" pitchFamily="18" charset="0"/>
              </a:rPr>
              <a:t> (memory)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lein</a:t>
            </a:r>
            <a:r>
              <a:rPr lang="en-GB" sz="1800" dirty="0">
                <a:effectLst/>
                <a:latin typeface="Calibri" panose="020F0502020204030204" pitchFamily="34" charset="0"/>
                <a:ea typeface="Calibri" panose="020F0502020204030204" pitchFamily="34" charset="0"/>
                <a:cs typeface="Times New Roman" panose="02020603050405020304" pitchFamily="18" charset="0"/>
              </a:rPr>
              <a:t> (line).</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Coflein</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contains details of many thousands of archaeological sites, monuments, buildings and maritime sites in Wales, together with an index to the drawings, manuscripts and photographs held in the NMRW archive collections.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Sort Of Information Is Available Through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Coflein</a:t>
            </a:r>
            <a:r>
              <a:rPr lang="en-GB" sz="1800" dirty="0">
                <a:effectLst/>
                <a:latin typeface="Calibri" panose="020F0502020204030204" pitchFamily="34" charset="0"/>
                <a:ea typeface="Calibri" panose="020F0502020204030204" pitchFamily="34" charset="0"/>
                <a:cs typeface="Times New Roman" panose="02020603050405020304" pitchFamily="18" charset="0"/>
              </a:rPr>
              <a:t> Now?</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Coflein</a:t>
            </a:r>
            <a:r>
              <a:rPr lang="en-GB" sz="1800" dirty="0">
                <a:effectLst/>
                <a:latin typeface="Calibri" panose="020F0502020204030204" pitchFamily="34" charset="0"/>
                <a:ea typeface="Calibri" panose="020F0502020204030204" pitchFamily="34" charset="0"/>
                <a:cs typeface="Times New Roman" panose="02020603050405020304" pitchFamily="18" charset="0"/>
              </a:rPr>
              <a:t> search facility displays a selection of information from the NMRW database, including the name, location and type of site, monument or building. Information in the form of descriptive text is also provided (where available), together with catalogue information for items relating to the site in the NMRW archive. Users should be aware that the database is still under development and not all the information held in the NMRW is available via this facility.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NMRW archive grows daily as information is gathered directly from RCAHMW survey programmes and from donations of material from other organisations and private individuals. Currently there are over 1.25 million photographs, 70,000 plans and drawings and 50,000 historic maps in the collections in addition to thousands of surveys and reports. Gradually, items from these collections are being digitised and will be available online in addition to the catalogue information. RCAHMW survey programmes increasingly capture information in digital formats, and this data will also be made available online.</a:t>
            </a:r>
          </a:p>
          <a:p>
            <a:endParaRPr lang="en-GB" dirty="0"/>
          </a:p>
        </p:txBody>
      </p:sp>
      <p:sp>
        <p:nvSpPr>
          <p:cNvPr id="4" name="Slide Number Placeholder 3"/>
          <p:cNvSpPr>
            <a:spLocks noGrp="1"/>
          </p:cNvSpPr>
          <p:nvPr>
            <p:ph type="sldNum" sz="quarter" idx="5"/>
          </p:nvPr>
        </p:nvSpPr>
        <p:spPr/>
        <p:txBody>
          <a:bodyPr/>
          <a:lstStyle/>
          <a:p>
            <a:fld id="{CF7DD40D-CBC5-4357-A5E9-30B3A6068A11}" type="slidenum">
              <a:rPr lang="en-GB" smtClean="0"/>
              <a:t>3</a:t>
            </a:fld>
            <a:endParaRPr lang="en-GB"/>
          </a:p>
        </p:txBody>
      </p:sp>
    </p:spTree>
    <p:extLst>
      <p:ext uri="{BB962C8B-B14F-4D97-AF65-F5344CB8AC3E}">
        <p14:creationId xmlns:p14="http://schemas.microsoft.com/office/powerpoint/2010/main" val="8425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Magic Mapping Tool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MAGIC website provides authoritative geographic information about the natural environment from across government. The information covers rural, urban, coastal and marine environments across Great Britain. It is presented in an interactive map which can be explored using various mapping tools that are included. Natural England manages the service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MAGIC was launched in 2002. Information covers rural, urban, coastal and marine environments across Great Britain. Presented in an interactive map which can be explored using various mapping tools.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How to use the Magic tool video -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https://magic.defra.gov.uk/video/MAGICHomeVideo.mp4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F7DD40D-CBC5-4357-A5E9-30B3A6068A11}" type="slidenum">
              <a:rPr lang="en-GB" smtClean="0"/>
              <a:t>4</a:t>
            </a:fld>
            <a:endParaRPr lang="en-GB"/>
          </a:p>
        </p:txBody>
      </p:sp>
    </p:spTree>
    <p:extLst>
      <p:ext uri="{BB962C8B-B14F-4D97-AF65-F5344CB8AC3E}">
        <p14:creationId xmlns:p14="http://schemas.microsoft.com/office/powerpoint/2010/main" val="3353024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Geological interactive map of the 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This tool allows you to see the geological structure of the UK and has been provided by the British Geological Society.</a:t>
            </a:r>
          </a:p>
          <a:p>
            <a:endParaRPr lang="en-GB"/>
          </a:p>
        </p:txBody>
      </p:sp>
      <p:sp>
        <p:nvSpPr>
          <p:cNvPr id="4" name="Slide Number Placeholder 3"/>
          <p:cNvSpPr>
            <a:spLocks noGrp="1"/>
          </p:cNvSpPr>
          <p:nvPr>
            <p:ph type="sldNum" sz="quarter" idx="5"/>
          </p:nvPr>
        </p:nvSpPr>
        <p:spPr/>
        <p:txBody>
          <a:bodyPr/>
          <a:lstStyle/>
          <a:p>
            <a:fld id="{CF7DD40D-CBC5-4357-A5E9-30B3A6068A11}" type="slidenum">
              <a:rPr lang="en-GB" smtClean="0"/>
              <a:t>5</a:t>
            </a:fld>
            <a:endParaRPr lang="en-GB"/>
          </a:p>
        </p:txBody>
      </p:sp>
    </p:spTree>
    <p:extLst>
      <p:ext uri="{BB962C8B-B14F-4D97-AF65-F5344CB8AC3E}">
        <p14:creationId xmlns:p14="http://schemas.microsoft.com/office/powerpoint/2010/main" val="4158141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ADDD-1329-4DC8-B1C9-29FFD73D55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4BEB4D-E7BB-4BD6-B020-CE3D20143F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913FBA-29C1-483B-8A11-68E65D98B152}"/>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5" name="Footer Placeholder 4">
            <a:extLst>
              <a:ext uri="{FF2B5EF4-FFF2-40B4-BE49-F238E27FC236}">
                <a16:creationId xmlns:a16="http://schemas.microsoft.com/office/drawing/2014/main" id="{BE687352-48BF-4C05-9154-FCE16118C4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537EF-8798-488A-8CD1-2E8BD1AB0562}"/>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3737257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F59D8-631A-4349-8E60-EDAF093650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D2C1DE-801E-400A-9592-C52DB88158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4D467F-CB54-4153-8D69-AB02E5DEB991}"/>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5" name="Footer Placeholder 4">
            <a:extLst>
              <a:ext uri="{FF2B5EF4-FFF2-40B4-BE49-F238E27FC236}">
                <a16:creationId xmlns:a16="http://schemas.microsoft.com/office/drawing/2014/main" id="{BB87D335-BEFF-4209-8958-826305455C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E3EE73-A8E1-4FDB-A051-AD9A87CA2724}"/>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2803000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CA53-271B-411E-96E7-EE35E3BBD3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C3EC61-F96D-40D8-8529-DC26E14452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60DAD3-B22F-4708-B2F7-5BD88C0F7DF2}"/>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5" name="Footer Placeholder 4">
            <a:extLst>
              <a:ext uri="{FF2B5EF4-FFF2-40B4-BE49-F238E27FC236}">
                <a16:creationId xmlns:a16="http://schemas.microsoft.com/office/drawing/2014/main" id="{792821E0-5DA1-48D1-8312-EB9C49C62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426ED7-4F2C-4A26-A157-4D83C00D7992}"/>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2809945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C16F-C228-4CA5-A472-CA8A2C2832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80878B-E409-477F-87E2-9063068BD8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46924A-D22D-49DB-84A0-A81EE70030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9824A0-D049-409B-B544-5B5AD5207772}"/>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6" name="Footer Placeholder 5">
            <a:extLst>
              <a:ext uri="{FF2B5EF4-FFF2-40B4-BE49-F238E27FC236}">
                <a16:creationId xmlns:a16="http://schemas.microsoft.com/office/drawing/2014/main" id="{E594A38E-A273-48C2-8239-B324DF3D7E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F238A5-DDD9-4FDB-8F18-1531390DB34E}"/>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3873598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7E257-782E-42C0-9851-9BD9AD0FBF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A4A358-A7AE-41E5-B630-AAAEDD5E95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45B86D-7656-4831-8A1A-413575047B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91BBD1-CB55-41DD-BAA7-D9296591AC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20BE4C-63ED-4DBD-BA3B-30B51CADA0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F16F84-3D40-4149-961A-6E3880B51738}"/>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8" name="Footer Placeholder 7">
            <a:extLst>
              <a:ext uri="{FF2B5EF4-FFF2-40B4-BE49-F238E27FC236}">
                <a16:creationId xmlns:a16="http://schemas.microsoft.com/office/drawing/2014/main" id="{EDD879EF-FF86-4AFB-980A-04BB4050DA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602808-4079-40E8-9006-78BF1D2CCFE6}"/>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1743399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A0197-95F6-482A-BBE5-7E37BA6980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1D9C49-E74A-4449-9215-F8A6C3083BE8}"/>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4" name="Footer Placeholder 3">
            <a:extLst>
              <a:ext uri="{FF2B5EF4-FFF2-40B4-BE49-F238E27FC236}">
                <a16:creationId xmlns:a16="http://schemas.microsoft.com/office/drawing/2014/main" id="{129232A7-9E44-4BD3-BA6D-31002866D4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190673-28E4-45AE-B820-3BF01CC640B4}"/>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2147254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312226-6DEB-49A0-A0A5-3BCAD2B56D78}"/>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3" name="Footer Placeholder 2">
            <a:extLst>
              <a:ext uri="{FF2B5EF4-FFF2-40B4-BE49-F238E27FC236}">
                <a16:creationId xmlns:a16="http://schemas.microsoft.com/office/drawing/2014/main" id="{5FBEE809-E07C-4123-BB84-6F599CB8F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289F6B-1865-479D-9DAC-D651FBB3BD70}"/>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1721584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C03FA-86F6-4057-A541-D48CCAC572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133931-5A67-4C2C-9E8A-230D2D3787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EE892E-6AC0-45A5-8EB1-78E0F362A3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64E0C6-089C-43AC-AD9A-6FBACE3054CF}"/>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6" name="Footer Placeholder 5">
            <a:extLst>
              <a:ext uri="{FF2B5EF4-FFF2-40B4-BE49-F238E27FC236}">
                <a16:creationId xmlns:a16="http://schemas.microsoft.com/office/drawing/2014/main" id="{904B5EF0-7D1A-46F6-ACB9-B7D9235D2B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235672-88E6-4026-BC41-9AACC201BB8B}"/>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2632097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42962-BAC7-4B99-ABD8-0DFA3F7B9A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56A9B4-FEF5-4F5F-A9E2-FF745174AF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FB022C-89A3-4C4A-8DB6-54138A5355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2DCD90-04A3-4797-B35F-B808433B2DF2}"/>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6" name="Footer Placeholder 5">
            <a:extLst>
              <a:ext uri="{FF2B5EF4-FFF2-40B4-BE49-F238E27FC236}">
                <a16:creationId xmlns:a16="http://schemas.microsoft.com/office/drawing/2014/main" id="{331C3040-DE29-49BA-B3A0-FB4AB19E7C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AA9155-F05C-485E-9538-9C54E1A24E12}"/>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2439229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9F02B-3670-4418-8248-C7FEE34561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864A87-E6DB-48F1-B07D-C416A4406F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926DFF-DFE9-4B47-893C-301706C61493}"/>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5" name="Footer Placeholder 4">
            <a:extLst>
              <a:ext uri="{FF2B5EF4-FFF2-40B4-BE49-F238E27FC236}">
                <a16:creationId xmlns:a16="http://schemas.microsoft.com/office/drawing/2014/main" id="{C4E16749-F8AB-4B6D-8798-2F793034B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5C177-FDAC-4189-938F-820C9B1F1B34}"/>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879843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66FFDB-0F34-4089-9203-7C1E93B870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9899EE-AE72-4E9D-8B56-C9E43AA301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BC1D46-1316-4086-B8C1-55DF8429B792}"/>
              </a:ext>
            </a:extLst>
          </p:cNvPr>
          <p:cNvSpPr>
            <a:spLocks noGrp="1"/>
          </p:cNvSpPr>
          <p:nvPr>
            <p:ph type="dt" sz="half" idx="10"/>
          </p:nvPr>
        </p:nvSpPr>
        <p:spPr/>
        <p:txBody>
          <a:bodyPr/>
          <a:lstStyle/>
          <a:p>
            <a:fld id="{CAF0E6A7-24CA-4822-946A-E9A644C2E6C4}" type="datetimeFigureOut">
              <a:rPr lang="en-GB" smtClean="0"/>
              <a:t>17/03/2025</a:t>
            </a:fld>
            <a:endParaRPr lang="en-GB"/>
          </a:p>
        </p:txBody>
      </p:sp>
      <p:sp>
        <p:nvSpPr>
          <p:cNvPr id="5" name="Footer Placeholder 4">
            <a:extLst>
              <a:ext uri="{FF2B5EF4-FFF2-40B4-BE49-F238E27FC236}">
                <a16:creationId xmlns:a16="http://schemas.microsoft.com/office/drawing/2014/main" id="{607968C2-B728-4971-917C-AC2D0AB3B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D5803-8BDE-4EB2-BDF6-CA471EF5E629}"/>
              </a:ext>
            </a:extLst>
          </p:cNvPr>
          <p:cNvSpPr>
            <a:spLocks noGrp="1"/>
          </p:cNvSpPr>
          <p:nvPr>
            <p:ph type="sldNum" sz="quarter" idx="12"/>
          </p:nvPr>
        </p:nvSpPr>
        <p:spPr/>
        <p:txBody>
          <a:bodyPr/>
          <a:lstStyle/>
          <a:p>
            <a:fld id="{D20A9ECC-8565-4A47-9FD2-516DCD08710A}" type="slidenum">
              <a:rPr lang="en-GB" smtClean="0"/>
              <a:t>‹#›</a:t>
            </a:fld>
            <a:endParaRPr lang="en-GB"/>
          </a:p>
        </p:txBody>
      </p:sp>
    </p:spTree>
    <p:extLst>
      <p:ext uri="{BB962C8B-B14F-4D97-AF65-F5344CB8AC3E}">
        <p14:creationId xmlns:p14="http://schemas.microsoft.com/office/powerpoint/2010/main" val="2339737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2BE347-E6F6-452B-BE17-513083A9BB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599EC8-F51D-4D51-B948-2D9C1F9AD7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96237-3E11-43DD-9FB3-967CD0720C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F0E6A7-24CA-4822-946A-E9A644C2E6C4}" type="datetimeFigureOut">
              <a:rPr lang="en-GB" smtClean="0"/>
              <a:t>17/03/2025</a:t>
            </a:fld>
            <a:endParaRPr lang="en-GB"/>
          </a:p>
        </p:txBody>
      </p:sp>
      <p:sp>
        <p:nvSpPr>
          <p:cNvPr id="5" name="Footer Placeholder 4">
            <a:extLst>
              <a:ext uri="{FF2B5EF4-FFF2-40B4-BE49-F238E27FC236}">
                <a16:creationId xmlns:a16="http://schemas.microsoft.com/office/drawing/2014/main" id="{389F729F-32EC-45AD-9D55-DBAF02AF8E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7B94E5-5EAD-47FF-AB83-1EF9EA5068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A9ECC-8565-4A47-9FD2-516DCD08710A}" type="slidenum">
              <a:rPr lang="en-GB" smtClean="0"/>
              <a:t>‹#›</a:t>
            </a:fld>
            <a:endParaRPr lang="en-GB"/>
          </a:p>
        </p:txBody>
      </p:sp>
    </p:spTree>
    <p:extLst>
      <p:ext uri="{BB962C8B-B14F-4D97-AF65-F5344CB8AC3E}">
        <p14:creationId xmlns:p14="http://schemas.microsoft.com/office/powerpoint/2010/main" val="2779664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0F73-71A5-4D8C-8300-82BA26505D5F}"/>
              </a:ext>
            </a:extLst>
          </p:cNvPr>
          <p:cNvSpPr>
            <a:spLocks noGrp="1"/>
          </p:cNvSpPr>
          <p:nvPr>
            <p:ph type="ctrTitle"/>
          </p:nvPr>
        </p:nvSpPr>
        <p:spPr/>
        <p:txBody>
          <a:bodyPr/>
          <a:lstStyle/>
          <a:p>
            <a:r>
              <a:rPr lang="en-GB"/>
              <a:t>Week 9 </a:t>
            </a:r>
            <a:endParaRPr lang="en-GB" dirty="0"/>
          </a:p>
        </p:txBody>
      </p:sp>
      <p:sp>
        <p:nvSpPr>
          <p:cNvPr id="3" name="Subtitle 2">
            <a:extLst>
              <a:ext uri="{FF2B5EF4-FFF2-40B4-BE49-F238E27FC236}">
                <a16:creationId xmlns:a16="http://schemas.microsoft.com/office/drawing/2014/main" id="{6243EA59-4044-4884-9D4F-E18A1C9A4D7D}"/>
              </a:ext>
            </a:extLst>
          </p:cNvPr>
          <p:cNvSpPr>
            <a:spLocks noGrp="1"/>
          </p:cNvSpPr>
          <p:nvPr>
            <p:ph type="subTitle" idx="1"/>
          </p:nvPr>
        </p:nvSpPr>
        <p:spPr/>
        <p:txBody>
          <a:bodyPr/>
          <a:lstStyle/>
          <a:p>
            <a:r>
              <a:rPr lang="en-GB" b="1" dirty="0"/>
              <a:t>Online landscape tools</a:t>
            </a:r>
            <a:endParaRPr lang="en-GB" dirty="0"/>
          </a:p>
        </p:txBody>
      </p:sp>
    </p:spTree>
    <p:extLst>
      <p:ext uri="{BB962C8B-B14F-4D97-AF65-F5344CB8AC3E}">
        <p14:creationId xmlns:p14="http://schemas.microsoft.com/office/powerpoint/2010/main" val="2144727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7C2386E-D25D-478E-86DA-BC88443FCB5B}"/>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a:t>LANDMAP Interactive mapping tool</a:t>
            </a:r>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a:extLst>
              <a:ext uri="{FF2B5EF4-FFF2-40B4-BE49-F238E27FC236}">
                <a16:creationId xmlns:a16="http://schemas.microsoft.com/office/drawing/2014/main" id="{A6000BD7-EB3B-4062-9F98-467EB25C879C}"/>
              </a:ext>
            </a:extLst>
          </p:cNvPr>
          <p:cNvPicPr>
            <a:picLocks noGrp="1" noChangeAspect="1"/>
          </p:cNvPicPr>
          <p:nvPr>
            <p:ph idx="1"/>
          </p:nvPr>
        </p:nvPicPr>
        <p:blipFill rotWithShape="1">
          <a:blip r:embed="rId3"/>
          <a:srcRect r="6663"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271618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F4FBE08-EFFB-4C15-90EB-6E81A3A26816}"/>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3700"/>
              <a:t>Coflein Historic Sites Mapping Tool</a:t>
            </a:r>
            <a:br>
              <a:rPr lang="en-US" sz="3700"/>
            </a:br>
            <a:endParaRPr lang="en-US" sz="3700"/>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a:extLst>
              <a:ext uri="{FF2B5EF4-FFF2-40B4-BE49-F238E27FC236}">
                <a16:creationId xmlns:a16="http://schemas.microsoft.com/office/drawing/2014/main" id="{A5450C49-A082-4EA8-A408-340860B32E3A}"/>
              </a:ext>
            </a:extLst>
          </p:cNvPr>
          <p:cNvPicPr>
            <a:picLocks noGrp="1" noChangeAspect="1"/>
          </p:cNvPicPr>
          <p:nvPr>
            <p:ph idx="1"/>
          </p:nvPr>
        </p:nvPicPr>
        <p:blipFill rotWithShape="1">
          <a:blip r:embed="rId3"/>
          <a:srcRect r="6663"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806907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22C391B-A0F6-48F5-9978-F3484C9F6E6F}"/>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a:t>MAGIC - mapping tool for England</a:t>
            </a:r>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a:extLst>
              <a:ext uri="{FF2B5EF4-FFF2-40B4-BE49-F238E27FC236}">
                <a16:creationId xmlns:a16="http://schemas.microsoft.com/office/drawing/2014/main" id="{68135F31-2792-4374-8EA7-8F7B8A21FFAD}"/>
              </a:ext>
            </a:extLst>
          </p:cNvPr>
          <p:cNvPicPr>
            <a:picLocks noGrp="1" noChangeAspect="1"/>
          </p:cNvPicPr>
          <p:nvPr>
            <p:ph idx="1"/>
          </p:nvPr>
        </p:nvPicPr>
        <p:blipFill rotWithShape="1">
          <a:blip r:embed="rId3"/>
          <a:srcRect l="2102" r="456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077619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25A153B-8BBD-4C38-9424-46CF78F3FB3A}"/>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a:t>Geological interactive map of the UK</a:t>
            </a:r>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a:extLst>
              <a:ext uri="{FF2B5EF4-FFF2-40B4-BE49-F238E27FC236}">
                <a16:creationId xmlns:a16="http://schemas.microsoft.com/office/drawing/2014/main" id="{C750D497-8D7A-495A-A5B2-BE1C34B37FF9}"/>
              </a:ext>
            </a:extLst>
          </p:cNvPr>
          <p:cNvPicPr>
            <a:picLocks noGrp="1" noChangeAspect="1"/>
          </p:cNvPicPr>
          <p:nvPr>
            <p:ph idx="1"/>
          </p:nvPr>
        </p:nvPicPr>
        <p:blipFill rotWithShape="1">
          <a:blip r:embed="rId3"/>
          <a:srcRect r="6663"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752964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498</Words>
  <Application>Microsoft Office PowerPoint</Application>
  <PresentationFormat>Widescreen</PresentationFormat>
  <Paragraphs>24</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Rockwell</vt:lpstr>
      <vt:lpstr>Office Theme</vt:lpstr>
      <vt:lpstr>Week 9 </vt:lpstr>
      <vt:lpstr>LANDMAP Interactive mapping tool</vt:lpstr>
      <vt:lpstr>Coflein Historic Sites Mapping Tool </vt:lpstr>
      <vt:lpstr>MAGIC - mapping tool for England</vt:lpstr>
      <vt:lpstr>Geological interactive map of the 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dc:title>
  <dc:creator>Anthony Burns</dc:creator>
  <cp:lastModifiedBy>Anthony Burns</cp:lastModifiedBy>
  <cp:revision>3</cp:revision>
  <dcterms:created xsi:type="dcterms:W3CDTF">2020-10-27T13:19:59Z</dcterms:created>
  <dcterms:modified xsi:type="dcterms:W3CDTF">2025-03-17T12:18:51Z</dcterms:modified>
</cp:coreProperties>
</file>