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57" r:id="rId2"/>
    <p:sldId id="281" r:id="rId3"/>
    <p:sldId id="293" r:id="rId4"/>
    <p:sldId id="294" r:id="rId5"/>
    <p:sldId id="292" r:id="rId6"/>
    <p:sldId id="295" r:id="rId7"/>
    <p:sldId id="297" r:id="rId8"/>
    <p:sldId id="298" r:id="rId9"/>
    <p:sldId id="300" r:id="rId10"/>
    <p:sldId id="301" r:id="rId11"/>
    <p:sldId id="302" r:id="rId12"/>
    <p:sldId id="303" r:id="rId13"/>
    <p:sldId id="304" r:id="rId14"/>
    <p:sldId id="305" r:id="rId15"/>
    <p:sldId id="290" r:id="rId16"/>
    <p:sldId id="299" r:id="rId17"/>
    <p:sldId id="291" r:id="rId18"/>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26/11/2017</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26/11/2017</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26/11/2017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mailto:ken.dicks@uwtsd.ac.uk" TargetMode="External"/><Relationship Id="rId7"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SJSI5017%20Session%20Recap%20&#8211;%20Additional%20Learning%20Needs.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Equality%20and%20Equity%20-%20Are%20they%20the%20same%20thing.docx"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The%20Equality%20Act%202010%20&#8211;%20Protected%20Characteristics.docx" TargetMode="Externa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equality-act-2010-advice-for-schools" TargetMode="External"/><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What%20are%20the%20key%20points%20of%20the%20Equality%20Act%20as%20it%20relates%20to%20Education.docx" TargetMode="Externa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publications/equality-act-2010-advice-for-schools" TargetMode="External"/><Relationship Id="rId2" Type="http://schemas.openxmlformats.org/officeDocument/2006/relationships/hyperlink" Target="https://www.gov.uk/guidance/equality-act-2010-guidance" TargetMode="External"/><Relationship Id="rId1" Type="http://schemas.openxmlformats.org/officeDocument/2006/relationships/slideLayout" Target="../slideLayouts/slideLayout6.xml"/><Relationship Id="rId4" Type="http://schemas.openxmlformats.org/officeDocument/2006/relationships/hyperlink" Target="http://www.governorswales.org.uk/media/files/documents/2011-09-20/key_points_for_schools_-_English_final.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equalityhumanrights.com/en/secondary-education-resources/useful-information/equality-case-studies"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culturalorganizing.org/wp-content/uploads/2016/10/IISC_EqualityEquity.jpg"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408315" y="5072510"/>
            <a:ext cx="8712968" cy="891530"/>
          </a:xfrm>
        </p:spPr>
        <p:txBody>
          <a:bodyPr>
            <a:normAutofit fontScale="90000"/>
          </a:bodyPr>
          <a:lstStyle/>
          <a:p>
            <a:pPr algn="l"/>
            <a:r>
              <a:rPr lang="en-GB" sz="3200" b="1" dirty="0" smtClean="0"/>
              <a:t>SJSI5017: Equality and Disability in Education</a:t>
            </a:r>
            <a:br>
              <a:rPr lang="en-GB" sz="3200" b="1" dirty="0" smtClean="0"/>
            </a:br>
            <a:r>
              <a:rPr lang="en-GB" sz="3200" b="1" dirty="0" smtClean="0"/>
              <a:t>Equality Legislation</a:t>
            </a:r>
            <a:endParaRPr lang="en-US" sz="3200" b="1" dirty="0"/>
          </a:p>
        </p:txBody>
      </p:sp>
      <p:sp>
        <p:nvSpPr>
          <p:cNvPr id="5" name="TextBox 4"/>
          <p:cNvSpPr txBox="1"/>
          <p:nvPr/>
        </p:nvSpPr>
        <p:spPr>
          <a:xfrm>
            <a:off x="2555776" y="6002124"/>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4990" y="517190"/>
            <a:ext cx="2161702" cy="2961531"/>
          </a:xfrm>
          <a:prstGeom prst="rect">
            <a:avLst/>
          </a:prstGeom>
        </p:spPr>
      </p:pic>
      <p:pic>
        <p:nvPicPr>
          <p:cNvPr id="7" name="Picture 6"/>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318499" y="520781"/>
            <a:ext cx="2141933" cy="1606450"/>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637975" y="626404"/>
            <a:ext cx="1871589" cy="1247726"/>
          </a:xfrm>
          <a:prstGeom prst="rect">
            <a:avLst/>
          </a:prstGeom>
        </p:spPr>
      </p:pic>
      <p:pic>
        <p:nvPicPr>
          <p:cNvPr id="9" name="Picture 8"/>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384711" y="2694308"/>
            <a:ext cx="3166665" cy="1871551"/>
          </a:xfrm>
          <a:prstGeom prst="rect">
            <a:avLst/>
          </a:prstGeom>
        </p:spPr>
      </p:pic>
      <p:pic>
        <p:nvPicPr>
          <p:cNvPr id="10" name="Picture 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997960" y="2542592"/>
            <a:ext cx="1412776" cy="1412776"/>
          </a:xfrm>
          <a:prstGeom prst="rect">
            <a:avLst/>
          </a:prstGeom>
        </p:spPr>
      </p:pic>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smtClean="0"/>
              <a:t>Recap of last session</a:t>
            </a:r>
            <a:endParaRPr lang="en-GB" sz="4000" b="1" dirty="0"/>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smtClean="0"/>
              <a:t>Discuss, in small groups, the key features of our last session.</a:t>
            </a:r>
            <a:endParaRPr lang="en-GB" sz="2800"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3" y="3717034"/>
            <a:ext cx="1728190" cy="1728190"/>
          </a:xfrm>
          <a:prstGeom prst="rect">
            <a:avLst/>
          </a:prstGeom>
        </p:spPr>
      </p:pic>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smtClean="0"/>
              <a:t>Share your discussions with the larger group.</a:t>
            </a:r>
            <a:endParaRPr lang="en-GB" sz="2800" dirty="0"/>
          </a:p>
        </p:txBody>
      </p:sp>
    </p:spTree>
    <p:extLst>
      <p:ext uri="{BB962C8B-B14F-4D97-AF65-F5344CB8AC3E}">
        <p14:creationId xmlns:p14="http://schemas.microsoft.com/office/powerpoint/2010/main" val="186747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3600" b="1" dirty="0" smtClean="0"/>
              <a:t>Equality or Equity – What is the difference?</a:t>
            </a:r>
            <a:endParaRPr lang="en-GB" sz="3600" b="1" dirty="0"/>
          </a:p>
        </p:txBody>
      </p:sp>
      <p:sp>
        <p:nvSpPr>
          <p:cNvPr id="3" name="TextBox 2"/>
          <p:cNvSpPr txBox="1"/>
          <p:nvPr/>
        </p:nvSpPr>
        <p:spPr>
          <a:xfrm>
            <a:off x="539552" y="1340768"/>
            <a:ext cx="7920880" cy="954107"/>
          </a:xfrm>
          <a:prstGeom prst="rect">
            <a:avLst/>
          </a:prstGeom>
          <a:noFill/>
        </p:spPr>
        <p:txBody>
          <a:bodyPr wrap="square" rtlCol="0">
            <a:spAutoFit/>
          </a:bodyPr>
          <a:lstStyle/>
          <a:p>
            <a:pPr algn="ctr"/>
            <a:r>
              <a:rPr lang="en-GB" sz="2800" i="1" dirty="0" smtClean="0"/>
              <a:t>Is there a difference between the concepts of equality and equity? </a:t>
            </a:r>
            <a:endParaRPr lang="en-GB" sz="2800" i="1" dirty="0"/>
          </a:p>
        </p:txBody>
      </p:sp>
      <p:sp>
        <p:nvSpPr>
          <p:cNvPr id="4" name="TextBox 3"/>
          <p:cNvSpPr txBox="1"/>
          <p:nvPr/>
        </p:nvSpPr>
        <p:spPr>
          <a:xfrm>
            <a:off x="755576" y="2636912"/>
            <a:ext cx="7776864" cy="954107"/>
          </a:xfrm>
          <a:prstGeom prst="rect">
            <a:avLst/>
          </a:prstGeom>
          <a:noFill/>
        </p:spPr>
        <p:txBody>
          <a:bodyPr wrap="square" rtlCol="0">
            <a:spAutoFit/>
          </a:bodyPr>
          <a:lstStyle/>
          <a:p>
            <a:pPr algn="ctr"/>
            <a:r>
              <a:rPr lang="en-GB" sz="2800" dirty="0" smtClean="0"/>
              <a:t>Discuss, in small groups, the key features of our last session.</a:t>
            </a:r>
            <a:endParaRPr lang="en-GB" sz="2800" dirty="0"/>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08867" y="5013177"/>
            <a:ext cx="864095" cy="864095"/>
          </a:xfrm>
          <a:prstGeom prst="rect">
            <a:avLst/>
          </a:prstGeom>
        </p:spPr>
      </p:pic>
      <p:sp>
        <p:nvSpPr>
          <p:cNvPr id="6" name="TextBox 5"/>
          <p:cNvSpPr txBox="1"/>
          <p:nvPr/>
        </p:nvSpPr>
        <p:spPr>
          <a:xfrm>
            <a:off x="755576" y="3987061"/>
            <a:ext cx="7776864" cy="523220"/>
          </a:xfrm>
          <a:prstGeom prst="rect">
            <a:avLst/>
          </a:prstGeom>
          <a:noFill/>
        </p:spPr>
        <p:txBody>
          <a:bodyPr wrap="square" rtlCol="0">
            <a:spAutoFit/>
          </a:bodyPr>
          <a:lstStyle/>
          <a:p>
            <a:pPr algn="ctr"/>
            <a:r>
              <a:rPr lang="en-GB" sz="2800" dirty="0" smtClean="0"/>
              <a:t>Share your discussions with the larger group.</a:t>
            </a:r>
            <a:endParaRPr lang="en-GB" sz="2800" dirty="0"/>
          </a:p>
        </p:txBody>
      </p:sp>
    </p:spTree>
    <p:extLst>
      <p:ext uri="{BB962C8B-B14F-4D97-AF65-F5344CB8AC3E}">
        <p14:creationId xmlns:p14="http://schemas.microsoft.com/office/powerpoint/2010/main" val="101486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778098"/>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Equality or Equity – What is the difference?</a:t>
            </a:r>
            <a:endParaRPr lang="en-GB" sz="3600" b="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1196752"/>
            <a:ext cx="2917471" cy="429309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6056" y="1175792"/>
            <a:ext cx="2821834" cy="4293096"/>
          </a:xfrm>
          <a:prstGeom prst="rect">
            <a:avLst/>
          </a:prstGeom>
        </p:spPr>
      </p:pic>
      <p:sp>
        <p:nvSpPr>
          <p:cNvPr id="5" name="TextBox 4"/>
          <p:cNvSpPr txBox="1"/>
          <p:nvPr/>
        </p:nvSpPr>
        <p:spPr>
          <a:xfrm>
            <a:off x="2771800" y="6021288"/>
            <a:ext cx="5400600" cy="369332"/>
          </a:xfrm>
          <a:prstGeom prst="rect">
            <a:avLst/>
          </a:prstGeom>
          <a:noFill/>
        </p:spPr>
        <p:txBody>
          <a:bodyPr wrap="square" rtlCol="0">
            <a:spAutoFit/>
          </a:bodyPr>
          <a:lstStyle/>
          <a:p>
            <a:r>
              <a:rPr lang="en-GB" dirty="0" smtClean="0"/>
              <a:t>Images 1 &amp; 2 Source: Cultural Organising </a:t>
            </a:r>
            <a:endParaRPr lang="en-GB" dirty="0"/>
          </a:p>
        </p:txBody>
      </p:sp>
    </p:spTree>
    <p:extLst>
      <p:ext uri="{BB962C8B-B14F-4D97-AF65-F5344CB8AC3E}">
        <p14:creationId xmlns:p14="http://schemas.microsoft.com/office/powerpoint/2010/main" val="2055977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850106"/>
          </a:xfrm>
        </p:spPr>
        <p:txBody>
          <a:bodyPr>
            <a:normAutofit/>
          </a:bodyPr>
          <a:lstStyle/>
          <a:p>
            <a:r>
              <a:rPr lang="en-GB" sz="3600" b="1" dirty="0" smtClean="0"/>
              <a:t>The Equality Act 2010</a:t>
            </a:r>
            <a:endParaRPr lang="en-GB" sz="3600" b="1" dirty="0"/>
          </a:p>
        </p:txBody>
      </p:sp>
      <p:sp>
        <p:nvSpPr>
          <p:cNvPr id="3" name="TextBox 2"/>
          <p:cNvSpPr txBox="1"/>
          <p:nvPr/>
        </p:nvSpPr>
        <p:spPr>
          <a:xfrm>
            <a:off x="323528" y="1052736"/>
            <a:ext cx="8352928"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The Equality Act 2010 legally protects people from discrimination in the workplace and in wider society.</a:t>
            </a:r>
          </a:p>
        </p:txBody>
      </p:sp>
      <p:sp>
        <p:nvSpPr>
          <p:cNvPr id="5" name="TextBox 4"/>
          <p:cNvSpPr txBox="1"/>
          <p:nvPr/>
        </p:nvSpPr>
        <p:spPr>
          <a:xfrm>
            <a:off x="323528" y="2060848"/>
            <a:ext cx="8352928" cy="1569660"/>
          </a:xfrm>
          <a:prstGeom prst="rect">
            <a:avLst/>
          </a:prstGeom>
          <a:noFill/>
        </p:spPr>
        <p:txBody>
          <a:bodyPr wrap="square" rtlCol="0">
            <a:spAutoFit/>
          </a:bodyPr>
          <a:lstStyle/>
          <a:p>
            <a:pPr marL="457200" indent="-457200">
              <a:buFont typeface="Arial" panose="020B0604020202020204" pitchFamily="34" charset="0"/>
              <a:buChar char="•"/>
            </a:pPr>
            <a:r>
              <a:rPr lang="en-GB" sz="2400" dirty="0"/>
              <a:t>It replaced previous anti-discrimination laws with a single Act, making the law easier to understand and strengthening protection in some situations. It sets out the different ways in which it’s unlawful to treat someone.</a:t>
            </a:r>
          </a:p>
        </p:txBody>
      </p:sp>
      <p:sp>
        <p:nvSpPr>
          <p:cNvPr id="7" name="TextBox 6"/>
          <p:cNvSpPr txBox="1"/>
          <p:nvPr/>
        </p:nvSpPr>
        <p:spPr>
          <a:xfrm>
            <a:off x="323528" y="3678123"/>
            <a:ext cx="8352928"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Before the Act came into force there were several pieces of legislation to cover discrimination, including:</a:t>
            </a:r>
          </a:p>
        </p:txBody>
      </p:sp>
      <p:sp>
        <p:nvSpPr>
          <p:cNvPr id="8" name="TextBox 7"/>
          <p:cNvSpPr txBox="1"/>
          <p:nvPr/>
        </p:nvSpPr>
        <p:spPr>
          <a:xfrm>
            <a:off x="2123728" y="4651145"/>
            <a:ext cx="5400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Sex Discrimination Act 1975</a:t>
            </a:r>
          </a:p>
          <a:p>
            <a:pPr marL="342900" indent="-342900">
              <a:buFont typeface="Arial" panose="020B0604020202020204" pitchFamily="34" charset="0"/>
              <a:buChar char="•"/>
            </a:pPr>
            <a:r>
              <a:rPr lang="en-GB" sz="2400" dirty="0"/>
              <a:t>Race Relations Act 1976</a:t>
            </a:r>
          </a:p>
          <a:p>
            <a:pPr marL="342900" indent="-342900">
              <a:buFont typeface="Arial" panose="020B0604020202020204" pitchFamily="34" charset="0"/>
              <a:buChar char="•"/>
            </a:pPr>
            <a:r>
              <a:rPr lang="en-GB" sz="2400" dirty="0"/>
              <a:t>Disability Discrimination Act 1995</a:t>
            </a:r>
          </a:p>
        </p:txBody>
      </p:sp>
      <p:sp>
        <p:nvSpPr>
          <p:cNvPr id="9" name="TextBox 8"/>
          <p:cNvSpPr txBox="1"/>
          <p:nvPr/>
        </p:nvSpPr>
        <p:spPr>
          <a:xfrm>
            <a:off x="4716016" y="6021288"/>
            <a:ext cx="3960440" cy="369332"/>
          </a:xfrm>
          <a:prstGeom prst="rect">
            <a:avLst/>
          </a:prstGeom>
          <a:noFill/>
        </p:spPr>
        <p:txBody>
          <a:bodyPr wrap="square" rtlCol="0">
            <a:spAutoFit/>
          </a:bodyPr>
          <a:lstStyle/>
          <a:p>
            <a:r>
              <a:rPr lang="en-GB" dirty="0" smtClean="0"/>
              <a:t>Government Equalities Office (2013)</a:t>
            </a:r>
            <a:endParaRPr lang="en-GB" dirty="0"/>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03848" y="6021288"/>
            <a:ext cx="638801" cy="638801"/>
          </a:xfrm>
          <a:prstGeom prst="rect">
            <a:avLst/>
          </a:prstGeom>
        </p:spPr>
      </p:pic>
    </p:spTree>
    <p:extLst>
      <p:ext uri="{BB962C8B-B14F-4D97-AF65-F5344CB8AC3E}">
        <p14:creationId xmlns:p14="http://schemas.microsoft.com/office/powerpoint/2010/main" val="1456912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build="p"/>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Protected Characteristics</a:t>
            </a:r>
            <a:endParaRPr lang="en-GB" sz="2800" b="1" dirty="0"/>
          </a:p>
        </p:txBody>
      </p:sp>
      <p:sp>
        <p:nvSpPr>
          <p:cNvPr id="4" name="TextBox 3"/>
          <p:cNvSpPr txBox="1"/>
          <p:nvPr/>
        </p:nvSpPr>
        <p:spPr>
          <a:xfrm>
            <a:off x="442927" y="1700808"/>
            <a:ext cx="815694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Equality Act 2010 makes it illegal to discriminate against anyone who has one or more of 9 ‘protected characteristics’</a:t>
            </a:r>
            <a:endParaRPr lang="en-GB" sz="2400" dirty="0"/>
          </a:p>
        </p:txBody>
      </p:sp>
      <p:sp>
        <p:nvSpPr>
          <p:cNvPr id="5" name="TextBox 4"/>
          <p:cNvSpPr txBox="1"/>
          <p:nvPr/>
        </p:nvSpPr>
        <p:spPr>
          <a:xfrm>
            <a:off x="467544" y="2670011"/>
            <a:ext cx="5904656" cy="461665"/>
          </a:xfrm>
          <a:prstGeom prst="rect">
            <a:avLst/>
          </a:prstGeom>
          <a:noFill/>
        </p:spPr>
        <p:txBody>
          <a:bodyPr wrap="square" rtlCol="0">
            <a:spAutoFit/>
          </a:bodyPr>
          <a:lstStyle/>
          <a:p>
            <a:pPr marL="342900" indent="-342900">
              <a:buFont typeface="Arial" panose="020B0604020202020204" pitchFamily="34" charset="0"/>
              <a:buChar char="•"/>
            </a:pPr>
            <a:r>
              <a:rPr lang="en-GB" sz="2400" i="1" dirty="0" smtClean="0"/>
              <a:t>What are the 9 ‘protected characteristics’?</a:t>
            </a:r>
            <a:endParaRPr lang="en-GB" sz="2400" i="1"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6216" y="2670011"/>
            <a:ext cx="566793" cy="566793"/>
          </a:xfrm>
          <a:prstGeom prst="rect">
            <a:avLst/>
          </a:prstGeom>
        </p:spPr>
      </p:pic>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6296" y="2670011"/>
            <a:ext cx="566793" cy="566793"/>
          </a:xfrm>
          <a:prstGeom prst="rect">
            <a:avLst/>
          </a:prstGeom>
        </p:spPr>
      </p:pic>
      <p:sp>
        <p:nvSpPr>
          <p:cNvPr id="8" name="TextBox 7"/>
          <p:cNvSpPr txBox="1"/>
          <p:nvPr/>
        </p:nvSpPr>
        <p:spPr>
          <a:xfrm>
            <a:off x="467544" y="3501008"/>
            <a:ext cx="815694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Using the handout and worksheet, identify how the Act defines each of the protected characteristics</a:t>
            </a:r>
            <a:endParaRPr lang="en-GB" sz="2400" dirty="0"/>
          </a:p>
        </p:txBody>
      </p:sp>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83767" y="4580590"/>
            <a:ext cx="666259" cy="648610"/>
          </a:xfrm>
          <a:prstGeom prst="rect">
            <a:avLst/>
          </a:prstGeom>
        </p:spPr>
      </p:pic>
      <p:sp>
        <p:nvSpPr>
          <p:cNvPr id="10" name="TextBox 9"/>
          <p:cNvSpPr txBox="1"/>
          <p:nvPr/>
        </p:nvSpPr>
        <p:spPr>
          <a:xfrm>
            <a:off x="3150026" y="4725144"/>
            <a:ext cx="4369666" cy="369332"/>
          </a:xfrm>
          <a:prstGeom prst="rect">
            <a:avLst/>
          </a:prstGeom>
          <a:noFill/>
        </p:spPr>
        <p:txBody>
          <a:bodyPr wrap="square" rtlCol="0">
            <a:spAutoFit/>
          </a:bodyPr>
          <a:lstStyle/>
          <a:p>
            <a:r>
              <a:rPr lang="en-GB" dirty="0" smtClean="0"/>
              <a:t>Handout 1: Protected Characteristics</a:t>
            </a:r>
            <a:endParaRPr lang="en-GB" dirty="0"/>
          </a:p>
        </p:txBody>
      </p:sp>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483767" y="5257571"/>
            <a:ext cx="676981" cy="676981"/>
          </a:xfrm>
          <a:prstGeom prst="rect">
            <a:avLst/>
          </a:prstGeom>
        </p:spPr>
      </p:pic>
      <p:sp>
        <p:nvSpPr>
          <p:cNvPr id="12" name="TextBox 11"/>
          <p:cNvSpPr txBox="1"/>
          <p:nvPr/>
        </p:nvSpPr>
        <p:spPr>
          <a:xfrm>
            <a:off x="3160748" y="5373216"/>
            <a:ext cx="4358944" cy="369332"/>
          </a:xfrm>
          <a:prstGeom prst="rect">
            <a:avLst/>
          </a:prstGeom>
          <a:noFill/>
        </p:spPr>
        <p:txBody>
          <a:bodyPr wrap="square" rtlCol="0">
            <a:spAutoFit/>
          </a:bodyPr>
          <a:lstStyle/>
          <a:p>
            <a:r>
              <a:rPr lang="en-GB" dirty="0" smtClean="0"/>
              <a:t>Worksheet 1: Protected Characteristics</a:t>
            </a:r>
            <a:endParaRPr lang="en-GB" dirty="0"/>
          </a:p>
        </p:txBody>
      </p:sp>
    </p:spTree>
    <p:extLst>
      <p:ext uri="{BB962C8B-B14F-4D97-AF65-F5344CB8AC3E}">
        <p14:creationId xmlns:p14="http://schemas.microsoft.com/office/powerpoint/2010/main" val="396411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P spid="10"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Prohibited Conduct</a:t>
            </a:r>
            <a:endParaRPr lang="en-GB" sz="2800" b="1" dirty="0"/>
          </a:p>
        </p:txBody>
      </p:sp>
      <p:sp>
        <p:nvSpPr>
          <p:cNvPr id="4" name="TextBox 3"/>
          <p:cNvSpPr txBox="1"/>
          <p:nvPr/>
        </p:nvSpPr>
        <p:spPr>
          <a:xfrm>
            <a:off x="442927" y="1700808"/>
            <a:ext cx="8156942"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Equality Act 2010 makes it illegal to behave in certain ways  to people who fall into one or more of the protected characteristics</a:t>
            </a:r>
            <a:endParaRPr lang="en-GB" sz="2400" dirty="0"/>
          </a:p>
        </p:txBody>
      </p:sp>
      <p:sp>
        <p:nvSpPr>
          <p:cNvPr id="8" name="TextBox 7"/>
          <p:cNvSpPr txBox="1"/>
          <p:nvPr/>
        </p:nvSpPr>
        <p:spPr>
          <a:xfrm>
            <a:off x="478307" y="3122881"/>
            <a:ext cx="815694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Using the handout and worksheet, identify what the act says about Prohibited Conduct</a:t>
            </a:r>
            <a:endParaRPr lang="en-GB" sz="2400" dirty="0"/>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83767" y="4580590"/>
            <a:ext cx="666259" cy="648610"/>
          </a:xfrm>
          <a:prstGeom prst="rect">
            <a:avLst/>
          </a:prstGeom>
        </p:spPr>
      </p:pic>
      <p:sp>
        <p:nvSpPr>
          <p:cNvPr id="10" name="TextBox 9"/>
          <p:cNvSpPr txBox="1"/>
          <p:nvPr/>
        </p:nvSpPr>
        <p:spPr>
          <a:xfrm>
            <a:off x="3150026" y="4725144"/>
            <a:ext cx="4369666" cy="369332"/>
          </a:xfrm>
          <a:prstGeom prst="rect">
            <a:avLst/>
          </a:prstGeom>
          <a:noFill/>
        </p:spPr>
        <p:txBody>
          <a:bodyPr wrap="square" rtlCol="0">
            <a:spAutoFit/>
          </a:bodyPr>
          <a:lstStyle/>
          <a:p>
            <a:r>
              <a:rPr lang="en-GB" dirty="0" smtClean="0"/>
              <a:t>Handout 2: Prohibited Conduct</a:t>
            </a:r>
            <a:endParaRPr lang="en-GB" dirty="0"/>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3767" y="5257571"/>
            <a:ext cx="676981" cy="676981"/>
          </a:xfrm>
          <a:prstGeom prst="rect">
            <a:avLst/>
          </a:prstGeom>
        </p:spPr>
      </p:pic>
      <p:sp>
        <p:nvSpPr>
          <p:cNvPr id="12" name="TextBox 11"/>
          <p:cNvSpPr txBox="1"/>
          <p:nvPr/>
        </p:nvSpPr>
        <p:spPr>
          <a:xfrm>
            <a:off x="3160748" y="5373216"/>
            <a:ext cx="4358944" cy="369332"/>
          </a:xfrm>
          <a:prstGeom prst="rect">
            <a:avLst/>
          </a:prstGeom>
          <a:noFill/>
        </p:spPr>
        <p:txBody>
          <a:bodyPr wrap="square" rtlCol="0">
            <a:spAutoFit/>
          </a:bodyPr>
          <a:lstStyle/>
          <a:p>
            <a:r>
              <a:rPr lang="en-GB" dirty="0" smtClean="0"/>
              <a:t>Worksheet 2: Prohibited Conduct</a:t>
            </a:r>
            <a:endParaRPr lang="en-GB" dirty="0"/>
          </a:p>
        </p:txBody>
      </p:sp>
    </p:spTree>
    <p:extLst>
      <p:ext uri="{BB962C8B-B14F-4D97-AF65-F5344CB8AC3E}">
        <p14:creationId xmlns:p14="http://schemas.microsoft.com/office/powerpoint/2010/main" val="16814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P spid="10"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The Equality Act and Schools</a:t>
            </a:r>
            <a:endParaRPr lang="en-GB" sz="2800" b="1" dirty="0"/>
          </a:p>
        </p:txBody>
      </p:sp>
      <p:sp>
        <p:nvSpPr>
          <p:cNvPr id="4" name="TextBox 3"/>
          <p:cNvSpPr txBox="1"/>
          <p:nvPr/>
        </p:nvSpPr>
        <p:spPr>
          <a:xfrm>
            <a:off x="442927" y="1700808"/>
            <a:ext cx="8156942"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UK Department for Education has produced Guidance for Headteachers and Governing Bodies explaining how the Act applies to schools</a:t>
            </a:r>
            <a:endParaRPr lang="en-GB" sz="2400" dirty="0"/>
          </a:p>
        </p:txBody>
      </p:sp>
      <p:sp>
        <p:nvSpPr>
          <p:cNvPr id="8" name="TextBox 7"/>
          <p:cNvSpPr txBox="1"/>
          <p:nvPr/>
        </p:nvSpPr>
        <p:spPr>
          <a:xfrm>
            <a:off x="467544" y="3557566"/>
            <a:ext cx="8156942"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This guidance has been summarised by Governors Wales</a:t>
            </a:r>
            <a:endParaRPr lang="en-GB" sz="2400" dirty="0"/>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4149080"/>
            <a:ext cx="666259" cy="648610"/>
          </a:xfrm>
          <a:prstGeom prst="rect">
            <a:avLst/>
          </a:prstGeom>
        </p:spPr>
      </p:pic>
      <p:sp>
        <p:nvSpPr>
          <p:cNvPr id="10" name="TextBox 9"/>
          <p:cNvSpPr txBox="1"/>
          <p:nvPr/>
        </p:nvSpPr>
        <p:spPr>
          <a:xfrm>
            <a:off x="1853882" y="4293634"/>
            <a:ext cx="5665810" cy="369332"/>
          </a:xfrm>
          <a:prstGeom prst="rect">
            <a:avLst/>
          </a:prstGeom>
          <a:noFill/>
        </p:spPr>
        <p:txBody>
          <a:bodyPr wrap="square" rtlCol="0">
            <a:spAutoFit/>
          </a:bodyPr>
          <a:lstStyle/>
          <a:p>
            <a:r>
              <a:rPr lang="en-GB" dirty="0" smtClean="0"/>
              <a:t>Handout </a:t>
            </a:r>
            <a:r>
              <a:rPr lang="en-GB" dirty="0"/>
              <a:t>3: The Equality Act 2010 - Key Points for Schools </a:t>
            </a:r>
          </a:p>
        </p:txBody>
      </p:sp>
      <p:sp>
        <p:nvSpPr>
          <p:cNvPr id="5" name="TextBox 4"/>
          <p:cNvSpPr txBox="1"/>
          <p:nvPr/>
        </p:nvSpPr>
        <p:spPr>
          <a:xfrm>
            <a:off x="702537" y="3085803"/>
            <a:ext cx="7945497" cy="369332"/>
          </a:xfrm>
          <a:prstGeom prst="rect">
            <a:avLst/>
          </a:prstGeom>
          <a:noFill/>
        </p:spPr>
        <p:txBody>
          <a:bodyPr wrap="square" rtlCol="0">
            <a:spAutoFit/>
          </a:bodyPr>
          <a:lstStyle/>
          <a:p>
            <a:r>
              <a:rPr lang="en-GB" dirty="0">
                <a:hlinkClick r:id="rId3"/>
              </a:rPr>
              <a:t>https://</a:t>
            </a:r>
            <a:r>
              <a:rPr lang="en-GB" dirty="0" smtClean="0">
                <a:hlinkClick r:id="rId3"/>
              </a:rPr>
              <a:t>www.gov.uk/government/publications/equality-act-2010-advice-for-schools</a:t>
            </a:r>
            <a:r>
              <a:rPr lang="en-GB" dirty="0" smtClean="0"/>
              <a:t> </a:t>
            </a:r>
            <a:endParaRPr lang="en-GB" dirty="0"/>
          </a:p>
        </p:txBody>
      </p:sp>
      <p:pic>
        <p:nvPicPr>
          <p:cNvPr id="6" name="Picture 5">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79912" y="2587690"/>
            <a:ext cx="494785" cy="494785"/>
          </a:xfrm>
          <a:prstGeom prst="rect">
            <a:avLst/>
          </a:prstGeom>
        </p:spPr>
      </p:pic>
      <p:sp>
        <p:nvSpPr>
          <p:cNvPr id="13" name="TextBox 12"/>
          <p:cNvSpPr txBox="1"/>
          <p:nvPr/>
        </p:nvSpPr>
        <p:spPr>
          <a:xfrm>
            <a:off x="519514" y="5055567"/>
            <a:ext cx="8156942" cy="461665"/>
          </a:xfrm>
          <a:prstGeom prst="rect">
            <a:avLst/>
          </a:prstGeom>
          <a:noFill/>
        </p:spPr>
        <p:txBody>
          <a:bodyPr wrap="square" rtlCol="0">
            <a:spAutoFit/>
          </a:bodyPr>
          <a:lstStyle/>
          <a:p>
            <a:pPr marL="342900" indent="-342900">
              <a:buFont typeface="Arial" panose="020B0604020202020204" pitchFamily="34" charset="0"/>
              <a:buChar char="•"/>
            </a:pPr>
            <a:r>
              <a:rPr lang="en-GB" sz="2400" i="1" dirty="0" smtClean="0"/>
              <a:t>What are the key points of the Act as it relates to education?</a:t>
            </a:r>
            <a:endParaRPr lang="en-GB" sz="2400" i="1" dirty="0"/>
          </a:p>
        </p:txBody>
      </p:sp>
      <p:pic>
        <p:nvPicPr>
          <p:cNvPr id="7" name="Picture 6">
            <a:hlinkClick r:id="rId5" action="ppaction://hlinkfile"/>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60469" y="5661248"/>
            <a:ext cx="955718" cy="955718"/>
          </a:xfrm>
          <a:prstGeom prst="rect">
            <a:avLst/>
          </a:prstGeom>
        </p:spPr>
      </p:pic>
    </p:spTree>
    <p:extLst>
      <p:ext uri="{BB962C8B-B14F-4D97-AF65-F5344CB8AC3E}">
        <p14:creationId xmlns:p14="http://schemas.microsoft.com/office/powerpoint/2010/main" val="764669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P spid="10" grpId="0"/>
      <p:bldP spid="5"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 Equality and Disability -Is this legal or not?</a:t>
            </a:r>
            <a:endParaRPr lang="en-GB" sz="2800" b="1" dirty="0"/>
          </a:p>
        </p:txBody>
      </p:sp>
      <p:sp>
        <p:nvSpPr>
          <p:cNvPr id="4" name="TextBox 3"/>
          <p:cNvSpPr txBox="1"/>
          <p:nvPr/>
        </p:nvSpPr>
        <p:spPr>
          <a:xfrm>
            <a:off x="442927" y="1517883"/>
            <a:ext cx="8110201"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following are examples taken from the Equality &amp; Human Rights Commission. Would they contravene the Equality Act?</a:t>
            </a:r>
            <a:endParaRPr lang="en-GB" sz="2400" dirty="0"/>
          </a:p>
        </p:txBody>
      </p:sp>
      <p:pic>
        <p:nvPicPr>
          <p:cNvPr id="24" name="Picture 2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2348880"/>
            <a:ext cx="604435" cy="604435"/>
          </a:xfrm>
          <a:prstGeom prst="rect">
            <a:avLst/>
          </a:prstGeom>
        </p:spPr>
      </p:pic>
      <p:sp>
        <p:nvSpPr>
          <p:cNvPr id="25" name="TextBox 24"/>
          <p:cNvSpPr txBox="1"/>
          <p:nvPr/>
        </p:nvSpPr>
        <p:spPr>
          <a:xfrm>
            <a:off x="3491880" y="2466431"/>
            <a:ext cx="4032448" cy="369332"/>
          </a:xfrm>
          <a:prstGeom prst="rect">
            <a:avLst/>
          </a:prstGeom>
          <a:noFill/>
        </p:spPr>
        <p:txBody>
          <a:bodyPr wrap="square" rtlCol="0">
            <a:spAutoFit/>
          </a:bodyPr>
          <a:lstStyle/>
          <a:p>
            <a:r>
              <a:rPr lang="en-GB" dirty="0" smtClean="0"/>
              <a:t>Worksheet 3: Is this legal or not?</a:t>
            </a:r>
            <a:endParaRPr lang="en-GB" dirty="0"/>
          </a:p>
        </p:txBody>
      </p:sp>
      <p:sp>
        <p:nvSpPr>
          <p:cNvPr id="26" name="TextBox 25"/>
          <p:cNvSpPr txBox="1"/>
          <p:nvPr/>
        </p:nvSpPr>
        <p:spPr>
          <a:xfrm>
            <a:off x="827584" y="3068960"/>
            <a:ext cx="7725544" cy="1200329"/>
          </a:xfrm>
          <a:prstGeom prst="rect">
            <a:avLst/>
          </a:prstGeom>
          <a:noFill/>
        </p:spPr>
        <p:txBody>
          <a:bodyPr wrap="square" rtlCol="0">
            <a:spAutoFit/>
          </a:bodyPr>
          <a:lstStyle/>
          <a:p>
            <a:pPr algn="ctr"/>
            <a:r>
              <a:rPr lang="en-GB" sz="2400" i="1" dirty="0"/>
              <a:t>A school finds out that a pupil has been diagnosed as autistic and immediately excludes him from the school play as they suspect he will ‘not be able to cope’ .</a:t>
            </a:r>
          </a:p>
        </p:txBody>
      </p:sp>
      <p:sp>
        <p:nvSpPr>
          <p:cNvPr id="27" name="TextBox 26"/>
          <p:cNvSpPr txBox="1"/>
          <p:nvPr/>
        </p:nvSpPr>
        <p:spPr>
          <a:xfrm>
            <a:off x="442927" y="4293096"/>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Do you think that this would be considered illegal under the Act?</a:t>
            </a:r>
            <a:endParaRPr lang="en-GB" sz="2400" dirty="0"/>
          </a:p>
        </p:txBody>
      </p:sp>
      <p:sp>
        <p:nvSpPr>
          <p:cNvPr id="28" name="TextBox 27"/>
          <p:cNvSpPr txBox="1"/>
          <p:nvPr/>
        </p:nvSpPr>
        <p:spPr>
          <a:xfrm>
            <a:off x="467544" y="4719334"/>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If you think it does, why?</a:t>
            </a:r>
            <a:endParaRPr lang="en-GB" sz="2400" dirty="0"/>
          </a:p>
        </p:txBody>
      </p:sp>
      <p:sp>
        <p:nvSpPr>
          <p:cNvPr id="29" name="TextBox 28"/>
          <p:cNvSpPr txBox="1"/>
          <p:nvPr/>
        </p:nvSpPr>
        <p:spPr>
          <a:xfrm>
            <a:off x="467544" y="5151382"/>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Would it be Direct Discrimination , Indirect Discrimination or Failure to Make Reasonable Adjustments?</a:t>
            </a:r>
            <a:endParaRPr lang="en-GB" sz="2400" dirty="0"/>
          </a:p>
        </p:txBody>
      </p:sp>
    </p:spTree>
    <p:extLst>
      <p:ext uri="{BB962C8B-B14F-4D97-AF65-F5344CB8AC3E}">
        <p14:creationId xmlns:p14="http://schemas.microsoft.com/office/powerpoint/2010/main" val="8717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25" grpId="0"/>
      <p:bldP spid="26" grpId="0"/>
      <p:bldP spid="27" grpId="0"/>
      <p:bldP spid="28" grpId="0"/>
      <p:bldP spid="2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 Equality and Disability -Is this legal or not?</a:t>
            </a:r>
            <a:endParaRPr lang="en-GB" sz="2800" b="1" dirty="0"/>
          </a:p>
        </p:txBody>
      </p:sp>
      <p:sp>
        <p:nvSpPr>
          <p:cNvPr id="26" name="TextBox 25"/>
          <p:cNvSpPr txBox="1"/>
          <p:nvPr/>
        </p:nvSpPr>
        <p:spPr>
          <a:xfrm>
            <a:off x="827584" y="1868631"/>
            <a:ext cx="7725544" cy="1569660"/>
          </a:xfrm>
          <a:prstGeom prst="rect">
            <a:avLst/>
          </a:prstGeom>
          <a:noFill/>
        </p:spPr>
        <p:txBody>
          <a:bodyPr wrap="square" rtlCol="0">
            <a:spAutoFit/>
          </a:bodyPr>
          <a:lstStyle/>
          <a:p>
            <a:pPr algn="ctr"/>
            <a:r>
              <a:rPr lang="en-GB" sz="2400" i="1" dirty="0"/>
              <a:t>A school plans a trip to a natural history museum. A pupil with Down’s syndrome is excluded from the trip as the school believes she will not be able to participate in the activities provided by the museum for school groups.</a:t>
            </a:r>
          </a:p>
        </p:txBody>
      </p:sp>
      <p:sp>
        <p:nvSpPr>
          <p:cNvPr id="27" name="TextBox 26"/>
          <p:cNvSpPr txBox="1"/>
          <p:nvPr/>
        </p:nvSpPr>
        <p:spPr>
          <a:xfrm>
            <a:off x="442927" y="3645024"/>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Do you think that this would be considered illegal under the Act?</a:t>
            </a:r>
            <a:endParaRPr lang="en-GB" sz="2400" dirty="0"/>
          </a:p>
        </p:txBody>
      </p:sp>
      <p:sp>
        <p:nvSpPr>
          <p:cNvPr id="28" name="TextBox 27"/>
          <p:cNvSpPr txBox="1"/>
          <p:nvPr/>
        </p:nvSpPr>
        <p:spPr>
          <a:xfrm>
            <a:off x="467544" y="4071262"/>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If you think it does, why?</a:t>
            </a:r>
            <a:endParaRPr lang="en-GB" sz="2400" dirty="0"/>
          </a:p>
        </p:txBody>
      </p:sp>
      <p:sp>
        <p:nvSpPr>
          <p:cNvPr id="29" name="TextBox 28"/>
          <p:cNvSpPr txBox="1"/>
          <p:nvPr/>
        </p:nvSpPr>
        <p:spPr>
          <a:xfrm>
            <a:off x="467544" y="4503310"/>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Would it be Direct Discrimination , Indirect Discrimination or Failure to Make Reasonable Adjustments?</a:t>
            </a:r>
            <a:endParaRPr lang="en-GB" sz="2400" dirty="0"/>
          </a:p>
        </p:txBody>
      </p:sp>
    </p:spTree>
    <p:extLst>
      <p:ext uri="{BB962C8B-B14F-4D97-AF65-F5344CB8AC3E}">
        <p14:creationId xmlns:p14="http://schemas.microsoft.com/office/powerpoint/2010/main" val="3032222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 Equality and Disability -Is this legal or not?</a:t>
            </a:r>
            <a:endParaRPr lang="en-GB" sz="2800" b="1" dirty="0"/>
          </a:p>
        </p:txBody>
      </p:sp>
      <p:sp>
        <p:nvSpPr>
          <p:cNvPr id="26" name="TextBox 25"/>
          <p:cNvSpPr txBox="1"/>
          <p:nvPr/>
        </p:nvSpPr>
        <p:spPr>
          <a:xfrm>
            <a:off x="323528" y="1868631"/>
            <a:ext cx="8733656" cy="1938992"/>
          </a:xfrm>
          <a:prstGeom prst="rect">
            <a:avLst/>
          </a:prstGeom>
          <a:noFill/>
        </p:spPr>
        <p:txBody>
          <a:bodyPr wrap="square" rtlCol="0">
            <a:spAutoFit/>
          </a:bodyPr>
          <a:lstStyle/>
          <a:p>
            <a:pPr algn="ctr"/>
            <a:r>
              <a:rPr lang="en-GB" sz="2400" i="1" dirty="0"/>
              <a:t>The admissions tutor for an independent school interviews an applicant who has cerebral palsy which makes her speech unclear. The tutor assumes that the applicant also has learning difficulties and refuses to admit her as he thinks she will be unable to cope with the highly academic environment of the school.</a:t>
            </a:r>
          </a:p>
        </p:txBody>
      </p:sp>
      <p:sp>
        <p:nvSpPr>
          <p:cNvPr id="27" name="TextBox 26"/>
          <p:cNvSpPr txBox="1"/>
          <p:nvPr/>
        </p:nvSpPr>
        <p:spPr>
          <a:xfrm>
            <a:off x="442927" y="4115981"/>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Do you think that this would be considered illegal under the Act?</a:t>
            </a:r>
            <a:endParaRPr lang="en-GB" sz="2400" dirty="0"/>
          </a:p>
        </p:txBody>
      </p:sp>
      <p:sp>
        <p:nvSpPr>
          <p:cNvPr id="28" name="TextBox 27"/>
          <p:cNvSpPr txBox="1"/>
          <p:nvPr/>
        </p:nvSpPr>
        <p:spPr>
          <a:xfrm>
            <a:off x="467544" y="4542219"/>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If you think it does, why?</a:t>
            </a:r>
            <a:endParaRPr lang="en-GB" sz="2400" dirty="0"/>
          </a:p>
        </p:txBody>
      </p:sp>
      <p:sp>
        <p:nvSpPr>
          <p:cNvPr id="29" name="TextBox 28"/>
          <p:cNvSpPr txBox="1"/>
          <p:nvPr/>
        </p:nvSpPr>
        <p:spPr>
          <a:xfrm>
            <a:off x="467544" y="4974267"/>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Would it be Direct Discrimination , Indirect Discrimination or Failure to Make Reasonable Adjustments?</a:t>
            </a:r>
            <a:endParaRPr lang="en-GB" sz="2400" dirty="0"/>
          </a:p>
        </p:txBody>
      </p:sp>
    </p:spTree>
    <p:extLst>
      <p:ext uri="{BB962C8B-B14F-4D97-AF65-F5344CB8AC3E}">
        <p14:creationId xmlns:p14="http://schemas.microsoft.com/office/powerpoint/2010/main" val="84991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 Equality and Disability -Is this legal or not?</a:t>
            </a:r>
            <a:endParaRPr lang="en-GB" sz="2800" b="1" dirty="0"/>
          </a:p>
        </p:txBody>
      </p:sp>
      <p:sp>
        <p:nvSpPr>
          <p:cNvPr id="26" name="TextBox 25"/>
          <p:cNvSpPr txBox="1"/>
          <p:nvPr/>
        </p:nvSpPr>
        <p:spPr>
          <a:xfrm>
            <a:off x="323528" y="1868631"/>
            <a:ext cx="8733656" cy="2308324"/>
          </a:xfrm>
          <a:prstGeom prst="rect">
            <a:avLst/>
          </a:prstGeom>
          <a:noFill/>
        </p:spPr>
        <p:txBody>
          <a:bodyPr wrap="square" rtlCol="0">
            <a:spAutoFit/>
          </a:bodyPr>
          <a:lstStyle/>
          <a:p>
            <a:pPr algn="ctr"/>
            <a:r>
              <a:rPr lang="en-GB" sz="2400" i="1" dirty="0"/>
              <a:t>A pupil with cerebral palsy who is a wheelchair user is told she will be unable to attend a school trip to a local theatre putting on a production of a play she is currently studying in English, because the building is not wheelchair accessible. The pupil and her parents are aware that the play is also on at a theatre in a neighbouring city which is accessible but the school does not investigate this option.</a:t>
            </a:r>
          </a:p>
        </p:txBody>
      </p:sp>
      <p:sp>
        <p:nvSpPr>
          <p:cNvPr id="27" name="TextBox 26"/>
          <p:cNvSpPr txBox="1"/>
          <p:nvPr/>
        </p:nvSpPr>
        <p:spPr>
          <a:xfrm>
            <a:off x="442927" y="4259997"/>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Do you think that this would be considered illegal under the Act?</a:t>
            </a:r>
            <a:endParaRPr lang="en-GB" sz="2400" dirty="0"/>
          </a:p>
        </p:txBody>
      </p:sp>
      <p:sp>
        <p:nvSpPr>
          <p:cNvPr id="28" name="TextBox 27"/>
          <p:cNvSpPr txBox="1"/>
          <p:nvPr/>
        </p:nvSpPr>
        <p:spPr>
          <a:xfrm>
            <a:off x="467544" y="4686235"/>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If you think it does, why?</a:t>
            </a:r>
            <a:endParaRPr lang="en-GB" sz="2400" dirty="0"/>
          </a:p>
        </p:txBody>
      </p:sp>
      <p:sp>
        <p:nvSpPr>
          <p:cNvPr id="29" name="TextBox 28"/>
          <p:cNvSpPr txBox="1"/>
          <p:nvPr/>
        </p:nvSpPr>
        <p:spPr>
          <a:xfrm>
            <a:off x="467544" y="5118283"/>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Would it be Direct Discrimination , Indirect Discrimination or Failure to Make Reasonable Adjustments?</a:t>
            </a:r>
            <a:endParaRPr lang="en-GB" sz="2400" dirty="0"/>
          </a:p>
        </p:txBody>
      </p:sp>
    </p:spTree>
    <p:extLst>
      <p:ext uri="{BB962C8B-B14F-4D97-AF65-F5344CB8AC3E}">
        <p14:creationId xmlns:p14="http://schemas.microsoft.com/office/powerpoint/2010/main" val="240744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 Equality and Disability -Is this legal or not?</a:t>
            </a:r>
            <a:endParaRPr lang="en-GB" sz="2800" b="1" dirty="0"/>
          </a:p>
        </p:txBody>
      </p:sp>
      <p:sp>
        <p:nvSpPr>
          <p:cNvPr id="26" name="TextBox 25"/>
          <p:cNvSpPr txBox="1"/>
          <p:nvPr/>
        </p:nvSpPr>
        <p:spPr>
          <a:xfrm>
            <a:off x="827584" y="1868631"/>
            <a:ext cx="7725544" cy="1200329"/>
          </a:xfrm>
          <a:prstGeom prst="rect">
            <a:avLst/>
          </a:prstGeom>
          <a:noFill/>
        </p:spPr>
        <p:txBody>
          <a:bodyPr wrap="square" rtlCol="0">
            <a:spAutoFit/>
          </a:bodyPr>
          <a:lstStyle/>
          <a:p>
            <a:pPr algn="ctr"/>
            <a:r>
              <a:rPr lang="en-GB" sz="2400" i="1" dirty="0"/>
              <a:t>A deaf pupil who lip-reads is at a substantial disadvantage because teachers continue speaking while facing away from him to write on the board.</a:t>
            </a:r>
          </a:p>
        </p:txBody>
      </p:sp>
      <p:sp>
        <p:nvSpPr>
          <p:cNvPr id="27" name="TextBox 26"/>
          <p:cNvSpPr txBox="1"/>
          <p:nvPr/>
        </p:nvSpPr>
        <p:spPr>
          <a:xfrm>
            <a:off x="442927" y="3645024"/>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Do you think that this would be considered illegal under the Act?</a:t>
            </a:r>
            <a:endParaRPr lang="en-GB" sz="2400" dirty="0"/>
          </a:p>
        </p:txBody>
      </p:sp>
      <p:sp>
        <p:nvSpPr>
          <p:cNvPr id="28" name="TextBox 27"/>
          <p:cNvSpPr txBox="1"/>
          <p:nvPr/>
        </p:nvSpPr>
        <p:spPr>
          <a:xfrm>
            <a:off x="467544" y="4071262"/>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If you think it does, why?</a:t>
            </a:r>
            <a:endParaRPr lang="en-GB" sz="2400" dirty="0"/>
          </a:p>
        </p:txBody>
      </p:sp>
      <p:sp>
        <p:nvSpPr>
          <p:cNvPr id="29" name="TextBox 28"/>
          <p:cNvSpPr txBox="1"/>
          <p:nvPr/>
        </p:nvSpPr>
        <p:spPr>
          <a:xfrm>
            <a:off x="467544" y="4503310"/>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Would it be Direct Discrimination , Indirect Discrimination or Failure to Make Reasonable Adjustments?</a:t>
            </a:r>
            <a:endParaRPr lang="en-GB" sz="2400" dirty="0"/>
          </a:p>
        </p:txBody>
      </p:sp>
    </p:spTree>
    <p:extLst>
      <p:ext uri="{BB962C8B-B14F-4D97-AF65-F5344CB8AC3E}">
        <p14:creationId xmlns:p14="http://schemas.microsoft.com/office/powerpoint/2010/main" val="2257755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smtClean="0"/>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smtClean="0"/>
              <a:t> Equality and Disability -Is this legal or not?</a:t>
            </a:r>
            <a:endParaRPr lang="en-GB" sz="2800" b="1" dirty="0"/>
          </a:p>
        </p:txBody>
      </p:sp>
      <p:sp>
        <p:nvSpPr>
          <p:cNvPr id="26" name="TextBox 25"/>
          <p:cNvSpPr txBox="1"/>
          <p:nvPr/>
        </p:nvSpPr>
        <p:spPr>
          <a:xfrm>
            <a:off x="827584" y="1868631"/>
            <a:ext cx="7725544" cy="1200329"/>
          </a:xfrm>
          <a:prstGeom prst="rect">
            <a:avLst/>
          </a:prstGeom>
          <a:noFill/>
        </p:spPr>
        <p:txBody>
          <a:bodyPr wrap="square" rtlCol="0">
            <a:spAutoFit/>
          </a:bodyPr>
          <a:lstStyle/>
          <a:p>
            <a:pPr algn="ctr"/>
            <a:r>
              <a:rPr lang="en-GB" sz="2400" i="1" dirty="0"/>
              <a:t>A pupil with dyslexia is told she cannot have her teacher’s lesson notes, and that she should take notes during lessons 'like everyone else'.</a:t>
            </a:r>
          </a:p>
        </p:txBody>
      </p:sp>
      <p:sp>
        <p:nvSpPr>
          <p:cNvPr id="27" name="TextBox 26"/>
          <p:cNvSpPr txBox="1"/>
          <p:nvPr/>
        </p:nvSpPr>
        <p:spPr>
          <a:xfrm>
            <a:off x="442927" y="3645024"/>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Do you think that this would be considered illegal under the Act?</a:t>
            </a:r>
            <a:endParaRPr lang="en-GB" sz="2400" dirty="0"/>
          </a:p>
        </p:txBody>
      </p:sp>
      <p:sp>
        <p:nvSpPr>
          <p:cNvPr id="28" name="TextBox 27"/>
          <p:cNvSpPr txBox="1"/>
          <p:nvPr/>
        </p:nvSpPr>
        <p:spPr>
          <a:xfrm>
            <a:off x="467544" y="4071262"/>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If you think it does, why?</a:t>
            </a:r>
            <a:endParaRPr lang="en-GB" sz="2400" dirty="0"/>
          </a:p>
        </p:txBody>
      </p:sp>
      <p:sp>
        <p:nvSpPr>
          <p:cNvPr id="29" name="TextBox 28"/>
          <p:cNvSpPr txBox="1"/>
          <p:nvPr/>
        </p:nvSpPr>
        <p:spPr>
          <a:xfrm>
            <a:off x="467544" y="4503310"/>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Would it be Direct Discrimination , Indirect Discrimination or Failure to Make Reasonable Adjustments?</a:t>
            </a:r>
            <a:endParaRPr lang="en-GB" sz="2400" dirty="0"/>
          </a:p>
        </p:txBody>
      </p:sp>
    </p:spTree>
    <p:extLst>
      <p:ext uri="{BB962C8B-B14F-4D97-AF65-F5344CB8AC3E}">
        <p14:creationId xmlns:p14="http://schemas.microsoft.com/office/powerpoint/2010/main" val="3612048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smtClean="0"/>
              <a:t>References</a:t>
            </a:r>
            <a:endParaRPr lang="en-GB" sz="3600" b="1" dirty="0"/>
          </a:p>
        </p:txBody>
      </p:sp>
      <p:sp>
        <p:nvSpPr>
          <p:cNvPr id="4" name="TextBox 3"/>
          <p:cNvSpPr txBox="1"/>
          <p:nvPr/>
        </p:nvSpPr>
        <p:spPr>
          <a:xfrm>
            <a:off x="555219" y="4285545"/>
            <a:ext cx="8208912" cy="1015663"/>
          </a:xfrm>
          <a:prstGeom prst="rect">
            <a:avLst/>
          </a:prstGeom>
          <a:noFill/>
        </p:spPr>
        <p:txBody>
          <a:bodyPr wrap="square" rtlCol="0">
            <a:spAutoFit/>
          </a:bodyPr>
          <a:lstStyle/>
          <a:p>
            <a:r>
              <a:rPr lang="en-GB" sz="2000" dirty="0" smtClean="0"/>
              <a:t>Government Equalities Office (2013) </a:t>
            </a:r>
            <a:r>
              <a:rPr lang="en-GB" sz="2000" i="1" dirty="0" smtClean="0"/>
              <a:t>Equality Act 2010: Guidance</a:t>
            </a:r>
            <a:r>
              <a:rPr lang="en-GB" sz="2000" dirty="0" smtClean="0"/>
              <a:t> Available at: </a:t>
            </a:r>
            <a:r>
              <a:rPr lang="en-GB" sz="2000" dirty="0" smtClean="0">
                <a:hlinkClick r:id="rId2"/>
              </a:rPr>
              <a:t>https://www.gov.uk/guidance/equality-act-2010-guidance</a:t>
            </a:r>
            <a:r>
              <a:rPr lang="en-GB" sz="2000" dirty="0" smtClean="0"/>
              <a:t> </a:t>
            </a:r>
          </a:p>
          <a:p>
            <a:r>
              <a:rPr lang="en-GB" sz="2000" dirty="0" smtClean="0"/>
              <a:t>[Accessed 19-11-2017]</a:t>
            </a:r>
            <a:endParaRPr lang="en-GB" sz="2000" i="1" dirty="0"/>
          </a:p>
        </p:txBody>
      </p:sp>
      <p:sp>
        <p:nvSpPr>
          <p:cNvPr id="8" name="TextBox 7"/>
          <p:cNvSpPr txBox="1"/>
          <p:nvPr/>
        </p:nvSpPr>
        <p:spPr>
          <a:xfrm>
            <a:off x="539552" y="1052736"/>
            <a:ext cx="8208912" cy="1015663"/>
          </a:xfrm>
          <a:prstGeom prst="rect">
            <a:avLst/>
          </a:prstGeom>
          <a:noFill/>
        </p:spPr>
        <p:txBody>
          <a:bodyPr wrap="square" rtlCol="0">
            <a:spAutoFit/>
          </a:bodyPr>
          <a:lstStyle/>
          <a:p>
            <a:r>
              <a:rPr lang="en-GB" sz="2000" dirty="0" smtClean="0"/>
              <a:t>Department for Education (2014) </a:t>
            </a:r>
            <a:r>
              <a:rPr lang="en-GB" sz="2000" i="1" dirty="0"/>
              <a:t>The Equality </a:t>
            </a:r>
            <a:r>
              <a:rPr lang="en-GB" sz="2000" i="1" dirty="0" smtClean="0"/>
              <a:t>Act 2010 </a:t>
            </a:r>
            <a:r>
              <a:rPr lang="en-GB" sz="2000" i="1" dirty="0"/>
              <a:t>and </a:t>
            </a:r>
            <a:r>
              <a:rPr lang="en-GB" sz="2000" i="1" dirty="0" smtClean="0"/>
              <a:t>schools </a:t>
            </a:r>
            <a:r>
              <a:rPr lang="en-GB" sz="2000" dirty="0" smtClean="0"/>
              <a:t>Available at: </a:t>
            </a:r>
            <a:r>
              <a:rPr lang="en-GB" sz="2000" dirty="0">
                <a:hlinkClick r:id="rId3"/>
              </a:rPr>
              <a:t>https://</a:t>
            </a:r>
            <a:r>
              <a:rPr lang="en-GB" sz="2000" dirty="0" smtClean="0">
                <a:hlinkClick r:id="rId3"/>
              </a:rPr>
              <a:t>www.gov.uk/government/publications/equality-act-2010-advice-for-schools</a:t>
            </a:r>
            <a:r>
              <a:rPr lang="en-GB" sz="2000" dirty="0" smtClean="0"/>
              <a:t>  [Accessed 19-11-2017]</a:t>
            </a:r>
            <a:endParaRPr lang="en-GB" sz="2000" i="1" dirty="0"/>
          </a:p>
        </p:txBody>
      </p:sp>
      <p:sp>
        <p:nvSpPr>
          <p:cNvPr id="9" name="TextBox 8"/>
          <p:cNvSpPr txBox="1"/>
          <p:nvPr/>
        </p:nvSpPr>
        <p:spPr>
          <a:xfrm>
            <a:off x="539552" y="2445856"/>
            <a:ext cx="8208912" cy="1631216"/>
          </a:xfrm>
          <a:prstGeom prst="rect">
            <a:avLst/>
          </a:prstGeom>
          <a:noFill/>
        </p:spPr>
        <p:txBody>
          <a:bodyPr wrap="square" rtlCol="0">
            <a:spAutoFit/>
          </a:bodyPr>
          <a:lstStyle/>
          <a:p>
            <a:r>
              <a:rPr lang="en-GB" sz="2000" dirty="0" smtClean="0"/>
              <a:t>Governors Wales (No Date) </a:t>
            </a:r>
            <a:r>
              <a:rPr lang="en-GB" sz="2000" i="1" dirty="0"/>
              <a:t>The Equality Act 2010 - Key Points for Schools </a:t>
            </a:r>
            <a:r>
              <a:rPr lang="en-GB" sz="2000" dirty="0" smtClean="0"/>
              <a:t>Available at: </a:t>
            </a:r>
            <a:r>
              <a:rPr lang="en-GB" sz="2000" dirty="0">
                <a:hlinkClick r:id="rId4"/>
              </a:rPr>
              <a:t>http://www.governorswales.org.uk/media/files/documents/2011-09-20/key_points_for_schools_-_</a:t>
            </a:r>
            <a:r>
              <a:rPr lang="en-GB" sz="2000" dirty="0" smtClean="0">
                <a:hlinkClick r:id="rId4"/>
              </a:rPr>
              <a:t>English_final.pdf</a:t>
            </a:r>
            <a:r>
              <a:rPr lang="en-GB" sz="2000" dirty="0" smtClean="0"/>
              <a:t> </a:t>
            </a:r>
          </a:p>
          <a:p>
            <a:r>
              <a:rPr lang="en-GB" sz="2000" dirty="0" smtClean="0"/>
              <a:t>[Accessed 19-11-2017]</a:t>
            </a:r>
            <a:endParaRPr lang="en-GB" sz="2000" i="1" dirty="0"/>
          </a:p>
        </p:txBody>
      </p:sp>
    </p:spTree>
    <p:extLst>
      <p:ext uri="{BB962C8B-B14F-4D97-AF65-F5344CB8AC3E}">
        <p14:creationId xmlns:p14="http://schemas.microsoft.com/office/powerpoint/2010/main" val="23409470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smtClean="0"/>
              <a:t>References</a:t>
            </a:r>
            <a:endParaRPr lang="en-GB" sz="3600" b="1" dirty="0"/>
          </a:p>
        </p:txBody>
      </p:sp>
      <p:sp>
        <p:nvSpPr>
          <p:cNvPr id="6" name="TextBox 5"/>
          <p:cNvSpPr txBox="1"/>
          <p:nvPr/>
        </p:nvSpPr>
        <p:spPr>
          <a:xfrm>
            <a:off x="596574" y="2204864"/>
            <a:ext cx="8208912" cy="1015663"/>
          </a:xfrm>
          <a:prstGeom prst="rect">
            <a:avLst/>
          </a:prstGeom>
          <a:noFill/>
        </p:spPr>
        <p:txBody>
          <a:bodyPr wrap="square" rtlCol="0">
            <a:spAutoFit/>
          </a:bodyPr>
          <a:lstStyle/>
          <a:p>
            <a:r>
              <a:rPr lang="en-GB" sz="2000" dirty="0" smtClean="0"/>
              <a:t>Great Britain </a:t>
            </a:r>
            <a:r>
              <a:rPr lang="en-GB" sz="2000" i="1" dirty="0" smtClean="0"/>
              <a:t>The</a:t>
            </a:r>
            <a:r>
              <a:rPr lang="en-GB" sz="2000" dirty="0" smtClean="0"/>
              <a:t> </a:t>
            </a:r>
            <a:r>
              <a:rPr lang="en-GB" sz="2000" i="1" dirty="0" smtClean="0"/>
              <a:t>Equality Act 2010 Elizabeth II </a:t>
            </a:r>
            <a:r>
              <a:rPr lang="en-GB" sz="2000" dirty="0" smtClean="0"/>
              <a:t>(2010) London: The Stationary Office Available at: </a:t>
            </a:r>
            <a:r>
              <a:rPr lang="en-GB" sz="2000" dirty="0">
                <a:hlinkClick r:id="rId2"/>
              </a:rPr>
              <a:t>https://</a:t>
            </a:r>
            <a:r>
              <a:rPr lang="en-GB" sz="2000" dirty="0" smtClean="0">
                <a:hlinkClick r:id="rId2"/>
              </a:rPr>
              <a:t>www.legislation.gov.uk/ukpga/2010/15/contents</a:t>
            </a:r>
            <a:r>
              <a:rPr lang="en-GB" sz="2000" dirty="0" smtClean="0"/>
              <a:t> </a:t>
            </a:r>
          </a:p>
          <a:p>
            <a:r>
              <a:rPr lang="en-GB" sz="2000" dirty="0" smtClean="0"/>
              <a:t>[Accessed 19-11-2017]</a:t>
            </a:r>
            <a:endParaRPr lang="en-GB" sz="2000" i="1" dirty="0"/>
          </a:p>
        </p:txBody>
      </p:sp>
      <p:sp>
        <p:nvSpPr>
          <p:cNvPr id="7" name="TextBox 6"/>
          <p:cNvSpPr txBox="1"/>
          <p:nvPr/>
        </p:nvSpPr>
        <p:spPr>
          <a:xfrm>
            <a:off x="570887" y="4293096"/>
            <a:ext cx="8177577" cy="646331"/>
          </a:xfrm>
          <a:prstGeom prst="rect">
            <a:avLst/>
          </a:prstGeom>
          <a:noFill/>
        </p:spPr>
        <p:txBody>
          <a:bodyPr wrap="square" rtlCol="0">
            <a:spAutoFit/>
          </a:bodyPr>
          <a:lstStyle/>
          <a:p>
            <a:r>
              <a:rPr lang="en-GB" dirty="0">
                <a:hlinkClick r:id="rId3"/>
              </a:rPr>
              <a:t>https://</a:t>
            </a:r>
            <a:r>
              <a:rPr lang="en-GB" dirty="0" smtClean="0">
                <a:hlinkClick r:id="rId3"/>
              </a:rPr>
              <a:t>www.equalityhumanrights.com/en/secondary-education-resources/useful-information/equality-case-studies</a:t>
            </a:r>
            <a:r>
              <a:rPr lang="en-GB" dirty="0" smtClean="0"/>
              <a:t> </a:t>
            </a:r>
            <a:endParaRPr lang="en-GB" dirty="0"/>
          </a:p>
        </p:txBody>
      </p:sp>
    </p:spTree>
    <p:extLst>
      <p:ext uri="{BB962C8B-B14F-4D97-AF65-F5344CB8AC3E}">
        <p14:creationId xmlns:p14="http://schemas.microsoft.com/office/powerpoint/2010/main" val="25476422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smtClean="0"/>
              <a:t>Picture References</a:t>
            </a:r>
            <a:endParaRPr lang="en-GB" sz="3600" b="1" dirty="0"/>
          </a:p>
        </p:txBody>
      </p:sp>
      <p:sp>
        <p:nvSpPr>
          <p:cNvPr id="4" name="TextBox 3"/>
          <p:cNvSpPr txBox="1"/>
          <p:nvPr/>
        </p:nvSpPr>
        <p:spPr>
          <a:xfrm>
            <a:off x="395536" y="1124744"/>
            <a:ext cx="8640959" cy="707886"/>
          </a:xfrm>
          <a:prstGeom prst="rect">
            <a:avLst/>
          </a:prstGeom>
          <a:noFill/>
        </p:spPr>
        <p:txBody>
          <a:bodyPr wrap="square" rtlCol="0">
            <a:spAutoFit/>
          </a:bodyPr>
          <a:lstStyle/>
          <a:p>
            <a:r>
              <a:rPr lang="en-GB" sz="2000" dirty="0" smtClean="0"/>
              <a:t>Images 1 &amp; 2 Cultural </a:t>
            </a:r>
            <a:r>
              <a:rPr lang="en-GB" sz="2000" dirty="0"/>
              <a:t>Organising Available at </a:t>
            </a:r>
            <a:r>
              <a:rPr lang="en-GB" sz="2000" dirty="0">
                <a:hlinkClick r:id="rId2"/>
              </a:rPr>
              <a:t>http://</a:t>
            </a:r>
            <a:r>
              <a:rPr lang="en-GB" sz="2000" dirty="0" smtClean="0">
                <a:hlinkClick r:id="rId2"/>
              </a:rPr>
              <a:t>culturalorganizing.org/wp-content/uploads/2016/10/IISC_EqualityEquity.jpg</a:t>
            </a:r>
            <a:r>
              <a:rPr lang="en-GB" sz="2000" dirty="0" smtClean="0"/>
              <a:t> [Accessed 19/11/2017]</a:t>
            </a:r>
            <a:endParaRPr lang="en-GB" sz="2000" i="1" dirty="0"/>
          </a:p>
        </p:txBody>
      </p:sp>
    </p:spTree>
    <p:extLst>
      <p:ext uri="{BB962C8B-B14F-4D97-AF65-F5344CB8AC3E}">
        <p14:creationId xmlns:p14="http://schemas.microsoft.com/office/powerpoint/2010/main" val="346049134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1824</TotalTime>
  <Words>1084</Words>
  <Application>Microsoft Office PowerPoint</Application>
  <PresentationFormat>On-screen Show (4:3)</PresentationFormat>
  <Paragraphs>89</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UWTSD PPT Template (lectures)</vt:lpstr>
      <vt:lpstr>SJSI5017: Equality and Disability in Education Equality Legislation</vt:lpstr>
      <vt:lpstr>Recap of last session</vt:lpstr>
      <vt:lpstr>Equality or Equity – What is the difference?</vt:lpstr>
      <vt:lpstr>PowerPoint Presentation</vt:lpstr>
      <vt:lpstr>The Equality Act 2010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Picture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Ken Dicks</cp:lastModifiedBy>
  <cp:revision>94</cp:revision>
  <cp:lastPrinted>2016-11-12T10:46:07Z</cp:lastPrinted>
  <dcterms:created xsi:type="dcterms:W3CDTF">2016-10-28T11:34:04Z</dcterms:created>
  <dcterms:modified xsi:type="dcterms:W3CDTF">2017-11-26T12:58:13Z</dcterms:modified>
</cp:coreProperties>
</file>