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6"/>
  </p:notesMasterIdLst>
  <p:sldIdLst>
    <p:sldId id="256" r:id="rId2"/>
    <p:sldId id="257" r:id="rId3"/>
    <p:sldId id="303" r:id="rId4"/>
    <p:sldId id="263" r:id="rId5"/>
    <p:sldId id="264" r:id="rId6"/>
    <p:sldId id="296" r:id="rId7"/>
    <p:sldId id="295" r:id="rId8"/>
    <p:sldId id="297" r:id="rId9"/>
    <p:sldId id="298" r:id="rId10"/>
    <p:sldId id="299" r:id="rId11"/>
    <p:sldId id="300" r:id="rId12"/>
    <p:sldId id="301" r:id="rId13"/>
    <p:sldId id="302" r:id="rId14"/>
    <p:sldId id="305" r:id="rId15"/>
  </p:sldIdLst>
  <p:sldSz cx="9144000" cy="5143500" type="screen16x9"/>
  <p:notesSz cx="6858000" cy="9144000"/>
  <p:embeddedFontLst>
    <p:embeddedFont>
      <p:font typeface="Arvo" panose="02000000000000000000" pitchFamily="2" charset="0"/>
      <p:regular r:id="rId17"/>
      <p:bold r:id="rId18"/>
      <p:italic r:id="rId19"/>
      <p:boldItalic r:id="rId20"/>
    </p:embeddedFont>
    <p:embeddedFont>
      <p:font typeface="Roboto Condensed" panose="02000000000000000000" pitchFamily="2" charset="0"/>
      <p:regular r:id="rId21"/>
      <p:bold r:id="rId22"/>
      <p:italic r:id="rId23"/>
      <p:boldItalic r:id="rId24"/>
    </p:embeddedFont>
    <p:embeddedFont>
      <p:font typeface="Roboto Condensed Light" panose="02000000000000000000"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496"/>
    <a:srgbClr val="FFEA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27665BA-8202-44FC-AD62-C9F0E3EA811A}">
  <a:tblStyle styleId="{E27665BA-8202-44FC-AD62-C9F0E3EA811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15DE48A-E3B5-44D0-98CB-AE0B3FDC0379}"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286" autoAdjust="0"/>
  </p:normalViewPr>
  <p:slideViewPr>
    <p:cSldViewPr snapToGrid="0">
      <p:cViewPr varScale="1">
        <p:scale>
          <a:sx n="56" d="100"/>
          <a:sy n="56" d="100"/>
        </p:scale>
        <p:origin x="72"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font" Target="fonts/font10.fntdata"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font" Target="fonts/font9.fntdata"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29"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8.fntdata" /><Relationship Id="rId32"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7.fntdata" /><Relationship Id="rId28" Type="http://schemas.openxmlformats.org/officeDocument/2006/relationships/font" Target="fonts/font12.fntdata" /><Relationship Id="rId10" Type="http://schemas.openxmlformats.org/officeDocument/2006/relationships/slide" Target="slides/slide9.xml" /><Relationship Id="rId19" Type="http://schemas.openxmlformats.org/officeDocument/2006/relationships/font" Target="fonts/font3.fntdata" /><Relationship Id="rId31"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font" Target="fonts/font11.fntdata" /><Relationship Id="rId30"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emerald.com/insight/content/doi/10.1108/ijefm-03-2015-0014/full/html" TargetMode="External" /><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ciencedirect.com/science/article/abs/pii/S1441352314000382" TargetMode="External" /><Relationship Id="rId2" Type="http://schemas.openxmlformats.org/officeDocument/2006/relationships/slide" Target="../slides/slide14.xml" /><Relationship Id="rId1" Type="http://schemas.openxmlformats.org/officeDocument/2006/relationships/notesMaster" Target="../notesMasters/notesMaster1.xml" /><Relationship Id="rId5" Type="http://schemas.openxmlformats.org/officeDocument/2006/relationships/hyperlink" Target="https://traveltrade.visitwales.com/useful-information/toolkit/year-of-croeso" TargetMode="External" /><Relationship Id="rId4" Type="http://schemas.openxmlformats.org/officeDocument/2006/relationships/hyperlink" Target="https://journals.sagepub.com/doi/abs/10.1177/1469540514553713"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endParaRPr lang="en-SG" sz="1800" kern="100" dirty="0">
              <a:effectLst/>
              <a:latin typeface="Times New Roman" panose="02020603050405020304" pitchFamily="18" charset="0"/>
              <a:ea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a:extLst>
            <a:ext uri="{FF2B5EF4-FFF2-40B4-BE49-F238E27FC236}">
              <a16:creationId xmlns:a16="http://schemas.microsoft.com/office/drawing/2014/main" id="{760CCA35-A029-E233-29DC-9871BBC8BB37}"/>
            </a:ext>
          </a:extLst>
        </p:cNvPr>
        <p:cNvGrpSpPr/>
        <p:nvPr/>
      </p:nvGrpSpPr>
      <p:grpSpPr>
        <a:xfrm>
          <a:off x="0" y="0"/>
          <a:ext cx="0" cy="0"/>
          <a:chOff x="0" y="0"/>
          <a:chExt cx="0" cy="0"/>
        </a:xfrm>
      </p:grpSpPr>
      <p:sp>
        <p:nvSpPr>
          <p:cNvPr id="186" name="Google Shape;186;g3606f1c2d_30:notes">
            <a:extLst>
              <a:ext uri="{FF2B5EF4-FFF2-40B4-BE49-F238E27FC236}">
                <a16:creationId xmlns:a16="http://schemas.microsoft.com/office/drawing/2014/main" id="{ABF35895-9754-E66D-0D83-0A0732CEDA6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606f1c2d_30:notes">
            <a:extLst>
              <a:ext uri="{FF2B5EF4-FFF2-40B4-BE49-F238E27FC236}">
                <a16:creationId xmlns:a16="http://schemas.microsoft.com/office/drawing/2014/main" id="{BA36A532-72AA-6F06-A416-4C87FA1BFC4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Introduction</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The aim of the Taste of Wales International Food &amp; Drink Expo is to celebrate Welsh culture and food during the Year of </a:t>
            </a:r>
            <a:r>
              <a:rPr lang="en-US" sz="1800" kern="100" dirty="0" err="1">
                <a:effectLst/>
                <a:latin typeface="Times New Roman" panose="02020603050405020304" pitchFamily="18" charset="0"/>
                <a:ea typeface="Calibri" panose="020F0502020204030204" pitchFamily="34" charset="0"/>
              </a:rPr>
              <a:t>Croeso</a:t>
            </a:r>
            <a:r>
              <a:rPr lang="en-US" sz="1800" kern="100" dirty="0">
                <a:effectLst/>
                <a:latin typeface="Times New Roman" panose="02020603050405020304" pitchFamily="18" charset="0"/>
                <a:ea typeface="Calibri" panose="020F0502020204030204" pitchFamily="34" charset="0"/>
              </a:rPr>
              <a:t> 2025. Its purpose is to welcome guests from all over the world who will experience and appreciate Welsh traditions in the form of food, drinks, arts, and heritage at Cardiff Bay.</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42197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Event Content and Context</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Visitors will be able to experience Welsh cuisine and culture through live cookery, local tastings, merchants’ booths, and cultural performances held during the event. Its main attendees include foreign food buyers, </a:t>
            </a:r>
            <a:r>
              <a:rPr lang="en-US" sz="1800" kern="100" dirty="0" err="1">
                <a:effectLst/>
                <a:latin typeface="Times New Roman" panose="02020603050405020304" pitchFamily="18" charset="0"/>
                <a:ea typeface="Calibri" panose="020F0502020204030204" pitchFamily="34" charset="0"/>
              </a:rPr>
              <a:t>travellers</a:t>
            </a:r>
            <a:r>
              <a:rPr lang="en-US" sz="1800" kern="100" dirty="0">
                <a:effectLst/>
                <a:latin typeface="Times New Roman" panose="02020603050405020304" pitchFamily="18" charset="0"/>
                <a:ea typeface="Calibri" panose="020F0502020204030204" pitchFamily="34" charset="0"/>
              </a:rPr>
              <a:t>, members of the Welsh diaspora, and influential people from various regions (Fox </a:t>
            </a:r>
            <a:r>
              <a:rPr lang="en-US" sz="1800" i="1" kern="100" dirty="0">
                <a:effectLst/>
                <a:latin typeface="Times New Roman" panose="02020603050405020304" pitchFamily="18" charset="0"/>
                <a:ea typeface="Calibri" panose="020F0502020204030204" pitchFamily="34" charset="0"/>
              </a:rPr>
              <a:t>et al.,</a:t>
            </a:r>
            <a:r>
              <a:rPr lang="en-US" sz="1800" kern="100" dirty="0">
                <a:effectLst/>
                <a:latin typeface="Times New Roman" panose="02020603050405020304" pitchFamily="18" charset="0"/>
                <a:ea typeface="Calibri" panose="020F0502020204030204" pitchFamily="34" charset="0"/>
              </a:rPr>
              <a:t> 2014). Because it is a hybrid event, people from around the world can participate by attending in person or watching online (</a:t>
            </a:r>
            <a:r>
              <a:rPr lang="en-US" sz="1800" kern="100" dirty="0" err="1">
                <a:effectLst/>
                <a:latin typeface="Times New Roman" panose="02020603050405020304" pitchFamily="18" charset="0"/>
                <a:ea typeface="Calibri" panose="020F0502020204030204" pitchFamily="34" charset="0"/>
              </a:rPr>
              <a:t>Teughels</a:t>
            </a:r>
            <a:r>
              <a:rPr lang="en-US" sz="1800" kern="100" dirty="0">
                <a:effectLst/>
                <a:latin typeface="Times New Roman" panose="02020603050405020304" pitchFamily="18" charset="0"/>
                <a:ea typeface="Calibri" panose="020F0502020204030204" pitchFamily="34" charset="0"/>
              </a:rPr>
              <a:t> and </a:t>
            </a:r>
            <a:r>
              <a:rPr lang="en-US" sz="1800" kern="100" dirty="0" err="1">
                <a:effectLst/>
                <a:latin typeface="Times New Roman" panose="02020603050405020304" pitchFamily="18" charset="0"/>
                <a:ea typeface="Calibri" panose="020F0502020204030204" pitchFamily="34" charset="0"/>
              </a:rPr>
              <a:t>Scholliers</a:t>
            </a:r>
            <a:r>
              <a:rPr lang="en-US" sz="1800" kern="100" dirty="0">
                <a:effectLst/>
                <a:latin typeface="Times New Roman" panose="02020603050405020304" pitchFamily="18" charset="0"/>
                <a:ea typeface="Calibri" panose="020F0502020204030204" pitchFamily="34" charset="0"/>
              </a:rPr>
              <a:t>, 2016). Because of this format, visitors can meet others, expand their business, learn about other cultures, and </a:t>
            </a:r>
            <a:r>
              <a:rPr lang="en-US" sz="1800" kern="100" dirty="0" err="1">
                <a:effectLst/>
                <a:latin typeface="Times New Roman" panose="02020603050405020304" pitchFamily="18" charset="0"/>
                <a:ea typeface="Calibri" panose="020F0502020204030204" pitchFamily="34" charset="0"/>
              </a:rPr>
              <a:t>realise</a:t>
            </a:r>
            <a:r>
              <a:rPr lang="en-US" sz="1800" kern="100" dirty="0">
                <a:effectLst/>
                <a:latin typeface="Times New Roman" panose="02020603050405020304" pitchFamily="18" charset="0"/>
                <a:ea typeface="Calibri" panose="020F0502020204030204" pitchFamily="34" charset="0"/>
              </a:rPr>
              <a:t> that Wales is well-known for its friendly nature and one-of-a-kind charm (Getz and Page, 2019).</a:t>
            </a:r>
            <a:endParaRPr lang="en-SG" sz="1800" kern="100" dirty="0">
              <a:effectLst/>
              <a:latin typeface="Times New Roman" panose="02020603050405020304" pitchFamily="18" charset="0"/>
              <a:ea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Market Factors – Target Market</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The event’s main audience includes foreign food and drink buyers, food </a:t>
            </a:r>
            <a:r>
              <a:rPr lang="en-US" sz="1800" kern="100" dirty="0" err="1">
                <a:effectLst/>
                <a:latin typeface="Times New Roman" panose="02020603050405020304" pitchFamily="18" charset="0"/>
                <a:ea typeface="Calibri" panose="020F0502020204030204" pitchFamily="34" charset="0"/>
              </a:rPr>
              <a:t>travellers</a:t>
            </a:r>
            <a:r>
              <a:rPr lang="en-US" sz="1800" kern="100" dirty="0">
                <a:effectLst/>
                <a:latin typeface="Times New Roman" panose="02020603050405020304" pitchFamily="18" charset="0"/>
                <a:ea typeface="Calibri" panose="020F0502020204030204" pitchFamily="34" charset="0"/>
              </a:rPr>
              <a:t>, people originating from Wales, and important figures from Europe, North America, and Asia (Tran, 2016). Market studies suggest that many people are interested in local, eco-friendly food and tourism, making a Wales-themed event more relevant (Rogers and Wynn-Moylan, 2022). There are numerous food events in the UK, but none that focus mainly on showcasing Welsh culture and hospitality. By cooperating with Visit Wales and relevant trade groups, the event will reach its target audience both in Wales and abroad.</a:t>
            </a:r>
            <a:endParaRPr lang="en-SG" sz="1800" kern="100" dirty="0">
              <a:effectLst/>
              <a:latin typeface="Times New Roman" panose="02020603050405020304" pitchFamily="18" charset="0"/>
              <a:ea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B1C2BA22-4889-86D7-1696-CE3615193FE0}"/>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B253E161-535D-89E4-9575-3D0F386A87D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B121D7DF-8DB7-7C51-C4E8-34A5E9E93C4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Market Factors – Events and Competition</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Many people globally enjoy experiencing local, sustainable food, creating increased demand for a Wales-based expo (Visit Wales, 2025). Although there are many big festivals in the UK, the Welsh theme of the expo and its focus on commerce set it apart from others (</a:t>
            </a:r>
            <a:r>
              <a:rPr lang="en-US" sz="1800" kern="100" dirty="0" err="1">
                <a:effectLst/>
                <a:latin typeface="Times New Roman" panose="02020603050405020304" pitchFamily="18" charset="0"/>
                <a:ea typeface="Calibri" panose="020F0502020204030204" pitchFamily="34" charset="0"/>
              </a:rPr>
              <a:t>Fenich</a:t>
            </a:r>
            <a:r>
              <a:rPr lang="en-US" sz="1800" kern="100" dirty="0">
                <a:effectLst/>
                <a:latin typeface="Times New Roman" panose="02020603050405020304" pitchFamily="18" charset="0"/>
                <a:ea typeface="Calibri" panose="020F0502020204030204" pitchFamily="34" charset="0"/>
              </a:rPr>
              <a:t>, 2016). The event will be promoted effectively by using digital marketing and working together with Visit Wales, which will make it the leading Welsh expo attended by many people from different countries.</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716893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BE777922-788A-7F44-0BC7-0C5727D16318}"/>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90FEC771-A331-35F4-5200-8B1C50678A6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512A0B97-A528-1F2A-D02A-15421761F87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Operational Factors – Venue and Logistics</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Roald Dahl Plass and the Wales Millennium Centre at Cardiff Bay are selected because they offer easy access, good event spaces, and are well known for their culture (Bowdin </a:t>
            </a:r>
            <a:r>
              <a:rPr lang="en-US" sz="1800" i="1" kern="100" dirty="0">
                <a:effectLst/>
                <a:latin typeface="Times New Roman" panose="02020603050405020304" pitchFamily="18" charset="0"/>
                <a:ea typeface="Calibri" panose="020F0502020204030204" pitchFamily="34" charset="0"/>
              </a:rPr>
              <a:t>et al.,</a:t>
            </a:r>
            <a:r>
              <a:rPr lang="en-US" sz="1800" kern="100" dirty="0">
                <a:effectLst/>
                <a:latin typeface="Times New Roman" panose="02020603050405020304" pitchFamily="18" charset="0"/>
                <a:ea typeface="Calibri" panose="020F0502020204030204" pitchFamily="34" charset="0"/>
              </a:rPr>
              <a:t> 2023). The venue makes it possible to </a:t>
            </a:r>
            <a:r>
              <a:rPr lang="en-US" sz="1800" kern="100" dirty="0" err="1">
                <a:effectLst/>
                <a:latin typeface="Times New Roman" panose="02020603050405020304" pitchFamily="18" charset="0"/>
                <a:ea typeface="Calibri" panose="020F0502020204030204" pitchFamily="34" charset="0"/>
              </a:rPr>
              <a:t>organise</a:t>
            </a:r>
            <a:r>
              <a:rPr lang="en-US" sz="1800" kern="100" dirty="0">
                <a:effectLst/>
                <a:latin typeface="Times New Roman" panose="02020603050405020304" pitchFamily="18" charset="0"/>
                <a:ea typeface="Calibri" panose="020F0502020204030204" pitchFamily="34" charset="0"/>
              </a:rPr>
              <a:t> events of all kinds, as it is well-linked with both accommodation and transport centres. The staff team will consist of event managers, people providing food and drinks, AV crews, and volunteers. These resources are used to provide catering, lighting, seating, security, and ensure waste is managed sustainably to ensure the event goes well for everyone (Dowson, Albert and Lomax, 2022).</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44924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39E75519-C893-A7BF-1351-2729ECA8D9C1}"/>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B801F5B5-8582-EAE6-DE45-4AF824A1801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D9D4C3E5-36A3-8330-F4EC-B09212F86BB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Operational Factors – Staffing and Resources</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Skilled hospitality and event managers will be hired for the event. The staff will work in various positions such as event coordinators, chefs, security, AV technicians, and cultural guides. The resources chosen for the event, like booths, kitchens, lights, and sound systems, are meant to be environmentally friendly, which is why they are all bought locally (Brown </a:t>
            </a:r>
            <a:r>
              <a:rPr lang="en-US" sz="1800" i="1" kern="100" dirty="0">
                <a:effectLst/>
                <a:latin typeface="Times New Roman" panose="02020603050405020304" pitchFamily="18" charset="0"/>
                <a:ea typeface="Calibri" panose="020F0502020204030204" pitchFamily="34" charset="0"/>
              </a:rPr>
              <a:t>et al.,</a:t>
            </a:r>
            <a:r>
              <a:rPr lang="en-US" sz="1800" kern="100" dirty="0">
                <a:effectLst/>
                <a:latin typeface="Times New Roman" panose="02020603050405020304" pitchFamily="18" charset="0"/>
                <a:ea typeface="Calibri" panose="020F0502020204030204" pitchFamily="34" charset="0"/>
              </a:rPr>
              <a:t> 2015). Parking and transport arrangements will make it easy for visitors to get to the event, and staff will carefully follow all the safety rules to keep the event running well.</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613464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67B6FB17-E3A5-5657-8998-8BF498B9CE83}"/>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59C6B8CE-596C-68F6-0940-F77AC35C6A2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FDABE387-38BF-25B3-FB16-80BD4BC9E21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Funding Sources and Revenue Generation</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The events will be funded by Visit Wales to promote tourism and cultural occasions, alongside private funds from companies based in and outside Wales (Peachey </a:t>
            </a:r>
            <a:r>
              <a:rPr lang="en-US" sz="1800" i="1" kern="100" dirty="0">
                <a:effectLst/>
                <a:latin typeface="Times New Roman" panose="02020603050405020304" pitchFamily="18" charset="0"/>
                <a:ea typeface="Calibri" panose="020F0502020204030204" pitchFamily="34" charset="0"/>
              </a:rPr>
              <a:t>et al.,</a:t>
            </a:r>
            <a:r>
              <a:rPr lang="en-US" sz="1800" kern="100" dirty="0">
                <a:effectLst/>
                <a:latin typeface="Times New Roman" panose="02020603050405020304" pitchFamily="18" charset="0"/>
                <a:ea typeface="Calibri" panose="020F0502020204030204" pitchFamily="34" charset="0"/>
              </a:rPr>
              <a:t> 2015). Attendees will be charged for their tickets, exhibitors will pay to present, sponsors will help fund the event, and sales of food and drink will also play a role. The event’s financial safety and profitability are assured by this variety in their funding (Hillier, 2024).</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3671120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7EABCDD4-EC03-545D-9E64-F9342696DC3A}"/>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7B0F5D5B-D62F-83DA-939E-26A696593C8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63C54D24-5F91-05A2-0F53-B1E72D2870D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Policy Alignment and Strategic Importance</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This event takes part in Visit </a:t>
            </a:r>
            <a:r>
              <a:rPr lang="en-US" sz="1800" kern="100" dirty="0" err="1">
                <a:effectLst/>
                <a:latin typeface="Times New Roman" panose="02020603050405020304" pitchFamily="18" charset="0"/>
                <a:ea typeface="Calibri" panose="020F0502020204030204" pitchFamily="34" charset="0"/>
              </a:rPr>
              <a:t>Wales’</a:t>
            </a:r>
            <a:r>
              <a:rPr lang="en-US" sz="1800" kern="100" dirty="0">
                <a:effectLst/>
                <a:latin typeface="Times New Roman" panose="02020603050405020304" pitchFamily="18" charset="0"/>
                <a:ea typeface="Calibri" panose="020F0502020204030204" pitchFamily="34" charset="0"/>
              </a:rPr>
              <a:t> Year of </a:t>
            </a:r>
            <a:r>
              <a:rPr lang="en-US" sz="1800" kern="100" dirty="0" err="1">
                <a:effectLst/>
                <a:latin typeface="Times New Roman" panose="02020603050405020304" pitchFamily="18" charset="0"/>
                <a:ea typeface="Calibri" panose="020F0502020204030204" pitchFamily="34" charset="0"/>
              </a:rPr>
              <a:t>Croeso</a:t>
            </a:r>
            <a:r>
              <a:rPr lang="en-US" sz="1800" kern="100" dirty="0">
                <a:effectLst/>
                <a:latin typeface="Times New Roman" panose="02020603050405020304" pitchFamily="18" charset="0"/>
                <a:ea typeface="Calibri" panose="020F0502020204030204" pitchFamily="34" charset="0"/>
              </a:rPr>
              <a:t> 2025 and helps promote Welsh culture and hospitality, all while supporting efforts to draw more tourists to Wales. The event aligns with policies set by the Welsh Government for safety, licensing, and sustainability (Bladen </a:t>
            </a:r>
            <a:r>
              <a:rPr lang="en-US" sz="1800" i="1" kern="100" dirty="0">
                <a:effectLst/>
                <a:latin typeface="Times New Roman" panose="02020603050405020304" pitchFamily="18" charset="0"/>
                <a:ea typeface="Calibri" panose="020F0502020204030204" pitchFamily="34" charset="0"/>
              </a:rPr>
              <a:t>et al.,</a:t>
            </a:r>
            <a:r>
              <a:rPr lang="en-US" sz="1800" kern="100" dirty="0">
                <a:effectLst/>
                <a:latin typeface="Times New Roman" panose="02020603050405020304" pitchFamily="18" charset="0"/>
                <a:ea typeface="Calibri" panose="020F0502020204030204" pitchFamily="34" charset="0"/>
              </a:rPr>
              <a:t> 2022). When local businesses and people from abroad collaborate, the event supports </a:t>
            </a:r>
            <a:r>
              <a:rPr lang="en-US" sz="1800" kern="100" dirty="0" err="1">
                <a:effectLst/>
                <a:latin typeface="Times New Roman" panose="02020603050405020304" pitchFamily="18" charset="0"/>
                <a:ea typeface="Calibri" panose="020F0502020204030204" pitchFamily="34" charset="0"/>
              </a:rPr>
              <a:t>Wales’</a:t>
            </a:r>
            <a:r>
              <a:rPr lang="en-US" sz="1800" kern="100" dirty="0">
                <a:effectLst/>
                <a:latin typeface="Times New Roman" panose="02020603050405020304" pitchFamily="18" charset="0"/>
                <a:ea typeface="Calibri" panose="020F0502020204030204" pitchFamily="34" charset="0"/>
              </a:rPr>
              <a:t> image around the world and helps local communities enjoy the last benefits from tourism and exchanging cultures (Ross, 2015).</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196962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015D15AB-A647-9001-4B4B-4507C66B5C67}"/>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8E46A0EB-214E-5A79-9FC1-A48C5607F4E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3CD6931C-48E7-85B8-D701-E2583525951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Risk Management and KPIs</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Weather, people not showing up, and health safety are risks for the event. Using indoor venues, creating hybrid events, and putting health measures in place helps </a:t>
            </a:r>
            <a:r>
              <a:rPr lang="en-US" sz="1800" kern="100">
                <a:effectLst/>
                <a:latin typeface="Times New Roman" panose="02020603050405020304" pitchFamily="18" charset="0"/>
                <a:ea typeface="Calibri" panose="020F0502020204030204" pitchFamily="34" charset="0"/>
              </a:rPr>
              <a:t>minimise difficulties. </a:t>
            </a:r>
            <a:r>
              <a:rPr lang="en-US" sz="1800" kern="100" dirty="0">
                <a:effectLst/>
                <a:latin typeface="Times New Roman" panose="02020603050405020304" pitchFamily="18" charset="0"/>
                <a:ea typeface="Calibri" panose="020F0502020204030204" pitchFamily="34" charset="0"/>
              </a:rPr>
              <a:t>Six thousand or more attendees, £1 million or more being generated, delighted exhibitors, publications globally, and new trade partnerships are among the important milestones (Allen, Harris and Jago, 2022). If all goes well, the event will be an annual tradition and help Wales grow in the field of food tourism internationally.</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177536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65CE3286-05EF-40BB-343B-A54F1E159191}"/>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8BA6B95D-99AE-8681-6F9D-706B0076E98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5ECA083C-C4D9-9125-7D0C-EB2D1F33299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spcBef>
                <a:spcPts val="1800"/>
              </a:spcBef>
              <a:spcAft>
                <a:spcPts val="400"/>
              </a:spcAft>
              <a:buNone/>
            </a:pPr>
            <a:r>
              <a:rPr lang="en-US" sz="1800" b="1" kern="100" dirty="0">
                <a:solidFill>
                  <a:srgbClr val="2F5496"/>
                </a:solidFill>
                <a:effectLst/>
                <a:latin typeface="Times New Roman" panose="02020603050405020304" pitchFamily="18" charset="0"/>
                <a:ea typeface="Times New Roman" panose="02020603050405020304" pitchFamily="18" charset="0"/>
              </a:rPr>
              <a:t>Conclusion</a:t>
            </a:r>
            <a:endParaRPr lang="en-SG" sz="1800" b="1" kern="100" dirty="0">
              <a:solidFill>
                <a:srgbClr val="2F5496"/>
              </a:solidFill>
              <a:effectLst/>
              <a:latin typeface="Times New Roman" panose="02020603050405020304" pitchFamily="18" charset="0"/>
              <a:ea typeface="Times New Roman" panose="02020603050405020304" pitchFamily="18" charset="0"/>
            </a:endParaRPr>
          </a:p>
          <a:p>
            <a:pPr marL="13970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The “Taste of Wales International Food &amp; Drink Expo” serves to celebrate Welsh culture, drive the economy, and build relationships worldwide. It fits with </a:t>
            </a:r>
            <a:r>
              <a:rPr lang="en-US" sz="1800" kern="100" dirty="0" err="1">
                <a:effectLst/>
                <a:latin typeface="Times New Roman" panose="02020603050405020304" pitchFamily="18" charset="0"/>
                <a:ea typeface="Calibri" panose="020F0502020204030204" pitchFamily="34" charset="0"/>
              </a:rPr>
              <a:t>Wales'</a:t>
            </a:r>
            <a:r>
              <a:rPr lang="en-US" sz="1800" kern="100" dirty="0">
                <a:effectLst/>
                <a:latin typeface="Times New Roman" panose="02020603050405020304" pitchFamily="18" charset="0"/>
                <a:ea typeface="Calibri" panose="020F0502020204030204" pitchFamily="34" charset="0"/>
              </a:rPr>
              <a:t> goals and will be valuable for the country and its communities over the long term.</a:t>
            </a: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8246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038FFA71-99A7-D094-5F99-71B29C7F353D}"/>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EC81B18C-785D-9B35-760A-1387EBBD3CD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1CF159E8-7482-4501-B6E4-160F9C94770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Allen, J., Harris, R., and Jago, L. (2022). </a:t>
            </a:r>
            <a:r>
              <a:rPr lang="en-US" sz="1800" i="1" kern="100" dirty="0">
                <a:effectLst/>
                <a:latin typeface="Times New Roman" panose="02020603050405020304" pitchFamily="18" charset="0"/>
                <a:ea typeface="Calibri" panose="020F0502020204030204" pitchFamily="34" charset="0"/>
              </a:rPr>
              <a:t>Festival &amp; special event management</a:t>
            </a:r>
            <a:r>
              <a:rPr lang="en-US" sz="1800" kern="100" dirty="0">
                <a:effectLst/>
                <a:latin typeface="Times New Roman" panose="02020603050405020304" pitchFamily="18" charset="0"/>
                <a:ea typeface="Calibri" panose="020F0502020204030204" pitchFamily="34" charset="0"/>
              </a:rPr>
              <a:t>. John Wiley &amp; Sons.</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nl-NL" sz="1800" kern="100" dirty="0">
                <a:effectLst/>
                <a:latin typeface="Times New Roman" panose="02020603050405020304" pitchFamily="18" charset="0"/>
                <a:ea typeface="Calibri" panose="020F0502020204030204" pitchFamily="34" charset="0"/>
              </a:rPr>
              <a:t>Bladen, C., Kennell, J., Abson, E., and Wilde, N. (2022). </a:t>
            </a:r>
            <a:r>
              <a:rPr lang="en-US" sz="1800" i="1" kern="100" dirty="0">
                <a:effectLst/>
                <a:latin typeface="Times New Roman" panose="02020603050405020304" pitchFamily="18" charset="0"/>
                <a:ea typeface="Calibri" panose="020F0502020204030204" pitchFamily="34" charset="0"/>
              </a:rPr>
              <a:t>Events management: An introduction</a:t>
            </a:r>
            <a:r>
              <a:rPr lang="en-US" sz="1800" kern="100" dirty="0">
                <a:effectLst/>
                <a:latin typeface="Times New Roman" panose="02020603050405020304" pitchFamily="18" charset="0"/>
                <a:ea typeface="Calibri" panose="020F0502020204030204" pitchFamily="34" charset="0"/>
              </a:rPr>
              <a:t>. Routledge.</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Bowdin, G. A., Allen, J., Harris, R., Jago, L., </a:t>
            </a:r>
            <a:r>
              <a:rPr lang="en-US" sz="1800" kern="100" dirty="0" err="1">
                <a:effectLst/>
                <a:latin typeface="Times New Roman" panose="02020603050405020304" pitchFamily="18" charset="0"/>
                <a:ea typeface="Calibri" panose="020F0502020204030204" pitchFamily="34" charset="0"/>
              </a:rPr>
              <a:t>O'toole</a:t>
            </a:r>
            <a:r>
              <a:rPr lang="en-US" sz="1800" kern="100" dirty="0">
                <a:effectLst/>
                <a:latin typeface="Times New Roman" panose="02020603050405020304" pitchFamily="18" charset="0"/>
                <a:ea typeface="Calibri" panose="020F0502020204030204" pitchFamily="34" charset="0"/>
              </a:rPr>
              <a:t>, W., and McDonnell, I. (2023). </a:t>
            </a:r>
            <a:r>
              <a:rPr lang="en-US" sz="1800" i="1" kern="100" dirty="0">
                <a:effectLst/>
                <a:latin typeface="Times New Roman" panose="02020603050405020304" pitchFamily="18" charset="0"/>
                <a:ea typeface="Calibri" panose="020F0502020204030204" pitchFamily="34" charset="0"/>
              </a:rPr>
              <a:t>Events management</a:t>
            </a:r>
            <a:r>
              <a:rPr lang="en-US" sz="1800" kern="100" dirty="0">
                <a:effectLst/>
                <a:latin typeface="Times New Roman" panose="02020603050405020304" pitchFamily="18" charset="0"/>
                <a:ea typeface="Calibri" panose="020F0502020204030204" pitchFamily="34" charset="0"/>
              </a:rPr>
              <a:t>. Routledge.</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Brown, S., Getz, D., Pettersson, R., and </a:t>
            </a:r>
            <a:r>
              <a:rPr lang="en-US" sz="1800" kern="100" dirty="0" err="1">
                <a:effectLst/>
                <a:latin typeface="Times New Roman" panose="02020603050405020304" pitchFamily="18" charset="0"/>
                <a:ea typeface="Calibri" panose="020F0502020204030204" pitchFamily="34" charset="0"/>
              </a:rPr>
              <a:t>Wallstam</a:t>
            </a:r>
            <a:r>
              <a:rPr lang="en-US" sz="1800" kern="100" dirty="0">
                <a:effectLst/>
                <a:latin typeface="Times New Roman" panose="02020603050405020304" pitchFamily="18" charset="0"/>
                <a:ea typeface="Calibri" panose="020F0502020204030204" pitchFamily="34" charset="0"/>
              </a:rPr>
              <a:t>, M. (2015). Event evaluation: Definitions, concepts and a state of the art review. </a:t>
            </a:r>
            <a:r>
              <a:rPr lang="en-US" sz="1800" i="1" kern="100" dirty="0">
                <a:effectLst/>
                <a:latin typeface="Times New Roman" panose="02020603050405020304" pitchFamily="18" charset="0"/>
                <a:ea typeface="Calibri" panose="020F0502020204030204" pitchFamily="34" charset="0"/>
              </a:rPr>
              <a:t>International Journal of Event and Festival Management</a:t>
            </a:r>
            <a:r>
              <a:rPr lang="en-US" sz="1800" kern="100" dirty="0">
                <a:effectLst/>
                <a:latin typeface="Times New Roman" panose="02020603050405020304" pitchFamily="18" charset="0"/>
                <a:ea typeface="Calibri" panose="020F0502020204030204" pitchFamily="34" charset="0"/>
              </a:rPr>
              <a:t>, </a:t>
            </a:r>
            <a:r>
              <a:rPr lang="en-US" sz="1800" i="1" kern="100" dirty="0">
                <a:effectLst/>
                <a:latin typeface="Times New Roman" panose="02020603050405020304" pitchFamily="18" charset="0"/>
                <a:ea typeface="Calibri" panose="020F0502020204030204" pitchFamily="34" charset="0"/>
              </a:rPr>
              <a:t>6</a:t>
            </a:r>
            <a:r>
              <a:rPr lang="en-US" sz="1800" kern="100" dirty="0">
                <a:effectLst/>
                <a:latin typeface="Times New Roman" panose="02020603050405020304" pitchFamily="18" charset="0"/>
                <a:ea typeface="Calibri" panose="020F0502020204030204" pitchFamily="34" charset="0"/>
              </a:rPr>
              <a:t>(2), 135-157. </a:t>
            </a:r>
            <a:r>
              <a:rPr lang="en-US" sz="1800" u="sng" kern="100" dirty="0">
                <a:solidFill>
                  <a:srgbClr val="0563C1"/>
                </a:solidFill>
                <a:effectLst/>
                <a:latin typeface="Times New Roman" panose="02020603050405020304" pitchFamily="18" charset="0"/>
                <a:ea typeface="Calibri" panose="020F0502020204030204" pitchFamily="34" charset="0"/>
                <a:hlinkClick r:id="rId3"/>
              </a:rPr>
              <a:t>https://www.emerald.com/insight/content/doi/10.1108/ijefm-03-2015-0014/full/html</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Dowson, R., Albert, B., and Lomax, D. (2022). </a:t>
            </a:r>
            <a:r>
              <a:rPr lang="en-US" sz="1800" i="1" kern="100" dirty="0">
                <a:effectLst/>
                <a:latin typeface="Times New Roman" panose="02020603050405020304" pitchFamily="18" charset="0"/>
                <a:ea typeface="Calibri" panose="020F0502020204030204" pitchFamily="34" charset="0"/>
              </a:rPr>
              <a:t>Event planning and management: Principles, planning and practice</a:t>
            </a:r>
            <a:r>
              <a:rPr lang="en-US" sz="1800" kern="100" dirty="0">
                <a:effectLst/>
                <a:latin typeface="Times New Roman" panose="02020603050405020304" pitchFamily="18" charset="0"/>
                <a:ea typeface="Calibri" panose="020F0502020204030204" pitchFamily="34" charset="0"/>
              </a:rPr>
              <a:t>. Kogan Page Publishers.</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err="1">
                <a:effectLst/>
                <a:latin typeface="Times New Roman" panose="02020603050405020304" pitchFamily="18" charset="0"/>
                <a:ea typeface="Calibri" panose="020F0502020204030204" pitchFamily="34" charset="0"/>
              </a:rPr>
              <a:t>Fenich</a:t>
            </a:r>
            <a:r>
              <a:rPr lang="en-US" sz="1800" kern="100" dirty="0">
                <a:effectLst/>
                <a:latin typeface="Times New Roman" panose="02020603050405020304" pitchFamily="18" charset="0"/>
                <a:ea typeface="Calibri" panose="020F0502020204030204" pitchFamily="34" charset="0"/>
              </a:rPr>
              <a:t>, G. G. (2016). </a:t>
            </a:r>
            <a:r>
              <a:rPr lang="en-US" sz="1800" i="1" kern="100" dirty="0">
                <a:effectLst/>
                <a:latin typeface="Times New Roman" panose="02020603050405020304" pitchFamily="18" charset="0"/>
                <a:ea typeface="Calibri" panose="020F0502020204030204" pitchFamily="34" charset="0"/>
              </a:rPr>
              <a:t>Meetings, expositions, events, and conventions: An introduction to the industry</a:t>
            </a:r>
            <a:r>
              <a:rPr lang="en-US" sz="1800" kern="100" dirty="0">
                <a:effectLst/>
                <a:latin typeface="Times New Roman" panose="02020603050405020304" pitchFamily="18" charset="0"/>
                <a:ea typeface="Calibri" panose="020F0502020204030204" pitchFamily="34" charset="0"/>
              </a:rPr>
              <a:t>. Pearson.</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Fox, D. et al. (2014) </a:t>
            </a:r>
            <a:r>
              <a:rPr lang="en-US" sz="1800" i="1" kern="100" dirty="0">
                <a:effectLst/>
                <a:latin typeface="Times New Roman" panose="02020603050405020304" pitchFamily="18" charset="0"/>
                <a:ea typeface="Calibri" panose="020F0502020204030204" pitchFamily="34" charset="0"/>
              </a:rPr>
              <a:t>Doing events research: from theory to practice.</a:t>
            </a:r>
            <a:r>
              <a:rPr lang="en-US" sz="1800" kern="100" dirty="0">
                <a:effectLst/>
                <a:latin typeface="Times New Roman" panose="02020603050405020304" pitchFamily="18" charset="0"/>
                <a:ea typeface="Calibri" panose="020F0502020204030204" pitchFamily="34" charset="0"/>
              </a:rPr>
              <a:t> Routledge: Oxford</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Getz, D. and Page, S. (2019) </a:t>
            </a:r>
            <a:r>
              <a:rPr lang="en-US" sz="1800" i="1" kern="100" dirty="0">
                <a:effectLst/>
                <a:latin typeface="Times New Roman" panose="02020603050405020304" pitchFamily="18" charset="0"/>
                <a:ea typeface="Calibri" panose="020F0502020204030204" pitchFamily="34" charset="0"/>
              </a:rPr>
              <a:t>Event studies: theory, research and policy for planned events. 3rd Edition.</a:t>
            </a:r>
            <a:r>
              <a:rPr lang="en-US" sz="1800" kern="100" dirty="0">
                <a:effectLst/>
                <a:latin typeface="Times New Roman" panose="02020603050405020304" pitchFamily="18" charset="0"/>
                <a:ea typeface="Calibri" panose="020F0502020204030204" pitchFamily="34" charset="0"/>
              </a:rPr>
              <a:t> Routledge: Oxford</a:t>
            </a:r>
            <a:endParaRPr lang="en-GB" sz="1800" kern="100" dirty="0">
              <a:effectLst/>
              <a:latin typeface="Times New Roman" panose="02020603050405020304" pitchFamily="18" charset="0"/>
              <a:ea typeface="Calibri" panose="020F0502020204030204" pitchFamily="34" charset="0"/>
            </a:endParaRPr>
          </a:p>
          <a:p>
            <a:pPr marL="0" marR="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Hillier, D. (2024). </a:t>
            </a:r>
            <a:r>
              <a:rPr lang="en-US" sz="1800" i="1" kern="100" dirty="0">
                <a:effectLst/>
                <a:latin typeface="Times New Roman" panose="02020603050405020304" pitchFamily="18" charset="0"/>
                <a:ea typeface="Calibri" panose="020F0502020204030204" pitchFamily="34" charset="0"/>
              </a:rPr>
              <a:t>eBook: Corporate Finance 5e</a:t>
            </a:r>
            <a:r>
              <a:rPr lang="en-US" sz="1800" kern="100" dirty="0">
                <a:effectLst/>
                <a:latin typeface="Times New Roman" panose="02020603050405020304" pitchFamily="18" charset="0"/>
                <a:ea typeface="Calibri" panose="020F0502020204030204" pitchFamily="34" charset="0"/>
              </a:rPr>
              <a:t>. McGraw Hill.</a:t>
            </a:r>
            <a:endParaRPr lang="en-GB" sz="1800" kern="100" dirty="0">
              <a:effectLst/>
              <a:latin typeface="Times New Roman" panose="02020603050405020304" pitchFamily="18" charset="0"/>
              <a:ea typeface="Calibri" panose="020F0502020204030204" pitchFamily="34" charset="0"/>
            </a:endParaRPr>
          </a:p>
          <a:p>
            <a:pPr marL="139700" indent="0" algn="just">
              <a:lnSpc>
                <a:spcPct val="150000"/>
              </a:lnSpc>
              <a:spcBef>
                <a:spcPts val="1200"/>
              </a:spcBef>
              <a:spcAft>
                <a:spcPts val="800"/>
              </a:spcAft>
              <a:buNone/>
            </a:pP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2514092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a:extLst>
            <a:ext uri="{FF2B5EF4-FFF2-40B4-BE49-F238E27FC236}">
              <a16:creationId xmlns:a16="http://schemas.microsoft.com/office/drawing/2014/main" id="{B6F7D54B-A2E5-7CA4-9627-E76B832E34D4}"/>
            </a:ext>
          </a:extLst>
        </p:cNvPr>
        <p:cNvGrpSpPr/>
        <p:nvPr/>
      </p:nvGrpSpPr>
      <p:grpSpPr>
        <a:xfrm>
          <a:off x="0" y="0"/>
          <a:ext cx="0" cy="0"/>
          <a:chOff x="0" y="0"/>
          <a:chExt cx="0" cy="0"/>
        </a:xfrm>
      </p:grpSpPr>
      <p:sp>
        <p:nvSpPr>
          <p:cNvPr id="280" name="Google Shape;280;g35f391192_045:notes">
            <a:extLst>
              <a:ext uri="{FF2B5EF4-FFF2-40B4-BE49-F238E27FC236}">
                <a16:creationId xmlns:a16="http://schemas.microsoft.com/office/drawing/2014/main" id="{CBFA1AFE-D3F1-7B3A-BCAA-CD5EAAD108B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5f391192_045:notes">
            <a:extLst>
              <a:ext uri="{FF2B5EF4-FFF2-40B4-BE49-F238E27FC236}">
                <a16:creationId xmlns:a16="http://schemas.microsoft.com/office/drawing/2014/main" id="{E47BDF0E-A0D6-A7EC-CBFA-0D2424C319E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Peachey, J. W., Borland, J., </a:t>
            </a:r>
            <a:r>
              <a:rPr lang="en-US" sz="1800" kern="100" dirty="0" err="1">
                <a:effectLst/>
                <a:latin typeface="Times New Roman" panose="02020603050405020304" pitchFamily="18" charset="0"/>
                <a:ea typeface="Calibri" panose="020F0502020204030204" pitchFamily="34" charset="0"/>
              </a:rPr>
              <a:t>Lobpries</a:t>
            </a:r>
            <a:r>
              <a:rPr lang="en-US" sz="1800" kern="100" dirty="0">
                <a:effectLst/>
                <a:latin typeface="Times New Roman" panose="02020603050405020304" pitchFamily="18" charset="0"/>
                <a:ea typeface="Calibri" panose="020F0502020204030204" pitchFamily="34" charset="0"/>
              </a:rPr>
              <a:t>, J., and Cohen, A. (2015). Managing impact: Leveraging sacred spaces and community celebration to maximize social capital at a sport-for-development event. </a:t>
            </a:r>
            <a:r>
              <a:rPr lang="en-US" sz="1800" i="1" kern="100" dirty="0">
                <a:effectLst/>
                <a:latin typeface="Times New Roman" panose="02020603050405020304" pitchFamily="18" charset="0"/>
                <a:ea typeface="Calibri" panose="020F0502020204030204" pitchFamily="34" charset="0"/>
              </a:rPr>
              <a:t>Sport management review</a:t>
            </a:r>
            <a:r>
              <a:rPr lang="en-US" sz="1800" kern="100" dirty="0">
                <a:effectLst/>
                <a:latin typeface="Times New Roman" panose="02020603050405020304" pitchFamily="18" charset="0"/>
                <a:ea typeface="Calibri" panose="020F0502020204030204" pitchFamily="34" charset="0"/>
              </a:rPr>
              <a:t>, </a:t>
            </a:r>
            <a:r>
              <a:rPr lang="en-US" sz="1800" i="1" kern="100" dirty="0">
                <a:effectLst/>
                <a:latin typeface="Times New Roman" panose="02020603050405020304" pitchFamily="18" charset="0"/>
                <a:ea typeface="Calibri" panose="020F0502020204030204" pitchFamily="34" charset="0"/>
              </a:rPr>
              <a:t>18</a:t>
            </a:r>
            <a:r>
              <a:rPr lang="en-US" sz="1800" kern="100" dirty="0">
                <a:effectLst/>
                <a:latin typeface="Times New Roman" panose="02020603050405020304" pitchFamily="18" charset="0"/>
                <a:ea typeface="Calibri" panose="020F0502020204030204" pitchFamily="34" charset="0"/>
              </a:rPr>
              <a:t>(1), 86-98. </a:t>
            </a:r>
            <a:r>
              <a:rPr lang="en-US" sz="1800" u="sng" kern="100" dirty="0">
                <a:solidFill>
                  <a:srgbClr val="0563C1"/>
                </a:solidFill>
                <a:effectLst/>
                <a:latin typeface="Times New Roman" panose="02020603050405020304" pitchFamily="18" charset="0"/>
                <a:ea typeface="Calibri" panose="020F0502020204030204" pitchFamily="34" charset="0"/>
                <a:hlinkClick r:id="rId3"/>
              </a:rPr>
              <a:t>https://www.sciencedirect.com/science/article/abs/pii/S1441352314000382</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Rogers, T. Wynn-Moylan, P (2022) </a:t>
            </a:r>
            <a:r>
              <a:rPr lang="en-US" sz="1800" i="1" kern="100" dirty="0">
                <a:effectLst/>
                <a:latin typeface="Times New Roman" panose="02020603050405020304" pitchFamily="18" charset="0"/>
                <a:ea typeface="Calibri" panose="020F0502020204030204" pitchFamily="34" charset="0"/>
              </a:rPr>
              <a:t>Conferences and conventions: a global industry. 4th Edition.</a:t>
            </a:r>
            <a:r>
              <a:rPr lang="en-US" sz="1800" kern="100" dirty="0">
                <a:effectLst/>
                <a:latin typeface="Times New Roman" panose="02020603050405020304" pitchFamily="18" charset="0"/>
                <a:ea typeface="Calibri" panose="020F0502020204030204" pitchFamily="34" charset="0"/>
              </a:rPr>
              <a:t> Routledge: Oxford</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Ross, S. (2015). </a:t>
            </a:r>
            <a:r>
              <a:rPr lang="en-US" sz="1800" i="1" kern="100" dirty="0" err="1">
                <a:effectLst/>
                <a:latin typeface="Times New Roman" panose="02020603050405020304" pitchFamily="18" charset="0"/>
                <a:ea typeface="Calibri" panose="020F0502020204030204" pitchFamily="34" charset="0"/>
              </a:rPr>
              <a:t>Ebook</a:t>
            </a:r>
            <a:r>
              <a:rPr lang="en-US" sz="1800" i="1" kern="100" dirty="0">
                <a:effectLst/>
                <a:latin typeface="Times New Roman" panose="02020603050405020304" pitchFamily="18" charset="0"/>
                <a:ea typeface="Calibri" panose="020F0502020204030204" pitchFamily="34" charset="0"/>
              </a:rPr>
              <a:t>: Fundamentals of Corporate Finance</a:t>
            </a:r>
            <a:r>
              <a:rPr lang="en-US" sz="1800" kern="100" dirty="0">
                <a:effectLst/>
                <a:latin typeface="Times New Roman" panose="02020603050405020304" pitchFamily="18" charset="0"/>
                <a:ea typeface="Calibri" panose="020F0502020204030204" pitchFamily="34" charset="0"/>
              </a:rPr>
              <a:t>. McGraw Hill.</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err="1">
                <a:effectLst/>
                <a:latin typeface="Times New Roman" panose="02020603050405020304" pitchFamily="18" charset="0"/>
                <a:ea typeface="Calibri" panose="020F0502020204030204" pitchFamily="34" charset="0"/>
              </a:rPr>
              <a:t>Teughels</a:t>
            </a:r>
            <a:r>
              <a:rPr lang="en-US" sz="1800" kern="100" dirty="0">
                <a:effectLst/>
                <a:latin typeface="Times New Roman" panose="02020603050405020304" pitchFamily="18" charset="0"/>
                <a:ea typeface="Calibri" panose="020F0502020204030204" pitchFamily="34" charset="0"/>
              </a:rPr>
              <a:t>, N., and </a:t>
            </a:r>
            <a:r>
              <a:rPr lang="en-US" sz="1800" kern="100" dirty="0" err="1">
                <a:effectLst/>
                <a:latin typeface="Times New Roman" panose="02020603050405020304" pitchFamily="18" charset="0"/>
                <a:ea typeface="Calibri" panose="020F0502020204030204" pitchFamily="34" charset="0"/>
              </a:rPr>
              <a:t>Scholliers</a:t>
            </a:r>
            <a:r>
              <a:rPr lang="en-US" sz="1800" kern="100" dirty="0">
                <a:effectLst/>
                <a:latin typeface="Times New Roman" panose="02020603050405020304" pitchFamily="18" charset="0"/>
                <a:ea typeface="Calibri" panose="020F0502020204030204" pitchFamily="34" charset="0"/>
              </a:rPr>
              <a:t>, P. (2016). </a:t>
            </a:r>
            <a:r>
              <a:rPr lang="en-US" sz="1800" i="1" kern="100" dirty="0">
                <a:effectLst/>
                <a:latin typeface="Times New Roman" panose="02020603050405020304" pitchFamily="18" charset="0"/>
                <a:ea typeface="Calibri" panose="020F0502020204030204" pitchFamily="34" charset="0"/>
              </a:rPr>
              <a:t>A taste of progress: food at international and world exhibitions in the nineteenth and twentieth centuries</a:t>
            </a:r>
            <a:r>
              <a:rPr lang="en-US" sz="1800" kern="100" dirty="0">
                <a:effectLst/>
                <a:latin typeface="Times New Roman" panose="02020603050405020304" pitchFamily="18" charset="0"/>
                <a:ea typeface="Calibri" panose="020F0502020204030204" pitchFamily="34" charset="0"/>
              </a:rPr>
              <a:t>. Routledge.</a:t>
            </a:r>
            <a:endParaRPr lang="en-GB" sz="18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Tran, V. T. (2016). Thirst in the global </a:t>
            </a:r>
            <a:r>
              <a:rPr lang="en-US" sz="1800" kern="100" dirty="0" err="1">
                <a:effectLst/>
                <a:latin typeface="Times New Roman" panose="02020603050405020304" pitchFamily="18" charset="0"/>
                <a:ea typeface="Calibri" panose="020F0502020204030204" pitchFamily="34" charset="0"/>
              </a:rPr>
              <a:t>brandscape</a:t>
            </a:r>
            <a:r>
              <a:rPr lang="en-US" sz="1800" kern="100" dirty="0">
                <a:effectLst/>
                <a:latin typeface="Times New Roman" panose="02020603050405020304" pitchFamily="18" charset="0"/>
                <a:ea typeface="Calibri" panose="020F0502020204030204" pitchFamily="34" charset="0"/>
              </a:rPr>
              <a:t>: Water, milk and Coke at the Shanghai World Expo. </a:t>
            </a:r>
            <a:r>
              <a:rPr lang="en-US" sz="1800" i="1" kern="100" dirty="0">
                <a:effectLst/>
                <a:latin typeface="Times New Roman" panose="02020603050405020304" pitchFamily="18" charset="0"/>
                <a:ea typeface="Calibri" panose="020F0502020204030204" pitchFamily="34" charset="0"/>
              </a:rPr>
              <a:t>Journal of Consumer Culture</a:t>
            </a:r>
            <a:r>
              <a:rPr lang="en-US" sz="1800" kern="100" dirty="0">
                <a:effectLst/>
                <a:latin typeface="Times New Roman" panose="02020603050405020304" pitchFamily="18" charset="0"/>
                <a:ea typeface="Calibri" panose="020F0502020204030204" pitchFamily="34" charset="0"/>
              </a:rPr>
              <a:t>, </a:t>
            </a:r>
            <a:r>
              <a:rPr lang="en-US" sz="1800" i="1" kern="100" dirty="0">
                <a:effectLst/>
                <a:latin typeface="Times New Roman" panose="02020603050405020304" pitchFamily="18" charset="0"/>
                <a:ea typeface="Calibri" panose="020F0502020204030204" pitchFamily="34" charset="0"/>
              </a:rPr>
              <a:t>16</a:t>
            </a:r>
            <a:r>
              <a:rPr lang="en-US" sz="1800" kern="100" dirty="0">
                <a:effectLst/>
                <a:latin typeface="Times New Roman" panose="02020603050405020304" pitchFamily="18" charset="0"/>
                <a:ea typeface="Calibri" panose="020F0502020204030204" pitchFamily="34" charset="0"/>
              </a:rPr>
              <a:t>(3), 677-698. </a:t>
            </a:r>
            <a:r>
              <a:rPr lang="en-US" sz="1800" u="sng" kern="100" dirty="0">
                <a:solidFill>
                  <a:srgbClr val="0563C1"/>
                </a:solidFill>
                <a:effectLst/>
                <a:latin typeface="Times New Roman" panose="02020603050405020304" pitchFamily="18" charset="0"/>
                <a:ea typeface="Calibri" panose="020F0502020204030204" pitchFamily="34" charset="0"/>
                <a:hlinkClick r:id="rId4"/>
              </a:rPr>
              <a:t>https://journals.sagepub.com/doi/abs/10.1177/1469540514553713</a:t>
            </a:r>
            <a:endParaRPr lang="en-GB" sz="1800" kern="100" dirty="0">
              <a:effectLst/>
              <a:latin typeface="Times New Roman" panose="02020603050405020304" pitchFamily="18" charset="0"/>
              <a:ea typeface="Calibri" panose="020F0502020204030204" pitchFamily="34" charset="0"/>
            </a:endParaRPr>
          </a:p>
          <a:p>
            <a:pPr marL="0" marR="0" indent="0" algn="just">
              <a:lnSpc>
                <a:spcPct val="150000"/>
              </a:lnSpc>
              <a:spcBef>
                <a:spcPts val="1200"/>
              </a:spcBef>
              <a:spcAft>
                <a:spcPts val="800"/>
              </a:spcAft>
              <a:buNone/>
            </a:pPr>
            <a:r>
              <a:rPr lang="en-US" sz="1800" kern="100" dirty="0">
                <a:effectLst/>
                <a:latin typeface="Times New Roman" panose="02020603050405020304" pitchFamily="18" charset="0"/>
                <a:ea typeface="Calibri" panose="020F0502020204030204" pitchFamily="34" charset="0"/>
              </a:rPr>
              <a:t>Visit Wales (2025) </a:t>
            </a:r>
            <a:r>
              <a:rPr lang="en-US" sz="1800" i="1" kern="100" dirty="0">
                <a:effectLst/>
                <a:latin typeface="Times New Roman" panose="02020603050405020304" pitchFamily="18" charset="0"/>
                <a:ea typeface="Calibri" panose="020F0502020204030204" pitchFamily="34" charset="0"/>
              </a:rPr>
              <a:t>Year of </a:t>
            </a:r>
            <a:r>
              <a:rPr lang="en-US" sz="1800" i="1" kern="100" dirty="0" err="1">
                <a:effectLst/>
                <a:latin typeface="Times New Roman" panose="02020603050405020304" pitchFamily="18" charset="0"/>
                <a:ea typeface="Calibri" panose="020F0502020204030204" pitchFamily="34" charset="0"/>
              </a:rPr>
              <a:t>Croeso</a:t>
            </a:r>
            <a:r>
              <a:rPr lang="en-US" sz="1800" i="1" kern="100" dirty="0">
                <a:effectLst/>
                <a:latin typeface="Times New Roman" panose="02020603050405020304" pitchFamily="18" charset="0"/>
                <a:ea typeface="Calibri" panose="020F0502020204030204" pitchFamily="34" charset="0"/>
              </a:rPr>
              <a:t> 2025: A warm Welsh welcome</a:t>
            </a:r>
            <a:r>
              <a:rPr lang="en-US" sz="1800" kern="100" dirty="0">
                <a:effectLst/>
                <a:latin typeface="Times New Roman" panose="02020603050405020304" pitchFamily="18" charset="0"/>
                <a:ea typeface="Calibri" panose="020F0502020204030204" pitchFamily="34" charset="0"/>
              </a:rPr>
              <a:t>. Available at: </a:t>
            </a:r>
            <a:r>
              <a:rPr lang="en-US" sz="1800" u="sng" kern="100" dirty="0">
                <a:solidFill>
                  <a:srgbClr val="0563C1"/>
                </a:solidFill>
                <a:effectLst/>
                <a:latin typeface="Times New Roman" panose="02020603050405020304" pitchFamily="18" charset="0"/>
                <a:ea typeface="Calibri" panose="020F0502020204030204" pitchFamily="34" charset="0"/>
                <a:hlinkClick r:id="rId5"/>
              </a:rPr>
              <a:t>https://traveltrade.visitwales.com/useful-information/toolkit/year-of-croeso</a:t>
            </a:r>
            <a:r>
              <a:rPr lang="en-US" sz="1800" kern="100" dirty="0">
                <a:effectLst/>
                <a:latin typeface="Times New Roman" panose="02020603050405020304" pitchFamily="18" charset="0"/>
                <a:ea typeface="Calibri" panose="020F0502020204030204" pitchFamily="34" charset="0"/>
              </a:rPr>
              <a:t> </a:t>
            </a:r>
            <a:endParaRPr lang="en-GB" sz="1800" kern="100" dirty="0">
              <a:effectLst/>
              <a:latin typeface="Times New Roman" panose="02020603050405020304" pitchFamily="18" charset="0"/>
              <a:ea typeface="Calibri" panose="020F0502020204030204" pitchFamily="34" charset="0"/>
            </a:endParaRPr>
          </a:p>
          <a:p>
            <a:pPr marL="139700" indent="0" algn="just">
              <a:lnSpc>
                <a:spcPct val="150000"/>
              </a:lnSpc>
              <a:spcBef>
                <a:spcPts val="1200"/>
              </a:spcBef>
              <a:spcAft>
                <a:spcPts val="800"/>
              </a:spcAft>
              <a:buNone/>
            </a:pPr>
            <a:endParaRPr lang="en-SG"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66679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7544483" y="657775"/>
            <a:ext cx="1299300" cy="4329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1" name="Google Shape;11;p2"/>
          <p:cNvGrpSpPr/>
          <p:nvPr/>
        </p:nvGrpSpPr>
        <p:grpSpPr>
          <a:xfrm>
            <a:off x="0" y="-7088"/>
            <a:ext cx="8661398" cy="5150588"/>
            <a:chOff x="0" y="-7088"/>
            <a:chExt cx="8661398" cy="5150588"/>
          </a:xfrm>
        </p:grpSpPr>
        <p:sp>
          <p:nvSpPr>
            <p:cNvPr id="12" name="Google Shape;12;p2"/>
            <p:cNvSpPr/>
            <p:nvPr/>
          </p:nvSpPr>
          <p:spPr>
            <a:xfrm>
              <a:off x="0" y="0"/>
              <a:ext cx="35250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3517898" y="-7088"/>
              <a:ext cx="5143500" cy="5143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4" name="Google Shape;14;p2"/>
          <p:cNvGrpSpPr/>
          <p:nvPr/>
        </p:nvGrpSpPr>
        <p:grpSpPr>
          <a:xfrm rot="10800000" flipH="1">
            <a:off x="1" y="1090763"/>
            <a:ext cx="8847502" cy="2961975"/>
            <a:chOff x="-8178042" y="-4493254"/>
            <a:chExt cx="19483598" cy="6522736"/>
          </a:xfrm>
        </p:grpSpPr>
        <p:sp>
          <p:nvSpPr>
            <p:cNvPr id="15" name="Google Shape;15;p2"/>
            <p:cNvSpPr/>
            <p:nvPr/>
          </p:nvSpPr>
          <p:spPr>
            <a:xfrm>
              <a:off x="-8178042" y="-4493118"/>
              <a:ext cx="12968400" cy="6522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7" name="Google Shape;17;p2"/>
          <p:cNvGrpSpPr/>
          <p:nvPr/>
        </p:nvGrpSpPr>
        <p:grpSpPr>
          <a:xfrm>
            <a:off x="3677236" y="4278349"/>
            <a:ext cx="5480829" cy="432996"/>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710175"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2" name="Google Shape;22;p2"/>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81"/>
        <p:cNvGrpSpPr/>
        <p:nvPr/>
      </p:nvGrpSpPr>
      <p:grpSpPr>
        <a:xfrm>
          <a:off x="0" y="0"/>
          <a:ext cx="0" cy="0"/>
          <a:chOff x="0" y="0"/>
          <a:chExt cx="0" cy="0"/>
        </a:xfrm>
      </p:grpSpPr>
      <p:grpSp>
        <p:nvGrpSpPr>
          <p:cNvPr id="82" name="Google Shape;82;p6"/>
          <p:cNvGrpSpPr/>
          <p:nvPr/>
        </p:nvGrpSpPr>
        <p:grpSpPr>
          <a:xfrm>
            <a:off x="-4" y="40"/>
            <a:ext cx="7072430" cy="1327315"/>
            <a:chOff x="-4" y="40"/>
            <a:chExt cx="7072430" cy="1327315"/>
          </a:xfrm>
        </p:grpSpPr>
        <p:sp>
          <p:nvSpPr>
            <p:cNvPr id="83" name="Google Shape;83;p6"/>
            <p:cNvSpPr/>
            <p:nvPr/>
          </p:nvSpPr>
          <p:spPr>
            <a:xfrm>
              <a:off x="6292649" y="126425"/>
              <a:ext cx="779700" cy="2598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84" name="Google Shape;84;p6"/>
            <p:cNvGrpSpPr/>
            <p:nvPr/>
          </p:nvGrpSpPr>
          <p:grpSpPr>
            <a:xfrm rot="10800000" flipH="1">
              <a:off x="3" y="40"/>
              <a:ext cx="6756168" cy="1327315"/>
              <a:chOff x="-2168138" y="330075"/>
              <a:chExt cx="8650663" cy="1699506"/>
            </a:xfrm>
          </p:grpSpPr>
          <p:sp>
            <p:nvSpPr>
              <p:cNvPr id="85" name="Google Shape;85;p6"/>
              <p:cNvSpPr/>
              <p:nvPr/>
            </p:nvSpPr>
            <p:spPr>
              <a:xfrm>
                <a:off x="-2168138" y="330081"/>
                <a:ext cx="69582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86" name="Google Shape;86;p6"/>
              <p:cNvSpPr/>
              <p:nvPr/>
            </p:nvSpPr>
            <p:spPr>
              <a:xfrm>
                <a:off x="4783025"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87" name="Google Shape;87;p6"/>
            <p:cNvGrpSpPr/>
            <p:nvPr/>
          </p:nvGrpSpPr>
          <p:grpSpPr>
            <a:xfrm rot="10800000" flipH="1">
              <a:off x="-4" y="381007"/>
              <a:ext cx="7072430" cy="771744"/>
              <a:chOff x="-9092084" y="330075"/>
              <a:chExt cx="15574609" cy="1699501"/>
            </a:xfrm>
          </p:grpSpPr>
          <p:sp>
            <p:nvSpPr>
              <p:cNvPr id="88" name="Google Shape;88;p6"/>
              <p:cNvSpPr/>
              <p:nvPr/>
            </p:nvSpPr>
            <p:spPr>
              <a:xfrm>
                <a:off x="-9092084" y="330076"/>
                <a:ext cx="1388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89" name="Google Shape;89;p6"/>
              <p:cNvSpPr/>
              <p:nvPr/>
            </p:nvSpPr>
            <p:spPr>
              <a:xfrm>
                <a:off x="4783025"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grpSp>
        <p:nvGrpSpPr>
          <p:cNvPr id="90" name="Google Shape;90;p6"/>
          <p:cNvGrpSpPr/>
          <p:nvPr/>
        </p:nvGrpSpPr>
        <p:grpSpPr>
          <a:xfrm>
            <a:off x="6946842" y="4472723"/>
            <a:ext cx="2202830" cy="670795"/>
            <a:chOff x="5575242" y="4472723"/>
            <a:chExt cx="2202830" cy="670795"/>
          </a:xfrm>
        </p:grpSpPr>
        <p:sp>
          <p:nvSpPr>
            <p:cNvPr id="91" name="Google Shape;91;p6"/>
            <p:cNvSpPr/>
            <p:nvPr/>
          </p:nvSpPr>
          <p:spPr>
            <a:xfrm rot="10800000">
              <a:off x="5575242"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6"/>
            <p:cNvGrpSpPr/>
            <p:nvPr/>
          </p:nvGrpSpPr>
          <p:grpSpPr>
            <a:xfrm flipH="1">
              <a:off x="5734850" y="4472723"/>
              <a:ext cx="2040837" cy="670795"/>
              <a:chOff x="1297954" y="330075"/>
              <a:chExt cx="5169293" cy="1699506"/>
            </a:xfrm>
          </p:grpSpPr>
          <p:sp>
            <p:nvSpPr>
              <p:cNvPr id="93" name="Google Shape;93;p6"/>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6"/>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6"/>
            <p:cNvGrpSpPr/>
            <p:nvPr/>
          </p:nvGrpSpPr>
          <p:grpSpPr>
            <a:xfrm flipH="1">
              <a:off x="5578209" y="4646738"/>
              <a:ext cx="2199863" cy="304563"/>
              <a:chOff x="-5827153" y="330075"/>
              <a:chExt cx="12276019" cy="1699569"/>
            </a:xfrm>
          </p:grpSpPr>
          <p:sp>
            <p:nvSpPr>
              <p:cNvPr id="96" name="Google Shape;96;p6"/>
              <p:cNvSpPr/>
              <p:nvPr/>
            </p:nvSpPr>
            <p:spPr>
              <a:xfrm>
                <a:off x="-5827153" y="330144"/>
                <a:ext cx="106122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4749366"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98" name="Google Shape;98;p6"/>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99" name="Google Shape;99;p6"/>
          <p:cNvSpPr txBox="1">
            <a:spLocks noGrp="1"/>
          </p:cNvSpPr>
          <p:nvPr>
            <p:ph type="body" idx="1"/>
          </p:nvPr>
        </p:nvSpPr>
        <p:spPr>
          <a:xfrm>
            <a:off x="814275" y="1537988"/>
            <a:ext cx="3378300" cy="27243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1000"/>
              </a:spcBef>
              <a:spcAft>
                <a:spcPts val="0"/>
              </a:spcAft>
              <a:buSzPts val="2000"/>
              <a:buChar char="▻"/>
              <a:defRPr sz="2000"/>
            </a:lvl2pPr>
            <a:lvl3pPr marL="1371600" lvl="2" indent="-355600">
              <a:spcBef>
                <a:spcPts val="1000"/>
              </a:spcBef>
              <a:spcAft>
                <a:spcPts val="0"/>
              </a:spcAft>
              <a:buSzPts val="2000"/>
              <a:buChar char="▻"/>
              <a:defRPr sz="2000"/>
            </a:lvl3pPr>
            <a:lvl4pPr marL="1828800" lvl="3" indent="-355600">
              <a:spcBef>
                <a:spcPts val="1000"/>
              </a:spcBef>
              <a:spcAft>
                <a:spcPts val="0"/>
              </a:spcAft>
              <a:buSzPts val="2000"/>
              <a:buChar char="▻"/>
              <a:defRPr sz="2000"/>
            </a:lvl4pPr>
            <a:lvl5pPr marL="2286000" lvl="4" indent="-355600">
              <a:spcBef>
                <a:spcPts val="1000"/>
              </a:spcBef>
              <a:spcAft>
                <a:spcPts val="0"/>
              </a:spcAft>
              <a:buSzPts val="2000"/>
              <a:buChar char="▻"/>
              <a:defRPr sz="2000"/>
            </a:lvl5pPr>
            <a:lvl6pPr marL="2743200" lvl="5" indent="-355600">
              <a:spcBef>
                <a:spcPts val="1000"/>
              </a:spcBef>
              <a:spcAft>
                <a:spcPts val="0"/>
              </a:spcAft>
              <a:buSzPts val="2000"/>
              <a:buChar char="▻"/>
              <a:defRPr sz="2000"/>
            </a:lvl6pPr>
            <a:lvl7pPr marL="3200400" lvl="6" indent="-355600">
              <a:spcBef>
                <a:spcPts val="1000"/>
              </a:spcBef>
              <a:spcAft>
                <a:spcPts val="0"/>
              </a:spcAft>
              <a:buSzPts val="2000"/>
              <a:buChar char="▻"/>
              <a:defRPr sz="2000"/>
            </a:lvl7pPr>
            <a:lvl8pPr marL="3657600" lvl="7" indent="-355600">
              <a:spcBef>
                <a:spcPts val="1000"/>
              </a:spcBef>
              <a:spcAft>
                <a:spcPts val="0"/>
              </a:spcAft>
              <a:buSzPts val="2000"/>
              <a:buChar char="▻"/>
              <a:defRPr sz="2000"/>
            </a:lvl8pPr>
            <a:lvl9pPr marL="4114800" lvl="8" indent="-355600">
              <a:spcBef>
                <a:spcPts val="1000"/>
              </a:spcBef>
              <a:spcAft>
                <a:spcPts val="1000"/>
              </a:spcAft>
              <a:buSzPts val="2000"/>
              <a:buChar char="▻"/>
              <a:defRPr sz="2000"/>
            </a:lvl9pPr>
          </a:lstStyle>
          <a:p>
            <a:endParaRPr/>
          </a:p>
        </p:txBody>
      </p:sp>
      <p:sp>
        <p:nvSpPr>
          <p:cNvPr id="100" name="Google Shape;100;p6"/>
          <p:cNvSpPr txBox="1">
            <a:spLocks noGrp="1"/>
          </p:cNvSpPr>
          <p:nvPr>
            <p:ph type="body" idx="2"/>
          </p:nvPr>
        </p:nvSpPr>
        <p:spPr>
          <a:xfrm>
            <a:off x="4396123" y="1537988"/>
            <a:ext cx="3378300" cy="27243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1000"/>
              </a:spcBef>
              <a:spcAft>
                <a:spcPts val="0"/>
              </a:spcAft>
              <a:buSzPts val="2000"/>
              <a:buChar char="▻"/>
              <a:defRPr sz="2000"/>
            </a:lvl2pPr>
            <a:lvl3pPr marL="1371600" lvl="2" indent="-355600">
              <a:spcBef>
                <a:spcPts val="1000"/>
              </a:spcBef>
              <a:spcAft>
                <a:spcPts val="0"/>
              </a:spcAft>
              <a:buSzPts val="2000"/>
              <a:buChar char="▻"/>
              <a:defRPr sz="2000"/>
            </a:lvl3pPr>
            <a:lvl4pPr marL="1828800" lvl="3" indent="-355600">
              <a:spcBef>
                <a:spcPts val="1000"/>
              </a:spcBef>
              <a:spcAft>
                <a:spcPts val="0"/>
              </a:spcAft>
              <a:buSzPts val="2000"/>
              <a:buChar char="▻"/>
              <a:defRPr sz="2000"/>
            </a:lvl4pPr>
            <a:lvl5pPr marL="2286000" lvl="4" indent="-355600">
              <a:spcBef>
                <a:spcPts val="1000"/>
              </a:spcBef>
              <a:spcAft>
                <a:spcPts val="0"/>
              </a:spcAft>
              <a:buSzPts val="2000"/>
              <a:buChar char="▻"/>
              <a:defRPr sz="2000"/>
            </a:lvl5pPr>
            <a:lvl6pPr marL="2743200" lvl="5" indent="-355600">
              <a:spcBef>
                <a:spcPts val="1000"/>
              </a:spcBef>
              <a:spcAft>
                <a:spcPts val="0"/>
              </a:spcAft>
              <a:buSzPts val="2000"/>
              <a:buChar char="▻"/>
              <a:defRPr sz="2000"/>
            </a:lvl6pPr>
            <a:lvl7pPr marL="3200400" lvl="6" indent="-355600">
              <a:spcBef>
                <a:spcPts val="1000"/>
              </a:spcBef>
              <a:spcAft>
                <a:spcPts val="0"/>
              </a:spcAft>
              <a:buSzPts val="2000"/>
              <a:buChar char="▻"/>
              <a:defRPr sz="2000"/>
            </a:lvl7pPr>
            <a:lvl8pPr marL="3657600" lvl="7" indent="-355600">
              <a:spcBef>
                <a:spcPts val="1000"/>
              </a:spcBef>
              <a:spcAft>
                <a:spcPts val="0"/>
              </a:spcAft>
              <a:buSzPts val="2000"/>
              <a:buChar char="▻"/>
              <a:defRPr sz="2000"/>
            </a:lvl8pPr>
            <a:lvl9pPr marL="4114800" lvl="8" indent="-355600">
              <a:spcBef>
                <a:spcPts val="1000"/>
              </a:spcBef>
              <a:spcAft>
                <a:spcPts val="1000"/>
              </a:spcAft>
              <a:buSzPts val="2000"/>
              <a:buChar char="▻"/>
              <a:defRPr sz="2000"/>
            </a:lvl9pPr>
          </a:lstStyle>
          <a:p>
            <a:endParaRPr/>
          </a:p>
        </p:txBody>
      </p:sp>
      <p:sp>
        <p:nvSpPr>
          <p:cNvPr id="101" name="Google Shape;101;p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102"/>
        <p:cNvGrpSpPr/>
        <p:nvPr/>
      </p:nvGrpSpPr>
      <p:grpSpPr>
        <a:xfrm>
          <a:off x="0" y="0"/>
          <a:ext cx="0" cy="0"/>
          <a:chOff x="0" y="0"/>
          <a:chExt cx="0" cy="0"/>
        </a:xfrm>
      </p:grpSpPr>
      <p:grpSp>
        <p:nvGrpSpPr>
          <p:cNvPr id="103" name="Google Shape;103;p7"/>
          <p:cNvGrpSpPr/>
          <p:nvPr/>
        </p:nvGrpSpPr>
        <p:grpSpPr>
          <a:xfrm>
            <a:off x="-4" y="40"/>
            <a:ext cx="7072430" cy="1327315"/>
            <a:chOff x="-4" y="40"/>
            <a:chExt cx="7072430" cy="1327315"/>
          </a:xfrm>
        </p:grpSpPr>
        <p:sp>
          <p:nvSpPr>
            <p:cNvPr id="104" name="Google Shape;104;p7"/>
            <p:cNvSpPr/>
            <p:nvPr/>
          </p:nvSpPr>
          <p:spPr>
            <a:xfrm>
              <a:off x="6292649" y="126425"/>
              <a:ext cx="779700" cy="2598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05" name="Google Shape;105;p7"/>
            <p:cNvGrpSpPr/>
            <p:nvPr/>
          </p:nvGrpSpPr>
          <p:grpSpPr>
            <a:xfrm rot="10800000" flipH="1">
              <a:off x="3" y="40"/>
              <a:ext cx="6756168" cy="1327315"/>
              <a:chOff x="-2168138" y="330075"/>
              <a:chExt cx="8650663" cy="1699506"/>
            </a:xfrm>
          </p:grpSpPr>
          <p:sp>
            <p:nvSpPr>
              <p:cNvPr id="106" name="Google Shape;106;p7"/>
              <p:cNvSpPr/>
              <p:nvPr/>
            </p:nvSpPr>
            <p:spPr>
              <a:xfrm>
                <a:off x="-2168138" y="330081"/>
                <a:ext cx="69582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07" name="Google Shape;107;p7"/>
              <p:cNvSpPr/>
              <p:nvPr/>
            </p:nvSpPr>
            <p:spPr>
              <a:xfrm>
                <a:off x="4783025"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08" name="Google Shape;108;p7"/>
            <p:cNvGrpSpPr/>
            <p:nvPr/>
          </p:nvGrpSpPr>
          <p:grpSpPr>
            <a:xfrm rot="10800000" flipH="1">
              <a:off x="-4" y="381007"/>
              <a:ext cx="7072430" cy="771744"/>
              <a:chOff x="-9092084" y="330075"/>
              <a:chExt cx="15574609" cy="1699501"/>
            </a:xfrm>
          </p:grpSpPr>
          <p:sp>
            <p:nvSpPr>
              <p:cNvPr id="109" name="Google Shape;109;p7"/>
              <p:cNvSpPr/>
              <p:nvPr/>
            </p:nvSpPr>
            <p:spPr>
              <a:xfrm>
                <a:off x="-9092084" y="330076"/>
                <a:ext cx="1388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10" name="Google Shape;110;p7"/>
              <p:cNvSpPr/>
              <p:nvPr/>
            </p:nvSpPr>
            <p:spPr>
              <a:xfrm>
                <a:off x="4783025"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grpSp>
        <p:nvGrpSpPr>
          <p:cNvPr id="111" name="Google Shape;111;p7"/>
          <p:cNvGrpSpPr/>
          <p:nvPr/>
        </p:nvGrpSpPr>
        <p:grpSpPr>
          <a:xfrm>
            <a:off x="6946842" y="4472723"/>
            <a:ext cx="2202830" cy="670795"/>
            <a:chOff x="5575242" y="4472723"/>
            <a:chExt cx="2202830" cy="670795"/>
          </a:xfrm>
        </p:grpSpPr>
        <p:sp>
          <p:nvSpPr>
            <p:cNvPr id="112" name="Google Shape;112;p7"/>
            <p:cNvSpPr/>
            <p:nvPr/>
          </p:nvSpPr>
          <p:spPr>
            <a:xfrm rot="10800000">
              <a:off x="5575242"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 name="Google Shape;113;p7"/>
            <p:cNvGrpSpPr/>
            <p:nvPr/>
          </p:nvGrpSpPr>
          <p:grpSpPr>
            <a:xfrm flipH="1">
              <a:off x="5734850" y="4472723"/>
              <a:ext cx="2040837" cy="670795"/>
              <a:chOff x="1297954" y="330075"/>
              <a:chExt cx="5169293" cy="1699506"/>
            </a:xfrm>
          </p:grpSpPr>
          <p:sp>
            <p:nvSpPr>
              <p:cNvPr id="114" name="Google Shape;114;p7"/>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7"/>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 name="Google Shape;116;p7"/>
            <p:cNvGrpSpPr/>
            <p:nvPr/>
          </p:nvGrpSpPr>
          <p:grpSpPr>
            <a:xfrm flipH="1">
              <a:off x="5578209" y="4646738"/>
              <a:ext cx="2199863" cy="304563"/>
              <a:chOff x="-5827153" y="330075"/>
              <a:chExt cx="12276019" cy="1699569"/>
            </a:xfrm>
          </p:grpSpPr>
          <p:sp>
            <p:nvSpPr>
              <p:cNvPr id="117" name="Google Shape;117;p7"/>
              <p:cNvSpPr/>
              <p:nvPr/>
            </p:nvSpPr>
            <p:spPr>
              <a:xfrm>
                <a:off x="-5827153" y="330144"/>
                <a:ext cx="106122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7"/>
              <p:cNvSpPr/>
              <p:nvPr/>
            </p:nvSpPr>
            <p:spPr>
              <a:xfrm>
                <a:off x="4749366"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9" name="Google Shape;119;p7"/>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120" name="Google Shape;120;p7"/>
          <p:cNvSpPr txBox="1">
            <a:spLocks noGrp="1"/>
          </p:cNvSpPr>
          <p:nvPr>
            <p:ph type="body" idx="1"/>
          </p:nvPr>
        </p:nvSpPr>
        <p:spPr>
          <a:xfrm>
            <a:off x="870450" y="1545076"/>
            <a:ext cx="2247900" cy="27099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1" name="Google Shape;121;p7"/>
          <p:cNvSpPr txBox="1">
            <a:spLocks noGrp="1"/>
          </p:cNvSpPr>
          <p:nvPr>
            <p:ph type="body" idx="2"/>
          </p:nvPr>
        </p:nvSpPr>
        <p:spPr>
          <a:xfrm>
            <a:off x="3233637" y="1545076"/>
            <a:ext cx="2247900" cy="27099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2" name="Google Shape;122;p7"/>
          <p:cNvSpPr txBox="1">
            <a:spLocks noGrp="1"/>
          </p:cNvSpPr>
          <p:nvPr>
            <p:ph type="body" idx="3"/>
          </p:nvPr>
        </p:nvSpPr>
        <p:spPr>
          <a:xfrm>
            <a:off x="5540650" y="1545076"/>
            <a:ext cx="2247900" cy="27099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3" name="Google Shape;123;p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accent5">
            <a:lumMod val="20000"/>
            <a:lumOff val="8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14275" y="392575"/>
            <a:ext cx="5258400" cy="7662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1pPr>
            <a:lvl2pPr lvl="1">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2pPr>
            <a:lvl3pPr lvl="2">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3pPr>
            <a:lvl4pPr lvl="3">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4pPr>
            <a:lvl5pPr lvl="4">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5pPr>
            <a:lvl6pPr lvl="5">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6pPr>
            <a:lvl7pPr lvl="6">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7pPr>
            <a:lvl8pPr lvl="7">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8pPr>
            <a:lvl9pPr lvl="8">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9pPr>
          </a:lstStyle>
          <a:p>
            <a:endParaRPr/>
          </a:p>
        </p:txBody>
      </p:sp>
      <p:sp>
        <p:nvSpPr>
          <p:cNvPr id="7" name="Google Shape;7;p1"/>
          <p:cNvSpPr txBox="1">
            <a:spLocks noGrp="1"/>
          </p:cNvSpPr>
          <p:nvPr>
            <p:ph type="body" idx="1"/>
          </p:nvPr>
        </p:nvSpPr>
        <p:spPr>
          <a:xfrm>
            <a:off x="814275" y="1327350"/>
            <a:ext cx="6132600" cy="3145500"/>
          </a:xfrm>
          <a:prstGeom prst="rect">
            <a:avLst/>
          </a:prstGeom>
          <a:noFill/>
          <a:ln>
            <a:noFill/>
          </a:ln>
        </p:spPr>
        <p:txBody>
          <a:bodyPr spcFirstLastPara="1" wrap="square" lIns="91425" tIns="91425" rIns="91425" bIns="91425" anchor="ctr" anchorCtr="0">
            <a:noAutofit/>
          </a:bodyPr>
          <a:lstStyle>
            <a:lvl1pPr marL="457200" lvl="0" indent="-381000">
              <a:spcBef>
                <a:spcPts val="6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1pPr>
            <a:lvl2pPr marL="914400" lvl="1"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2pPr>
            <a:lvl3pPr marL="1371600" lvl="2"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3pPr>
            <a:lvl4pPr marL="1828800" lvl="3"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4pPr>
            <a:lvl5pPr marL="2286000" lvl="4"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5pPr>
            <a:lvl6pPr marL="2743200" lvl="5"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6pPr>
            <a:lvl7pPr marL="3200400" lvl="6"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7pPr>
            <a:lvl8pPr marL="3657600" lvl="7"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8pPr>
            <a:lvl9pPr marL="4114800" lvl="8" indent="-381000">
              <a:spcBef>
                <a:spcPts val="1000"/>
              </a:spcBef>
              <a:spcAft>
                <a:spcPts val="100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9pPr>
          </a:lstStyle>
          <a:p>
            <a:endParaRPr/>
          </a:p>
        </p:txBody>
      </p:sp>
      <p:sp>
        <p:nvSpPr>
          <p:cNvPr id="8" name="Google Shape;8;p1"/>
          <p:cNvSpPr txBox="1">
            <a:spLocks noGrp="1"/>
          </p:cNvSpPr>
          <p:nvPr>
            <p:ph type="sldNum" idx="12"/>
          </p:nvPr>
        </p:nvSpPr>
        <p:spPr>
          <a:xfrm>
            <a:off x="7618000" y="4636500"/>
            <a:ext cx="1487400" cy="315600"/>
          </a:xfrm>
          <a:prstGeom prst="rect">
            <a:avLst/>
          </a:prstGeom>
          <a:noFill/>
          <a:ln>
            <a:noFill/>
          </a:ln>
        </p:spPr>
        <p:txBody>
          <a:bodyPr spcFirstLastPara="1" wrap="square" lIns="91425" tIns="91425" rIns="91425" bIns="91425" anchor="ctr" anchorCtr="0">
            <a:noAutofit/>
          </a:bodyPr>
          <a:lstStyle>
            <a:lvl1pPr lvl="0" algn="r">
              <a:buNone/>
              <a:defRPr sz="1200" b="1">
                <a:solidFill>
                  <a:schemeClr val="lt1"/>
                </a:solidFill>
                <a:latin typeface="Roboto Condensed"/>
                <a:ea typeface="Roboto Condensed"/>
                <a:cs typeface="Roboto Condensed"/>
                <a:sym typeface="Roboto Condensed"/>
              </a:defRPr>
            </a:lvl1pPr>
            <a:lvl2pPr lvl="1" algn="r">
              <a:buNone/>
              <a:defRPr sz="1200" b="1">
                <a:solidFill>
                  <a:schemeClr val="lt1"/>
                </a:solidFill>
                <a:latin typeface="Roboto Condensed"/>
                <a:ea typeface="Roboto Condensed"/>
                <a:cs typeface="Roboto Condensed"/>
                <a:sym typeface="Roboto Condensed"/>
              </a:defRPr>
            </a:lvl2pPr>
            <a:lvl3pPr lvl="2" algn="r">
              <a:buNone/>
              <a:defRPr sz="1200" b="1">
                <a:solidFill>
                  <a:schemeClr val="lt1"/>
                </a:solidFill>
                <a:latin typeface="Roboto Condensed"/>
                <a:ea typeface="Roboto Condensed"/>
                <a:cs typeface="Roboto Condensed"/>
                <a:sym typeface="Roboto Condensed"/>
              </a:defRPr>
            </a:lvl3pPr>
            <a:lvl4pPr lvl="3" algn="r">
              <a:buNone/>
              <a:defRPr sz="1200" b="1">
                <a:solidFill>
                  <a:schemeClr val="lt1"/>
                </a:solidFill>
                <a:latin typeface="Roboto Condensed"/>
                <a:ea typeface="Roboto Condensed"/>
                <a:cs typeface="Roboto Condensed"/>
                <a:sym typeface="Roboto Condensed"/>
              </a:defRPr>
            </a:lvl4pPr>
            <a:lvl5pPr lvl="4" algn="r">
              <a:buNone/>
              <a:defRPr sz="1200" b="1">
                <a:solidFill>
                  <a:schemeClr val="lt1"/>
                </a:solidFill>
                <a:latin typeface="Roboto Condensed"/>
                <a:ea typeface="Roboto Condensed"/>
                <a:cs typeface="Roboto Condensed"/>
                <a:sym typeface="Roboto Condensed"/>
              </a:defRPr>
            </a:lvl5pPr>
            <a:lvl6pPr lvl="5" algn="r">
              <a:buNone/>
              <a:defRPr sz="1200" b="1">
                <a:solidFill>
                  <a:schemeClr val="lt1"/>
                </a:solidFill>
                <a:latin typeface="Roboto Condensed"/>
                <a:ea typeface="Roboto Condensed"/>
                <a:cs typeface="Roboto Condensed"/>
                <a:sym typeface="Roboto Condensed"/>
              </a:defRPr>
            </a:lvl6pPr>
            <a:lvl7pPr lvl="6" algn="r">
              <a:buNone/>
              <a:defRPr sz="1200" b="1">
                <a:solidFill>
                  <a:schemeClr val="lt1"/>
                </a:solidFill>
                <a:latin typeface="Roboto Condensed"/>
                <a:ea typeface="Roboto Condensed"/>
                <a:cs typeface="Roboto Condensed"/>
                <a:sym typeface="Roboto Condensed"/>
              </a:defRPr>
            </a:lvl7pPr>
            <a:lvl8pPr lvl="7" algn="r">
              <a:buNone/>
              <a:defRPr sz="1200" b="1">
                <a:solidFill>
                  <a:schemeClr val="lt1"/>
                </a:solidFill>
                <a:latin typeface="Roboto Condensed"/>
                <a:ea typeface="Roboto Condensed"/>
                <a:cs typeface="Roboto Condensed"/>
                <a:sym typeface="Roboto Condensed"/>
              </a:defRPr>
            </a:lvl8pPr>
            <a:lvl9pPr lvl="8" algn="r">
              <a:buNone/>
              <a:defRPr sz="1200" b="1">
                <a:solidFill>
                  <a:schemeClr val="lt1"/>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hyperlink" Target="https://www.emerald.com/insight/content/doi/10.1108/ijefm-03-2015-0014/full/html" TargetMode="External"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direct.com/science/article/abs/pii/S1441352314000382" TargetMode="External" /><Relationship Id="rId2" Type="http://schemas.openxmlformats.org/officeDocument/2006/relationships/notesSlide" Target="../notesSlides/notesSlide14.xml" /><Relationship Id="rId1" Type="http://schemas.openxmlformats.org/officeDocument/2006/relationships/slideLayout" Target="../slideLayouts/slideLayout3.xml" /><Relationship Id="rId5" Type="http://schemas.openxmlformats.org/officeDocument/2006/relationships/hyperlink" Target="https://traveltrade.visitwales.com/useful-information/toolkit/year-of-croeso" TargetMode="External" /><Relationship Id="rId4" Type="http://schemas.openxmlformats.org/officeDocument/2006/relationships/hyperlink" Target="https://journals.sagepub.com/doi/abs/10.1177/146954051455371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5" name="Subtitle 2">
            <a:extLst>
              <a:ext uri="{FF2B5EF4-FFF2-40B4-BE49-F238E27FC236}">
                <a16:creationId xmlns:a16="http://schemas.microsoft.com/office/drawing/2014/main" id="{BC3FE910-86CB-8FEE-A21C-C33585DE2C9B}"/>
              </a:ext>
            </a:extLst>
          </p:cNvPr>
          <p:cNvSpPr txBox="1">
            <a:spLocks/>
          </p:cNvSpPr>
          <p:nvPr/>
        </p:nvSpPr>
        <p:spPr>
          <a:xfrm>
            <a:off x="1442166" y="2020435"/>
            <a:ext cx="4424793" cy="454318"/>
          </a:xfrm>
          <a:prstGeom prst="rect">
            <a:avLst/>
          </a:prstGeom>
        </p:spPr>
        <p:txBody>
          <a:bodyPr>
            <a:normAutofit fontScale="2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lnSpc>
                <a:spcPct val="150000"/>
              </a:lnSpc>
              <a:spcBef>
                <a:spcPts val="1200"/>
              </a:spcBef>
              <a:spcAft>
                <a:spcPts val="800"/>
              </a:spcAft>
            </a:pPr>
            <a:r>
              <a:rPr lang="en-US" sz="6200" b="1" kern="100" dirty="0">
                <a:solidFill>
                  <a:schemeClr val="bg1"/>
                </a:solidFill>
                <a:effectLst/>
                <a:latin typeface="Times New Roman" panose="02020603050405020304" pitchFamily="18" charset="0"/>
                <a:ea typeface="Calibri" panose="020F0502020204030204" pitchFamily="34" charset="0"/>
              </a:rPr>
              <a:t>Module Code: BMIH6007</a:t>
            </a:r>
            <a:endParaRPr lang="en-SG" sz="6200" kern="100" dirty="0">
              <a:solidFill>
                <a:schemeClr val="bg1"/>
              </a:solidFill>
              <a:effectLst/>
              <a:latin typeface="Times New Roman" panose="02020603050405020304" pitchFamily="18" charset="0"/>
              <a:ea typeface="Calibri" panose="020F0502020204030204" pitchFamily="34" charset="0"/>
            </a:endParaRPr>
          </a:p>
          <a:p>
            <a:endParaRPr lang="en-SG" dirty="0"/>
          </a:p>
        </p:txBody>
      </p:sp>
      <p:sp>
        <p:nvSpPr>
          <p:cNvPr id="6" name="TextBox 5">
            <a:extLst>
              <a:ext uri="{FF2B5EF4-FFF2-40B4-BE49-F238E27FC236}">
                <a16:creationId xmlns:a16="http://schemas.microsoft.com/office/drawing/2014/main" id="{517524C8-134B-3E0E-C2EB-A4981CA28321}"/>
              </a:ext>
            </a:extLst>
          </p:cNvPr>
          <p:cNvSpPr txBox="1"/>
          <p:nvPr/>
        </p:nvSpPr>
        <p:spPr>
          <a:xfrm>
            <a:off x="527637" y="3271857"/>
            <a:ext cx="6102848" cy="336118"/>
          </a:xfrm>
          <a:prstGeom prst="rect">
            <a:avLst/>
          </a:prstGeom>
          <a:noFill/>
        </p:spPr>
        <p:txBody>
          <a:bodyPr wrap="square">
            <a:spAutoFit/>
          </a:bodyPr>
          <a:lstStyle/>
          <a:p>
            <a:pPr algn="ctr">
              <a:lnSpc>
                <a:spcPct val="150000"/>
              </a:lnSpc>
              <a:spcBef>
                <a:spcPts val="1200"/>
              </a:spcBef>
              <a:spcAft>
                <a:spcPts val="800"/>
              </a:spcAft>
            </a:pPr>
            <a:r>
              <a:rPr lang="en-US" sz="1200" b="1" kern="100" dirty="0">
                <a:solidFill>
                  <a:schemeClr val="bg1"/>
                </a:solidFill>
                <a:effectLst/>
                <a:latin typeface="Times New Roman" panose="02020603050405020304" pitchFamily="18" charset="0"/>
                <a:ea typeface="Calibri" panose="020F0502020204030204" pitchFamily="34" charset="0"/>
              </a:rPr>
              <a:t>Chosen Idea:</a:t>
            </a:r>
            <a:r>
              <a:rPr lang="en-US" sz="1200" kern="100" dirty="0">
                <a:solidFill>
                  <a:schemeClr val="bg1"/>
                </a:solidFill>
                <a:effectLst/>
                <a:latin typeface="Times New Roman" panose="02020603050405020304" pitchFamily="18" charset="0"/>
                <a:ea typeface="Calibri" panose="020F0502020204030204" pitchFamily="34" charset="0"/>
              </a:rPr>
              <a:t> </a:t>
            </a:r>
            <a:r>
              <a:rPr lang="en-US" sz="1200" i="1" kern="100" dirty="0">
                <a:solidFill>
                  <a:schemeClr val="bg1"/>
                </a:solidFill>
                <a:effectLst/>
                <a:latin typeface="Times New Roman" panose="02020603050405020304" pitchFamily="18" charset="0"/>
                <a:ea typeface="Calibri" panose="020F0502020204030204" pitchFamily="34" charset="0"/>
              </a:rPr>
              <a:t>“Taste of Wales International Food &amp; Drink Expo” (Venue: Cardiff Bay)</a:t>
            </a:r>
            <a:endParaRPr lang="en-SG" sz="1200" kern="100" dirty="0">
              <a:solidFill>
                <a:schemeClr val="bg1"/>
              </a:solidFill>
              <a:effectLst/>
              <a:latin typeface="Times New Roman" panose="02020603050405020304" pitchFamily="18" charset="0"/>
              <a:ea typeface="Calibri" panose="020F0502020204030204" pitchFamily="34" charset="0"/>
            </a:endParaRPr>
          </a:p>
        </p:txBody>
      </p:sp>
      <p:sp>
        <p:nvSpPr>
          <p:cNvPr id="7" name="TextBox 6">
            <a:extLst>
              <a:ext uri="{FF2B5EF4-FFF2-40B4-BE49-F238E27FC236}">
                <a16:creationId xmlns:a16="http://schemas.microsoft.com/office/drawing/2014/main" id="{DD477708-0623-77A5-1D19-9E184FD20E80}"/>
              </a:ext>
            </a:extLst>
          </p:cNvPr>
          <p:cNvSpPr txBox="1"/>
          <p:nvPr/>
        </p:nvSpPr>
        <p:spPr>
          <a:xfrm>
            <a:off x="208978" y="4051478"/>
            <a:ext cx="6102848" cy="779701"/>
          </a:xfrm>
          <a:prstGeom prst="rect">
            <a:avLst/>
          </a:prstGeom>
          <a:noFill/>
        </p:spPr>
        <p:txBody>
          <a:bodyPr wrap="square">
            <a:spAutoFit/>
          </a:bodyPr>
          <a:lstStyle/>
          <a:p>
            <a:pPr algn="just">
              <a:spcBef>
                <a:spcPts val="1200"/>
              </a:spcBef>
              <a:spcAft>
                <a:spcPts val="800"/>
              </a:spcAft>
              <a:buNone/>
            </a:pPr>
            <a:r>
              <a:rPr lang="en-SG" kern="100" dirty="0">
                <a:solidFill>
                  <a:schemeClr val="tx1"/>
                </a:solidFill>
                <a:effectLst/>
                <a:latin typeface="Times New Roman" panose="02020603050405020304" pitchFamily="18" charset="0"/>
                <a:ea typeface="Calibri" panose="020F0502020204030204" pitchFamily="34" charset="0"/>
              </a:rPr>
              <a:t>Student Name:</a:t>
            </a:r>
            <a:r>
              <a:rPr lang="en-GB" kern="100" dirty="0">
                <a:solidFill>
                  <a:schemeClr val="tx1"/>
                </a:solidFill>
                <a:latin typeface="Times New Roman" panose="02020603050405020304" pitchFamily="18" charset="0"/>
                <a:ea typeface="Calibri" panose="020F0502020204030204" pitchFamily="34" charset="0"/>
              </a:rPr>
              <a:t>Cristina </a:t>
            </a:r>
            <a:r>
              <a:rPr lang="en-GB" kern="100" dirty="0" err="1">
                <a:solidFill>
                  <a:schemeClr val="tx1"/>
                </a:solidFill>
                <a:latin typeface="Times New Roman" panose="02020603050405020304" pitchFamily="18" charset="0"/>
                <a:ea typeface="Calibri" panose="020F0502020204030204" pitchFamily="34" charset="0"/>
              </a:rPr>
              <a:t>Croitoru</a:t>
            </a:r>
            <a:endParaRPr lang="en-SG" kern="100" dirty="0">
              <a:solidFill>
                <a:schemeClr val="tx1"/>
              </a:solidFill>
              <a:effectLst/>
              <a:latin typeface="Times New Roman" panose="02020603050405020304" pitchFamily="18" charset="0"/>
              <a:ea typeface="Calibri" panose="020F0502020204030204" pitchFamily="34" charset="0"/>
            </a:endParaRPr>
          </a:p>
          <a:p>
            <a:pPr algn="just">
              <a:spcBef>
                <a:spcPts val="1200"/>
              </a:spcBef>
              <a:spcAft>
                <a:spcPts val="800"/>
              </a:spcAft>
            </a:pPr>
            <a:r>
              <a:rPr lang="en-SG" kern="100" dirty="0">
                <a:solidFill>
                  <a:schemeClr val="tx1"/>
                </a:solidFill>
                <a:effectLst/>
                <a:latin typeface="Times New Roman" panose="02020603050405020304" pitchFamily="18" charset="0"/>
                <a:ea typeface="Calibri" panose="020F0502020204030204" pitchFamily="34" charset="0"/>
              </a:rPr>
              <a:t>Student ID:</a:t>
            </a:r>
            <a:r>
              <a:rPr lang="en-GB" kern="100" dirty="0">
                <a:solidFill>
                  <a:schemeClr val="tx1"/>
                </a:solidFill>
                <a:effectLst/>
                <a:latin typeface="Times New Roman" panose="02020603050405020304" pitchFamily="18" charset="0"/>
                <a:ea typeface="Calibri" panose="020F0502020204030204" pitchFamily="34" charset="0"/>
              </a:rPr>
              <a:t>2243006</a:t>
            </a:r>
            <a:endParaRPr lang="en-SG" kern="100" dirty="0">
              <a:solidFill>
                <a:schemeClr val="tx1"/>
              </a:solidFill>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CA4A05FF-E9B4-69FD-83D7-54AB49ACC68F}"/>
              </a:ext>
            </a:extLst>
          </p:cNvPr>
          <p:cNvSpPr txBox="1"/>
          <p:nvPr/>
        </p:nvSpPr>
        <p:spPr>
          <a:xfrm>
            <a:off x="1179810" y="2410679"/>
            <a:ext cx="4949504" cy="700000"/>
          </a:xfrm>
          <a:prstGeom prst="rect">
            <a:avLst/>
          </a:prstGeom>
          <a:noFill/>
        </p:spPr>
        <p:txBody>
          <a:bodyPr wrap="square">
            <a:spAutoFit/>
          </a:bodyPr>
          <a:lstStyle/>
          <a:p>
            <a:pPr algn="ctr">
              <a:lnSpc>
                <a:spcPct val="150000"/>
              </a:lnSpc>
              <a:spcBef>
                <a:spcPts val="1200"/>
              </a:spcBef>
              <a:spcAft>
                <a:spcPts val="800"/>
              </a:spcAft>
            </a:pPr>
            <a:r>
              <a:rPr lang="en-US" sz="1400" b="1" kern="100" dirty="0">
                <a:solidFill>
                  <a:schemeClr val="bg1"/>
                </a:solidFill>
                <a:effectLst/>
                <a:latin typeface="Times New Roman" panose="02020603050405020304" pitchFamily="18" charset="0"/>
                <a:ea typeface="Calibri" panose="020F0502020204030204" pitchFamily="34" charset="0"/>
              </a:rPr>
              <a:t>Module Title: International Meetings Management for the Hotel Industry</a:t>
            </a:r>
            <a:endParaRPr lang="en-SG" sz="1200" kern="100" dirty="0">
              <a:solidFill>
                <a:schemeClr val="bg1"/>
              </a:solidFill>
              <a:effectLst/>
              <a:latin typeface="Times New Roman" panose="02020603050405020304" pitchFamily="18" charset="0"/>
              <a:ea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2"/>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SG" sz="1600" b="1" kern="100" dirty="0">
                <a:solidFill>
                  <a:schemeClr val="bg1"/>
                </a:solidFill>
                <a:effectLst/>
                <a:latin typeface="Times New Roman" panose="02020603050405020304" pitchFamily="18" charset="0"/>
                <a:ea typeface="Times New Roman" panose="02020603050405020304" pitchFamily="18" charset="0"/>
              </a:rPr>
              <a:t>Acknowledging the AI Use </a:t>
            </a:r>
          </a:p>
        </p:txBody>
      </p:sp>
      <p:sp>
        <p:nvSpPr>
          <p:cNvPr id="192" name="Google Shape;192;p1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2</a:t>
            </a:fld>
            <a:endParaRPr/>
          </a:p>
        </p:txBody>
      </p:sp>
      <p:grpSp>
        <p:nvGrpSpPr>
          <p:cNvPr id="194" name="Google Shape;194;p12"/>
          <p:cNvGrpSpPr/>
          <p:nvPr/>
        </p:nvGrpSpPr>
        <p:grpSpPr>
          <a:xfrm>
            <a:off x="293683" y="574116"/>
            <a:ext cx="309041" cy="403123"/>
            <a:chOff x="590250" y="244200"/>
            <a:chExt cx="407975" cy="532175"/>
          </a:xfrm>
        </p:grpSpPr>
        <p:sp>
          <p:nvSpPr>
            <p:cNvPr id="195" name="Google Shape;195;p12"/>
            <p:cNvSpPr/>
            <p:nvPr/>
          </p:nvSpPr>
          <p:spPr>
            <a:xfrm>
              <a:off x="623125" y="313625"/>
              <a:ext cx="375100" cy="462750"/>
            </a:xfrm>
            <a:custGeom>
              <a:avLst/>
              <a:gdLst/>
              <a:ahLst/>
              <a:cxnLst/>
              <a:rect l="l" t="t" r="r" b="b"/>
              <a:pathLst>
                <a:path w="15004" h="18510" fill="none" extrusionOk="0">
                  <a:moveTo>
                    <a:pt x="1" y="17536"/>
                  </a:moveTo>
                  <a:lnTo>
                    <a:pt x="1" y="17536"/>
                  </a:lnTo>
                  <a:lnTo>
                    <a:pt x="1" y="17536"/>
                  </a:lnTo>
                  <a:lnTo>
                    <a:pt x="25" y="17682"/>
                  </a:lnTo>
                  <a:lnTo>
                    <a:pt x="49" y="17852"/>
                  </a:lnTo>
                  <a:lnTo>
                    <a:pt x="123" y="18023"/>
                  </a:lnTo>
                  <a:lnTo>
                    <a:pt x="220" y="18193"/>
                  </a:lnTo>
                  <a:lnTo>
                    <a:pt x="293" y="18291"/>
                  </a:lnTo>
                  <a:lnTo>
                    <a:pt x="390" y="18364"/>
                  </a:lnTo>
                  <a:lnTo>
                    <a:pt x="488" y="18412"/>
                  </a:lnTo>
                  <a:lnTo>
                    <a:pt x="610" y="18461"/>
                  </a:lnTo>
                  <a:lnTo>
                    <a:pt x="756" y="18510"/>
                  </a:lnTo>
                  <a:lnTo>
                    <a:pt x="926" y="18510"/>
                  </a:lnTo>
                  <a:lnTo>
                    <a:pt x="14468" y="18510"/>
                  </a:lnTo>
                  <a:lnTo>
                    <a:pt x="14468" y="18510"/>
                  </a:lnTo>
                  <a:lnTo>
                    <a:pt x="14541" y="18510"/>
                  </a:lnTo>
                  <a:lnTo>
                    <a:pt x="14614" y="18485"/>
                  </a:lnTo>
                  <a:lnTo>
                    <a:pt x="14736" y="18412"/>
                  </a:lnTo>
                  <a:lnTo>
                    <a:pt x="14833" y="18291"/>
                  </a:lnTo>
                  <a:lnTo>
                    <a:pt x="14906" y="18144"/>
                  </a:lnTo>
                  <a:lnTo>
                    <a:pt x="14955" y="17974"/>
                  </a:lnTo>
                  <a:lnTo>
                    <a:pt x="14979" y="17779"/>
                  </a:lnTo>
                  <a:lnTo>
                    <a:pt x="15003" y="17438"/>
                  </a:lnTo>
                  <a:lnTo>
                    <a:pt x="15003" y="487"/>
                  </a:lnTo>
                  <a:lnTo>
                    <a:pt x="15003" y="487"/>
                  </a:lnTo>
                  <a:lnTo>
                    <a:pt x="15003" y="341"/>
                  </a:lnTo>
                  <a:lnTo>
                    <a:pt x="14979" y="219"/>
                  </a:lnTo>
                  <a:lnTo>
                    <a:pt x="14955" y="146"/>
                  </a:lnTo>
                  <a:lnTo>
                    <a:pt x="14906" y="73"/>
                  </a:lnTo>
                  <a:lnTo>
                    <a:pt x="14833" y="49"/>
                  </a:lnTo>
                  <a:lnTo>
                    <a:pt x="14736" y="24"/>
                  </a:lnTo>
                  <a:lnTo>
                    <a:pt x="1446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2"/>
            <p:cNvSpPr/>
            <p:nvPr/>
          </p:nvSpPr>
          <p:spPr>
            <a:xfrm>
              <a:off x="590250" y="269775"/>
              <a:ext cx="377525" cy="462775"/>
            </a:xfrm>
            <a:custGeom>
              <a:avLst/>
              <a:gdLst/>
              <a:ahLst/>
              <a:cxnLst/>
              <a:rect l="l" t="t" r="r" b="b"/>
              <a:pathLst>
                <a:path w="15101" h="18511" fill="none" extrusionOk="0">
                  <a:moveTo>
                    <a:pt x="14321" y="0"/>
                  </a:moveTo>
                  <a:lnTo>
                    <a:pt x="780" y="0"/>
                  </a:lnTo>
                  <a:lnTo>
                    <a:pt x="780" y="0"/>
                  </a:lnTo>
                  <a:lnTo>
                    <a:pt x="634" y="25"/>
                  </a:lnTo>
                  <a:lnTo>
                    <a:pt x="488" y="74"/>
                  </a:lnTo>
                  <a:lnTo>
                    <a:pt x="342" y="122"/>
                  </a:lnTo>
                  <a:lnTo>
                    <a:pt x="220" y="220"/>
                  </a:lnTo>
                  <a:lnTo>
                    <a:pt x="122" y="341"/>
                  </a:lnTo>
                  <a:lnTo>
                    <a:pt x="74" y="488"/>
                  </a:lnTo>
                  <a:lnTo>
                    <a:pt x="25" y="634"/>
                  </a:lnTo>
                  <a:lnTo>
                    <a:pt x="1" y="780"/>
                  </a:lnTo>
                  <a:lnTo>
                    <a:pt x="1" y="17731"/>
                  </a:lnTo>
                  <a:lnTo>
                    <a:pt x="1" y="17731"/>
                  </a:lnTo>
                  <a:lnTo>
                    <a:pt x="25" y="17877"/>
                  </a:lnTo>
                  <a:lnTo>
                    <a:pt x="74" y="18023"/>
                  </a:lnTo>
                  <a:lnTo>
                    <a:pt x="122" y="18169"/>
                  </a:lnTo>
                  <a:lnTo>
                    <a:pt x="220" y="18291"/>
                  </a:lnTo>
                  <a:lnTo>
                    <a:pt x="342" y="18388"/>
                  </a:lnTo>
                  <a:lnTo>
                    <a:pt x="488" y="18437"/>
                  </a:lnTo>
                  <a:lnTo>
                    <a:pt x="634" y="18486"/>
                  </a:lnTo>
                  <a:lnTo>
                    <a:pt x="780" y="18510"/>
                  </a:lnTo>
                  <a:lnTo>
                    <a:pt x="14321" y="18510"/>
                  </a:lnTo>
                  <a:lnTo>
                    <a:pt x="14321" y="18510"/>
                  </a:lnTo>
                  <a:lnTo>
                    <a:pt x="14467" y="18486"/>
                  </a:lnTo>
                  <a:lnTo>
                    <a:pt x="14614" y="18437"/>
                  </a:lnTo>
                  <a:lnTo>
                    <a:pt x="14760" y="18388"/>
                  </a:lnTo>
                  <a:lnTo>
                    <a:pt x="14881" y="18291"/>
                  </a:lnTo>
                  <a:lnTo>
                    <a:pt x="14979" y="18169"/>
                  </a:lnTo>
                  <a:lnTo>
                    <a:pt x="15028" y="18023"/>
                  </a:lnTo>
                  <a:lnTo>
                    <a:pt x="15076" y="17877"/>
                  </a:lnTo>
                  <a:lnTo>
                    <a:pt x="15101" y="17731"/>
                  </a:lnTo>
                  <a:lnTo>
                    <a:pt x="15101" y="780"/>
                  </a:lnTo>
                  <a:lnTo>
                    <a:pt x="15101" y="780"/>
                  </a:lnTo>
                  <a:lnTo>
                    <a:pt x="15076" y="634"/>
                  </a:lnTo>
                  <a:lnTo>
                    <a:pt x="15028" y="488"/>
                  </a:lnTo>
                  <a:lnTo>
                    <a:pt x="14979" y="341"/>
                  </a:lnTo>
                  <a:lnTo>
                    <a:pt x="14881" y="220"/>
                  </a:lnTo>
                  <a:lnTo>
                    <a:pt x="14760" y="122"/>
                  </a:lnTo>
                  <a:lnTo>
                    <a:pt x="14614" y="74"/>
                  </a:lnTo>
                  <a:lnTo>
                    <a:pt x="14467" y="25"/>
                  </a:lnTo>
                  <a:lnTo>
                    <a:pt x="14321" y="0"/>
                  </a:lnTo>
                  <a:lnTo>
                    <a:pt x="14321"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2"/>
            <p:cNvSpPr/>
            <p:nvPr/>
          </p:nvSpPr>
          <p:spPr>
            <a:xfrm>
              <a:off x="796650" y="274025"/>
              <a:ext cx="45100" cy="45100"/>
            </a:xfrm>
            <a:custGeom>
              <a:avLst/>
              <a:gdLst/>
              <a:ahLst/>
              <a:cxnLst/>
              <a:rect l="l" t="t" r="r" b="b"/>
              <a:pathLst>
                <a:path w="1804" h="1804" fill="none" extrusionOk="0">
                  <a:moveTo>
                    <a:pt x="902" y="1"/>
                  </a:moveTo>
                  <a:lnTo>
                    <a:pt x="902" y="1"/>
                  </a:lnTo>
                  <a:lnTo>
                    <a:pt x="1073" y="25"/>
                  </a:lnTo>
                  <a:lnTo>
                    <a:pt x="1243" y="74"/>
                  </a:lnTo>
                  <a:lnTo>
                    <a:pt x="1414" y="147"/>
                  </a:lnTo>
                  <a:lnTo>
                    <a:pt x="1535" y="269"/>
                  </a:lnTo>
                  <a:lnTo>
                    <a:pt x="1657" y="391"/>
                  </a:lnTo>
                  <a:lnTo>
                    <a:pt x="1730" y="561"/>
                  </a:lnTo>
                  <a:lnTo>
                    <a:pt x="1779" y="732"/>
                  </a:lnTo>
                  <a:lnTo>
                    <a:pt x="1803" y="902"/>
                  </a:lnTo>
                  <a:lnTo>
                    <a:pt x="1803" y="902"/>
                  </a:lnTo>
                  <a:lnTo>
                    <a:pt x="1779" y="1073"/>
                  </a:lnTo>
                  <a:lnTo>
                    <a:pt x="1730" y="1243"/>
                  </a:lnTo>
                  <a:lnTo>
                    <a:pt x="1657" y="1414"/>
                  </a:lnTo>
                  <a:lnTo>
                    <a:pt x="1535" y="1535"/>
                  </a:lnTo>
                  <a:lnTo>
                    <a:pt x="1414" y="1657"/>
                  </a:lnTo>
                  <a:lnTo>
                    <a:pt x="1243" y="1730"/>
                  </a:lnTo>
                  <a:lnTo>
                    <a:pt x="1073" y="1779"/>
                  </a:lnTo>
                  <a:lnTo>
                    <a:pt x="902" y="1803"/>
                  </a:lnTo>
                  <a:lnTo>
                    <a:pt x="902" y="1803"/>
                  </a:lnTo>
                  <a:lnTo>
                    <a:pt x="732" y="1779"/>
                  </a:lnTo>
                  <a:lnTo>
                    <a:pt x="561" y="1730"/>
                  </a:lnTo>
                  <a:lnTo>
                    <a:pt x="391" y="1657"/>
                  </a:lnTo>
                  <a:lnTo>
                    <a:pt x="269" y="1535"/>
                  </a:lnTo>
                  <a:lnTo>
                    <a:pt x="147" y="1414"/>
                  </a:lnTo>
                  <a:lnTo>
                    <a:pt x="74" y="1243"/>
                  </a:lnTo>
                  <a:lnTo>
                    <a:pt x="25" y="1073"/>
                  </a:lnTo>
                  <a:lnTo>
                    <a:pt x="1" y="902"/>
                  </a:lnTo>
                  <a:lnTo>
                    <a:pt x="1" y="902"/>
                  </a:lnTo>
                  <a:lnTo>
                    <a:pt x="25" y="732"/>
                  </a:lnTo>
                  <a:lnTo>
                    <a:pt x="74" y="561"/>
                  </a:lnTo>
                  <a:lnTo>
                    <a:pt x="147" y="391"/>
                  </a:lnTo>
                  <a:lnTo>
                    <a:pt x="269" y="269"/>
                  </a:lnTo>
                  <a:lnTo>
                    <a:pt x="391" y="147"/>
                  </a:lnTo>
                  <a:lnTo>
                    <a:pt x="561" y="74"/>
                  </a:lnTo>
                  <a:lnTo>
                    <a:pt x="732" y="25"/>
                  </a:lnTo>
                  <a:lnTo>
                    <a:pt x="902" y="1"/>
                  </a:lnTo>
                  <a:lnTo>
                    <a:pt x="902"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2"/>
            <p:cNvSpPr/>
            <p:nvPr/>
          </p:nvSpPr>
          <p:spPr>
            <a:xfrm>
              <a:off x="713850" y="274025"/>
              <a:ext cx="45075" cy="45100"/>
            </a:xfrm>
            <a:custGeom>
              <a:avLst/>
              <a:gdLst/>
              <a:ahLst/>
              <a:cxnLst/>
              <a:rect l="l" t="t" r="r" b="b"/>
              <a:pathLst>
                <a:path w="1803" h="1804" fill="none" extrusionOk="0">
                  <a:moveTo>
                    <a:pt x="902" y="1"/>
                  </a:moveTo>
                  <a:lnTo>
                    <a:pt x="902" y="1"/>
                  </a:lnTo>
                  <a:lnTo>
                    <a:pt x="1072" y="25"/>
                  </a:lnTo>
                  <a:lnTo>
                    <a:pt x="1243" y="74"/>
                  </a:lnTo>
                  <a:lnTo>
                    <a:pt x="1413" y="147"/>
                  </a:lnTo>
                  <a:lnTo>
                    <a:pt x="1535" y="269"/>
                  </a:lnTo>
                  <a:lnTo>
                    <a:pt x="1657" y="391"/>
                  </a:lnTo>
                  <a:lnTo>
                    <a:pt x="1730" y="561"/>
                  </a:lnTo>
                  <a:lnTo>
                    <a:pt x="1779" y="732"/>
                  </a:lnTo>
                  <a:lnTo>
                    <a:pt x="1803" y="902"/>
                  </a:lnTo>
                  <a:lnTo>
                    <a:pt x="1803" y="902"/>
                  </a:lnTo>
                  <a:lnTo>
                    <a:pt x="1779" y="1073"/>
                  </a:lnTo>
                  <a:lnTo>
                    <a:pt x="1730" y="1243"/>
                  </a:lnTo>
                  <a:lnTo>
                    <a:pt x="1657" y="1414"/>
                  </a:lnTo>
                  <a:lnTo>
                    <a:pt x="1535" y="1535"/>
                  </a:lnTo>
                  <a:lnTo>
                    <a:pt x="1413" y="1657"/>
                  </a:lnTo>
                  <a:lnTo>
                    <a:pt x="1243" y="1730"/>
                  </a:lnTo>
                  <a:lnTo>
                    <a:pt x="1072" y="1779"/>
                  </a:lnTo>
                  <a:lnTo>
                    <a:pt x="902" y="1803"/>
                  </a:lnTo>
                  <a:lnTo>
                    <a:pt x="902" y="1803"/>
                  </a:lnTo>
                  <a:lnTo>
                    <a:pt x="731" y="1779"/>
                  </a:lnTo>
                  <a:lnTo>
                    <a:pt x="561" y="1730"/>
                  </a:lnTo>
                  <a:lnTo>
                    <a:pt x="390" y="1657"/>
                  </a:lnTo>
                  <a:lnTo>
                    <a:pt x="269" y="1535"/>
                  </a:lnTo>
                  <a:lnTo>
                    <a:pt x="147" y="1414"/>
                  </a:lnTo>
                  <a:lnTo>
                    <a:pt x="74" y="1243"/>
                  </a:lnTo>
                  <a:lnTo>
                    <a:pt x="25" y="1073"/>
                  </a:lnTo>
                  <a:lnTo>
                    <a:pt x="1" y="902"/>
                  </a:lnTo>
                  <a:lnTo>
                    <a:pt x="1" y="902"/>
                  </a:lnTo>
                  <a:lnTo>
                    <a:pt x="25" y="732"/>
                  </a:lnTo>
                  <a:lnTo>
                    <a:pt x="74" y="561"/>
                  </a:lnTo>
                  <a:lnTo>
                    <a:pt x="147" y="391"/>
                  </a:lnTo>
                  <a:lnTo>
                    <a:pt x="269" y="269"/>
                  </a:lnTo>
                  <a:lnTo>
                    <a:pt x="390" y="147"/>
                  </a:lnTo>
                  <a:lnTo>
                    <a:pt x="561" y="74"/>
                  </a:lnTo>
                  <a:lnTo>
                    <a:pt x="731" y="25"/>
                  </a:lnTo>
                  <a:lnTo>
                    <a:pt x="902" y="1"/>
                  </a:lnTo>
                  <a:lnTo>
                    <a:pt x="902"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2"/>
            <p:cNvSpPr/>
            <p:nvPr/>
          </p:nvSpPr>
          <p:spPr>
            <a:xfrm>
              <a:off x="631050" y="274025"/>
              <a:ext cx="45075" cy="45100"/>
            </a:xfrm>
            <a:custGeom>
              <a:avLst/>
              <a:gdLst/>
              <a:ahLst/>
              <a:cxnLst/>
              <a:rect l="l" t="t" r="r" b="b"/>
              <a:pathLst>
                <a:path w="1803" h="1804" fill="none" extrusionOk="0">
                  <a:moveTo>
                    <a:pt x="0" y="902"/>
                  </a:moveTo>
                  <a:lnTo>
                    <a:pt x="0" y="902"/>
                  </a:lnTo>
                  <a:lnTo>
                    <a:pt x="25" y="732"/>
                  </a:lnTo>
                  <a:lnTo>
                    <a:pt x="73" y="561"/>
                  </a:lnTo>
                  <a:lnTo>
                    <a:pt x="147" y="391"/>
                  </a:lnTo>
                  <a:lnTo>
                    <a:pt x="268" y="269"/>
                  </a:lnTo>
                  <a:lnTo>
                    <a:pt x="390" y="147"/>
                  </a:lnTo>
                  <a:lnTo>
                    <a:pt x="561" y="74"/>
                  </a:lnTo>
                  <a:lnTo>
                    <a:pt x="731" y="25"/>
                  </a:lnTo>
                  <a:lnTo>
                    <a:pt x="902" y="1"/>
                  </a:lnTo>
                  <a:lnTo>
                    <a:pt x="902" y="1"/>
                  </a:lnTo>
                  <a:lnTo>
                    <a:pt x="1072" y="25"/>
                  </a:lnTo>
                  <a:lnTo>
                    <a:pt x="1243" y="74"/>
                  </a:lnTo>
                  <a:lnTo>
                    <a:pt x="1413" y="147"/>
                  </a:lnTo>
                  <a:lnTo>
                    <a:pt x="1535" y="269"/>
                  </a:lnTo>
                  <a:lnTo>
                    <a:pt x="1657" y="391"/>
                  </a:lnTo>
                  <a:lnTo>
                    <a:pt x="1730" y="561"/>
                  </a:lnTo>
                  <a:lnTo>
                    <a:pt x="1778" y="732"/>
                  </a:lnTo>
                  <a:lnTo>
                    <a:pt x="1803" y="902"/>
                  </a:lnTo>
                  <a:lnTo>
                    <a:pt x="1803" y="902"/>
                  </a:lnTo>
                  <a:lnTo>
                    <a:pt x="1778" y="1073"/>
                  </a:lnTo>
                  <a:lnTo>
                    <a:pt x="1730" y="1243"/>
                  </a:lnTo>
                  <a:lnTo>
                    <a:pt x="1657" y="1414"/>
                  </a:lnTo>
                  <a:lnTo>
                    <a:pt x="1535" y="1535"/>
                  </a:lnTo>
                  <a:lnTo>
                    <a:pt x="1413" y="1657"/>
                  </a:lnTo>
                  <a:lnTo>
                    <a:pt x="1243" y="1730"/>
                  </a:lnTo>
                  <a:lnTo>
                    <a:pt x="1072" y="1779"/>
                  </a:lnTo>
                  <a:lnTo>
                    <a:pt x="902" y="1803"/>
                  </a:lnTo>
                  <a:lnTo>
                    <a:pt x="902" y="1803"/>
                  </a:lnTo>
                  <a:lnTo>
                    <a:pt x="731" y="1779"/>
                  </a:lnTo>
                  <a:lnTo>
                    <a:pt x="561" y="1730"/>
                  </a:lnTo>
                  <a:lnTo>
                    <a:pt x="390" y="1657"/>
                  </a:lnTo>
                  <a:lnTo>
                    <a:pt x="268" y="1535"/>
                  </a:lnTo>
                  <a:lnTo>
                    <a:pt x="147" y="1414"/>
                  </a:lnTo>
                  <a:lnTo>
                    <a:pt x="73" y="1243"/>
                  </a:lnTo>
                  <a:lnTo>
                    <a:pt x="25" y="1073"/>
                  </a:lnTo>
                  <a:lnTo>
                    <a:pt x="0" y="902"/>
                  </a:lnTo>
                  <a:lnTo>
                    <a:pt x="0" y="90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2"/>
            <p:cNvSpPr/>
            <p:nvPr/>
          </p:nvSpPr>
          <p:spPr>
            <a:xfrm>
              <a:off x="649925" y="5900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2"/>
            <p:cNvSpPr/>
            <p:nvPr/>
          </p:nvSpPr>
          <p:spPr>
            <a:xfrm>
              <a:off x="649925" y="5346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2"/>
            <p:cNvSpPr/>
            <p:nvPr/>
          </p:nvSpPr>
          <p:spPr>
            <a:xfrm>
              <a:off x="649925" y="4798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2"/>
            <p:cNvSpPr/>
            <p:nvPr/>
          </p:nvSpPr>
          <p:spPr>
            <a:xfrm>
              <a:off x="649925" y="4244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2"/>
            <p:cNvSpPr/>
            <p:nvPr/>
          </p:nvSpPr>
          <p:spPr>
            <a:xfrm>
              <a:off x="879475" y="274025"/>
              <a:ext cx="45075" cy="45100"/>
            </a:xfrm>
            <a:custGeom>
              <a:avLst/>
              <a:gdLst/>
              <a:ahLst/>
              <a:cxnLst/>
              <a:rect l="l" t="t" r="r" b="b"/>
              <a:pathLst>
                <a:path w="1803" h="1804" fill="none" extrusionOk="0">
                  <a:moveTo>
                    <a:pt x="901" y="1803"/>
                  </a:moveTo>
                  <a:lnTo>
                    <a:pt x="901" y="1803"/>
                  </a:lnTo>
                  <a:lnTo>
                    <a:pt x="731" y="1779"/>
                  </a:lnTo>
                  <a:lnTo>
                    <a:pt x="560" y="1730"/>
                  </a:lnTo>
                  <a:lnTo>
                    <a:pt x="390" y="1657"/>
                  </a:lnTo>
                  <a:lnTo>
                    <a:pt x="268" y="1535"/>
                  </a:lnTo>
                  <a:lnTo>
                    <a:pt x="146" y="1414"/>
                  </a:lnTo>
                  <a:lnTo>
                    <a:pt x="73" y="1243"/>
                  </a:lnTo>
                  <a:lnTo>
                    <a:pt x="25" y="1073"/>
                  </a:lnTo>
                  <a:lnTo>
                    <a:pt x="0" y="902"/>
                  </a:lnTo>
                  <a:lnTo>
                    <a:pt x="0" y="902"/>
                  </a:lnTo>
                  <a:lnTo>
                    <a:pt x="25" y="732"/>
                  </a:lnTo>
                  <a:lnTo>
                    <a:pt x="73" y="561"/>
                  </a:lnTo>
                  <a:lnTo>
                    <a:pt x="146" y="391"/>
                  </a:lnTo>
                  <a:lnTo>
                    <a:pt x="268" y="269"/>
                  </a:lnTo>
                  <a:lnTo>
                    <a:pt x="390" y="147"/>
                  </a:lnTo>
                  <a:lnTo>
                    <a:pt x="560" y="74"/>
                  </a:lnTo>
                  <a:lnTo>
                    <a:pt x="731" y="25"/>
                  </a:lnTo>
                  <a:lnTo>
                    <a:pt x="901" y="1"/>
                  </a:lnTo>
                  <a:lnTo>
                    <a:pt x="901" y="1"/>
                  </a:lnTo>
                  <a:lnTo>
                    <a:pt x="1072" y="25"/>
                  </a:lnTo>
                  <a:lnTo>
                    <a:pt x="1242" y="74"/>
                  </a:lnTo>
                  <a:lnTo>
                    <a:pt x="1413" y="147"/>
                  </a:lnTo>
                  <a:lnTo>
                    <a:pt x="1535" y="269"/>
                  </a:lnTo>
                  <a:lnTo>
                    <a:pt x="1656" y="391"/>
                  </a:lnTo>
                  <a:lnTo>
                    <a:pt x="1729" y="561"/>
                  </a:lnTo>
                  <a:lnTo>
                    <a:pt x="1778" y="732"/>
                  </a:lnTo>
                  <a:lnTo>
                    <a:pt x="1802" y="902"/>
                  </a:lnTo>
                  <a:lnTo>
                    <a:pt x="1802" y="902"/>
                  </a:lnTo>
                  <a:lnTo>
                    <a:pt x="1778" y="1073"/>
                  </a:lnTo>
                  <a:lnTo>
                    <a:pt x="1729" y="1243"/>
                  </a:lnTo>
                  <a:lnTo>
                    <a:pt x="1656" y="1414"/>
                  </a:lnTo>
                  <a:lnTo>
                    <a:pt x="1535" y="1535"/>
                  </a:lnTo>
                  <a:lnTo>
                    <a:pt x="1413" y="1657"/>
                  </a:lnTo>
                  <a:lnTo>
                    <a:pt x="1242" y="1730"/>
                  </a:lnTo>
                  <a:lnTo>
                    <a:pt x="1072" y="1779"/>
                  </a:lnTo>
                  <a:lnTo>
                    <a:pt x="901" y="1803"/>
                  </a:lnTo>
                  <a:lnTo>
                    <a:pt x="901" y="180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2"/>
            <p:cNvSpPr/>
            <p:nvPr/>
          </p:nvSpPr>
          <p:spPr>
            <a:xfrm>
              <a:off x="654800" y="244200"/>
              <a:ext cx="25" cy="51175"/>
            </a:xfrm>
            <a:custGeom>
              <a:avLst/>
              <a:gdLst/>
              <a:ahLst/>
              <a:cxnLst/>
              <a:rect l="l" t="t" r="r" b="b"/>
              <a:pathLst>
                <a:path w="1" h="2047" fill="none" extrusionOk="0">
                  <a:moveTo>
                    <a:pt x="0" y="1"/>
                  </a:moveTo>
                  <a:lnTo>
                    <a:pt x="0"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2"/>
            <p:cNvSpPr/>
            <p:nvPr/>
          </p:nvSpPr>
          <p:spPr>
            <a:xfrm>
              <a:off x="737600" y="244200"/>
              <a:ext cx="25" cy="51175"/>
            </a:xfrm>
            <a:custGeom>
              <a:avLst/>
              <a:gdLst/>
              <a:ahLst/>
              <a:cxnLst/>
              <a:rect l="l" t="t" r="r" b="b"/>
              <a:pathLst>
                <a:path w="1" h="2047" fill="none" extrusionOk="0">
                  <a:moveTo>
                    <a:pt x="1" y="1"/>
                  </a:moveTo>
                  <a:lnTo>
                    <a:pt x="1"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2"/>
            <p:cNvSpPr/>
            <p:nvPr/>
          </p:nvSpPr>
          <p:spPr>
            <a:xfrm>
              <a:off x="820400" y="244200"/>
              <a:ext cx="25" cy="51175"/>
            </a:xfrm>
            <a:custGeom>
              <a:avLst/>
              <a:gdLst/>
              <a:ahLst/>
              <a:cxnLst/>
              <a:rect l="l" t="t" r="r" b="b"/>
              <a:pathLst>
                <a:path w="1" h="2047" fill="none" extrusionOk="0">
                  <a:moveTo>
                    <a:pt x="1" y="1"/>
                  </a:moveTo>
                  <a:lnTo>
                    <a:pt x="1"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2"/>
            <p:cNvSpPr/>
            <p:nvPr/>
          </p:nvSpPr>
          <p:spPr>
            <a:xfrm>
              <a:off x="903225" y="244200"/>
              <a:ext cx="25" cy="51175"/>
            </a:xfrm>
            <a:custGeom>
              <a:avLst/>
              <a:gdLst/>
              <a:ahLst/>
              <a:cxnLst/>
              <a:rect l="l" t="t" r="r" b="b"/>
              <a:pathLst>
                <a:path w="1" h="2047" fill="none" extrusionOk="0">
                  <a:moveTo>
                    <a:pt x="0" y="1"/>
                  </a:moveTo>
                  <a:lnTo>
                    <a:pt x="0"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 Placeholder 3">
            <a:extLst>
              <a:ext uri="{FF2B5EF4-FFF2-40B4-BE49-F238E27FC236}">
                <a16:creationId xmlns:a16="http://schemas.microsoft.com/office/drawing/2014/main" id="{218134B8-DD2C-57D5-833D-79A4DD7C934D}"/>
              </a:ext>
            </a:extLst>
          </p:cNvPr>
          <p:cNvSpPr>
            <a:spLocks noGrp="1"/>
          </p:cNvSpPr>
          <p:nvPr>
            <p:ph type="body" idx="1"/>
          </p:nvPr>
        </p:nvSpPr>
        <p:spPr>
          <a:xfrm>
            <a:off x="814274" y="1537988"/>
            <a:ext cx="7226399" cy="2724300"/>
          </a:xfrm>
        </p:spPr>
        <p:txBody>
          <a:bodyPr/>
          <a:lstStyle/>
          <a:p>
            <a:pPr algn="just">
              <a:lnSpc>
                <a:spcPct val="150000"/>
              </a:lnSpc>
            </a:pPr>
            <a:endParaRPr lang="en-US" sz="1400" dirty="0">
              <a:latin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cs typeface="Times New Roman" panose="02020603050405020304" pitchFamily="18" charset="0"/>
              </a:rPr>
              <a:t>I confirm that I have not used any Al tools in the research and creation of this assignment. I confirm that I have not presented any Al generated materials as my own work. I confirm I have copies of my drafts, notes, and other resources I used, which I may be asked to provide in evidence.</a:t>
            </a:r>
            <a:endParaRPr lang="en-GB"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8">
          <a:extLst>
            <a:ext uri="{FF2B5EF4-FFF2-40B4-BE49-F238E27FC236}">
              <a16:creationId xmlns:a16="http://schemas.microsoft.com/office/drawing/2014/main" id="{C437292B-808D-C0EF-5BAA-E51575EBEDF5}"/>
            </a:ext>
          </a:extLst>
        </p:cNvPr>
        <p:cNvGrpSpPr/>
        <p:nvPr/>
      </p:nvGrpSpPr>
      <p:grpSpPr>
        <a:xfrm>
          <a:off x="0" y="0"/>
          <a:ext cx="0" cy="0"/>
          <a:chOff x="0" y="0"/>
          <a:chExt cx="0" cy="0"/>
        </a:xfrm>
      </p:grpSpPr>
      <p:sp>
        <p:nvSpPr>
          <p:cNvPr id="189" name="Google Shape;189;p12">
            <a:extLst>
              <a:ext uri="{FF2B5EF4-FFF2-40B4-BE49-F238E27FC236}">
                <a16:creationId xmlns:a16="http://schemas.microsoft.com/office/drawing/2014/main" id="{DF3BCAC2-EFAC-0746-CBCA-D162F7022F99}"/>
              </a:ext>
            </a:extLst>
          </p:cNvPr>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SG" sz="1600" b="1" kern="100" dirty="0">
                <a:solidFill>
                  <a:schemeClr val="bg1"/>
                </a:solidFill>
                <a:effectLst/>
                <a:latin typeface="Times New Roman" panose="02020603050405020304" pitchFamily="18" charset="0"/>
                <a:ea typeface="Times New Roman" panose="02020603050405020304" pitchFamily="18" charset="0"/>
              </a:rPr>
              <a:t>Introduction </a:t>
            </a:r>
          </a:p>
        </p:txBody>
      </p:sp>
      <p:sp>
        <p:nvSpPr>
          <p:cNvPr id="192" name="Google Shape;192;p12">
            <a:extLst>
              <a:ext uri="{FF2B5EF4-FFF2-40B4-BE49-F238E27FC236}">
                <a16:creationId xmlns:a16="http://schemas.microsoft.com/office/drawing/2014/main" id="{6B74EB3C-5DB4-1213-9FE6-18DECC71327D}"/>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3</a:t>
            </a:fld>
            <a:endParaRPr/>
          </a:p>
        </p:txBody>
      </p:sp>
      <p:grpSp>
        <p:nvGrpSpPr>
          <p:cNvPr id="194" name="Google Shape;194;p12">
            <a:extLst>
              <a:ext uri="{FF2B5EF4-FFF2-40B4-BE49-F238E27FC236}">
                <a16:creationId xmlns:a16="http://schemas.microsoft.com/office/drawing/2014/main" id="{28D8F068-459D-9DC3-D284-DB143CA61509}"/>
              </a:ext>
            </a:extLst>
          </p:cNvPr>
          <p:cNvGrpSpPr/>
          <p:nvPr/>
        </p:nvGrpSpPr>
        <p:grpSpPr>
          <a:xfrm>
            <a:off x="293683" y="574116"/>
            <a:ext cx="309041" cy="403123"/>
            <a:chOff x="590250" y="244200"/>
            <a:chExt cx="407975" cy="532175"/>
          </a:xfrm>
        </p:grpSpPr>
        <p:sp>
          <p:nvSpPr>
            <p:cNvPr id="195" name="Google Shape;195;p12">
              <a:extLst>
                <a:ext uri="{FF2B5EF4-FFF2-40B4-BE49-F238E27FC236}">
                  <a16:creationId xmlns:a16="http://schemas.microsoft.com/office/drawing/2014/main" id="{E01DFE41-E128-FBF8-2BA7-9A212E0D36D1}"/>
                </a:ext>
              </a:extLst>
            </p:cNvPr>
            <p:cNvSpPr/>
            <p:nvPr/>
          </p:nvSpPr>
          <p:spPr>
            <a:xfrm>
              <a:off x="623125" y="313625"/>
              <a:ext cx="375100" cy="462750"/>
            </a:xfrm>
            <a:custGeom>
              <a:avLst/>
              <a:gdLst/>
              <a:ahLst/>
              <a:cxnLst/>
              <a:rect l="l" t="t" r="r" b="b"/>
              <a:pathLst>
                <a:path w="15004" h="18510" fill="none" extrusionOk="0">
                  <a:moveTo>
                    <a:pt x="1" y="17536"/>
                  </a:moveTo>
                  <a:lnTo>
                    <a:pt x="1" y="17536"/>
                  </a:lnTo>
                  <a:lnTo>
                    <a:pt x="1" y="17536"/>
                  </a:lnTo>
                  <a:lnTo>
                    <a:pt x="25" y="17682"/>
                  </a:lnTo>
                  <a:lnTo>
                    <a:pt x="49" y="17852"/>
                  </a:lnTo>
                  <a:lnTo>
                    <a:pt x="123" y="18023"/>
                  </a:lnTo>
                  <a:lnTo>
                    <a:pt x="220" y="18193"/>
                  </a:lnTo>
                  <a:lnTo>
                    <a:pt x="293" y="18291"/>
                  </a:lnTo>
                  <a:lnTo>
                    <a:pt x="390" y="18364"/>
                  </a:lnTo>
                  <a:lnTo>
                    <a:pt x="488" y="18412"/>
                  </a:lnTo>
                  <a:lnTo>
                    <a:pt x="610" y="18461"/>
                  </a:lnTo>
                  <a:lnTo>
                    <a:pt x="756" y="18510"/>
                  </a:lnTo>
                  <a:lnTo>
                    <a:pt x="926" y="18510"/>
                  </a:lnTo>
                  <a:lnTo>
                    <a:pt x="14468" y="18510"/>
                  </a:lnTo>
                  <a:lnTo>
                    <a:pt x="14468" y="18510"/>
                  </a:lnTo>
                  <a:lnTo>
                    <a:pt x="14541" y="18510"/>
                  </a:lnTo>
                  <a:lnTo>
                    <a:pt x="14614" y="18485"/>
                  </a:lnTo>
                  <a:lnTo>
                    <a:pt x="14736" y="18412"/>
                  </a:lnTo>
                  <a:lnTo>
                    <a:pt x="14833" y="18291"/>
                  </a:lnTo>
                  <a:lnTo>
                    <a:pt x="14906" y="18144"/>
                  </a:lnTo>
                  <a:lnTo>
                    <a:pt x="14955" y="17974"/>
                  </a:lnTo>
                  <a:lnTo>
                    <a:pt x="14979" y="17779"/>
                  </a:lnTo>
                  <a:lnTo>
                    <a:pt x="15003" y="17438"/>
                  </a:lnTo>
                  <a:lnTo>
                    <a:pt x="15003" y="487"/>
                  </a:lnTo>
                  <a:lnTo>
                    <a:pt x="15003" y="487"/>
                  </a:lnTo>
                  <a:lnTo>
                    <a:pt x="15003" y="341"/>
                  </a:lnTo>
                  <a:lnTo>
                    <a:pt x="14979" y="219"/>
                  </a:lnTo>
                  <a:lnTo>
                    <a:pt x="14955" y="146"/>
                  </a:lnTo>
                  <a:lnTo>
                    <a:pt x="14906" y="73"/>
                  </a:lnTo>
                  <a:lnTo>
                    <a:pt x="14833" y="49"/>
                  </a:lnTo>
                  <a:lnTo>
                    <a:pt x="14736" y="24"/>
                  </a:lnTo>
                  <a:lnTo>
                    <a:pt x="1446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2">
              <a:extLst>
                <a:ext uri="{FF2B5EF4-FFF2-40B4-BE49-F238E27FC236}">
                  <a16:creationId xmlns:a16="http://schemas.microsoft.com/office/drawing/2014/main" id="{F00D11BA-8EBF-5938-68B4-96089DC4F540}"/>
                </a:ext>
              </a:extLst>
            </p:cNvPr>
            <p:cNvSpPr/>
            <p:nvPr/>
          </p:nvSpPr>
          <p:spPr>
            <a:xfrm>
              <a:off x="590250" y="269775"/>
              <a:ext cx="377525" cy="462775"/>
            </a:xfrm>
            <a:custGeom>
              <a:avLst/>
              <a:gdLst/>
              <a:ahLst/>
              <a:cxnLst/>
              <a:rect l="l" t="t" r="r" b="b"/>
              <a:pathLst>
                <a:path w="15101" h="18511" fill="none" extrusionOk="0">
                  <a:moveTo>
                    <a:pt x="14321" y="0"/>
                  </a:moveTo>
                  <a:lnTo>
                    <a:pt x="780" y="0"/>
                  </a:lnTo>
                  <a:lnTo>
                    <a:pt x="780" y="0"/>
                  </a:lnTo>
                  <a:lnTo>
                    <a:pt x="634" y="25"/>
                  </a:lnTo>
                  <a:lnTo>
                    <a:pt x="488" y="74"/>
                  </a:lnTo>
                  <a:lnTo>
                    <a:pt x="342" y="122"/>
                  </a:lnTo>
                  <a:lnTo>
                    <a:pt x="220" y="220"/>
                  </a:lnTo>
                  <a:lnTo>
                    <a:pt x="122" y="341"/>
                  </a:lnTo>
                  <a:lnTo>
                    <a:pt x="74" y="488"/>
                  </a:lnTo>
                  <a:lnTo>
                    <a:pt x="25" y="634"/>
                  </a:lnTo>
                  <a:lnTo>
                    <a:pt x="1" y="780"/>
                  </a:lnTo>
                  <a:lnTo>
                    <a:pt x="1" y="17731"/>
                  </a:lnTo>
                  <a:lnTo>
                    <a:pt x="1" y="17731"/>
                  </a:lnTo>
                  <a:lnTo>
                    <a:pt x="25" y="17877"/>
                  </a:lnTo>
                  <a:lnTo>
                    <a:pt x="74" y="18023"/>
                  </a:lnTo>
                  <a:lnTo>
                    <a:pt x="122" y="18169"/>
                  </a:lnTo>
                  <a:lnTo>
                    <a:pt x="220" y="18291"/>
                  </a:lnTo>
                  <a:lnTo>
                    <a:pt x="342" y="18388"/>
                  </a:lnTo>
                  <a:lnTo>
                    <a:pt x="488" y="18437"/>
                  </a:lnTo>
                  <a:lnTo>
                    <a:pt x="634" y="18486"/>
                  </a:lnTo>
                  <a:lnTo>
                    <a:pt x="780" y="18510"/>
                  </a:lnTo>
                  <a:lnTo>
                    <a:pt x="14321" y="18510"/>
                  </a:lnTo>
                  <a:lnTo>
                    <a:pt x="14321" y="18510"/>
                  </a:lnTo>
                  <a:lnTo>
                    <a:pt x="14467" y="18486"/>
                  </a:lnTo>
                  <a:lnTo>
                    <a:pt x="14614" y="18437"/>
                  </a:lnTo>
                  <a:lnTo>
                    <a:pt x="14760" y="18388"/>
                  </a:lnTo>
                  <a:lnTo>
                    <a:pt x="14881" y="18291"/>
                  </a:lnTo>
                  <a:lnTo>
                    <a:pt x="14979" y="18169"/>
                  </a:lnTo>
                  <a:lnTo>
                    <a:pt x="15028" y="18023"/>
                  </a:lnTo>
                  <a:lnTo>
                    <a:pt x="15076" y="17877"/>
                  </a:lnTo>
                  <a:lnTo>
                    <a:pt x="15101" y="17731"/>
                  </a:lnTo>
                  <a:lnTo>
                    <a:pt x="15101" y="780"/>
                  </a:lnTo>
                  <a:lnTo>
                    <a:pt x="15101" y="780"/>
                  </a:lnTo>
                  <a:lnTo>
                    <a:pt x="15076" y="634"/>
                  </a:lnTo>
                  <a:lnTo>
                    <a:pt x="15028" y="488"/>
                  </a:lnTo>
                  <a:lnTo>
                    <a:pt x="14979" y="341"/>
                  </a:lnTo>
                  <a:lnTo>
                    <a:pt x="14881" y="220"/>
                  </a:lnTo>
                  <a:lnTo>
                    <a:pt x="14760" y="122"/>
                  </a:lnTo>
                  <a:lnTo>
                    <a:pt x="14614" y="74"/>
                  </a:lnTo>
                  <a:lnTo>
                    <a:pt x="14467" y="25"/>
                  </a:lnTo>
                  <a:lnTo>
                    <a:pt x="14321" y="0"/>
                  </a:lnTo>
                  <a:lnTo>
                    <a:pt x="14321"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2">
              <a:extLst>
                <a:ext uri="{FF2B5EF4-FFF2-40B4-BE49-F238E27FC236}">
                  <a16:creationId xmlns:a16="http://schemas.microsoft.com/office/drawing/2014/main" id="{F361A6BC-C963-E53B-AF07-1AC6FFAD4060}"/>
                </a:ext>
              </a:extLst>
            </p:cNvPr>
            <p:cNvSpPr/>
            <p:nvPr/>
          </p:nvSpPr>
          <p:spPr>
            <a:xfrm>
              <a:off x="796650" y="274025"/>
              <a:ext cx="45100" cy="45100"/>
            </a:xfrm>
            <a:custGeom>
              <a:avLst/>
              <a:gdLst/>
              <a:ahLst/>
              <a:cxnLst/>
              <a:rect l="l" t="t" r="r" b="b"/>
              <a:pathLst>
                <a:path w="1804" h="1804" fill="none" extrusionOk="0">
                  <a:moveTo>
                    <a:pt x="902" y="1"/>
                  </a:moveTo>
                  <a:lnTo>
                    <a:pt x="902" y="1"/>
                  </a:lnTo>
                  <a:lnTo>
                    <a:pt x="1073" y="25"/>
                  </a:lnTo>
                  <a:lnTo>
                    <a:pt x="1243" y="74"/>
                  </a:lnTo>
                  <a:lnTo>
                    <a:pt x="1414" y="147"/>
                  </a:lnTo>
                  <a:lnTo>
                    <a:pt x="1535" y="269"/>
                  </a:lnTo>
                  <a:lnTo>
                    <a:pt x="1657" y="391"/>
                  </a:lnTo>
                  <a:lnTo>
                    <a:pt x="1730" y="561"/>
                  </a:lnTo>
                  <a:lnTo>
                    <a:pt x="1779" y="732"/>
                  </a:lnTo>
                  <a:lnTo>
                    <a:pt x="1803" y="902"/>
                  </a:lnTo>
                  <a:lnTo>
                    <a:pt x="1803" y="902"/>
                  </a:lnTo>
                  <a:lnTo>
                    <a:pt x="1779" y="1073"/>
                  </a:lnTo>
                  <a:lnTo>
                    <a:pt x="1730" y="1243"/>
                  </a:lnTo>
                  <a:lnTo>
                    <a:pt x="1657" y="1414"/>
                  </a:lnTo>
                  <a:lnTo>
                    <a:pt x="1535" y="1535"/>
                  </a:lnTo>
                  <a:lnTo>
                    <a:pt x="1414" y="1657"/>
                  </a:lnTo>
                  <a:lnTo>
                    <a:pt x="1243" y="1730"/>
                  </a:lnTo>
                  <a:lnTo>
                    <a:pt x="1073" y="1779"/>
                  </a:lnTo>
                  <a:lnTo>
                    <a:pt x="902" y="1803"/>
                  </a:lnTo>
                  <a:lnTo>
                    <a:pt x="902" y="1803"/>
                  </a:lnTo>
                  <a:lnTo>
                    <a:pt x="732" y="1779"/>
                  </a:lnTo>
                  <a:lnTo>
                    <a:pt x="561" y="1730"/>
                  </a:lnTo>
                  <a:lnTo>
                    <a:pt x="391" y="1657"/>
                  </a:lnTo>
                  <a:lnTo>
                    <a:pt x="269" y="1535"/>
                  </a:lnTo>
                  <a:lnTo>
                    <a:pt x="147" y="1414"/>
                  </a:lnTo>
                  <a:lnTo>
                    <a:pt x="74" y="1243"/>
                  </a:lnTo>
                  <a:lnTo>
                    <a:pt x="25" y="1073"/>
                  </a:lnTo>
                  <a:lnTo>
                    <a:pt x="1" y="902"/>
                  </a:lnTo>
                  <a:lnTo>
                    <a:pt x="1" y="902"/>
                  </a:lnTo>
                  <a:lnTo>
                    <a:pt x="25" y="732"/>
                  </a:lnTo>
                  <a:lnTo>
                    <a:pt x="74" y="561"/>
                  </a:lnTo>
                  <a:lnTo>
                    <a:pt x="147" y="391"/>
                  </a:lnTo>
                  <a:lnTo>
                    <a:pt x="269" y="269"/>
                  </a:lnTo>
                  <a:lnTo>
                    <a:pt x="391" y="147"/>
                  </a:lnTo>
                  <a:lnTo>
                    <a:pt x="561" y="74"/>
                  </a:lnTo>
                  <a:lnTo>
                    <a:pt x="732" y="25"/>
                  </a:lnTo>
                  <a:lnTo>
                    <a:pt x="902" y="1"/>
                  </a:lnTo>
                  <a:lnTo>
                    <a:pt x="902"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2">
              <a:extLst>
                <a:ext uri="{FF2B5EF4-FFF2-40B4-BE49-F238E27FC236}">
                  <a16:creationId xmlns:a16="http://schemas.microsoft.com/office/drawing/2014/main" id="{51CCCED8-1BD5-D1C6-F081-30828543A560}"/>
                </a:ext>
              </a:extLst>
            </p:cNvPr>
            <p:cNvSpPr/>
            <p:nvPr/>
          </p:nvSpPr>
          <p:spPr>
            <a:xfrm>
              <a:off x="713850" y="274025"/>
              <a:ext cx="45075" cy="45100"/>
            </a:xfrm>
            <a:custGeom>
              <a:avLst/>
              <a:gdLst/>
              <a:ahLst/>
              <a:cxnLst/>
              <a:rect l="l" t="t" r="r" b="b"/>
              <a:pathLst>
                <a:path w="1803" h="1804" fill="none" extrusionOk="0">
                  <a:moveTo>
                    <a:pt x="902" y="1"/>
                  </a:moveTo>
                  <a:lnTo>
                    <a:pt x="902" y="1"/>
                  </a:lnTo>
                  <a:lnTo>
                    <a:pt x="1072" y="25"/>
                  </a:lnTo>
                  <a:lnTo>
                    <a:pt x="1243" y="74"/>
                  </a:lnTo>
                  <a:lnTo>
                    <a:pt x="1413" y="147"/>
                  </a:lnTo>
                  <a:lnTo>
                    <a:pt x="1535" y="269"/>
                  </a:lnTo>
                  <a:lnTo>
                    <a:pt x="1657" y="391"/>
                  </a:lnTo>
                  <a:lnTo>
                    <a:pt x="1730" y="561"/>
                  </a:lnTo>
                  <a:lnTo>
                    <a:pt x="1779" y="732"/>
                  </a:lnTo>
                  <a:lnTo>
                    <a:pt x="1803" y="902"/>
                  </a:lnTo>
                  <a:lnTo>
                    <a:pt x="1803" y="902"/>
                  </a:lnTo>
                  <a:lnTo>
                    <a:pt x="1779" y="1073"/>
                  </a:lnTo>
                  <a:lnTo>
                    <a:pt x="1730" y="1243"/>
                  </a:lnTo>
                  <a:lnTo>
                    <a:pt x="1657" y="1414"/>
                  </a:lnTo>
                  <a:lnTo>
                    <a:pt x="1535" y="1535"/>
                  </a:lnTo>
                  <a:lnTo>
                    <a:pt x="1413" y="1657"/>
                  </a:lnTo>
                  <a:lnTo>
                    <a:pt x="1243" y="1730"/>
                  </a:lnTo>
                  <a:lnTo>
                    <a:pt x="1072" y="1779"/>
                  </a:lnTo>
                  <a:lnTo>
                    <a:pt x="902" y="1803"/>
                  </a:lnTo>
                  <a:lnTo>
                    <a:pt x="902" y="1803"/>
                  </a:lnTo>
                  <a:lnTo>
                    <a:pt x="731" y="1779"/>
                  </a:lnTo>
                  <a:lnTo>
                    <a:pt x="561" y="1730"/>
                  </a:lnTo>
                  <a:lnTo>
                    <a:pt x="390" y="1657"/>
                  </a:lnTo>
                  <a:lnTo>
                    <a:pt x="269" y="1535"/>
                  </a:lnTo>
                  <a:lnTo>
                    <a:pt x="147" y="1414"/>
                  </a:lnTo>
                  <a:lnTo>
                    <a:pt x="74" y="1243"/>
                  </a:lnTo>
                  <a:lnTo>
                    <a:pt x="25" y="1073"/>
                  </a:lnTo>
                  <a:lnTo>
                    <a:pt x="1" y="902"/>
                  </a:lnTo>
                  <a:lnTo>
                    <a:pt x="1" y="902"/>
                  </a:lnTo>
                  <a:lnTo>
                    <a:pt x="25" y="732"/>
                  </a:lnTo>
                  <a:lnTo>
                    <a:pt x="74" y="561"/>
                  </a:lnTo>
                  <a:lnTo>
                    <a:pt x="147" y="391"/>
                  </a:lnTo>
                  <a:lnTo>
                    <a:pt x="269" y="269"/>
                  </a:lnTo>
                  <a:lnTo>
                    <a:pt x="390" y="147"/>
                  </a:lnTo>
                  <a:lnTo>
                    <a:pt x="561" y="74"/>
                  </a:lnTo>
                  <a:lnTo>
                    <a:pt x="731" y="25"/>
                  </a:lnTo>
                  <a:lnTo>
                    <a:pt x="902" y="1"/>
                  </a:lnTo>
                  <a:lnTo>
                    <a:pt x="902"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2">
              <a:extLst>
                <a:ext uri="{FF2B5EF4-FFF2-40B4-BE49-F238E27FC236}">
                  <a16:creationId xmlns:a16="http://schemas.microsoft.com/office/drawing/2014/main" id="{479F984F-105C-387C-2B6F-D8D850950098}"/>
                </a:ext>
              </a:extLst>
            </p:cNvPr>
            <p:cNvSpPr/>
            <p:nvPr/>
          </p:nvSpPr>
          <p:spPr>
            <a:xfrm>
              <a:off x="631050" y="274025"/>
              <a:ext cx="45075" cy="45100"/>
            </a:xfrm>
            <a:custGeom>
              <a:avLst/>
              <a:gdLst/>
              <a:ahLst/>
              <a:cxnLst/>
              <a:rect l="l" t="t" r="r" b="b"/>
              <a:pathLst>
                <a:path w="1803" h="1804" fill="none" extrusionOk="0">
                  <a:moveTo>
                    <a:pt x="0" y="902"/>
                  </a:moveTo>
                  <a:lnTo>
                    <a:pt x="0" y="902"/>
                  </a:lnTo>
                  <a:lnTo>
                    <a:pt x="25" y="732"/>
                  </a:lnTo>
                  <a:lnTo>
                    <a:pt x="73" y="561"/>
                  </a:lnTo>
                  <a:lnTo>
                    <a:pt x="147" y="391"/>
                  </a:lnTo>
                  <a:lnTo>
                    <a:pt x="268" y="269"/>
                  </a:lnTo>
                  <a:lnTo>
                    <a:pt x="390" y="147"/>
                  </a:lnTo>
                  <a:lnTo>
                    <a:pt x="561" y="74"/>
                  </a:lnTo>
                  <a:lnTo>
                    <a:pt x="731" y="25"/>
                  </a:lnTo>
                  <a:lnTo>
                    <a:pt x="902" y="1"/>
                  </a:lnTo>
                  <a:lnTo>
                    <a:pt x="902" y="1"/>
                  </a:lnTo>
                  <a:lnTo>
                    <a:pt x="1072" y="25"/>
                  </a:lnTo>
                  <a:lnTo>
                    <a:pt x="1243" y="74"/>
                  </a:lnTo>
                  <a:lnTo>
                    <a:pt x="1413" y="147"/>
                  </a:lnTo>
                  <a:lnTo>
                    <a:pt x="1535" y="269"/>
                  </a:lnTo>
                  <a:lnTo>
                    <a:pt x="1657" y="391"/>
                  </a:lnTo>
                  <a:lnTo>
                    <a:pt x="1730" y="561"/>
                  </a:lnTo>
                  <a:lnTo>
                    <a:pt x="1778" y="732"/>
                  </a:lnTo>
                  <a:lnTo>
                    <a:pt x="1803" y="902"/>
                  </a:lnTo>
                  <a:lnTo>
                    <a:pt x="1803" y="902"/>
                  </a:lnTo>
                  <a:lnTo>
                    <a:pt x="1778" y="1073"/>
                  </a:lnTo>
                  <a:lnTo>
                    <a:pt x="1730" y="1243"/>
                  </a:lnTo>
                  <a:lnTo>
                    <a:pt x="1657" y="1414"/>
                  </a:lnTo>
                  <a:lnTo>
                    <a:pt x="1535" y="1535"/>
                  </a:lnTo>
                  <a:lnTo>
                    <a:pt x="1413" y="1657"/>
                  </a:lnTo>
                  <a:lnTo>
                    <a:pt x="1243" y="1730"/>
                  </a:lnTo>
                  <a:lnTo>
                    <a:pt x="1072" y="1779"/>
                  </a:lnTo>
                  <a:lnTo>
                    <a:pt x="902" y="1803"/>
                  </a:lnTo>
                  <a:lnTo>
                    <a:pt x="902" y="1803"/>
                  </a:lnTo>
                  <a:lnTo>
                    <a:pt x="731" y="1779"/>
                  </a:lnTo>
                  <a:lnTo>
                    <a:pt x="561" y="1730"/>
                  </a:lnTo>
                  <a:lnTo>
                    <a:pt x="390" y="1657"/>
                  </a:lnTo>
                  <a:lnTo>
                    <a:pt x="268" y="1535"/>
                  </a:lnTo>
                  <a:lnTo>
                    <a:pt x="147" y="1414"/>
                  </a:lnTo>
                  <a:lnTo>
                    <a:pt x="73" y="1243"/>
                  </a:lnTo>
                  <a:lnTo>
                    <a:pt x="25" y="1073"/>
                  </a:lnTo>
                  <a:lnTo>
                    <a:pt x="0" y="902"/>
                  </a:lnTo>
                  <a:lnTo>
                    <a:pt x="0" y="90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2">
              <a:extLst>
                <a:ext uri="{FF2B5EF4-FFF2-40B4-BE49-F238E27FC236}">
                  <a16:creationId xmlns:a16="http://schemas.microsoft.com/office/drawing/2014/main" id="{218F8307-9259-8E3A-756C-03018EF04749}"/>
                </a:ext>
              </a:extLst>
            </p:cNvPr>
            <p:cNvSpPr/>
            <p:nvPr/>
          </p:nvSpPr>
          <p:spPr>
            <a:xfrm>
              <a:off x="649925" y="5900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2">
              <a:extLst>
                <a:ext uri="{FF2B5EF4-FFF2-40B4-BE49-F238E27FC236}">
                  <a16:creationId xmlns:a16="http://schemas.microsoft.com/office/drawing/2014/main" id="{2C08D597-71D7-1D91-70A4-2FD27A6D53C3}"/>
                </a:ext>
              </a:extLst>
            </p:cNvPr>
            <p:cNvSpPr/>
            <p:nvPr/>
          </p:nvSpPr>
          <p:spPr>
            <a:xfrm>
              <a:off x="649925" y="5346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2">
              <a:extLst>
                <a:ext uri="{FF2B5EF4-FFF2-40B4-BE49-F238E27FC236}">
                  <a16:creationId xmlns:a16="http://schemas.microsoft.com/office/drawing/2014/main" id="{7B6C620A-9E4E-11DF-B607-7A06A5C28F40}"/>
                </a:ext>
              </a:extLst>
            </p:cNvPr>
            <p:cNvSpPr/>
            <p:nvPr/>
          </p:nvSpPr>
          <p:spPr>
            <a:xfrm>
              <a:off x="649925" y="4798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2">
              <a:extLst>
                <a:ext uri="{FF2B5EF4-FFF2-40B4-BE49-F238E27FC236}">
                  <a16:creationId xmlns:a16="http://schemas.microsoft.com/office/drawing/2014/main" id="{9D0E6724-5C2D-5306-5BA7-0B4DF1E33913}"/>
                </a:ext>
              </a:extLst>
            </p:cNvPr>
            <p:cNvSpPr/>
            <p:nvPr/>
          </p:nvSpPr>
          <p:spPr>
            <a:xfrm>
              <a:off x="649925" y="4244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2">
              <a:extLst>
                <a:ext uri="{FF2B5EF4-FFF2-40B4-BE49-F238E27FC236}">
                  <a16:creationId xmlns:a16="http://schemas.microsoft.com/office/drawing/2014/main" id="{90483ABB-2F92-68F9-1010-2DEF2200C470}"/>
                </a:ext>
              </a:extLst>
            </p:cNvPr>
            <p:cNvSpPr/>
            <p:nvPr/>
          </p:nvSpPr>
          <p:spPr>
            <a:xfrm>
              <a:off x="879475" y="274025"/>
              <a:ext cx="45075" cy="45100"/>
            </a:xfrm>
            <a:custGeom>
              <a:avLst/>
              <a:gdLst/>
              <a:ahLst/>
              <a:cxnLst/>
              <a:rect l="l" t="t" r="r" b="b"/>
              <a:pathLst>
                <a:path w="1803" h="1804" fill="none" extrusionOk="0">
                  <a:moveTo>
                    <a:pt x="901" y="1803"/>
                  </a:moveTo>
                  <a:lnTo>
                    <a:pt x="901" y="1803"/>
                  </a:lnTo>
                  <a:lnTo>
                    <a:pt x="731" y="1779"/>
                  </a:lnTo>
                  <a:lnTo>
                    <a:pt x="560" y="1730"/>
                  </a:lnTo>
                  <a:lnTo>
                    <a:pt x="390" y="1657"/>
                  </a:lnTo>
                  <a:lnTo>
                    <a:pt x="268" y="1535"/>
                  </a:lnTo>
                  <a:lnTo>
                    <a:pt x="146" y="1414"/>
                  </a:lnTo>
                  <a:lnTo>
                    <a:pt x="73" y="1243"/>
                  </a:lnTo>
                  <a:lnTo>
                    <a:pt x="25" y="1073"/>
                  </a:lnTo>
                  <a:lnTo>
                    <a:pt x="0" y="902"/>
                  </a:lnTo>
                  <a:lnTo>
                    <a:pt x="0" y="902"/>
                  </a:lnTo>
                  <a:lnTo>
                    <a:pt x="25" y="732"/>
                  </a:lnTo>
                  <a:lnTo>
                    <a:pt x="73" y="561"/>
                  </a:lnTo>
                  <a:lnTo>
                    <a:pt x="146" y="391"/>
                  </a:lnTo>
                  <a:lnTo>
                    <a:pt x="268" y="269"/>
                  </a:lnTo>
                  <a:lnTo>
                    <a:pt x="390" y="147"/>
                  </a:lnTo>
                  <a:lnTo>
                    <a:pt x="560" y="74"/>
                  </a:lnTo>
                  <a:lnTo>
                    <a:pt x="731" y="25"/>
                  </a:lnTo>
                  <a:lnTo>
                    <a:pt x="901" y="1"/>
                  </a:lnTo>
                  <a:lnTo>
                    <a:pt x="901" y="1"/>
                  </a:lnTo>
                  <a:lnTo>
                    <a:pt x="1072" y="25"/>
                  </a:lnTo>
                  <a:lnTo>
                    <a:pt x="1242" y="74"/>
                  </a:lnTo>
                  <a:lnTo>
                    <a:pt x="1413" y="147"/>
                  </a:lnTo>
                  <a:lnTo>
                    <a:pt x="1535" y="269"/>
                  </a:lnTo>
                  <a:lnTo>
                    <a:pt x="1656" y="391"/>
                  </a:lnTo>
                  <a:lnTo>
                    <a:pt x="1729" y="561"/>
                  </a:lnTo>
                  <a:lnTo>
                    <a:pt x="1778" y="732"/>
                  </a:lnTo>
                  <a:lnTo>
                    <a:pt x="1802" y="902"/>
                  </a:lnTo>
                  <a:lnTo>
                    <a:pt x="1802" y="902"/>
                  </a:lnTo>
                  <a:lnTo>
                    <a:pt x="1778" y="1073"/>
                  </a:lnTo>
                  <a:lnTo>
                    <a:pt x="1729" y="1243"/>
                  </a:lnTo>
                  <a:lnTo>
                    <a:pt x="1656" y="1414"/>
                  </a:lnTo>
                  <a:lnTo>
                    <a:pt x="1535" y="1535"/>
                  </a:lnTo>
                  <a:lnTo>
                    <a:pt x="1413" y="1657"/>
                  </a:lnTo>
                  <a:lnTo>
                    <a:pt x="1242" y="1730"/>
                  </a:lnTo>
                  <a:lnTo>
                    <a:pt x="1072" y="1779"/>
                  </a:lnTo>
                  <a:lnTo>
                    <a:pt x="901" y="1803"/>
                  </a:lnTo>
                  <a:lnTo>
                    <a:pt x="901" y="180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2">
              <a:extLst>
                <a:ext uri="{FF2B5EF4-FFF2-40B4-BE49-F238E27FC236}">
                  <a16:creationId xmlns:a16="http://schemas.microsoft.com/office/drawing/2014/main" id="{87E93EE3-42A1-8B71-523E-4D367F4B1199}"/>
                </a:ext>
              </a:extLst>
            </p:cNvPr>
            <p:cNvSpPr/>
            <p:nvPr/>
          </p:nvSpPr>
          <p:spPr>
            <a:xfrm>
              <a:off x="654800" y="244200"/>
              <a:ext cx="25" cy="51175"/>
            </a:xfrm>
            <a:custGeom>
              <a:avLst/>
              <a:gdLst/>
              <a:ahLst/>
              <a:cxnLst/>
              <a:rect l="l" t="t" r="r" b="b"/>
              <a:pathLst>
                <a:path w="1" h="2047" fill="none" extrusionOk="0">
                  <a:moveTo>
                    <a:pt x="0" y="1"/>
                  </a:moveTo>
                  <a:lnTo>
                    <a:pt x="0"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2">
              <a:extLst>
                <a:ext uri="{FF2B5EF4-FFF2-40B4-BE49-F238E27FC236}">
                  <a16:creationId xmlns:a16="http://schemas.microsoft.com/office/drawing/2014/main" id="{1F68C683-259C-C511-F84A-59210C4A4BF6}"/>
                </a:ext>
              </a:extLst>
            </p:cNvPr>
            <p:cNvSpPr/>
            <p:nvPr/>
          </p:nvSpPr>
          <p:spPr>
            <a:xfrm>
              <a:off x="737600" y="244200"/>
              <a:ext cx="25" cy="51175"/>
            </a:xfrm>
            <a:custGeom>
              <a:avLst/>
              <a:gdLst/>
              <a:ahLst/>
              <a:cxnLst/>
              <a:rect l="l" t="t" r="r" b="b"/>
              <a:pathLst>
                <a:path w="1" h="2047" fill="none" extrusionOk="0">
                  <a:moveTo>
                    <a:pt x="1" y="1"/>
                  </a:moveTo>
                  <a:lnTo>
                    <a:pt x="1"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2">
              <a:extLst>
                <a:ext uri="{FF2B5EF4-FFF2-40B4-BE49-F238E27FC236}">
                  <a16:creationId xmlns:a16="http://schemas.microsoft.com/office/drawing/2014/main" id="{BC2757A0-884F-C568-67E5-A3B6CBBBC998}"/>
                </a:ext>
              </a:extLst>
            </p:cNvPr>
            <p:cNvSpPr/>
            <p:nvPr/>
          </p:nvSpPr>
          <p:spPr>
            <a:xfrm>
              <a:off x="820400" y="244200"/>
              <a:ext cx="25" cy="51175"/>
            </a:xfrm>
            <a:custGeom>
              <a:avLst/>
              <a:gdLst/>
              <a:ahLst/>
              <a:cxnLst/>
              <a:rect l="l" t="t" r="r" b="b"/>
              <a:pathLst>
                <a:path w="1" h="2047" fill="none" extrusionOk="0">
                  <a:moveTo>
                    <a:pt x="1" y="1"/>
                  </a:moveTo>
                  <a:lnTo>
                    <a:pt x="1"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2">
              <a:extLst>
                <a:ext uri="{FF2B5EF4-FFF2-40B4-BE49-F238E27FC236}">
                  <a16:creationId xmlns:a16="http://schemas.microsoft.com/office/drawing/2014/main" id="{FA7C56F9-9AC3-0EE0-81E5-CB767DF4DC59}"/>
                </a:ext>
              </a:extLst>
            </p:cNvPr>
            <p:cNvSpPr/>
            <p:nvPr/>
          </p:nvSpPr>
          <p:spPr>
            <a:xfrm>
              <a:off x="903225" y="244200"/>
              <a:ext cx="25" cy="51175"/>
            </a:xfrm>
            <a:custGeom>
              <a:avLst/>
              <a:gdLst/>
              <a:ahLst/>
              <a:cxnLst/>
              <a:rect l="l" t="t" r="r" b="b"/>
              <a:pathLst>
                <a:path w="1" h="2047" fill="none" extrusionOk="0">
                  <a:moveTo>
                    <a:pt x="0" y="1"/>
                  </a:moveTo>
                  <a:lnTo>
                    <a:pt x="0" y="2046"/>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 Placeholder 2">
            <a:extLst>
              <a:ext uri="{FF2B5EF4-FFF2-40B4-BE49-F238E27FC236}">
                <a16:creationId xmlns:a16="http://schemas.microsoft.com/office/drawing/2014/main" id="{D26F5031-A651-629F-86AB-98126739735B}"/>
              </a:ext>
            </a:extLst>
          </p:cNvPr>
          <p:cNvSpPr>
            <a:spLocks noGrp="1"/>
          </p:cNvSpPr>
          <p:nvPr>
            <p:ph type="body" idx="1"/>
          </p:nvPr>
        </p:nvSpPr>
        <p:spPr>
          <a:xfrm>
            <a:off x="293683" y="2123592"/>
            <a:ext cx="4516429" cy="1399654"/>
          </a:xfrm>
        </p:spPr>
        <p:txBody>
          <a:bodyPr/>
          <a:lstStyle/>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Celebrate Welsh culture and cuisine internationally.</a:t>
            </a:r>
          </a:p>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Promote tourism through the Year of </a:t>
            </a:r>
            <a:r>
              <a:rPr lang="en-US" sz="1400" kern="100" dirty="0" err="1">
                <a:effectLst/>
                <a:latin typeface="Times New Roman" panose="02020603050405020304" pitchFamily="18" charset="0"/>
                <a:ea typeface="Calibri" panose="020F0502020204030204" pitchFamily="34" charset="0"/>
              </a:rPr>
              <a:t>Croeso</a:t>
            </a:r>
            <a:r>
              <a:rPr lang="en-US" sz="1400" kern="100" dirty="0">
                <a:effectLst/>
                <a:latin typeface="Times New Roman" panose="02020603050405020304" pitchFamily="18" charset="0"/>
                <a:ea typeface="Calibri" panose="020F0502020204030204" pitchFamily="34" charset="0"/>
              </a:rPr>
              <a:t> 2025.</a:t>
            </a:r>
            <a:endParaRPr lang="en-SG" sz="1400" kern="100" dirty="0">
              <a:effectLst/>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DEA26127-331E-E353-79CA-A4863B5E7423}"/>
              </a:ext>
            </a:extLst>
          </p:cNvPr>
          <p:cNvPicPr>
            <a:picLocks noChangeAspect="1"/>
          </p:cNvPicPr>
          <p:nvPr/>
        </p:nvPicPr>
        <p:blipFill>
          <a:blip r:embed="rId3"/>
          <a:srcRect l="1863"/>
          <a:stretch/>
        </p:blipFill>
        <p:spPr>
          <a:xfrm>
            <a:off x="4835015" y="1486676"/>
            <a:ext cx="3876296" cy="26734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637307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8" name="Google Shape;268;p18"/>
          <p:cNvSpPr txBox="1">
            <a:spLocks noGrp="1"/>
          </p:cNvSpPr>
          <p:nvPr>
            <p:ph type="title"/>
          </p:nvPr>
        </p:nvSpPr>
        <p:spPr>
          <a:xfrm>
            <a:off x="576304" y="452040"/>
            <a:ext cx="5258400" cy="442368"/>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Event Content and Context</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sp>
        <p:nvSpPr>
          <p:cNvPr id="270" name="Google Shape;270;p1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4</a:t>
            </a:fld>
            <a:endParaRPr/>
          </a:p>
        </p:txBody>
      </p:sp>
      <p:grpSp>
        <p:nvGrpSpPr>
          <p:cNvPr id="271" name="Google Shape;271;p18"/>
          <p:cNvGrpSpPr/>
          <p:nvPr/>
        </p:nvGrpSpPr>
        <p:grpSpPr>
          <a:xfrm>
            <a:off x="312466" y="587260"/>
            <a:ext cx="309022" cy="376837"/>
            <a:chOff x="596350" y="929175"/>
            <a:chExt cx="407950" cy="497475"/>
          </a:xfrm>
        </p:grpSpPr>
        <p:sp>
          <p:nvSpPr>
            <p:cNvPr id="272" name="Google Shape;272;p18"/>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8"/>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8"/>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8"/>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8"/>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8"/>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8"/>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 Placeholder 2">
            <a:extLst>
              <a:ext uri="{FF2B5EF4-FFF2-40B4-BE49-F238E27FC236}">
                <a16:creationId xmlns:a16="http://schemas.microsoft.com/office/drawing/2014/main" id="{56538AEF-798E-3976-D88B-C00F6B76BD55}"/>
              </a:ext>
            </a:extLst>
          </p:cNvPr>
          <p:cNvSpPr>
            <a:spLocks noGrp="1"/>
          </p:cNvSpPr>
          <p:nvPr>
            <p:ph type="body" idx="1"/>
          </p:nvPr>
        </p:nvSpPr>
        <p:spPr>
          <a:xfrm>
            <a:off x="335513" y="1556533"/>
            <a:ext cx="4516429" cy="3225859"/>
          </a:xfrm>
        </p:spPr>
        <p:txBody>
          <a:bodyPr/>
          <a:lstStyle/>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Visitors enjoy Welsh cuisine, tastings, and cultural performances.</a:t>
            </a:r>
          </a:p>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The hybrid format allows global participation and networking opportunities (Fox </a:t>
            </a:r>
            <a:r>
              <a:rPr lang="en-US" sz="1400" i="1" kern="100" dirty="0">
                <a:effectLst/>
                <a:latin typeface="Times New Roman" panose="02020603050405020304" pitchFamily="18" charset="0"/>
                <a:ea typeface="Calibri" panose="020F0502020204030204" pitchFamily="34" charset="0"/>
              </a:rPr>
              <a:t>et al., </a:t>
            </a:r>
            <a:r>
              <a:rPr lang="en-US" sz="1400" kern="100" dirty="0">
                <a:effectLst/>
                <a:latin typeface="Times New Roman" panose="02020603050405020304" pitchFamily="18" charset="0"/>
                <a:ea typeface="Calibri" panose="020F0502020204030204" pitchFamily="34" charset="0"/>
              </a:rPr>
              <a:t>2014).</a:t>
            </a:r>
          </a:p>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Promotes </a:t>
            </a:r>
            <a:r>
              <a:rPr lang="en-US" sz="1400" kern="100" dirty="0" err="1">
                <a:effectLst/>
                <a:latin typeface="Times New Roman" panose="02020603050405020304" pitchFamily="18" charset="0"/>
                <a:ea typeface="Calibri" panose="020F0502020204030204" pitchFamily="34" charset="0"/>
              </a:rPr>
              <a:t>Wales’</a:t>
            </a:r>
            <a:r>
              <a:rPr lang="en-US" sz="1400" kern="100" dirty="0">
                <a:effectLst/>
                <a:latin typeface="Times New Roman" panose="02020603050405020304" pitchFamily="18" charset="0"/>
                <a:ea typeface="Calibri" panose="020F0502020204030204" pitchFamily="34" charset="0"/>
              </a:rPr>
              <a:t> warm hospitality and unique cultural identity internationally </a:t>
            </a:r>
            <a:r>
              <a:rPr lang="en-US" sz="1400" dirty="0">
                <a:effectLst/>
                <a:latin typeface="Times New Roman" panose="02020603050405020304" pitchFamily="18" charset="0"/>
                <a:ea typeface="Calibri" panose="020F0502020204030204" pitchFamily="34" charset="0"/>
              </a:rPr>
              <a:t>(</a:t>
            </a:r>
            <a:r>
              <a:rPr lang="en-US" sz="1400" dirty="0" err="1">
                <a:effectLst/>
                <a:latin typeface="Times New Roman" panose="02020603050405020304" pitchFamily="18" charset="0"/>
                <a:ea typeface="Calibri" panose="020F0502020204030204" pitchFamily="34" charset="0"/>
              </a:rPr>
              <a:t>Teughels</a:t>
            </a:r>
            <a:r>
              <a:rPr lang="en-US" sz="1400" dirty="0">
                <a:effectLst/>
                <a:latin typeface="Times New Roman" panose="02020603050405020304" pitchFamily="18" charset="0"/>
                <a:ea typeface="Calibri" panose="020F0502020204030204" pitchFamily="34" charset="0"/>
              </a:rPr>
              <a:t> and </a:t>
            </a:r>
            <a:r>
              <a:rPr lang="en-US" sz="1400" dirty="0" err="1">
                <a:effectLst/>
                <a:latin typeface="Times New Roman" panose="02020603050405020304" pitchFamily="18" charset="0"/>
                <a:ea typeface="Calibri" panose="020F0502020204030204" pitchFamily="34" charset="0"/>
              </a:rPr>
              <a:t>Scholliers</a:t>
            </a:r>
            <a:r>
              <a:rPr lang="en-US" sz="1400" dirty="0">
                <a:effectLst/>
                <a:latin typeface="Times New Roman" panose="02020603050405020304" pitchFamily="18" charset="0"/>
                <a:ea typeface="Calibri" panose="020F0502020204030204" pitchFamily="34" charset="0"/>
              </a:rPr>
              <a:t>, 2016)</a:t>
            </a:r>
            <a:r>
              <a:rPr lang="en-US" sz="1400" kern="100" dirty="0">
                <a:effectLst/>
                <a:latin typeface="Times New Roman" panose="02020603050405020304" pitchFamily="18" charset="0"/>
                <a:ea typeface="Calibri" panose="020F0502020204030204" pitchFamily="34" charset="0"/>
              </a:rPr>
              <a:t>.</a:t>
            </a:r>
            <a:endParaRPr lang="en-SG" sz="1400" kern="100" dirty="0">
              <a:effectLst/>
              <a:latin typeface="Times New Roman" panose="02020603050405020304" pitchFamily="18" charset="0"/>
              <a:ea typeface="Calibri" panose="020F0502020204030204" pitchFamily="34" charset="0"/>
            </a:endParaRPr>
          </a:p>
        </p:txBody>
      </p:sp>
      <p:pic>
        <p:nvPicPr>
          <p:cNvPr id="2050" name="Picture 2" descr="Wales : A land of Rugged Beauty and Warm Hospitality #2024 #traveling #wales  - YouTube">
            <a:extLst>
              <a:ext uri="{FF2B5EF4-FFF2-40B4-BE49-F238E27FC236}">
                <a16:creationId xmlns:a16="http://schemas.microsoft.com/office/drawing/2014/main" id="{332CC098-F362-0370-4AE2-362D65A50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3775" y="1476987"/>
            <a:ext cx="3724712" cy="279353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9"/>
          <p:cNvSpPr txBox="1">
            <a:spLocks noGrp="1"/>
          </p:cNvSpPr>
          <p:nvPr>
            <p:ph type="title"/>
          </p:nvPr>
        </p:nvSpPr>
        <p:spPr>
          <a:xfrm>
            <a:off x="628855" y="326383"/>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Market Factors – Target Market</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sp>
        <p:nvSpPr>
          <p:cNvPr id="284" name="Google Shape;284;p19"/>
          <p:cNvSpPr txBox="1">
            <a:spLocks noGrp="1"/>
          </p:cNvSpPr>
          <p:nvPr>
            <p:ph type="body" idx="1"/>
          </p:nvPr>
        </p:nvSpPr>
        <p:spPr>
          <a:xfrm>
            <a:off x="382573" y="1654992"/>
            <a:ext cx="4104187" cy="2536915"/>
          </a:xfrm>
          <a:prstGeom prst="rect">
            <a:avLst/>
          </a:prstGeom>
        </p:spPr>
        <p:txBody>
          <a:bodyPr spcFirstLastPara="1" wrap="square" lIns="91425" tIns="91425" rIns="91425" bIns="91425" anchor="t" anchorCtr="0">
            <a:noAutofit/>
          </a:bodyPr>
          <a:lstStyle/>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Targets international buyers, food tourists, and the Welsh diaspora </a:t>
            </a:r>
            <a:r>
              <a:rPr lang="en-US" sz="1400" dirty="0">
                <a:effectLst/>
                <a:latin typeface="Times New Roman" panose="02020603050405020304" pitchFamily="18" charset="0"/>
                <a:ea typeface="Calibri" panose="020F0502020204030204" pitchFamily="34" charset="0"/>
              </a:rPr>
              <a:t>(Tran, 2016)</a:t>
            </a:r>
            <a:r>
              <a:rPr lang="en-US" sz="1400" dirty="0">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Taps into rising demand for sustainable, local food experiences (Rogers and Wynn-Moylan, 2022).</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Unique focus on Welsh culture sets it apart from UK competitors.</a:t>
            </a:r>
            <a:endParaRPr sz="1400" dirty="0">
              <a:latin typeface="Times New Roman" panose="02020603050405020304" pitchFamily="18" charset="0"/>
              <a:cs typeface="Times New Roman" panose="02020603050405020304" pitchFamily="18" charset="0"/>
            </a:endParaRPr>
          </a:p>
        </p:txBody>
      </p:sp>
      <p:sp>
        <p:nvSpPr>
          <p:cNvPr id="287" name="Google Shape;287;p1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5</a:t>
            </a:fld>
            <a:endParaRPr/>
          </a:p>
        </p:txBody>
      </p:sp>
      <p:grpSp>
        <p:nvGrpSpPr>
          <p:cNvPr id="288" name="Google Shape;288;p19"/>
          <p:cNvGrpSpPr/>
          <p:nvPr/>
        </p:nvGrpSpPr>
        <p:grpSpPr>
          <a:xfrm>
            <a:off x="312466" y="587260"/>
            <a:ext cx="309022" cy="376837"/>
            <a:chOff x="596350" y="929175"/>
            <a:chExt cx="407950" cy="497475"/>
          </a:xfrm>
        </p:grpSpPr>
        <p:sp>
          <p:nvSpPr>
            <p:cNvPr id="289" name="Google Shape;289;p19"/>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2" descr="How to Define Your Target Market and Target Audience in 2022">
            <a:extLst>
              <a:ext uri="{FF2B5EF4-FFF2-40B4-BE49-F238E27FC236}">
                <a16:creationId xmlns:a16="http://schemas.microsoft.com/office/drawing/2014/main" id="{2713F2C6-B8C9-EB30-D83D-4E94C525C5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9658" y="1255466"/>
            <a:ext cx="3071769" cy="3071769"/>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D50F850A-6850-CB05-5490-A8D36171E914}"/>
            </a:ext>
          </a:extLst>
        </p:cNvPr>
        <p:cNvGrpSpPr/>
        <p:nvPr/>
      </p:nvGrpSpPr>
      <p:grpSpPr>
        <a:xfrm>
          <a:off x="0" y="0"/>
          <a:ext cx="0" cy="0"/>
          <a:chOff x="0" y="0"/>
          <a:chExt cx="0" cy="0"/>
        </a:xfrm>
      </p:grpSpPr>
      <p:sp>
        <p:nvSpPr>
          <p:cNvPr id="284" name="Google Shape;284;p19">
            <a:extLst>
              <a:ext uri="{FF2B5EF4-FFF2-40B4-BE49-F238E27FC236}">
                <a16:creationId xmlns:a16="http://schemas.microsoft.com/office/drawing/2014/main" id="{ED42D0B0-1960-52C3-9CEB-9C089B5CB3DF}"/>
              </a:ext>
            </a:extLst>
          </p:cNvPr>
          <p:cNvSpPr txBox="1">
            <a:spLocks noGrp="1"/>
          </p:cNvSpPr>
          <p:nvPr>
            <p:ph type="body" idx="1"/>
          </p:nvPr>
        </p:nvSpPr>
        <p:spPr>
          <a:xfrm>
            <a:off x="478500" y="1909397"/>
            <a:ext cx="4189427" cy="2628379"/>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High global demand for local, sustainable food (Visit Wales, 2025).</a:t>
            </a:r>
          </a:p>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Unique Welsh theme offers a competitive advantage </a:t>
            </a:r>
            <a:r>
              <a:rPr lang="en-US" sz="1400" dirty="0">
                <a:effectLst/>
                <a:latin typeface="Times New Roman" panose="02020603050405020304" pitchFamily="18" charset="0"/>
                <a:ea typeface="Calibri" panose="020F0502020204030204" pitchFamily="34" charset="0"/>
              </a:rPr>
              <a:t>(</a:t>
            </a:r>
            <a:r>
              <a:rPr lang="en-US" sz="1400" dirty="0" err="1">
                <a:effectLst/>
                <a:latin typeface="Times New Roman" panose="02020603050405020304" pitchFamily="18" charset="0"/>
                <a:ea typeface="Calibri" panose="020F0502020204030204" pitchFamily="34" charset="0"/>
              </a:rPr>
              <a:t>Fenich</a:t>
            </a:r>
            <a:r>
              <a:rPr lang="en-US" sz="1400" dirty="0">
                <a:effectLst/>
                <a:latin typeface="Times New Roman" panose="02020603050405020304" pitchFamily="18" charset="0"/>
                <a:ea typeface="Calibri" panose="020F0502020204030204" pitchFamily="34" charset="0"/>
              </a:rPr>
              <a:t>, 2016)</a:t>
            </a:r>
            <a:r>
              <a:rPr lang="en-US" sz="1400" dirty="0">
                <a:latin typeface="Times New Roman" panose="02020603050405020304" pitchFamily="18" charset="0"/>
                <a:cs typeface="Times New Roman" panose="02020603050405020304" pitchFamily="18" charset="0"/>
              </a:rPr>
              <a:t>.</a:t>
            </a:r>
          </a:p>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Strong promotion via digital marketing and Visit Wales.</a:t>
            </a:r>
            <a:endParaRPr sz="1400" dirty="0">
              <a:latin typeface="Times New Roman" panose="02020603050405020304" pitchFamily="18" charset="0"/>
              <a:cs typeface="Times New Roman" panose="02020603050405020304" pitchFamily="18" charset="0"/>
            </a:endParaRPr>
          </a:p>
        </p:txBody>
      </p:sp>
      <p:sp>
        <p:nvSpPr>
          <p:cNvPr id="287" name="Google Shape;287;p19">
            <a:extLst>
              <a:ext uri="{FF2B5EF4-FFF2-40B4-BE49-F238E27FC236}">
                <a16:creationId xmlns:a16="http://schemas.microsoft.com/office/drawing/2014/main" id="{804ECDDF-6FD6-E008-BCD2-5D4E03A33CE8}"/>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6</a:t>
            </a:fld>
            <a:endParaRPr/>
          </a:p>
        </p:txBody>
      </p:sp>
      <p:grpSp>
        <p:nvGrpSpPr>
          <p:cNvPr id="288" name="Google Shape;288;p19">
            <a:extLst>
              <a:ext uri="{FF2B5EF4-FFF2-40B4-BE49-F238E27FC236}">
                <a16:creationId xmlns:a16="http://schemas.microsoft.com/office/drawing/2014/main" id="{1CD9BF6A-71E8-3143-FA20-92533CABA312}"/>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A0E614C7-CC72-DF93-B236-D66D753D87F4}"/>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15CA6EF3-0473-770B-D279-4A00E1147EDC}"/>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2B79A5D4-F564-9ABF-1375-4343A9C965B8}"/>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94389368-F69D-72B3-D9C5-F443CA05A17C}"/>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51739F85-F8A3-5318-1C3C-B32D8B23D4F8}"/>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0D26C71C-EAAE-9A8D-3369-0C7D6C24AD58}"/>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0FF02CCC-C374-4299-DD94-81E1A791D771}"/>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283;p19">
            <a:extLst>
              <a:ext uri="{FF2B5EF4-FFF2-40B4-BE49-F238E27FC236}">
                <a16:creationId xmlns:a16="http://schemas.microsoft.com/office/drawing/2014/main" id="{94F88520-3DE4-4A4A-EB5C-726DA52CE9F7}"/>
              </a:ext>
            </a:extLst>
          </p:cNvPr>
          <p:cNvSpPr txBox="1">
            <a:spLocks noGrp="1"/>
          </p:cNvSpPr>
          <p:nvPr>
            <p:ph type="title"/>
          </p:nvPr>
        </p:nvSpPr>
        <p:spPr>
          <a:xfrm>
            <a:off x="828115" y="267828"/>
            <a:ext cx="5258400" cy="766200"/>
          </a:xfrm>
          <a:prstGeom prst="rect">
            <a:avLst/>
          </a:prstGeom>
        </p:spPr>
        <p:txBody>
          <a:bodyPr spcFirstLastPara="1" wrap="square" lIns="91425" tIns="91425" rIns="91425" bIns="91425" anchor="ctr" anchorCtr="0">
            <a:noAutofit/>
          </a:bodyPr>
          <a:lstStyle/>
          <a:p>
            <a:pPr algn="just">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Market Factors – Events and Competition</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pic>
        <p:nvPicPr>
          <p:cNvPr id="2" name="Picture 2" descr="Business people compete running on arrows. Business competition. Contest or  rivalry against competitors to increase sales. Career success or  achievement. Skill or effort to succeed in work, motivation Stock Vector |  Adobe">
            <a:extLst>
              <a:ext uri="{FF2B5EF4-FFF2-40B4-BE49-F238E27FC236}">
                <a16:creationId xmlns:a16="http://schemas.microsoft.com/office/drawing/2014/main" id="{F09D51B1-BAC0-238B-D009-AADA23F801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01"/>
          <a:stretch/>
        </p:blipFill>
        <p:spPr bwMode="auto">
          <a:xfrm>
            <a:off x="4978925" y="1790264"/>
            <a:ext cx="3853407" cy="22532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1851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4691514C-3FFB-0E3A-FAEF-841AF9A922EE}"/>
            </a:ext>
          </a:extLst>
        </p:cNvPr>
        <p:cNvGrpSpPr/>
        <p:nvPr/>
      </p:nvGrpSpPr>
      <p:grpSpPr>
        <a:xfrm>
          <a:off x="0" y="0"/>
          <a:ext cx="0" cy="0"/>
          <a:chOff x="0" y="0"/>
          <a:chExt cx="0" cy="0"/>
        </a:xfrm>
      </p:grpSpPr>
      <p:sp>
        <p:nvSpPr>
          <p:cNvPr id="284" name="Google Shape;284;p19">
            <a:extLst>
              <a:ext uri="{FF2B5EF4-FFF2-40B4-BE49-F238E27FC236}">
                <a16:creationId xmlns:a16="http://schemas.microsoft.com/office/drawing/2014/main" id="{9A919AB5-ADA1-B3B4-72F2-D1F914D30CCF}"/>
              </a:ext>
            </a:extLst>
          </p:cNvPr>
          <p:cNvSpPr txBox="1">
            <a:spLocks noGrp="1"/>
          </p:cNvSpPr>
          <p:nvPr>
            <p:ph type="body" idx="1"/>
          </p:nvPr>
        </p:nvSpPr>
        <p:spPr>
          <a:xfrm>
            <a:off x="419174" y="1700087"/>
            <a:ext cx="4189427" cy="2733930"/>
          </a:xfrm>
          <a:prstGeom prst="rect">
            <a:avLst/>
          </a:prstGeom>
        </p:spPr>
        <p:txBody>
          <a:bodyPr spcFirstLastPara="1" wrap="square" lIns="91425" tIns="91425" rIns="91425" bIns="91425" anchor="t" anchorCtr="0">
            <a:noAutofit/>
          </a:bodyPr>
          <a:lstStyle/>
          <a:p>
            <a:pPr marL="171450" indent="-1714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Cardiff Bay venues offer accessibility, cultural appeal, and flexible event spaces.</a:t>
            </a: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Skilled teams manage catering, AV, security, and logistics (Bowdin </a:t>
            </a:r>
            <a:r>
              <a:rPr lang="en-US" sz="1400" i="1" dirty="0">
                <a:latin typeface="Times New Roman" panose="02020603050405020304" pitchFamily="18" charset="0"/>
                <a:cs typeface="Times New Roman" panose="02020603050405020304" pitchFamily="18" charset="0"/>
              </a:rPr>
              <a:t>et al., </a:t>
            </a:r>
            <a:r>
              <a:rPr lang="en-US" sz="1400" dirty="0">
                <a:latin typeface="Times New Roman" panose="02020603050405020304" pitchFamily="18" charset="0"/>
                <a:cs typeface="Times New Roman" panose="02020603050405020304" pitchFamily="18" charset="0"/>
              </a:rPr>
              <a:t>2023).</a:t>
            </a: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Resources support sustainability and smooth operations throughout the event</a:t>
            </a:r>
            <a:r>
              <a:rPr lang="en-US" sz="1400" dirty="0">
                <a:effectLst/>
                <a:latin typeface="Times New Roman" panose="02020603050405020304" pitchFamily="18" charset="0"/>
                <a:ea typeface="Calibri" panose="020F0502020204030204" pitchFamily="34" charset="0"/>
              </a:rPr>
              <a:t>.</a:t>
            </a:r>
            <a:endParaRPr sz="1400" dirty="0">
              <a:latin typeface="Times New Roman" panose="02020603050405020304" pitchFamily="18" charset="0"/>
              <a:cs typeface="Times New Roman" panose="02020603050405020304" pitchFamily="18" charset="0"/>
            </a:endParaRPr>
          </a:p>
        </p:txBody>
      </p:sp>
      <p:sp>
        <p:nvSpPr>
          <p:cNvPr id="287" name="Google Shape;287;p19">
            <a:extLst>
              <a:ext uri="{FF2B5EF4-FFF2-40B4-BE49-F238E27FC236}">
                <a16:creationId xmlns:a16="http://schemas.microsoft.com/office/drawing/2014/main" id="{5A714743-5C61-0C6A-CC00-CBE023B84C4F}"/>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7</a:t>
            </a:fld>
            <a:endParaRPr/>
          </a:p>
        </p:txBody>
      </p:sp>
      <p:grpSp>
        <p:nvGrpSpPr>
          <p:cNvPr id="288" name="Google Shape;288;p19">
            <a:extLst>
              <a:ext uri="{FF2B5EF4-FFF2-40B4-BE49-F238E27FC236}">
                <a16:creationId xmlns:a16="http://schemas.microsoft.com/office/drawing/2014/main" id="{2185BC50-7D2F-259C-1125-2E5E46CAA153}"/>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7ABA7D81-315B-FC65-056F-AF921AC4C509}"/>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0A8279D9-3B31-D8C4-C42D-D56A09D03DA8}"/>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A4196B68-2F7F-CBBE-FA75-717E239E031F}"/>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5EF86802-EDD7-3BF4-A84A-E8C2897B05DA}"/>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26441079-488B-108B-4EA3-889120DA5205}"/>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59E2CD95-5DE9-B801-30D6-28F0790F65EC}"/>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CEE54430-EA29-DE3D-CCAC-E85C8F66CA05}"/>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283;p19">
            <a:extLst>
              <a:ext uri="{FF2B5EF4-FFF2-40B4-BE49-F238E27FC236}">
                <a16:creationId xmlns:a16="http://schemas.microsoft.com/office/drawing/2014/main" id="{07D001A4-6505-8DE6-57B2-D98107E0118F}"/>
              </a:ext>
            </a:extLst>
          </p:cNvPr>
          <p:cNvSpPr txBox="1">
            <a:spLocks noGrp="1"/>
          </p:cNvSpPr>
          <p:nvPr>
            <p:ph type="title"/>
          </p:nvPr>
        </p:nvSpPr>
        <p:spPr>
          <a:xfrm>
            <a:off x="843795" y="267828"/>
            <a:ext cx="5258400" cy="766200"/>
          </a:xfrm>
          <a:prstGeom prst="rect">
            <a:avLst/>
          </a:prstGeom>
        </p:spPr>
        <p:txBody>
          <a:bodyPr spcFirstLastPara="1" wrap="square" lIns="91425" tIns="91425" rIns="91425" bIns="91425" anchor="ctr" anchorCtr="0">
            <a:noAutofit/>
          </a:bodyPr>
          <a:lstStyle/>
          <a:p>
            <a:pPr algn="just">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Operational Factors – Venue and Logistics</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pic>
        <p:nvPicPr>
          <p:cNvPr id="2" name="Picture 2" descr="How To: Planning &amp; Executing Event Logistics In 16 Steps - J.Shay Event  Solutions">
            <a:extLst>
              <a:ext uri="{FF2B5EF4-FFF2-40B4-BE49-F238E27FC236}">
                <a16:creationId xmlns:a16="http://schemas.microsoft.com/office/drawing/2014/main" id="{E7001C32-C5F9-7416-97E8-C56343878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8205" y="1673999"/>
            <a:ext cx="3666621" cy="2444414"/>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126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34909317-1D04-AC61-1647-FCF8B75861E9}"/>
            </a:ext>
          </a:extLst>
        </p:cNvPr>
        <p:cNvGrpSpPr/>
        <p:nvPr/>
      </p:nvGrpSpPr>
      <p:grpSpPr>
        <a:xfrm>
          <a:off x="0" y="0"/>
          <a:ext cx="0" cy="0"/>
          <a:chOff x="0" y="0"/>
          <a:chExt cx="0" cy="0"/>
        </a:xfrm>
      </p:grpSpPr>
      <p:sp>
        <p:nvSpPr>
          <p:cNvPr id="283" name="Google Shape;283;p19">
            <a:extLst>
              <a:ext uri="{FF2B5EF4-FFF2-40B4-BE49-F238E27FC236}">
                <a16:creationId xmlns:a16="http://schemas.microsoft.com/office/drawing/2014/main" id="{9F3BE84A-73CD-2E15-E55F-D1D59A6A6446}"/>
              </a:ext>
            </a:extLst>
          </p:cNvPr>
          <p:cNvSpPr txBox="1">
            <a:spLocks noGrp="1"/>
          </p:cNvSpPr>
          <p:nvPr>
            <p:ph type="title"/>
          </p:nvPr>
        </p:nvSpPr>
        <p:spPr>
          <a:xfrm>
            <a:off x="798611" y="321625"/>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Operational Factors – Staffing and Resources</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sp>
        <p:nvSpPr>
          <p:cNvPr id="284" name="Google Shape;284;p19">
            <a:extLst>
              <a:ext uri="{FF2B5EF4-FFF2-40B4-BE49-F238E27FC236}">
                <a16:creationId xmlns:a16="http://schemas.microsoft.com/office/drawing/2014/main" id="{F1A7E4DC-FD56-7244-9A27-A6719E41AE91}"/>
              </a:ext>
            </a:extLst>
          </p:cNvPr>
          <p:cNvSpPr txBox="1">
            <a:spLocks noGrp="1"/>
          </p:cNvSpPr>
          <p:nvPr>
            <p:ph type="body" idx="1"/>
          </p:nvPr>
        </p:nvSpPr>
        <p:spPr>
          <a:xfrm>
            <a:off x="621488" y="1524721"/>
            <a:ext cx="4127434" cy="2451661"/>
          </a:xfrm>
          <a:prstGeom prst="rect">
            <a:avLst/>
          </a:prstGeom>
        </p:spPr>
        <p:txBody>
          <a:bodyPr spcFirstLastPara="1" wrap="square" lIns="91425" tIns="91425" rIns="91425" bIns="91425" anchor="t" anchorCtr="0">
            <a:noAutofit/>
          </a:bodyPr>
          <a:lstStyle/>
          <a:p>
            <a:pPr algn="just">
              <a:lnSpc>
                <a:spcPct val="150000"/>
              </a:lnSpc>
              <a:spcBef>
                <a:spcPts val="800"/>
              </a:spcBef>
              <a:spcAft>
                <a:spcPts val="400"/>
              </a:spcAft>
              <a:buFont typeface="Arial" panose="020B0604020202020204" pitchFamily="34" charset="0"/>
              <a:buChar char="•"/>
            </a:pPr>
            <a:r>
              <a:rPr lang="en-US" sz="1400" kern="100" dirty="0">
                <a:solidFill>
                  <a:schemeClr val="tx1"/>
                </a:solidFill>
                <a:effectLst/>
                <a:latin typeface="Times New Roman" panose="02020603050405020304" pitchFamily="18" charset="0"/>
                <a:ea typeface="Times New Roman" panose="02020603050405020304" pitchFamily="18" charset="0"/>
              </a:rPr>
              <a:t>Skilled staff in key roles ensure smooth operations.</a:t>
            </a:r>
          </a:p>
          <a:p>
            <a:pPr algn="just">
              <a:lnSpc>
                <a:spcPct val="150000"/>
              </a:lnSpc>
              <a:spcBef>
                <a:spcPts val="800"/>
              </a:spcBef>
              <a:spcAft>
                <a:spcPts val="400"/>
              </a:spcAft>
              <a:buFont typeface="Arial" panose="020B0604020202020204" pitchFamily="34" charset="0"/>
              <a:buChar char="•"/>
            </a:pPr>
            <a:r>
              <a:rPr lang="en-US" sz="1400" kern="100" dirty="0">
                <a:solidFill>
                  <a:schemeClr val="tx1"/>
                </a:solidFill>
                <a:effectLst/>
                <a:latin typeface="Times New Roman" panose="02020603050405020304" pitchFamily="18" charset="0"/>
                <a:ea typeface="Times New Roman" panose="02020603050405020304" pitchFamily="18" charset="0"/>
              </a:rPr>
              <a:t>Eco-friendly local equipment used (Brown </a:t>
            </a:r>
            <a:r>
              <a:rPr lang="en-US" sz="1400" i="1" kern="100" dirty="0">
                <a:solidFill>
                  <a:schemeClr val="tx1"/>
                </a:solidFill>
                <a:effectLst/>
                <a:latin typeface="Times New Roman" panose="02020603050405020304" pitchFamily="18" charset="0"/>
                <a:ea typeface="Times New Roman" panose="02020603050405020304" pitchFamily="18" charset="0"/>
              </a:rPr>
              <a:t>et al., </a:t>
            </a:r>
            <a:r>
              <a:rPr lang="en-US" sz="1400" kern="100" dirty="0">
                <a:solidFill>
                  <a:schemeClr val="tx1"/>
                </a:solidFill>
                <a:effectLst/>
                <a:latin typeface="Times New Roman" panose="02020603050405020304" pitchFamily="18" charset="0"/>
                <a:ea typeface="Times New Roman" panose="02020603050405020304" pitchFamily="18" charset="0"/>
              </a:rPr>
              <a:t>2015).</a:t>
            </a:r>
          </a:p>
          <a:p>
            <a:pPr algn="just">
              <a:lnSpc>
                <a:spcPct val="150000"/>
              </a:lnSpc>
              <a:spcBef>
                <a:spcPts val="800"/>
              </a:spcBef>
              <a:spcAft>
                <a:spcPts val="400"/>
              </a:spcAft>
              <a:buFont typeface="Arial" panose="020B0604020202020204" pitchFamily="34" charset="0"/>
              <a:buChar char="•"/>
            </a:pPr>
            <a:r>
              <a:rPr lang="en-US" sz="1400" kern="100" dirty="0">
                <a:solidFill>
                  <a:schemeClr val="tx1"/>
                </a:solidFill>
                <a:effectLst/>
                <a:latin typeface="Times New Roman" panose="02020603050405020304" pitchFamily="18" charset="0"/>
                <a:ea typeface="Times New Roman" panose="02020603050405020304" pitchFamily="18" charset="0"/>
              </a:rPr>
              <a:t>Good transport, parking, and safety measures are implemented.</a:t>
            </a:r>
            <a:endParaRPr lang="en-SG" sz="1400" kern="100" dirty="0">
              <a:solidFill>
                <a:schemeClr val="tx1"/>
              </a:solidFill>
              <a:effectLst/>
              <a:latin typeface="Times New Roman" panose="02020603050405020304" pitchFamily="18" charset="0"/>
              <a:ea typeface="Times New Roman" panose="02020603050405020304" pitchFamily="18" charset="0"/>
            </a:endParaRPr>
          </a:p>
        </p:txBody>
      </p:sp>
      <p:sp>
        <p:nvSpPr>
          <p:cNvPr id="287" name="Google Shape;287;p19">
            <a:extLst>
              <a:ext uri="{FF2B5EF4-FFF2-40B4-BE49-F238E27FC236}">
                <a16:creationId xmlns:a16="http://schemas.microsoft.com/office/drawing/2014/main" id="{BB3B5AEB-9FC6-0782-8E1B-D7BD02744BFF}"/>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8</a:t>
            </a:fld>
            <a:endParaRPr/>
          </a:p>
        </p:txBody>
      </p:sp>
      <p:grpSp>
        <p:nvGrpSpPr>
          <p:cNvPr id="288" name="Google Shape;288;p19">
            <a:extLst>
              <a:ext uri="{FF2B5EF4-FFF2-40B4-BE49-F238E27FC236}">
                <a16:creationId xmlns:a16="http://schemas.microsoft.com/office/drawing/2014/main" id="{2DC0F3CD-D215-C102-83D7-AEA030F079BF}"/>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2466DE8F-3810-5C04-84C8-2114E32DE1A4}"/>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0673A27B-2DE4-923D-77C7-1B8961F1578C}"/>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E711109F-89A3-07F9-7445-A2FCF3C74F41}"/>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962F80CF-EEE7-CD69-A9A3-ECCA2E478244}"/>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B5DAAC9C-82A6-4FB4-FC99-BAEC5FBA33B0}"/>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2D335589-5B72-C97C-7955-DEC29008FD6A}"/>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CC44563A-D1F9-0672-9622-83CB95D96BEF}"/>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2" descr="Staffing : Meaning, Definition, Features and Importance | GeeksforGeeks">
            <a:extLst>
              <a:ext uri="{FF2B5EF4-FFF2-40B4-BE49-F238E27FC236}">
                <a16:creationId xmlns:a16="http://schemas.microsoft.com/office/drawing/2014/main" id="{EF366345-A17B-F7CC-AF3A-C3AA823035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5340" y="1853191"/>
            <a:ext cx="3824332" cy="19121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64281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6845DB53-F782-8D21-4ECC-A2AEB17588C0}"/>
            </a:ext>
          </a:extLst>
        </p:cNvPr>
        <p:cNvGrpSpPr/>
        <p:nvPr/>
      </p:nvGrpSpPr>
      <p:grpSpPr>
        <a:xfrm>
          <a:off x="0" y="0"/>
          <a:ext cx="0" cy="0"/>
          <a:chOff x="0" y="0"/>
          <a:chExt cx="0" cy="0"/>
        </a:xfrm>
      </p:grpSpPr>
      <p:sp>
        <p:nvSpPr>
          <p:cNvPr id="284" name="Google Shape;284;p19">
            <a:extLst>
              <a:ext uri="{FF2B5EF4-FFF2-40B4-BE49-F238E27FC236}">
                <a16:creationId xmlns:a16="http://schemas.microsoft.com/office/drawing/2014/main" id="{83D32B5E-B325-55CF-6DD8-3FD117B08C53}"/>
              </a:ext>
            </a:extLst>
          </p:cNvPr>
          <p:cNvSpPr txBox="1">
            <a:spLocks noGrp="1"/>
          </p:cNvSpPr>
          <p:nvPr>
            <p:ph type="body" idx="1"/>
          </p:nvPr>
        </p:nvSpPr>
        <p:spPr>
          <a:xfrm>
            <a:off x="151003" y="2054222"/>
            <a:ext cx="4375972" cy="2153636"/>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Funded by Visit Wales and private sponsors (Peachey et al., 2015).</a:t>
            </a:r>
          </a:p>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Revenue from tickets, exhibitors, and sponsorships.</a:t>
            </a:r>
          </a:p>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Diverse funding ensures financial stability and profit </a:t>
            </a:r>
            <a:r>
              <a:rPr lang="en-US" sz="1400" dirty="0">
                <a:effectLst/>
                <a:latin typeface="Times New Roman" panose="02020603050405020304" pitchFamily="18" charset="0"/>
                <a:ea typeface="Calibri" panose="020F0502020204030204" pitchFamily="34" charset="0"/>
              </a:rPr>
              <a:t>(Hillier, 2024)</a:t>
            </a:r>
            <a:r>
              <a:rPr lang="en-US" sz="1400" dirty="0">
                <a:latin typeface="Times New Roman" panose="02020603050405020304" pitchFamily="18" charset="0"/>
                <a:cs typeface="Times New Roman" panose="02020603050405020304" pitchFamily="18" charset="0"/>
              </a:rPr>
              <a:t>.</a:t>
            </a:r>
            <a:endParaRPr sz="1400" dirty="0">
              <a:latin typeface="Times New Roman" panose="02020603050405020304" pitchFamily="18" charset="0"/>
              <a:cs typeface="Times New Roman" panose="02020603050405020304" pitchFamily="18" charset="0"/>
            </a:endParaRPr>
          </a:p>
        </p:txBody>
      </p:sp>
      <p:sp>
        <p:nvSpPr>
          <p:cNvPr id="287" name="Google Shape;287;p19">
            <a:extLst>
              <a:ext uri="{FF2B5EF4-FFF2-40B4-BE49-F238E27FC236}">
                <a16:creationId xmlns:a16="http://schemas.microsoft.com/office/drawing/2014/main" id="{7004207E-E314-0DD2-9C26-96DAE1BDA5B3}"/>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9</a:t>
            </a:fld>
            <a:endParaRPr/>
          </a:p>
        </p:txBody>
      </p:sp>
      <p:grpSp>
        <p:nvGrpSpPr>
          <p:cNvPr id="288" name="Google Shape;288;p19">
            <a:extLst>
              <a:ext uri="{FF2B5EF4-FFF2-40B4-BE49-F238E27FC236}">
                <a16:creationId xmlns:a16="http://schemas.microsoft.com/office/drawing/2014/main" id="{3606C0E0-2357-45F6-93CC-D72B0D150765}"/>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5639A8F9-538F-751E-6B66-01F298811DE0}"/>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074B1ACF-EC9D-E402-8697-EE51C48F45B7}"/>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0F2AE245-E53A-FAC4-F6C5-636345985F53}"/>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75C0CE77-3FB3-08BF-DB2E-8D51F92C511A}"/>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44F903BD-F5C0-1B55-3CD1-5B5A0319E519}"/>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89B4706B-2E16-5A7C-C1AA-4ACD6D2C3FF0}"/>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8F3E172B-AF7C-7D2A-E6FB-8C03C6A28959}"/>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283;p19">
            <a:extLst>
              <a:ext uri="{FF2B5EF4-FFF2-40B4-BE49-F238E27FC236}">
                <a16:creationId xmlns:a16="http://schemas.microsoft.com/office/drawing/2014/main" id="{51D41F93-E997-E705-33AC-85B1B999ED05}"/>
              </a:ext>
            </a:extLst>
          </p:cNvPr>
          <p:cNvSpPr txBox="1">
            <a:spLocks noGrp="1"/>
          </p:cNvSpPr>
          <p:nvPr>
            <p:ph type="title"/>
          </p:nvPr>
        </p:nvSpPr>
        <p:spPr>
          <a:xfrm>
            <a:off x="798611" y="267828"/>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Financial Factors – Costs and Revenues</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graphicFrame>
        <p:nvGraphicFramePr>
          <p:cNvPr id="2" name="Table 1">
            <a:extLst>
              <a:ext uri="{FF2B5EF4-FFF2-40B4-BE49-F238E27FC236}">
                <a16:creationId xmlns:a16="http://schemas.microsoft.com/office/drawing/2014/main" id="{44DE1A50-C50E-4374-E0C7-ED1027A0D6A6}"/>
              </a:ext>
            </a:extLst>
          </p:cNvPr>
          <p:cNvGraphicFramePr>
            <a:graphicFrameLocks noGrp="1"/>
          </p:cNvGraphicFramePr>
          <p:nvPr>
            <p:extLst>
              <p:ext uri="{D42A27DB-BD31-4B8C-83A1-F6EECF244321}">
                <p14:modId xmlns:p14="http://schemas.microsoft.com/office/powerpoint/2010/main" val="2010781626"/>
              </p:ext>
            </p:extLst>
          </p:nvPr>
        </p:nvGraphicFramePr>
        <p:xfrm>
          <a:off x="5813855" y="988192"/>
          <a:ext cx="2779812" cy="3654658"/>
        </p:xfrm>
        <a:graphic>
          <a:graphicData uri="http://schemas.openxmlformats.org/drawingml/2006/table">
            <a:tbl>
              <a:tblPr firstRow="1" bandRow="1">
                <a:tableStyleId>{E27665BA-8202-44FC-AD62-C9F0E3EA811A}</a:tableStyleId>
              </a:tblPr>
              <a:tblGrid>
                <a:gridCol w="1167004">
                  <a:extLst>
                    <a:ext uri="{9D8B030D-6E8A-4147-A177-3AD203B41FA5}">
                      <a16:colId xmlns:a16="http://schemas.microsoft.com/office/drawing/2014/main" val="4272440851"/>
                    </a:ext>
                  </a:extLst>
                </a:gridCol>
                <a:gridCol w="770467">
                  <a:extLst>
                    <a:ext uri="{9D8B030D-6E8A-4147-A177-3AD203B41FA5}">
                      <a16:colId xmlns:a16="http://schemas.microsoft.com/office/drawing/2014/main" val="2740069005"/>
                    </a:ext>
                  </a:extLst>
                </a:gridCol>
                <a:gridCol w="842341">
                  <a:extLst>
                    <a:ext uri="{9D8B030D-6E8A-4147-A177-3AD203B41FA5}">
                      <a16:colId xmlns:a16="http://schemas.microsoft.com/office/drawing/2014/main" val="720979924"/>
                    </a:ext>
                  </a:extLst>
                </a:gridCol>
              </a:tblGrid>
              <a:tr h="359973">
                <a:tc>
                  <a:txBody>
                    <a:bodyPr/>
                    <a:lstStyle/>
                    <a:p>
                      <a:pPr algn="just">
                        <a:lnSpc>
                          <a:spcPct val="150000"/>
                        </a:lnSpc>
                        <a:spcBef>
                          <a:spcPts val="1200"/>
                        </a:spcBef>
                        <a:spcAft>
                          <a:spcPts val="800"/>
                        </a:spcAft>
                        <a:buNone/>
                      </a:pPr>
                      <a:r>
                        <a:rPr lang="en-US" sz="800" b="1" kern="100" dirty="0">
                          <a:effectLst/>
                          <a:latin typeface="Times New Roman" panose="02020603050405020304" pitchFamily="18" charset="0"/>
                          <a:ea typeface="Calibri" panose="020F0502020204030204" pitchFamily="34" charset="0"/>
                          <a:cs typeface="Times New Roman" panose="02020603050405020304" pitchFamily="18" charset="0"/>
                        </a:rPr>
                        <a:t>Category</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a:effectLst/>
                          <a:latin typeface="Times New Roman" panose="02020603050405020304" pitchFamily="18" charset="0"/>
                          <a:ea typeface="Calibri" panose="020F0502020204030204" pitchFamily="34" charset="0"/>
                          <a:cs typeface="Times New Roman" panose="02020603050405020304" pitchFamily="18" charset="0"/>
                        </a:rPr>
                        <a:t>Estimated Cost (£)</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dirty="0">
                          <a:effectLst/>
                          <a:latin typeface="Times New Roman" panose="02020603050405020304" pitchFamily="18" charset="0"/>
                          <a:ea typeface="Calibri" panose="020F0502020204030204" pitchFamily="34" charset="0"/>
                          <a:cs typeface="Times New Roman" panose="02020603050405020304" pitchFamily="18" charset="0"/>
                        </a:rPr>
                        <a:t>Estimated Revenue (£)</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4113621999"/>
                  </a:ext>
                </a:extLst>
              </a:tr>
              <a:tr h="212740">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Venue Hire</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40,000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dirty="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983560916"/>
                  </a:ext>
                </a:extLst>
              </a:tr>
              <a:tr h="212740">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Catering &amp; Staffing</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50,000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3652750178"/>
                  </a:ext>
                </a:extLst>
              </a:tr>
              <a:tr h="359973">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Marketing &amp; Promotion</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30,000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3360357026"/>
                  </a:ext>
                </a:extLst>
              </a:tr>
              <a:tr h="359973">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Equipment &amp; Technical</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25,000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1942153032"/>
                  </a:ext>
                </a:extLst>
              </a:tr>
              <a:tr h="359973">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Logistics &amp; Operations</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25,000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1599491730"/>
                  </a:ext>
                </a:extLst>
              </a:tr>
              <a:tr h="359973">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Miscellaneous Expenses</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30,000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3933991170"/>
                  </a:ext>
                </a:extLst>
              </a:tr>
              <a:tr h="212740">
                <a:tc>
                  <a:txBody>
                    <a:bodyPr/>
                    <a:lstStyle/>
                    <a:p>
                      <a:pPr algn="just">
                        <a:lnSpc>
                          <a:spcPct val="150000"/>
                        </a:lnSpc>
                        <a:spcBef>
                          <a:spcPts val="1200"/>
                        </a:spcBef>
                        <a:spcAft>
                          <a:spcPts val="800"/>
                        </a:spcAft>
                        <a:buNone/>
                      </a:pPr>
                      <a:r>
                        <a:rPr lang="en-US" sz="800" b="1" kern="100">
                          <a:effectLst/>
                          <a:latin typeface="Times New Roman" panose="02020603050405020304" pitchFamily="18" charset="0"/>
                          <a:ea typeface="Calibri" panose="020F0502020204030204" pitchFamily="34" charset="0"/>
                          <a:cs typeface="Times New Roman" panose="02020603050405020304" pitchFamily="18" charset="0"/>
                        </a:rPr>
                        <a:t>Total Costs</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dirty="0">
                          <a:effectLst/>
                          <a:latin typeface="Times New Roman" panose="02020603050405020304" pitchFamily="18" charset="0"/>
                          <a:ea typeface="Calibri" panose="020F0502020204030204" pitchFamily="34" charset="0"/>
                          <a:cs typeface="Times New Roman" panose="02020603050405020304" pitchFamily="18" charset="0"/>
                        </a:rPr>
                        <a:t>200,000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endParaRPr lang="en-SG" sz="800">
                        <a:latin typeface="Times New Roman" panose="02020603050405020304" pitchFamily="18" charset="0"/>
                        <a:cs typeface="Times New Roman" panose="02020603050405020304" pitchFamily="18" charset="0"/>
                      </a:endParaRPr>
                    </a:p>
                  </a:txBody>
                  <a:tcPr>
                    <a:solidFill>
                      <a:schemeClr val="bg2">
                        <a:lumMod val="20000"/>
                        <a:lumOff val="80000"/>
                      </a:schemeClr>
                    </a:solidFill>
                  </a:tcPr>
                </a:tc>
                <a:extLst>
                  <a:ext uri="{0D108BD9-81ED-4DB2-BD59-A6C34878D82A}">
                    <a16:rowId xmlns:a16="http://schemas.microsoft.com/office/drawing/2014/main" val="1899648535"/>
                  </a:ext>
                </a:extLst>
              </a:tr>
              <a:tr h="170948">
                <a:tc>
                  <a:txBody>
                    <a:bodyPr/>
                    <a:lstStyle/>
                    <a:p>
                      <a:pPr algn="just">
                        <a:lnSpc>
                          <a:spcPct val="150000"/>
                        </a:lnSpc>
                        <a:spcBef>
                          <a:spcPts val="1200"/>
                        </a:spcBef>
                        <a:spcAft>
                          <a:spcPts val="800"/>
                        </a:spcAft>
                        <a:buNone/>
                      </a:pPr>
                      <a:r>
                        <a:rPr lang="en-US" sz="800" kern="100">
                          <a:effectLst/>
                          <a:latin typeface="Times New Roman" panose="02020603050405020304" pitchFamily="18" charset="0"/>
                          <a:ea typeface="Calibri" panose="020F0502020204030204" pitchFamily="34" charset="0"/>
                          <a:cs typeface="Times New Roman" panose="02020603050405020304" pitchFamily="18" charset="0"/>
                        </a:rPr>
                        <a:t>Exhibitor Fees</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75,000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1965093260"/>
                  </a:ext>
                </a:extLst>
              </a:tr>
              <a:tr h="170948">
                <a:tc>
                  <a:txBody>
                    <a:bodyPr/>
                    <a:lstStyle/>
                    <a:p>
                      <a:pPr algn="just">
                        <a:lnSpc>
                          <a:spcPct val="150000"/>
                        </a:lnSpc>
                        <a:spcBef>
                          <a:spcPts val="1200"/>
                        </a:spcBef>
                        <a:spcAft>
                          <a:spcPts val="800"/>
                        </a:spcAft>
                        <a:buNone/>
                      </a:pPr>
                      <a:r>
                        <a:rPr lang="en-US" sz="800" kern="100">
                          <a:effectLst/>
                          <a:latin typeface="Times New Roman" panose="02020603050405020304" pitchFamily="18" charset="0"/>
                          <a:ea typeface="Calibri" panose="020F0502020204030204" pitchFamily="34" charset="0"/>
                          <a:cs typeface="Times New Roman" panose="02020603050405020304" pitchFamily="18" charset="0"/>
                        </a:rPr>
                        <a:t>Sponsorship</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60,000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1698682882"/>
                  </a:ext>
                </a:extLst>
              </a:tr>
              <a:tr h="170948">
                <a:tc>
                  <a:txBody>
                    <a:bodyPr/>
                    <a:lstStyle/>
                    <a:p>
                      <a:pPr algn="just">
                        <a:lnSpc>
                          <a:spcPct val="150000"/>
                        </a:lnSpc>
                        <a:spcBef>
                          <a:spcPts val="1200"/>
                        </a:spcBef>
                        <a:spcAft>
                          <a:spcPts val="800"/>
                        </a:spcAft>
                        <a:buNone/>
                      </a:pPr>
                      <a:r>
                        <a:rPr lang="en-US" sz="800" kern="100">
                          <a:effectLst/>
                          <a:latin typeface="Times New Roman" panose="02020603050405020304" pitchFamily="18" charset="0"/>
                          <a:ea typeface="Calibri" panose="020F0502020204030204" pitchFamily="34" charset="0"/>
                          <a:cs typeface="Times New Roman" panose="02020603050405020304" pitchFamily="18" charset="0"/>
                        </a:rPr>
                        <a:t>Ticket Sales</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60,000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3227933269"/>
                  </a:ext>
                </a:extLst>
              </a:tr>
              <a:tr h="359973">
                <a:tc>
                  <a:txBody>
                    <a:bodyPr/>
                    <a:lstStyle/>
                    <a:p>
                      <a:pPr algn="just">
                        <a:lnSpc>
                          <a:spcPct val="150000"/>
                        </a:lnSpc>
                        <a:spcBef>
                          <a:spcPts val="1200"/>
                        </a:spcBef>
                        <a:spcAft>
                          <a:spcPts val="800"/>
                        </a:spcAft>
                        <a:buNone/>
                      </a:pPr>
                      <a:r>
                        <a:rPr lang="en-US" sz="800" kern="100">
                          <a:effectLst/>
                          <a:latin typeface="Times New Roman" panose="02020603050405020304" pitchFamily="18" charset="0"/>
                          <a:ea typeface="Calibri" panose="020F0502020204030204" pitchFamily="34" charset="0"/>
                          <a:cs typeface="Times New Roman" panose="02020603050405020304" pitchFamily="18" charset="0"/>
                        </a:rPr>
                        <a:t>Merchandise Commissions</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15,000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1624706785"/>
                  </a:ext>
                </a:extLst>
              </a:tr>
              <a:tr h="170948">
                <a:tc>
                  <a:txBody>
                    <a:bodyPr/>
                    <a:lstStyle/>
                    <a:p>
                      <a:pPr algn="just">
                        <a:lnSpc>
                          <a:spcPct val="150000"/>
                        </a:lnSpc>
                        <a:spcBef>
                          <a:spcPts val="1200"/>
                        </a:spcBef>
                        <a:spcAft>
                          <a:spcPts val="800"/>
                        </a:spcAft>
                        <a:buNone/>
                      </a:pPr>
                      <a:r>
                        <a:rPr lang="en-US" sz="800" b="1" kern="100">
                          <a:effectLst/>
                          <a:latin typeface="Times New Roman" panose="02020603050405020304" pitchFamily="18" charset="0"/>
                          <a:ea typeface="Calibri" panose="020F0502020204030204" pitchFamily="34" charset="0"/>
                          <a:cs typeface="Times New Roman" panose="02020603050405020304" pitchFamily="18" charset="0"/>
                        </a:rPr>
                        <a:t>Total Revenue</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dirty="0">
                          <a:effectLst/>
                          <a:latin typeface="Times New Roman" panose="02020603050405020304" pitchFamily="18" charset="0"/>
                          <a:ea typeface="Calibri" panose="020F0502020204030204" pitchFamily="34" charset="0"/>
                          <a:cs typeface="Times New Roman" panose="02020603050405020304" pitchFamily="18" charset="0"/>
                        </a:rPr>
                        <a:t>210,000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3974180614"/>
                  </a:ext>
                </a:extLst>
              </a:tr>
              <a:tr h="170948">
                <a:tc>
                  <a:txBody>
                    <a:bodyPr/>
                    <a:lstStyle/>
                    <a:p>
                      <a:pPr algn="just">
                        <a:lnSpc>
                          <a:spcPct val="150000"/>
                        </a:lnSpc>
                        <a:spcBef>
                          <a:spcPts val="1200"/>
                        </a:spcBef>
                        <a:spcAft>
                          <a:spcPts val="800"/>
                        </a:spcAft>
                        <a:buNone/>
                      </a:pPr>
                      <a:r>
                        <a:rPr lang="en-US" sz="800" b="1" kern="100">
                          <a:effectLst/>
                          <a:latin typeface="Times New Roman" panose="02020603050405020304" pitchFamily="18" charset="0"/>
                          <a:ea typeface="Calibri" panose="020F0502020204030204" pitchFamily="34" charset="0"/>
                          <a:cs typeface="Times New Roman" panose="02020603050405020304" pitchFamily="18" charset="0"/>
                        </a:rPr>
                        <a:t>Projected Surplus</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SG" sz="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tc>
                  <a:txBody>
                    <a:bodyPr/>
                    <a:lstStyle/>
                    <a:p>
                      <a:pPr algn="just">
                        <a:lnSpc>
                          <a:spcPct val="150000"/>
                        </a:lnSpc>
                        <a:spcBef>
                          <a:spcPts val="1200"/>
                        </a:spcBef>
                        <a:spcAft>
                          <a:spcPts val="800"/>
                        </a:spcAft>
                        <a:buNone/>
                      </a:pPr>
                      <a:r>
                        <a:rPr lang="en-US" sz="800" b="1" kern="100" dirty="0">
                          <a:effectLst/>
                          <a:latin typeface="Times New Roman" panose="02020603050405020304" pitchFamily="18" charset="0"/>
                          <a:ea typeface="Calibri" panose="020F0502020204030204" pitchFamily="34" charset="0"/>
                          <a:cs typeface="Times New Roman" panose="02020603050405020304" pitchFamily="18" charset="0"/>
                        </a:rPr>
                        <a:t>10,000</a:t>
                      </a:r>
                      <a:endParaRPr lang="en-SG" sz="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2">
                        <a:lumMod val="20000"/>
                        <a:lumOff val="80000"/>
                      </a:schemeClr>
                    </a:solidFill>
                  </a:tcPr>
                </a:tc>
                <a:extLst>
                  <a:ext uri="{0D108BD9-81ED-4DB2-BD59-A6C34878D82A}">
                    <a16:rowId xmlns:a16="http://schemas.microsoft.com/office/drawing/2014/main" val="1216636626"/>
                  </a:ext>
                </a:extLst>
              </a:tr>
            </a:tbl>
          </a:graphicData>
        </a:graphic>
      </p:graphicFrame>
    </p:spTree>
    <p:extLst>
      <p:ext uri="{BB962C8B-B14F-4D97-AF65-F5344CB8AC3E}">
        <p14:creationId xmlns:p14="http://schemas.microsoft.com/office/powerpoint/2010/main" val="2608896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C584BF0E-FD0D-8C7C-1CA0-5683CAE250C3}"/>
            </a:ext>
          </a:extLst>
        </p:cNvPr>
        <p:cNvGrpSpPr/>
        <p:nvPr/>
      </p:nvGrpSpPr>
      <p:grpSpPr>
        <a:xfrm>
          <a:off x="0" y="0"/>
          <a:ext cx="0" cy="0"/>
          <a:chOff x="0" y="0"/>
          <a:chExt cx="0" cy="0"/>
        </a:xfrm>
      </p:grpSpPr>
      <p:sp>
        <p:nvSpPr>
          <p:cNvPr id="283" name="Google Shape;283;p19">
            <a:extLst>
              <a:ext uri="{FF2B5EF4-FFF2-40B4-BE49-F238E27FC236}">
                <a16:creationId xmlns:a16="http://schemas.microsoft.com/office/drawing/2014/main" id="{5C6462E0-CB96-871A-ABDD-DCCC8251ED52}"/>
              </a:ext>
            </a:extLst>
          </p:cNvPr>
          <p:cNvSpPr txBox="1">
            <a:spLocks noGrp="1"/>
          </p:cNvSpPr>
          <p:nvPr>
            <p:ph type="title"/>
          </p:nvPr>
        </p:nvSpPr>
        <p:spPr>
          <a:xfrm>
            <a:off x="798611" y="326383"/>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Policy Alignment and Strategic Importance</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sp>
        <p:nvSpPr>
          <p:cNvPr id="284" name="Google Shape;284;p19">
            <a:extLst>
              <a:ext uri="{FF2B5EF4-FFF2-40B4-BE49-F238E27FC236}">
                <a16:creationId xmlns:a16="http://schemas.microsoft.com/office/drawing/2014/main" id="{D83919AF-E17A-5388-20FC-725387E8564D}"/>
              </a:ext>
            </a:extLst>
          </p:cNvPr>
          <p:cNvSpPr txBox="1">
            <a:spLocks noGrp="1"/>
          </p:cNvSpPr>
          <p:nvPr>
            <p:ph type="body" idx="1"/>
          </p:nvPr>
        </p:nvSpPr>
        <p:spPr>
          <a:xfrm>
            <a:off x="621488" y="1712802"/>
            <a:ext cx="4109151" cy="2414581"/>
          </a:xfrm>
          <a:prstGeom prst="rect">
            <a:avLst/>
          </a:prstGeom>
        </p:spPr>
        <p:txBody>
          <a:bodyPr spcFirstLastPara="1" wrap="square" lIns="91425" tIns="91425" rIns="91425" bIns="91425" anchor="t" anchorCtr="0">
            <a:noAutofit/>
          </a:bodyPr>
          <a:lstStyle/>
          <a:p>
            <a:pPr marL="342900" lvl="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Supports Year of </a:t>
            </a:r>
            <a:r>
              <a:rPr lang="en-US" sz="1400" dirty="0" err="1">
                <a:latin typeface="Times New Roman" panose="02020603050405020304" pitchFamily="18" charset="0"/>
                <a:cs typeface="Times New Roman" panose="02020603050405020304" pitchFamily="18" charset="0"/>
              </a:rPr>
              <a:t>Croeso</a:t>
            </a:r>
            <a:r>
              <a:rPr lang="en-US" sz="1400" dirty="0">
                <a:latin typeface="Times New Roman" panose="02020603050405020304" pitchFamily="18" charset="0"/>
                <a:cs typeface="Times New Roman" panose="02020603050405020304" pitchFamily="18" charset="0"/>
              </a:rPr>
              <a:t> 2025, promoting Welsh culture and tourism.</a:t>
            </a:r>
          </a:p>
          <a:p>
            <a:pPr marL="342900" lvl="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Complies with Welsh Government safety and sustainability policies (Bladen </a:t>
            </a:r>
            <a:r>
              <a:rPr lang="en-US" sz="1400" i="1" dirty="0">
                <a:latin typeface="Times New Roman" panose="02020603050405020304" pitchFamily="18" charset="0"/>
                <a:cs typeface="Times New Roman" panose="02020603050405020304" pitchFamily="18" charset="0"/>
              </a:rPr>
              <a:t>et al., </a:t>
            </a:r>
            <a:r>
              <a:rPr lang="en-US" sz="1400" dirty="0">
                <a:latin typeface="Times New Roman" panose="02020603050405020304" pitchFamily="18" charset="0"/>
                <a:cs typeface="Times New Roman" panose="02020603050405020304" pitchFamily="18" charset="0"/>
              </a:rPr>
              <a:t>2022).</a:t>
            </a:r>
          </a:p>
          <a:p>
            <a:pPr marL="342900" lvl="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Strengthens </a:t>
            </a:r>
            <a:r>
              <a:rPr lang="en-US" sz="1400" dirty="0" err="1">
                <a:latin typeface="Times New Roman" panose="02020603050405020304" pitchFamily="18" charset="0"/>
                <a:cs typeface="Times New Roman" panose="02020603050405020304" pitchFamily="18" charset="0"/>
              </a:rPr>
              <a:t>Wales’</a:t>
            </a:r>
            <a:r>
              <a:rPr lang="en-US" sz="1400" dirty="0">
                <a:latin typeface="Times New Roman" panose="02020603050405020304" pitchFamily="18" charset="0"/>
                <a:cs typeface="Times New Roman" panose="02020603050405020304" pitchFamily="18" charset="0"/>
              </a:rPr>
              <a:t> global image and benefits local communities </a:t>
            </a:r>
            <a:r>
              <a:rPr lang="en-US" sz="1400" dirty="0">
                <a:effectLst/>
                <a:latin typeface="Times New Roman" panose="02020603050405020304" pitchFamily="18" charset="0"/>
                <a:ea typeface="Calibri" panose="020F0502020204030204" pitchFamily="34" charset="0"/>
              </a:rPr>
              <a:t>(Ross, 2015)</a:t>
            </a:r>
            <a:r>
              <a:rPr lang="en-US" sz="1400" dirty="0">
                <a:latin typeface="Times New Roman" panose="02020603050405020304" pitchFamily="18" charset="0"/>
                <a:cs typeface="Times New Roman" panose="02020603050405020304" pitchFamily="18" charset="0"/>
              </a:rPr>
              <a:t>.</a:t>
            </a:r>
            <a:endParaRPr sz="1400" dirty="0">
              <a:latin typeface="Times New Roman" panose="02020603050405020304" pitchFamily="18" charset="0"/>
              <a:cs typeface="Times New Roman" panose="02020603050405020304" pitchFamily="18" charset="0"/>
            </a:endParaRPr>
          </a:p>
        </p:txBody>
      </p:sp>
      <p:sp>
        <p:nvSpPr>
          <p:cNvPr id="287" name="Google Shape;287;p19">
            <a:extLst>
              <a:ext uri="{FF2B5EF4-FFF2-40B4-BE49-F238E27FC236}">
                <a16:creationId xmlns:a16="http://schemas.microsoft.com/office/drawing/2014/main" id="{6A2DC869-6919-A10D-C9D9-C28D4533700A}"/>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10</a:t>
            </a:fld>
            <a:endParaRPr/>
          </a:p>
        </p:txBody>
      </p:sp>
      <p:grpSp>
        <p:nvGrpSpPr>
          <p:cNvPr id="288" name="Google Shape;288;p19">
            <a:extLst>
              <a:ext uri="{FF2B5EF4-FFF2-40B4-BE49-F238E27FC236}">
                <a16:creationId xmlns:a16="http://schemas.microsoft.com/office/drawing/2014/main" id="{148E3DB6-C7A7-C5C7-A653-9700C6B6B2E5}"/>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CCDA6EDB-6C91-1103-F6AE-F568DA1DF9F3}"/>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DCCD5244-4E6D-B5DA-2384-6D7450FF4FC4}"/>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7850F306-099D-7D1F-7AB3-7B28774033A3}"/>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0486A22D-0244-0CB5-62D9-E0AFF271FCDB}"/>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416FB34E-AD0E-8299-EF28-789BF7446FC9}"/>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17F2273C-F02F-617B-0922-30A87EB61A12}"/>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780B0231-8A5C-5145-A5A3-0677E9E3BEDF}"/>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170" name="Picture 2" descr="What is policy management in government? | Esper">
            <a:extLst>
              <a:ext uri="{FF2B5EF4-FFF2-40B4-BE49-F238E27FC236}">
                <a16:creationId xmlns:a16="http://schemas.microsoft.com/office/drawing/2014/main" id="{E680D5A5-2C58-AB7F-EC47-1330F86D21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02" r="10880"/>
          <a:stretch/>
        </p:blipFill>
        <p:spPr bwMode="auto">
          <a:xfrm>
            <a:off x="5024321" y="1529575"/>
            <a:ext cx="3961132" cy="278103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454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4F3A9034-3AFF-B656-5B69-E075C58CC21A}"/>
            </a:ext>
          </a:extLst>
        </p:cNvPr>
        <p:cNvGrpSpPr/>
        <p:nvPr/>
      </p:nvGrpSpPr>
      <p:grpSpPr>
        <a:xfrm>
          <a:off x="0" y="0"/>
          <a:ext cx="0" cy="0"/>
          <a:chOff x="0" y="0"/>
          <a:chExt cx="0" cy="0"/>
        </a:xfrm>
      </p:grpSpPr>
      <p:sp>
        <p:nvSpPr>
          <p:cNvPr id="284" name="Google Shape;284;p19">
            <a:extLst>
              <a:ext uri="{FF2B5EF4-FFF2-40B4-BE49-F238E27FC236}">
                <a16:creationId xmlns:a16="http://schemas.microsoft.com/office/drawing/2014/main" id="{1597BBE1-34A5-C3CD-EF9D-76BB6E724319}"/>
              </a:ext>
            </a:extLst>
          </p:cNvPr>
          <p:cNvSpPr txBox="1">
            <a:spLocks noGrp="1"/>
          </p:cNvSpPr>
          <p:nvPr>
            <p:ph type="body" idx="1"/>
          </p:nvPr>
        </p:nvSpPr>
        <p:spPr>
          <a:xfrm>
            <a:off x="621488" y="1890560"/>
            <a:ext cx="3971141" cy="2438159"/>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Mitigate risks with indoor venues, a hybrid format, and health protocols.</a:t>
            </a:r>
          </a:p>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Target 6,000+ attendees and £1 million+ economic impact (Allen, Harris and Jago, 2022).</a:t>
            </a:r>
          </a:p>
          <a:p>
            <a:pPr marL="285750" lvl="0" indent="-285750" algn="just" rtl="0">
              <a:lnSpc>
                <a:spcPct val="150000"/>
              </a:lnSpc>
              <a:spcBef>
                <a:spcPts val="60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Aim for global media coverage and lasting trade partnerships.</a:t>
            </a:r>
            <a:endParaRPr sz="1400" dirty="0">
              <a:latin typeface="Times New Roman" panose="02020603050405020304" pitchFamily="18" charset="0"/>
              <a:cs typeface="Times New Roman" panose="02020603050405020304" pitchFamily="18" charset="0"/>
            </a:endParaRPr>
          </a:p>
        </p:txBody>
      </p:sp>
      <p:sp>
        <p:nvSpPr>
          <p:cNvPr id="287" name="Google Shape;287;p19">
            <a:extLst>
              <a:ext uri="{FF2B5EF4-FFF2-40B4-BE49-F238E27FC236}">
                <a16:creationId xmlns:a16="http://schemas.microsoft.com/office/drawing/2014/main" id="{7197B7E7-750A-8680-61E9-617AD07E7D91}"/>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11</a:t>
            </a:fld>
            <a:endParaRPr/>
          </a:p>
        </p:txBody>
      </p:sp>
      <p:grpSp>
        <p:nvGrpSpPr>
          <p:cNvPr id="288" name="Google Shape;288;p19">
            <a:extLst>
              <a:ext uri="{FF2B5EF4-FFF2-40B4-BE49-F238E27FC236}">
                <a16:creationId xmlns:a16="http://schemas.microsoft.com/office/drawing/2014/main" id="{0D793D03-EFEA-7311-446E-8943B04EA352}"/>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25E7D426-B56A-7BC4-8FAE-505A03C0327B}"/>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E1CA925F-7A43-DD55-4FB8-E1580D946F30}"/>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A70E64CE-9362-97BD-6F89-5096A45AD829}"/>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36A969D6-18A0-A318-BF34-E46F45075FB8}"/>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45791AC2-2419-8E6D-70C3-4F055AE9216A}"/>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B7119837-8773-2F80-1BCC-DA3F7C67EE44}"/>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79760286-9F28-070F-9ACA-826CBF5386F5}"/>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283;p19">
            <a:extLst>
              <a:ext uri="{FF2B5EF4-FFF2-40B4-BE49-F238E27FC236}">
                <a16:creationId xmlns:a16="http://schemas.microsoft.com/office/drawing/2014/main" id="{4AE82B5B-AEEB-1259-9788-731169197540}"/>
              </a:ext>
            </a:extLst>
          </p:cNvPr>
          <p:cNvSpPr txBox="1">
            <a:spLocks noGrp="1"/>
          </p:cNvSpPr>
          <p:nvPr>
            <p:ph type="title"/>
          </p:nvPr>
        </p:nvSpPr>
        <p:spPr>
          <a:xfrm>
            <a:off x="668548" y="235994"/>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US" sz="1600" b="1" kern="100" dirty="0">
                <a:solidFill>
                  <a:schemeClr val="bg1"/>
                </a:solidFill>
                <a:effectLst/>
                <a:latin typeface="Times New Roman" panose="02020603050405020304" pitchFamily="18" charset="0"/>
                <a:ea typeface="Times New Roman" panose="02020603050405020304" pitchFamily="18" charset="0"/>
              </a:rPr>
              <a:t>Risk Management and KPIs</a:t>
            </a:r>
            <a:endParaRPr lang="en-SG" sz="1600" b="1" kern="100" dirty="0">
              <a:solidFill>
                <a:schemeClr val="bg1"/>
              </a:solidFill>
              <a:effectLst/>
              <a:latin typeface="Times New Roman" panose="02020603050405020304" pitchFamily="18" charset="0"/>
              <a:ea typeface="Times New Roman" panose="02020603050405020304" pitchFamily="18" charset="0"/>
            </a:endParaRPr>
          </a:p>
        </p:txBody>
      </p:sp>
      <p:pic>
        <p:nvPicPr>
          <p:cNvPr id="8194" name="Picture 2" descr="Risk Management KPI PowerPoint and Google Slides Template - PPT Slides">
            <a:extLst>
              <a:ext uri="{FF2B5EF4-FFF2-40B4-BE49-F238E27FC236}">
                <a16:creationId xmlns:a16="http://schemas.microsoft.com/office/drawing/2014/main" id="{2E5FFA23-574D-2F17-40CD-726D0C59BD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70" t="13216" r="13220" b="3331"/>
          <a:stretch/>
        </p:blipFill>
        <p:spPr bwMode="auto">
          <a:xfrm>
            <a:off x="5158277" y="1402487"/>
            <a:ext cx="3511590" cy="2926232"/>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5764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A378EF18-7FED-B5B0-4B11-71151A0B7B44}"/>
            </a:ext>
          </a:extLst>
        </p:cNvPr>
        <p:cNvGrpSpPr/>
        <p:nvPr/>
      </p:nvGrpSpPr>
      <p:grpSpPr>
        <a:xfrm>
          <a:off x="0" y="0"/>
          <a:ext cx="0" cy="0"/>
          <a:chOff x="0" y="0"/>
          <a:chExt cx="0" cy="0"/>
        </a:xfrm>
      </p:grpSpPr>
      <p:sp>
        <p:nvSpPr>
          <p:cNvPr id="283" name="Google Shape;283;p19">
            <a:extLst>
              <a:ext uri="{FF2B5EF4-FFF2-40B4-BE49-F238E27FC236}">
                <a16:creationId xmlns:a16="http://schemas.microsoft.com/office/drawing/2014/main" id="{D060B9C1-2C5B-6837-479E-F5C58367F779}"/>
              </a:ext>
            </a:extLst>
          </p:cNvPr>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algn="ctr">
              <a:lnSpc>
                <a:spcPct val="150000"/>
              </a:lnSpc>
              <a:spcBef>
                <a:spcPts val="1800"/>
              </a:spcBef>
              <a:spcAft>
                <a:spcPts val="400"/>
              </a:spcAft>
            </a:pPr>
            <a:r>
              <a:rPr lang="en-SG" sz="1600" b="1" kern="100" dirty="0">
                <a:solidFill>
                  <a:schemeClr val="bg1"/>
                </a:solidFill>
                <a:effectLst/>
                <a:latin typeface="Times New Roman" panose="02020603050405020304" pitchFamily="18" charset="0"/>
                <a:ea typeface="Times New Roman" panose="02020603050405020304" pitchFamily="18" charset="0"/>
              </a:rPr>
              <a:t>Conclusion</a:t>
            </a:r>
          </a:p>
        </p:txBody>
      </p:sp>
      <p:sp>
        <p:nvSpPr>
          <p:cNvPr id="284" name="Google Shape;284;p19">
            <a:extLst>
              <a:ext uri="{FF2B5EF4-FFF2-40B4-BE49-F238E27FC236}">
                <a16:creationId xmlns:a16="http://schemas.microsoft.com/office/drawing/2014/main" id="{AA781781-3AEB-5F90-795F-322478581E71}"/>
              </a:ext>
            </a:extLst>
          </p:cNvPr>
          <p:cNvSpPr txBox="1">
            <a:spLocks noGrp="1"/>
          </p:cNvSpPr>
          <p:nvPr>
            <p:ph type="body" idx="1"/>
          </p:nvPr>
        </p:nvSpPr>
        <p:spPr>
          <a:xfrm>
            <a:off x="382573" y="1979026"/>
            <a:ext cx="4631694" cy="1975089"/>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Celebrates Welsh culture and boosts the economy.</a:t>
            </a:r>
          </a:p>
          <a:p>
            <a:pPr algn="just">
              <a:lnSpc>
                <a:spcPct val="150000"/>
              </a:lnSpc>
              <a:spcBef>
                <a:spcPts val="1200"/>
              </a:spcBef>
              <a:spcAft>
                <a:spcPts val="800"/>
              </a:spcAft>
              <a:buFont typeface="Arial" panose="020B0604020202020204" pitchFamily="34" charset="0"/>
              <a:buChar char="•"/>
            </a:pPr>
            <a:r>
              <a:rPr lang="en-US" sz="1400" kern="100" dirty="0">
                <a:effectLst/>
                <a:latin typeface="Times New Roman" panose="02020603050405020304" pitchFamily="18" charset="0"/>
                <a:ea typeface="Calibri" panose="020F0502020204030204" pitchFamily="34" charset="0"/>
              </a:rPr>
              <a:t>Builds lasting global relationships and community benefits.</a:t>
            </a:r>
            <a:endParaRPr lang="en-SG" sz="1400" kern="100" dirty="0">
              <a:effectLst/>
              <a:latin typeface="Times New Roman" panose="02020603050405020304" pitchFamily="18" charset="0"/>
              <a:ea typeface="Calibri" panose="020F0502020204030204" pitchFamily="34" charset="0"/>
            </a:endParaRPr>
          </a:p>
        </p:txBody>
      </p:sp>
      <p:sp>
        <p:nvSpPr>
          <p:cNvPr id="287" name="Google Shape;287;p19">
            <a:extLst>
              <a:ext uri="{FF2B5EF4-FFF2-40B4-BE49-F238E27FC236}">
                <a16:creationId xmlns:a16="http://schemas.microsoft.com/office/drawing/2014/main" id="{5B900661-05F5-7980-D312-F60EAC8BD324}"/>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12</a:t>
            </a:fld>
            <a:endParaRPr/>
          </a:p>
        </p:txBody>
      </p:sp>
      <p:grpSp>
        <p:nvGrpSpPr>
          <p:cNvPr id="288" name="Google Shape;288;p19">
            <a:extLst>
              <a:ext uri="{FF2B5EF4-FFF2-40B4-BE49-F238E27FC236}">
                <a16:creationId xmlns:a16="http://schemas.microsoft.com/office/drawing/2014/main" id="{4EB1A090-BB4D-9A2A-3137-E58FF340F0BD}"/>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7009DE74-7BC1-F754-F1F8-F5D18118FE6C}"/>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37D73F0D-00FB-C68A-95E4-29C7FCBCB720}"/>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E048D163-40C9-7D7F-B182-6C8B52B03DC2}"/>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52C034CE-FCBA-EC6B-E5D4-4D13214A61D4}"/>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8FC2B0FC-E905-DF62-560E-3A89B1EA3ABC}"/>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12C62128-8C39-8238-8D48-1E84CCF741CF}"/>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35EBEF4F-C282-2556-9DAB-8597296D4036}"/>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218" name="Picture 2" descr="Việt Nam attends largest food and beverage expo in UK">
            <a:extLst>
              <a:ext uri="{FF2B5EF4-FFF2-40B4-BE49-F238E27FC236}">
                <a16:creationId xmlns:a16="http://schemas.microsoft.com/office/drawing/2014/main" id="{D718BD36-FFDB-9060-1EFE-B9FCDAB2F6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6934" y="1511323"/>
            <a:ext cx="3911600" cy="260365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8025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9E8864B7-63EB-1D98-6A97-8C66A64F10E5}"/>
            </a:ext>
          </a:extLst>
        </p:cNvPr>
        <p:cNvGrpSpPr/>
        <p:nvPr/>
      </p:nvGrpSpPr>
      <p:grpSpPr>
        <a:xfrm>
          <a:off x="0" y="0"/>
          <a:ext cx="0" cy="0"/>
          <a:chOff x="0" y="0"/>
          <a:chExt cx="0" cy="0"/>
        </a:xfrm>
      </p:grpSpPr>
      <p:sp>
        <p:nvSpPr>
          <p:cNvPr id="283" name="Google Shape;283;p19">
            <a:extLst>
              <a:ext uri="{FF2B5EF4-FFF2-40B4-BE49-F238E27FC236}">
                <a16:creationId xmlns:a16="http://schemas.microsoft.com/office/drawing/2014/main" id="{C5B4431E-0A8C-A00E-5738-0F574854976F}"/>
              </a:ext>
            </a:extLst>
          </p:cNvPr>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algn="just">
              <a:lnSpc>
                <a:spcPct val="150000"/>
              </a:lnSpc>
              <a:spcBef>
                <a:spcPts val="1800"/>
              </a:spcBef>
              <a:spcAft>
                <a:spcPts val="400"/>
              </a:spcAft>
            </a:pPr>
            <a:r>
              <a:rPr lang="en-SG" sz="1600" b="1" kern="100" dirty="0">
                <a:solidFill>
                  <a:schemeClr val="bg1"/>
                </a:solidFill>
                <a:effectLst/>
                <a:latin typeface="Times New Roman" panose="02020603050405020304" pitchFamily="18" charset="0"/>
                <a:ea typeface="Times New Roman" panose="02020603050405020304" pitchFamily="18" charset="0"/>
              </a:rPr>
              <a:t>References</a:t>
            </a:r>
          </a:p>
        </p:txBody>
      </p:sp>
      <p:sp>
        <p:nvSpPr>
          <p:cNvPr id="284" name="Google Shape;284;p19">
            <a:extLst>
              <a:ext uri="{FF2B5EF4-FFF2-40B4-BE49-F238E27FC236}">
                <a16:creationId xmlns:a16="http://schemas.microsoft.com/office/drawing/2014/main" id="{0469EFFA-2481-1198-0081-B9E0EAB3DCAC}"/>
              </a:ext>
            </a:extLst>
          </p:cNvPr>
          <p:cNvSpPr txBox="1">
            <a:spLocks noGrp="1"/>
          </p:cNvSpPr>
          <p:nvPr>
            <p:ph type="body" idx="1"/>
          </p:nvPr>
        </p:nvSpPr>
        <p:spPr>
          <a:xfrm>
            <a:off x="214351" y="1451537"/>
            <a:ext cx="8715297" cy="3184963"/>
          </a:xfrm>
          <a:prstGeom prst="rect">
            <a:avLst/>
          </a:prstGeom>
        </p:spPr>
        <p:txBody>
          <a:bodyPr spcFirstLastPara="1" wrap="square" lIns="91425" tIns="91425" rIns="91425" bIns="91425" anchor="t" anchorCtr="0">
            <a:noAutofit/>
          </a:bodyPr>
          <a:lstStyle/>
          <a:p>
            <a:pPr marL="0" marR="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Allen, J., Harris, R., and Jago, L. (2022). </a:t>
            </a:r>
            <a:r>
              <a:rPr lang="en-US" sz="1000" i="1" kern="100" dirty="0">
                <a:effectLst/>
                <a:latin typeface="Times New Roman" panose="02020603050405020304" pitchFamily="18" charset="0"/>
                <a:ea typeface="Calibri" panose="020F0502020204030204" pitchFamily="34" charset="0"/>
              </a:rPr>
              <a:t>Festival &amp; special event management</a:t>
            </a:r>
            <a:r>
              <a:rPr lang="en-US" sz="1000" kern="100" dirty="0">
                <a:effectLst/>
                <a:latin typeface="Times New Roman" panose="02020603050405020304" pitchFamily="18" charset="0"/>
                <a:ea typeface="Calibri" panose="020F0502020204030204" pitchFamily="34" charset="0"/>
              </a:rPr>
              <a:t>. John Wiley &amp; Sons.</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nl-NL" sz="1000" kern="100" dirty="0">
                <a:effectLst/>
                <a:latin typeface="Times New Roman" panose="02020603050405020304" pitchFamily="18" charset="0"/>
                <a:ea typeface="Calibri" panose="020F0502020204030204" pitchFamily="34" charset="0"/>
              </a:rPr>
              <a:t>Bladen, C., Kennell, J., Abson, E., and Wilde, N. (2022). </a:t>
            </a:r>
            <a:r>
              <a:rPr lang="en-US" sz="1000" i="1" kern="100" dirty="0">
                <a:effectLst/>
                <a:latin typeface="Times New Roman" panose="02020603050405020304" pitchFamily="18" charset="0"/>
                <a:ea typeface="Calibri" panose="020F0502020204030204" pitchFamily="34" charset="0"/>
              </a:rPr>
              <a:t>Events management: An introduction</a:t>
            </a:r>
            <a:r>
              <a:rPr lang="en-US" sz="1000" kern="100" dirty="0">
                <a:effectLst/>
                <a:latin typeface="Times New Roman" panose="02020603050405020304" pitchFamily="18" charset="0"/>
                <a:ea typeface="Calibri" panose="020F0502020204030204" pitchFamily="34" charset="0"/>
              </a:rPr>
              <a:t>. Routledge.</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Bowdin, G. A., Allen, J., Harris, R., Jago, L., </a:t>
            </a:r>
            <a:r>
              <a:rPr lang="en-US" sz="1000" kern="100" dirty="0" err="1">
                <a:effectLst/>
                <a:latin typeface="Times New Roman" panose="02020603050405020304" pitchFamily="18" charset="0"/>
                <a:ea typeface="Calibri" panose="020F0502020204030204" pitchFamily="34" charset="0"/>
              </a:rPr>
              <a:t>O'toole</a:t>
            </a:r>
            <a:r>
              <a:rPr lang="en-US" sz="1000" kern="100" dirty="0">
                <a:effectLst/>
                <a:latin typeface="Times New Roman" panose="02020603050405020304" pitchFamily="18" charset="0"/>
                <a:ea typeface="Calibri" panose="020F0502020204030204" pitchFamily="34" charset="0"/>
              </a:rPr>
              <a:t>, W., and McDonnell, I. (2023). </a:t>
            </a:r>
            <a:r>
              <a:rPr lang="en-US" sz="1000" i="1" kern="100" dirty="0">
                <a:effectLst/>
                <a:latin typeface="Times New Roman" panose="02020603050405020304" pitchFamily="18" charset="0"/>
                <a:ea typeface="Calibri" panose="020F0502020204030204" pitchFamily="34" charset="0"/>
              </a:rPr>
              <a:t>Events management</a:t>
            </a:r>
            <a:r>
              <a:rPr lang="en-US" sz="1000" kern="100" dirty="0">
                <a:effectLst/>
                <a:latin typeface="Times New Roman" panose="02020603050405020304" pitchFamily="18" charset="0"/>
                <a:ea typeface="Calibri" panose="020F0502020204030204" pitchFamily="34" charset="0"/>
              </a:rPr>
              <a:t>. Routledge.</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Brown, S., Getz, D., Pettersson, R., and </a:t>
            </a:r>
            <a:r>
              <a:rPr lang="en-US" sz="1000" kern="100" dirty="0" err="1">
                <a:effectLst/>
                <a:latin typeface="Times New Roman" panose="02020603050405020304" pitchFamily="18" charset="0"/>
                <a:ea typeface="Calibri" panose="020F0502020204030204" pitchFamily="34" charset="0"/>
              </a:rPr>
              <a:t>Wallstam</a:t>
            </a:r>
            <a:r>
              <a:rPr lang="en-US" sz="1000" kern="100" dirty="0">
                <a:effectLst/>
                <a:latin typeface="Times New Roman" panose="02020603050405020304" pitchFamily="18" charset="0"/>
                <a:ea typeface="Calibri" panose="020F0502020204030204" pitchFamily="34" charset="0"/>
              </a:rPr>
              <a:t>, M. (2015). Event evaluation: Definitions, concepts and a state of the art review. </a:t>
            </a:r>
            <a:r>
              <a:rPr lang="en-US" sz="1000" i="1" kern="100" dirty="0">
                <a:effectLst/>
                <a:latin typeface="Times New Roman" panose="02020603050405020304" pitchFamily="18" charset="0"/>
                <a:ea typeface="Calibri" panose="020F0502020204030204" pitchFamily="34" charset="0"/>
              </a:rPr>
              <a:t>International Journal of Event and Festival Management</a:t>
            </a:r>
            <a:r>
              <a:rPr lang="en-US" sz="1000" kern="100" dirty="0">
                <a:effectLst/>
                <a:latin typeface="Times New Roman" panose="02020603050405020304" pitchFamily="18" charset="0"/>
                <a:ea typeface="Calibri" panose="020F0502020204030204" pitchFamily="34" charset="0"/>
              </a:rPr>
              <a:t>, </a:t>
            </a:r>
            <a:r>
              <a:rPr lang="en-US" sz="1000" i="1" kern="100" dirty="0">
                <a:effectLst/>
                <a:latin typeface="Times New Roman" panose="02020603050405020304" pitchFamily="18" charset="0"/>
                <a:ea typeface="Calibri" panose="020F0502020204030204" pitchFamily="34" charset="0"/>
              </a:rPr>
              <a:t>6</a:t>
            </a:r>
            <a:r>
              <a:rPr lang="en-US" sz="1000" kern="100" dirty="0">
                <a:effectLst/>
                <a:latin typeface="Times New Roman" panose="02020603050405020304" pitchFamily="18" charset="0"/>
                <a:ea typeface="Calibri" panose="020F0502020204030204" pitchFamily="34" charset="0"/>
              </a:rPr>
              <a:t>(2), 135-157. </a:t>
            </a:r>
            <a:r>
              <a:rPr lang="en-US" sz="1000" u="sng" kern="100" dirty="0">
                <a:solidFill>
                  <a:srgbClr val="0563C1"/>
                </a:solidFill>
                <a:effectLst/>
                <a:latin typeface="Times New Roman" panose="02020603050405020304" pitchFamily="18" charset="0"/>
                <a:ea typeface="Calibri" panose="020F0502020204030204" pitchFamily="34" charset="0"/>
                <a:hlinkClick r:id="rId3"/>
              </a:rPr>
              <a:t>https://www.emerald.com/insight/content/doi/10.1108/ijefm-03-2015-0014/full/html</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Dowson, R., Albert, B., and Lomax, D. (2022). </a:t>
            </a:r>
            <a:r>
              <a:rPr lang="en-US" sz="1000" i="1" kern="100" dirty="0">
                <a:effectLst/>
                <a:latin typeface="Times New Roman" panose="02020603050405020304" pitchFamily="18" charset="0"/>
                <a:ea typeface="Calibri" panose="020F0502020204030204" pitchFamily="34" charset="0"/>
              </a:rPr>
              <a:t>Event planning and management: Principles, planning and practice</a:t>
            </a:r>
            <a:r>
              <a:rPr lang="en-US" sz="1000" kern="100" dirty="0">
                <a:effectLst/>
                <a:latin typeface="Times New Roman" panose="02020603050405020304" pitchFamily="18" charset="0"/>
                <a:ea typeface="Calibri" panose="020F0502020204030204" pitchFamily="34" charset="0"/>
              </a:rPr>
              <a:t>. Kogan Page Publishers.</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en-US" sz="1000" kern="100" dirty="0" err="1">
                <a:effectLst/>
                <a:latin typeface="Times New Roman" panose="02020603050405020304" pitchFamily="18" charset="0"/>
                <a:ea typeface="Calibri" panose="020F0502020204030204" pitchFamily="34" charset="0"/>
              </a:rPr>
              <a:t>Fenich</a:t>
            </a:r>
            <a:r>
              <a:rPr lang="en-US" sz="1000" kern="100" dirty="0">
                <a:effectLst/>
                <a:latin typeface="Times New Roman" panose="02020603050405020304" pitchFamily="18" charset="0"/>
                <a:ea typeface="Calibri" panose="020F0502020204030204" pitchFamily="34" charset="0"/>
              </a:rPr>
              <a:t>, G. G. (2016). </a:t>
            </a:r>
            <a:r>
              <a:rPr lang="en-US" sz="1000" i="1" kern="100" dirty="0">
                <a:effectLst/>
                <a:latin typeface="Times New Roman" panose="02020603050405020304" pitchFamily="18" charset="0"/>
                <a:ea typeface="Calibri" panose="020F0502020204030204" pitchFamily="34" charset="0"/>
              </a:rPr>
              <a:t>Meetings, expositions, events, and conventions: An introduction to the industry</a:t>
            </a:r>
            <a:r>
              <a:rPr lang="en-US" sz="1000" kern="100" dirty="0">
                <a:effectLst/>
                <a:latin typeface="Times New Roman" panose="02020603050405020304" pitchFamily="18" charset="0"/>
                <a:ea typeface="Calibri" panose="020F0502020204030204" pitchFamily="34" charset="0"/>
              </a:rPr>
              <a:t>. Pearson.</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Fox, D. et al. (2014) </a:t>
            </a:r>
            <a:r>
              <a:rPr lang="en-US" sz="1000" i="1" kern="100" dirty="0">
                <a:effectLst/>
                <a:latin typeface="Times New Roman" panose="02020603050405020304" pitchFamily="18" charset="0"/>
                <a:ea typeface="Calibri" panose="020F0502020204030204" pitchFamily="34" charset="0"/>
              </a:rPr>
              <a:t>Doing events research: from theory to practice.</a:t>
            </a:r>
            <a:r>
              <a:rPr lang="en-US" sz="1000" kern="100" dirty="0">
                <a:effectLst/>
                <a:latin typeface="Times New Roman" panose="02020603050405020304" pitchFamily="18" charset="0"/>
                <a:ea typeface="Calibri" panose="020F0502020204030204" pitchFamily="34" charset="0"/>
              </a:rPr>
              <a:t> Routledge: Oxford</a:t>
            </a:r>
            <a:endParaRPr lang="en-GB" sz="1000" kern="100" dirty="0">
              <a:effectLst/>
              <a:latin typeface="Times New Roman" panose="02020603050405020304" pitchFamily="18" charset="0"/>
              <a:ea typeface="Calibri" panose="020F0502020204030204" pitchFamily="34" charset="0"/>
            </a:endParaRPr>
          </a:p>
          <a:p>
            <a:pPr marL="0" marR="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Getz, D. and Page, S. (2019) </a:t>
            </a:r>
            <a:r>
              <a:rPr lang="en-US" sz="1000" i="1" kern="100" dirty="0">
                <a:effectLst/>
                <a:latin typeface="Times New Roman" panose="02020603050405020304" pitchFamily="18" charset="0"/>
                <a:ea typeface="Calibri" panose="020F0502020204030204" pitchFamily="34" charset="0"/>
              </a:rPr>
              <a:t>Event studies: theory, research and policy for planned events. 3rd Edition.</a:t>
            </a:r>
            <a:r>
              <a:rPr lang="en-US" sz="1000" kern="100" dirty="0">
                <a:effectLst/>
                <a:latin typeface="Times New Roman" panose="02020603050405020304" pitchFamily="18" charset="0"/>
                <a:ea typeface="Calibri" panose="020F0502020204030204" pitchFamily="34" charset="0"/>
              </a:rPr>
              <a:t> Routledge: Oxford</a:t>
            </a:r>
            <a:endParaRPr lang="en-GB" sz="1000" kern="100" dirty="0">
              <a:effectLst/>
              <a:latin typeface="Times New Roman" panose="02020603050405020304" pitchFamily="18" charset="0"/>
              <a:ea typeface="Calibri" panose="020F0502020204030204" pitchFamily="34" charset="0"/>
            </a:endParaRPr>
          </a:p>
          <a:p>
            <a:pPr marL="0" marR="0" indent="0" algn="just">
              <a:spcBef>
                <a:spcPts val="0"/>
              </a:spcBef>
              <a:spcAft>
                <a:spcPts val="800"/>
              </a:spcAft>
              <a:buNone/>
            </a:pPr>
            <a:r>
              <a:rPr lang="en-US" sz="1000" kern="100" dirty="0">
                <a:effectLst/>
                <a:latin typeface="Times New Roman" panose="02020603050405020304" pitchFamily="18" charset="0"/>
                <a:ea typeface="Calibri" panose="020F0502020204030204" pitchFamily="34" charset="0"/>
              </a:rPr>
              <a:t>Hillier, D. (2024). </a:t>
            </a:r>
            <a:r>
              <a:rPr lang="en-US" sz="1000" i="1" kern="100" dirty="0">
                <a:effectLst/>
                <a:latin typeface="Times New Roman" panose="02020603050405020304" pitchFamily="18" charset="0"/>
                <a:ea typeface="Calibri" panose="020F0502020204030204" pitchFamily="34" charset="0"/>
              </a:rPr>
              <a:t>eBook: Corporate Finance 5e</a:t>
            </a:r>
            <a:r>
              <a:rPr lang="en-US" sz="1000" kern="100" dirty="0">
                <a:effectLst/>
                <a:latin typeface="Times New Roman" panose="02020603050405020304" pitchFamily="18" charset="0"/>
                <a:ea typeface="Calibri" panose="020F0502020204030204" pitchFamily="34" charset="0"/>
              </a:rPr>
              <a:t>. McGraw Hill.</a:t>
            </a:r>
            <a:endParaRPr lang="en-GB" sz="1000" kern="100" dirty="0">
              <a:effectLst/>
              <a:latin typeface="Times New Roman" panose="02020603050405020304" pitchFamily="18" charset="0"/>
              <a:ea typeface="Calibri" panose="020F0502020204030204" pitchFamily="34" charset="0"/>
            </a:endParaRPr>
          </a:p>
        </p:txBody>
      </p:sp>
      <p:sp>
        <p:nvSpPr>
          <p:cNvPr id="287" name="Google Shape;287;p19">
            <a:extLst>
              <a:ext uri="{FF2B5EF4-FFF2-40B4-BE49-F238E27FC236}">
                <a16:creationId xmlns:a16="http://schemas.microsoft.com/office/drawing/2014/main" id="{67E6683E-F21E-0037-8FBC-3E04D67FC626}"/>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13</a:t>
            </a:fld>
            <a:endParaRPr/>
          </a:p>
        </p:txBody>
      </p:sp>
      <p:grpSp>
        <p:nvGrpSpPr>
          <p:cNvPr id="288" name="Google Shape;288;p19">
            <a:extLst>
              <a:ext uri="{FF2B5EF4-FFF2-40B4-BE49-F238E27FC236}">
                <a16:creationId xmlns:a16="http://schemas.microsoft.com/office/drawing/2014/main" id="{9D054FA7-BCD1-0E42-2BCB-BABF3ED09C4C}"/>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A9119BB2-0F4F-A871-CCD3-3C701F79B4EE}"/>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D029316B-D023-987E-C5FE-021B9A82FC19}"/>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E118F48C-C1E8-C9AC-76DF-F26B8C6B8462}"/>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BCAE2D7A-38AB-C18E-97C3-ECCEDFBB4B4E}"/>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D1329C62-0A1C-EED0-610E-4F70D8D4BC91}"/>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83CE306B-9DE6-1ECD-2D49-B836722F7F0C}"/>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602467A6-0B2C-C065-D53E-ACA6E417C4A3}"/>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403511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2">
          <a:extLst>
            <a:ext uri="{FF2B5EF4-FFF2-40B4-BE49-F238E27FC236}">
              <a16:creationId xmlns:a16="http://schemas.microsoft.com/office/drawing/2014/main" id="{5DB524AB-91D8-93AB-E384-AED7629502EB}"/>
            </a:ext>
          </a:extLst>
        </p:cNvPr>
        <p:cNvGrpSpPr/>
        <p:nvPr/>
      </p:nvGrpSpPr>
      <p:grpSpPr>
        <a:xfrm>
          <a:off x="0" y="0"/>
          <a:ext cx="0" cy="0"/>
          <a:chOff x="0" y="0"/>
          <a:chExt cx="0" cy="0"/>
        </a:xfrm>
      </p:grpSpPr>
      <p:sp>
        <p:nvSpPr>
          <p:cNvPr id="283" name="Google Shape;283;p19">
            <a:extLst>
              <a:ext uri="{FF2B5EF4-FFF2-40B4-BE49-F238E27FC236}">
                <a16:creationId xmlns:a16="http://schemas.microsoft.com/office/drawing/2014/main" id="{61667B8B-2F97-EE7D-02EC-BA2DAC48A420}"/>
              </a:ext>
            </a:extLst>
          </p:cNvPr>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algn="just">
              <a:lnSpc>
                <a:spcPct val="150000"/>
              </a:lnSpc>
              <a:spcBef>
                <a:spcPts val="1800"/>
              </a:spcBef>
              <a:spcAft>
                <a:spcPts val="400"/>
              </a:spcAft>
            </a:pPr>
            <a:r>
              <a:rPr lang="en-SG" sz="1600" b="1" kern="100" dirty="0">
                <a:solidFill>
                  <a:schemeClr val="bg1"/>
                </a:solidFill>
                <a:effectLst/>
                <a:latin typeface="Times New Roman" panose="02020603050405020304" pitchFamily="18" charset="0"/>
                <a:ea typeface="Times New Roman" panose="02020603050405020304" pitchFamily="18" charset="0"/>
              </a:rPr>
              <a:t>References</a:t>
            </a:r>
          </a:p>
        </p:txBody>
      </p:sp>
      <p:sp>
        <p:nvSpPr>
          <p:cNvPr id="284" name="Google Shape;284;p19">
            <a:extLst>
              <a:ext uri="{FF2B5EF4-FFF2-40B4-BE49-F238E27FC236}">
                <a16:creationId xmlns:a16="http://schemas.microsoft.com/office/drawing/2014/main" id="{EFC1137A-704E-7D58-413C-948210D2AB81}"/>
              </a:ext>
            </a:extLst>
          </p:cNvPr>
          <p:cNvSpPr txBox="1">
            <a:spLocks noGrp="1"/>
          </p:cNvSpPr>
          <p:nvPr>
            <p:ph type="body" idx="1"/>
          </p:nvPr>
        </p:nvSpPr>
        <p:spPr>
          <a:xfrm>
            <a:off x="214351" y="1451537"/>
            <a:ext cx="8715297" cy="3184963"/>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800"/>
              </a:spcAft>
              <a:buNone/>
            </a:pPr>
            <a:r>
              <a:rPr lang="en-US" sz="1000" kern="100" dirty="0">
                <a:effectLst/>
                <a:latin typeface="Times New Roman" panose="02020603050405020304" pitchFamily="18" charset="0"/>
                <a:ea typeface="Calibri" panose="020F0502020204030204" pitchFamily="34" charset="0"/>
              </a:rPr>
              <a:t>Peachey, J. W., Borland, J., </a:t>
            </a:r>
            <a:r>
              <a:rPr lang="en-US" sz="1000" kern="100" dirty="0" err="1">
                <a:effectLst/>
                <a:latin typeface="Times New Roman" panose="02020603050405020304" pitchFamily="18" charset="0"/>
                <a:ea typeface="Calibri" panose="020F0502020204030204" pitchFamily="34" charset="0"/>
              </a:rPr>
              <a:t>Lobpries</a:t>
            </a:r>
            <a:r>
              <a:rPr lang="en-US" sz="1000" kern="100" dirty="0">
                <a:effectLst/>
                <a:latin typeface="Times New Roman" panose="02020603050405020304" pitchFamily="18" charset="0"/>
                <a:ea typeface="Calibri" panose="020F0502020204030204" pitchFamily="34" charset="0"/>
              </a:rPr>
              <a:t>, J., and Cohen, A. (2015). Managing impact: Leveraging sacred spaces and community celebration to maximize social capital at a sport-for-development event. </a:t>
            </a:r>
            <a:r>
              <a:rPr lang="en-US" sz="1000" i="1" kern="100" dirty="0">
                <a:effectLst/>
                <a:latin typeface="Times New Roman" panose="02020603050405020304" pitchFamily="18" charset="0"/>
                <a:ea typeface="Calibri" panose="020F0502020204030204" pitchFamily="34" charset="0"/>
              </a:rPr>
              <a:t>Sport management review</a:t>
            </a:r>
            <a:r>
              <a:rPr lang="en-US" sz="1000" kern="100" dirty="0">
                <a:effectLst/>
                <a:latin typeface="Times New Roman" panose="02020603050405020304" pitchFamily="18" charset="0"/>
                <a:ea typeface="Calibri" panose="020F0502020204030204" pitchFamily="34" charset="0"/>
              </a:rPr>
              <a:t>, </a:t>
            </a:r>
            <a:r>
              <a:rPr lang="en-US" sz="1000" i="1" kern="100" dirty="0">
                <a:effectLst/>
                <a:latin typeface="Times New Roman" panose="02020603050405020304" pitchFamily="18" charset="0"/>
                <a:ea typeface="Calibri" panose="020F0502020204030204" pitchFamily="34" charset="0"/>
              </a:rPr>
              <a:t>18</a:t>
            </a:r>
            <a:r>
              <a:rPr lang="en-US" sz="1000" kern="100" dirty="0">
                <a:effectLst/>
                <a:latin typeface="Times New Roman" panose="02020603050405020304" pitchFamily="18" charset="0"/>
                <a:ea typeface="Calibri" panose="020F0502020204030204" pitchFamily="34" charset="0"/>
              </a:rPr>
              <a:t>(1), 86-98. </a:t>
            </a:r>
            <a:r>
              <a:rPr lang="en-US" sz="1000" u="sng" kern="100" dirty="0">
                <a:solidFill>
                  <a:srgbClr val="0563C1"/>
                </a:solidFill>
                <a:effectLst/>
                <a:latin typeface="Times New Roman" panose="02020603050405020304" pitchFamily="18" charset="0"/>
                <a:ea typeface="Calibri" panose="020F0502020204030204" pitchFamily="34" charset="0"/>
                <a:hlinkClick r:id="rId3"/>
              </a:rPr>
              <a:t>https://www.sciencedirect.com/science/article/abs/pii/S1441352314000382</a:t>
            </a:r>
            <a:endParaRPr lang="en-GB" sz="10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000" kern="100" dirty="0">
                <a:effectLst/>
                <a:latin typeface="Times New Roman" panose="02020603050405020304" pitchFamily="18" charset="0"/>
                <a:ea typeface="Calibri" panose="020F0502020204030204" pitchFamily="34" charset="0"/>
              </a:rPr>
              <a:t>Rogers, T. Wynn-Moylan, P (2022) </a:t>
            </a:r>
            <a:r>
              <a:rPr lang="en-US" sz="1000" i="1" kern="100" dirty="0">
                <a:effectLst/>
                <a:latin typeface="Times New Roman" panose="02020603050405020304" pitchFamily="18" charset="0"/>
                <a:ea typeface="Calibri" panose="020F0502020204030204" pitchFamily="34" charset="0"/>
              </a:rPr>
              <a:t>Conferences and conventions: a global industry. 4th Edition.</a:t>
            </a:r>
            <a:r>
              <a:rPr lang="en-US" sz="1000" kern="100" dirty="0">
                <a:effectLst/>
                <a:latin typeface="Times New Roman" panose="02020603050405020304" pitchFamily="18" charset="0"/>
                <a:ea typeface="Calibri" panose="020F0502020204030204" pitchFamily="34" charset="0"/>
              </a:rPr>
              <a:t> Routledge: Oxford</a:t>
            </a:r>
            <a:endParaRPr lang="en-GB" sz="10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000" kern="100" dirty="0">
                <a:effectLst/>
                <a:latin typeface="Times New Roman" panose="02020603050405020304" pitchFamily="18" charset="0"/>
                <a:ea typeface="Calibri" panose="020F0502020204030204" pitchFamily="34" charset="0"/>
              </a:rPr>
              <a:t>Ross, S. (2015). </a:t>
            </a:r>
            <a:r>
              <a:rPr lang="en-US" sz="1000" i="1" kern="100" dirty="0" err="1">
                <a:effectLst/>
                <a:latin typeface="Times New Roman" panose="02020603050405020304" pitchFamily="18" charset="0"/>
                <a:ea typeface="Calibri" panose="020F0502020204030204" pitchFamily="34" charset="0"/>
              </a:rPr>
              <a:t>Ebook</a:t>
            </a:r>
            <a:r>
              <a:rPr lang="en-US" sz="1000" i="1" kern="100" dirty="0">
                <a:effectLst/>
                <a:latin typeface="Times New Roman" panose="02020603050405020304" pitchFamily="18" charset="0"/>
                <a:ea typeface="Calibri" panose="020F0502020204030204" pitchFamily="34" charset="0"/>
              </a:rPr>
              <a:t>: Fundamentals of Corporate Finance</a:t>
            </a:r>
            <a:r>
              <a:rPr lang="en-US" sz="1000" kern="100" dirty="0">
                <a:effectLst/>
                <a:latin typeface="Times New Roman" panose="02020603050405020304" pitchFamily="18" charset="0"/>
                <a:ea typeface="Calibri" panose="020F0502020204030204" pitchFamily="34" charset="0"/>
              </a:rPr>
              <a:t>. McGraw Hill.</a:t>
            </a:r>
            <a:endParaRPr lang="en-GB" sz="10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000" kern="100" dirty="0" err="1">
                <a:effectLst/>
                <a:latin typeface="Times New Roman" panose="02020603050405020304" pitchFamily="18" charset="0"/>
                <a:ea typeface="Calibri" panose="020F0502020204030204" pitchFamily="34" charset="0"/>
              </a:rPr>
              <a:t>Teughels</a:t>
            </a:r>
            <a:r>
              <a:rPr lang="en-US" sz="1000" kern="100" dirty="0">
                <a:effectLst/>
                <a:latin typeface="Times New Roman" panose="02020603050405020304" pitchFamily="18" charset="0"/>
                <a:ea typeface="Calibri" panose="020F0502020204030204" pitchFamily="34" charset="0"/>
              </a:rPr>
              <a:t>, N., and </a:t>
            </a:r>
            <a:r>
              <a:rPr lang="en-US" sz="1000" kern="100" dirty="0" err="1">
                <a:effectLst/>
                <a:latin typeface="Times New Roman" panose="02020603050405020304" pitchFamily="18" charset="0"/>
                <a:ea typeface="Calibri" panose="020F0502020204030204" pitchFamily="34" charset="0"/>
              </a:rPr>
              <a:t>Scholliers</a:t>
            </a:r>
            <a:r>
              <a:rPr lang="en-US" sz="1000" kern="100" dirty="0">
                <a:effectLst/>
                <a:latin typeface="Times New Roman" panose="02020603050405020304" pitchFamily="18" charset="0"/>
                <a:ea typeface="Calibri" panose="020F0502020204030204" pitchFamily="34" charset="0"/>
              </a:rPr>
              <a:t>, P. (2016). </a:t>
            </a:r>
            <a:r>
              <a:rPr lang="en-US" sz="1000" i="1" kern="100" dirty="0">
                <a:effectLst/>
                <a:latin typeface="Times New Roman" panose="02020603050405020304" pitchFamily="18" charset="0"/>
                <a:ea typeface="Calibri" panose="020F0502020204030204" pitchFamily="34" charset="0"/>
              </a:rPr>
              <a:t>A taste of progress: food at international and world exhibitions in the nineteenth and twentieth centuries</a:t>
            </a:r>
            <a:r>
              <a:rPr lang="en-US" sz="1000" kern="100" dirty="0">
                <a:effectLst/>
                <a:latin typeface="Times New Roman" panose="02020603050405020304" pitchFamily="18" charset="0"/>
                <a:ea typeface="Calibri" panose="020F0502020204030204" pitchFamily="34" charset="0"/>
              </a:rPr>
              <a:t>. Routledge.</a:t>
            </a:r>
            <a:endParaRPr lang="en-GB" sz="1000" kern="1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800"/>
              </a:spcAft>
              <a:buNone/>
            </a:pPr>
            <a:r>
              <a:rPr lang="en-US" sz="1000" kern="100" dirty="0">
                <a:effectLst/>
                <a:latin typeface="Times New Roman" panose="02020603050405020304" pitchFamily="18" charset="0"/>
                <a:ea typeface="Calibri" panose="020F0502020204030204" pitchFamily="34" charset="0"/>
              </a:rPr>
              <a:t>Tran, V. T. (2016). Thirst in the global </a:t>
            </a:r>
            <a:r>
              <a:rPr lang="en-US" sz="1000" kern="100" dirty="0" err="1">
                <a:effectLst/>
                <a:latin typeface="Times New Roman" panose="02020603050405020304" pitchFamily="18" charset="0"/>
                <a:ea typeface="Calibri" panose="020F0502020204030204" pitchFamily="34" charset="0"/>
              </a:rPr>
              <a:t>brandscape</a:t>
            </a:r>
            <a:r>
              <a:rPr lang="en-US" sz="1000" kern="100" dirty="0">
                <a:effectLst/>
                <a:latin typeface="Times New Roman" panose="02020603050405020304" pitchFamily="18" charset="0"/>
                <a:ea typeface="Calibri" panose="020F0502020204030204" pitchFamily="34" charset="0"/>
              </a:rPr>
              <a:t>: Water, milk and Coke at the Shanghai World Expo. </a:t>
            </a:r>
            <a:r>
              <a:rPr lang="en-US" sz="1000" i="1" kern="100" dirty="0">
                <a:effectLst/>
                <a:latin typeface="Times New Roman" panose="02020603050405020304" pitchFamily="18" charset="0"/>
                <a:ea typeface="Calibri" panose="020F0502020204030204" pitchFamily="34" charset="0"/>
              </a:rPr>
              <a:t>Journal of Consumer Culture</a:t>
            </a:r>
            <a:r>
              <a:rPr lang="en-US" sz="1000" kern="100" dirty="0">
                <a:effectLst/>
                <a:latin typeface="Times New Roman" panose="02020603050405020304" pitchFamily="18" charset="0"/>
                <a:ea typeface="Calibri" panose="020F0502020204030204" pitchFamily="34" charset="0"/>
              </a:rPr>
              <a:t>, </a:t>
            </a:r>
            <a:r>
              <a:rPr lang="en-US" sz="1000" i="1" kern="100" dirty="0">
                <a:effectLst/>
                <a:latin typeface="Times New Roman" panose="02020603050405020304" pitchFamily="18" charset="0"/>
                <a:ea typeface="Calibri" panose="020F0502020204030204" pitchFamily="34" charset="0"/>
              </a:rPr>
              <a:t>16</a:t>
            </a:r>
            <a:r>
              <a:rPr lang="en-US" sz="1000" kern="100" dirty="0">
                <a:effectLst/>
                <a:latin typeface="Times New Roman" panose="02020603050405020304" pitchFamily="18" charset="0"/>
                <a:ea typeface="Calibri" panose="020F0502020204030204" pitchFamily="34" charset="0"/>
              </a:rPr>
              <a:t>(3), 677-698. </a:t>
            </a:r>
            <a:r>
              <a:rPr lang="en-US" sz="1000" u="sng" kern="100" dirty="0">
                <a:solidFill>
                  <a:srgbClr val="0563C1"/>
                </a:solidFill>
                <a:effectLst/>
                <a:latin typeface="Times New Roman" panose="02020603050405020304" pitchFamily="18" charset="0"/>
                <a:ea typeface="Calibri" panose="020F0502020204030204" pitchFamily="34" charset="0"/>
                <a:hlinkClick r:id="rId4"/>
              </a:rPr>
              <a:t>https://journals.sagepub.com/doi/abs/10.1177/1469540514553713</a:t>
            </a:r>
            <a:endParaRPr lang="en-GB" sz="1000" kern="100" dirty="0">
              <a:effectLst/>
              <a:latin typeface="Times New Roman" panose="02020603050405020304" pitchFamily="18" charset="0"/>
              <a:ea typeface="Calibri" panose="020F0502020204030204" pitchFamily="34" charset="0"/>
            </a:endParaRPr>
          </a:p>
          <a:p>
            <a:pPr marL="0" marR="0" indent="0" algn="just">
              <a:lnSpc>
                <a:spcPct val="150000"/>
              </a:lnSpc>
              <a:spcBef>
                <a:spcPts val="1200"/>
              </a:spcBef>
              <a:spcAft>
                <a:spcPts val="800"/>
              </a:spcAft>
              <a:buNone/>
            </a:pPr>
            <a:r>
              <a:rPr lang="en-US" sz="1000" kern="100" dirty="0">
                <a:effectLst/>
                <a:latin typeface="Times New Roman" panose="02020603050405020304" pitchFamily="18" charset="0"/>
                <a:ea typeface="Calibri" panose="020F0502020204030204" pitchFamily="34" charset="0"/>
              </a:rPr>
              <a:t>Visit Wales (2025) </a:t>
            </a:r>
            <a:r>
              <a:rPr lang="en-US" sz="1000" i="1" kern="100" dirty="0">
                <a:effectLst/>
                <a:latin typeface="Times New Roman" panose="02020603050405020304" pitchFamily="18" charset="0"/>
                <a:ea typeface="Calibri" panose="020F0502020204030204" pitchFamily="34" charset="0"/>
              </a:rPr>
              <a:t>Year of </a:t>
            </a:r>
            <a:r>
              <a:rPr lang="en-US" sz="1000" i="1" kern="100" dirty="0" err="1">
                <a:effectLst/>
                <a:latin typeface="Times New Roman" panose="02020603050405020304" pitchFamily="18" charset="0"/>
                <a:ea typeface="Calibri" panose="020F0502020204030204" pitchFamily="34" charset="0"/>
              </a:rPr>
              <a:t>Croeso</a:t>
            </a:r>
            <a:r>
              <a:rPr lang="en-US" sz="1000" i="1" kern="100" dirty="0">
                <a:effectLst/>
                <a:latin typeface="Times New Roman" panose="02020603050405020304" pitchFamily="18" charset="0"/>
                <a:ea typeface="Calibri" panose="020F0502020204030204" pitchFamily="34" charset="0"/>
              </a:rPr>
              <a:t> 2025: A warm Welsh welcome</a:t>
            </a:r>
            <a:r>
              <a:rPr lang="en-US" sz="1000" kern="100" dirty="0">
                <a:effectLst/>
                <a:latin typeface="Times New Roman" panose="02020603050405020304" pitchFamily="18" charset="0"/>
                <a:ea typeface="Calibri" panose="020F0502020204030204" pitchFamily="34" charset="0"/>
              </a:rPr>
              <a:t>. Available at: </a:t>
            </a:r>
            <a:r>
              <a:rPr lang="en-US" sz="1000" u="sng" kern="100" dirty="0">
                <a:solidFill>
                  <a:srgbClr val="0563C1"/>
                </a:solidFill>
                <a:effectLst/>
                <a:latin typeface="Times New Roman" panose="02020603050405020304" pitchFamily="18" charset="0"/>
                <a:ea typeface="Calibri" panose="020F0502020204030204" pitchFamily="34" charset="0"/>
                <a:hlinkClick r:id="rId5"/>
              </a:rPr>
              <a:t>https://traveltrade.visitwales.com/useful-information/toolkit/year-of-croeso</a:t>
            </a:r>
            <a:r>
              <a:rPr lang="en-US" sz="1000" kern="100" dirty="0">
                <a:effectLst/>
                <a:latin typeface="Times New Roman" panose="02020603050405020304" pitchFamily="18" charset="0"/>
                <a:ea typeface="Calibri" panose="020F0502020204030204" pitchFamily="34" charset="0"/>
              </a:rPr>
              <a:t> </a:t>
            </a:r>
            <a:endParaRPr lang="en-GB" sz="1000" kern="100" dirty="0">
              <a:effectLst/>
              <a:latin typeface="Times New Roman" panose="02020603050405020304" pitchFamily="18" charset="0"/>
              <a:ea typeface="Calibri" panose="020F0502020204030204" pitchFamily="34" charset="0"/>
            </a:endParaRPr>
          </a:p>
        </p:txBody>
      </p:sp>
      <p:sp>
        <p:nvSpPr>
          <p:cNvPr id="287" name="Google Shape;287;p19">
            <a:extLst>
              <a:ext uri="{FF2B5EF4-FFF2-40B4-BE49-F238E27FC236}">
                <a16:creationId xmlns:a16="http://schemas.microsoft.com/office/drawing/2014/main" id="{A137B047-1FE8-1CD6-365B-1B639A828785}"/>
              </a:ext>
            </a:extLst>
          </p:cNvPr>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14</a:t>
            </a:fld>
            <a:endParaRPr/>
          </a:p>
        </p:txBody>
      </p:sp>
      <p:grpSp>
        <p:nvGrpSpPr>
          <p:cNvPr id="288" name="Google Shape;288;p19">
            <a:extLst>
              <a:ext uri="{FF2B5EF4-FFF2-40B4-BE49-F238E27FC236}">
                <a16:creationId xmlns:a16="http://schemas.microsoft.com/office/drawing/2014/main" id="{F2F95C2B-0B10-DD8E-B2C6-5B2712AC0A2B}"/>
              </a:ext>
            </a:extLst>
          </p:cNvPr>
          <p:cNvGrpSpPr/>
          <p:nvPr/>
        </p:nvGrpSpPr>
        <p:grpSpPr>
          <a:xfrm>
            <a:off x="312466" y="587260"/>
            <a:ext cx="309022" cy="376837"/>
            <a:chOff x="596350" y="929175"/>
            <a:chExt cx="407950" cy="497475"/>
          </a:xfrm>
        </p:grpSpPr>
        <p:sp>
          <p:nvSpPr>
            <p:cNvPr id="289" name="Google Shape;289;p19">
              <a:extLst>
                <a:ext uri="{FF2B5EF4-FFF2-40B4-BE49-F238E27FC236}">
                  <a16:creationId xmlns:a16="http://schemas.microsoft.com/office/drawing/2014/main" id="{97EB7694-020D-289B-E84F-A55E2874361E}"/>
                </a:ext>
              </a:extLst>
            </p:cNvPr>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a:extLst>
                <a:ext uri="{FF2B5EF4-FFF2-40B4-BE49-F238E27FC236}">
                  <a16:creationId xmlns:a16="http://schemas.microsoft.com/office/drawing/2014/main" id="{24D540BF-4A5B-9EAE-D5CF-1DE56385F8DD}"/>
                </a:ext>
              </a:extLst>
            </p:cNvPr>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9">
              <a:extLst>
                <a:ext uri="{FF2B5EF4-FFF2-40B4-BE49-F238E27FC236}">
                  <a16:creationId xmlns:a16="http://schemas.microsoft.com/office/drawing/2014/main" id="{B8FA24EF-4DE7-CD1B-124F-C2D6A12ADE15}"/>
                </a:ext>
              </a:extLst>
            </p:cNvPr>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9">
              <a:extLst>
                <a:ext uri="{FF2B5EF4-FFF2-40B4-BE49-F238E27FC236}">
                  <a16:creationId xmlns:a16="http://schemas.microsoft.com/office/drawing/2014/main" id="{F408B5FB-8813-9E7C-0644-8A2D1055A9AC}"/>
                </a:ext>
              </a:extLst>
            </p:cNvPr>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a:extLst>
                <a:ext uri="{FF2B5EF4-FFF2-40B4-BE49-F238E27FC236}">
                  <a16:creationId xmlns:a16="http://schemas.microsoft.com/office/drawing/2014/main" id="{A67B7291-96E3-DD89-6792-58682B48BEE6}"/>
                </a:ext>
              </a:extLst>
            </p:cNvPr>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9">
              <a:extLst>
                <a:ext uri="{FF2B5EF4-FFF2-40B4-BE49-F238E27FC236}">
                  <a16:creationId xmlns:a16="http://schemas.microsoft.com/office/drawing/2014/main" id="{F5A26B08-4D46-A070-7CF8-8E214BA79978}"/>
                </a:ext>
              </a:extLst>
            </p:cNvPr>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9">
              <a:extLst>
                <a:ext uri="{FF2B5EF4-FFF2-40B4-BE49-F238E27FC236}">
                  <a16:creationId xmlns:a16="http://schemas.microsoft.com/office/drawing/2014/main" id="{26A750FF-90BD-28C6-95EC-1E20512F822E}"/>
                </a:ext>
              </a:extLst>
            </p:cNvPr>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224517964"/>
      </p:ext>
    </p:extLst>
  </p:cSld>
  <p:clrMapOvr>
    <a:masterClrMapping/>
  </p:clrMapOvr>
</p:sld>
</file>

<file path=ppt/theme/theme1.xml><?xml version="1.0" encoding="utf-8"?>
<a:theme xmlns:a="http://schemas.openxmlformats.org/drawingml/2006/main" name="Salerio template">
  <a:themeElements>
    <a:clrScheme name="Custom 347">
      <a:dk1>
        <a:srgbClr val="263248"/>
      </a:dk1>
      <a:lt1>
        <a:srgbClr val="FFFFFF"/>
      </a:lt1>
      <a:dk2>
        <a:srgbClr val="434343"/>
      </a:dk2>
      <a:lt2>
        <a:srgbClr val="E0E4E9"/>
      </a:lt2>
      <a:accent1>
        <a:srgbClr val="3F5378"/>
      </a:accent1>
      <a:accent2>
        <a:srgbClr val="263248"/>
      </a:accent2>
      <a:accent3>
        <a:srgbClr val="92A8C8"/>
      </a:accent3>
      <a:accent4>
        <a:srgbClr val="C7D3E6"/>
      </a:accent4>
      <a:accent5>
        <a:srgbClr val="FF9800"/>
      </a:accent5>
      <a:accent6>
        <a:srgbClr val="D26F00"/>
      </a:accent6>
      <a:hlink>
        <a:srgbClr val="3F537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TotalTime>
  <Words>2532</Words>
  <Application>Microsoft Office PowerPoint</Application>
  <PresentationFormat>On-screen Show (16:9)</PresentationFormat>
  <Paragraphs>146</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Salerio template</vt:lpstr>
      <vt:lpstr>PowerPoint Presentation</vt:lpstr>
      <vt:lpstr>Acknowledging the AI Use </vt:lpstr>
      <vt:lpstr>Introduction </vt:lpstr>
      <vt:lpstr>Event Content and Context</vt:lpstr>
      <vt:lpstr>Market Factors – Target Market</vt:lpstr>
      <vt:lpstr>Market Factors – Events and Competition</vt:lpstr>
      <vt:lpstr>Operational Factors – Venue and Logistics</vt:lpstr>
      <vt:lpstr>Operational Factors – Staffing and Resources</vt:lpstr>
      <vt:lpstr>Financial Factors – Costs and Revenues</vt:lpstr>
      <vt:lpstr>Policy Alignment and Strategic Importance</vt:lpstr>
      <vt:lpstr>Risk Management and KPIs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Cristina Croitoru</cp:lastModifiedBy>
  <cp:revision>20</cp:revision>
  <dcterms:modified xsi:type="dcterms:W3CDTF">2025-05-22T07:58:48Z</dcterms:modified>
</cp:coreProperties>
</file>