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2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-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CC2F2-3E43-CEAA-0D47-7D615531EF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547417-1EAB-6C5E-6D34-386DCE0032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2A466-6597-2866-0592-980C2D465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20A74-EB16-7167-A086-E4EA31843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80F31-CC3C-1176-A5A9-777539E00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510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036D6-1B94-354F-8745-665A10C33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CD0C6-FE2F-BF3D-36B9-D4EB16AE6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95713-921A-6C9A-262F-8E9F31331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5BDA2-2B96-A376-93CF-2F638E3E1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82F99-522D-35A4-89FD-79581EFFE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707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C1862-B54E-2E61-E1FD-D82674C01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1A1F99-F6C2-FD32-CA93-840BDFA97E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6440EB-6D53-24B8-44B9-6F8B1EAA5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7E523-5046-BF23-7AEA-1A2140CEE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56EF2-A6FB-1EC5-6525-B75A978EE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142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875C-C942-A7E0-6D19-36DE07624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026B0-7498-0F41-C455-415ABD234B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981CC5-10E4-AF2D-0DEE-05435808A5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91D0-B889-5C56-9DA5-667F441D9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B25C43-42E5-BDD1-35DB-540DEB06C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50B1E-BCE4-B222-7C24-B22F0B52D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396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041AE-3442-E201-814B-B88275707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EB95C3-CB70-24C0-3A91-0DEA0D08C7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397FA5-7CF5-2387-52C6-21DF5CD476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61D7C8-4CFA-8A46-CF31-900B4FA7D7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FCA4BF-6748-265C-3D0E-87A4A9BE3B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A9ED7B-80D6-9B91-5547-0131596A6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14464D-B051-215E-2658-6DAB0845D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51D382-F3E9-9FDD-BDCB-C540BD6BA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55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7F40-9436-523C-8FC1-EAFF58A7E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DB4EC1-E34F-FD19-598E-08761B41A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236B15-1EB4-23EC-A2DE-1A39EF957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D8590F-4D41-96D0-008B-A74F6FD80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907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187CD7-1A57-59F7-1DDF-7EB039330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870495-0429-B348-C851-1DF5F3AD0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C0A2B-42D2-5206-DE9B-5471628B5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547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DA987-7A30-2031-6B4D-809683CB1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CE5AE-B44B-E47D-1F77-D6100D571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1BBE8E-B7EE-0241-317C-7D64382D76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E07E9-FC77-5E48-0B30-C12E0FC13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784B6D-BB02-AD99-75B3-B149538E9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D22D68-FBE0-BB58-5A4A-A50F65C52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899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4D72B-9104-3A57-6719-014C0E505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F9A825-EFA9-9DB1-BA3E-CEC1285426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217D3C-F86F-645F-A669-85562E64E1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7D9453-CAC8-F7DD-06EA-A720BAFA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026F98-A6DA-40C6-319C-C7895C400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5D421-C793-38F6-85CF-B1E378829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24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19815-A71B-D0C8-21BC-CD93F84C5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94E25B-1290-7AD4-9D26-33F99F901B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13AF0-0BD6-2333-DA33-3F4DF9B1C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1FA6C-1075-2BD3-42C8-B657A39FB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1467-6B45-BA83-A26D-2DE13FA15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785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714A28-D340-89C4-F93F-705021C9B3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02E488-D090-87E2-9945-CED9ADAB6A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12350-FE66-7465-FCF7-6B25F4402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A4D55-EA3A-8221-17EC-2690615FB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15BBB-05FE-96C3-1720-8CEDAAC3D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563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161932-12AA-ECFF-23EE-EDD3AE8A1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BEBE0-5A70-2E18-A1CF-90C4841749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F54DF-A437-9CAA-FF9F-B79659F79E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5495D7-B2EA-4E17-B1EB-F6FC4D11D8CA}" type="datetimeFigureOut">
              <a:rPr lang="en-GB" smtClean="0"/>
              <a:t>10/09/2026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17F64-E2DE-37CF-BAAF-80935E62B5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C9FFA-9D45-333C-567D-E75B260B21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DBDB01-80F7-47FF-AD55-2B500DC37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498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D65E2-779B-5A04-1F8E-C8611574A7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ROFs.</a:t>
            </a:r>
            <a:br>
              <a:rPr lang="en-GB" dirty="0"/>
            </a:br>
            <a:r>
              <a:rPr lang="en-GB" dirty="0"/>
              <a:t>Royal Ordnance Factories</a:t>
            </a:r>
          </a:p>
        </p:txBody>
      </p:sp>
    </p:spTree>
    <p:extLst>
      <p:ext uri="{BB962C8B-B14F-4D97-AF65-F5344CB8AC3E}">
        <p14:creationId xmlns:p14="http://schemas.microsoft.com/office/powerpoint/2010/main" val="3662721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FCB56-E94D-58CC-168A-32A1548F6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312" y="325735"/>
            <a:ext cx="10515600" cy="1325563"/>
          </a:xfrm>
        </p:spPr>
        <p:txBody>
          <a:bodyPr/>
          <a:lstStyle/>
          <a:p>
            <a:r>
              <a:rPr lang="en-GB" dirty="0"/>
              <a:t>The Factories in 1979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E83DF-8919-7551-67A9-793ECC12B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307" y="1547185"/>
            <a:ext cx="10515600" cy="4985080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Blackburn</a:t>
            </a:r>
          </a:p>
          <a:p>
            <a:r>
              <a:rPr lang="en-GB" dirty="0"/>
              <a:t>Birtley</a:t>
            </a:r>
          </a:p>
          <a:p>
            <a:r>
              <a:rPr lang="en-GB" dirty="0"/>
              <a:t>Chorley</a:t>
            </a:r>
          </a:p>
          <a:p>
            <a:r>
              <a:rPr lang="en-GB" dirty="0" err="1"/>
              <a:t>Patricroft</a:t>
            </a:r>
            <a:endParaRPr lang="en-GB" dirty="0"/>
          </a:p>
          <a:p>
            <a:r>
              <a:rPr lang="en-GB" dirty="0"/>
              <a:t>Bishopton</a:t>
            </a:r>
          </a:p>
          <a:p>
            <a:r>
              <a:rPr lang="en-GB" dirty="0"/>
              <a:t>Bridgwater</a:t>
            </a:r>
          </a:p>
          <a:p>
            <a:r>
              <a:rPr lang="en-GB" dirty="0"/>
              <a:t>Burghfield</a:t>
            </a:r>
          </a:p>
          <a:p>
            <a:r>
              <a:rPr lang="en-GB" dirty="0"/>
              <a:t>Leeds</a:t>
            </a:r>
          </a:p>
          <a:p>
            <a:r>
              <a:rPr lang="en-GB" dirty="0"/>
              <a:t>Radway Green</a:t>
            </a:r>
          </a:p>
          <a:p>
            <a:r>
              <a:rPr lang="en-GB" dirty="0"/>
              <a:t>Nottingham</a:t>
            </a:r>
          </a:p>
          <a:p>
            <a:r>
              <a:rPr lang="en-GB" dirty="0" err="1"/>
              <a:t>Glascoed</a:t>
            </a:r>
            <a:endParaRPr lang="en-GB" dirty="0"/>
          </a:p>
          <a:p>
            <a:r>
              <a:rPr lang="en-GB" dirty="0"/>
              <a:t>RSAF Enfield</a:t>
            </a:r>
          </a:p>
          <a:p>
            <a:r>
              <a:rPr lang="en-GB" dirty="0"/>
              <a:t>PERME (Westcott)</a:t>
            </a:r>
          </a:p>
          <a:p>
            <a:r>
              <a:rPr lang="en-GB" dirty="0"/>
              <a:t>PERME (Summerfield)</a:t>
            </a:r>
          </a:p>
          <a:p>
            <a:r>
              <a:rPr lang="en-GB" dirty="0"/>
              <a:t>RARDE (Fort Halstead)</a:t>
            </a:r>
          </a:p>
          <a:p>
            <a:r>
              <a:rPr lang="en-GB" dirty="0"/>
              <a:t>Royal Arsenal Woolwich</a:t>
            </a:r>
          </a:p>
          <a:p>
            <a:r>
              <a:rPr lang="en-GB" dirty="0"/>
              <a:t>Royal Powder Mill (Waltham Abbey)</a:t>
            </a:r>
          </a:p>
          <a:p>
            <a:r>
              <a:rPr lang="en-GB" dirty="0"/>
              <a:t>CDE Porton Down</a:t>
            </a:r>
          </a:p>
          <a:p>
            <a:endParaRPr lang="en-GB" dirty="0"/>
          </a:p>
        </p:txBody>
      </p:sp>
      <p:pic>
        <p:nvPicPr>
          <p:cNvPr id="4" name="Picture 3" descr="United Kingdom Maps - by Freeworldmaps.net">
            <a:extLst>
              <a:ext uri="{FF2B5EF4-FFF2-40B4-BE49-F238E27FC236}">
                <a16:creationId xmlns:a16="http://schemas.microsoft.com/office/drawing/2014/main" id="{D5CBF209-54A3-AA7A-EC96-DA6F46FF9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112" y="90535"/>
            <a:ext cx="5854826" cy="6586679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5725F37-2687-D611-DA89-356BC29AC9BD}"/>
              </a:ext>
            </a:extLst>
          </p:cNvPr>
          <p:cNvCxnSpPr>
            <a:cxnSpLocks/>
          </p:cNvCxnSpPr>
          <p:nvPr/>
        </p:nvCxnSpPr>
        <p:spPr>
          <a:xfrm>
            <a:off x="1692998" y="1946495"/>
            <a:ext cx="7939889" cy="1213164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A9AE7B7-6A9E-B14A-45B2-74204DD52725}"/>
              </a:ext>
            </a:extLst>
          </p:cNvPr>
          <p:cNvCxnSpPr>
            <a:cxnSpLocks/>
          </p:cNvCxnSpPr>
          <p:nvPr/>
        </p:nvCxnSpPr>
        <p:spPr>
          <a:xfrm>
            <a:off x="1774479" y="2206736"/>
            <a:ext cx="7485707" cy="175868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C363CCE-60BD-D6DD-00B4-0151476735E7}"/>
              </a:ext>
            </a:extLst>
          </p:cNvPr>
          <p:cNvCxnSpPr>
            <a:cxnSpLocks/>
          </p:cNvCxnSpPr>
          <p:nvPr/>
        </p:nvCxnSpPr>
        <p:spPr>
          <a:xfrm>
            <a:off x="1845398" y="2462543"/>
            <a:ext cx="7567188" cy="163781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1BAA4E17-E2A8-265B-696D-A183F01AA141}"/>
              </a:ext>
            </a:extLst>
          </p:cNvPr>
          <p:cNvCxnSpPr>
            <a:cxnSpLocks/>
          </p:cNvCxnSpPr>
          <p:nvPr/>
        </p:nvCxnSpPr>
        <p:spPr>
          <a:xfrm flipV="1">
            <a:off x="1946495" y="2525917"/>
            <a:ext cx="6572816" cy="20823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88D74FD7-D0B8-9A38-624B-1E1A52CC7227}"/>
              </a:ext>
            </a:extLst>
          </p:cNvPr>
          <p:cNvCxnSpPr>
            <a:cxnSpLocks/>
          </p:cNvCxnSpPr>
          <p:nvPr/>
        </p:nvCxnSpPr>
        <p:spPr>
          <a:xfrm>
            <a:off x="1946495" y="2989954"/>
            <a:ext cx="7161291" cy="281331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68F3EA7C-C9BE-BD06-C93F-7AF7887C97EB}"/>
              </a:ext>
            </a:extLst>
          </p:cNvPr>
          <p:cNvCxnSpPr>
            <a:cxnSpLocks/>
          </p:cNvCxnSpPr>
          <p:nvPr/>
        </p:nvCxnSpPr>
        <p:spPr>
          <a:xfrm>
            <a:off x="1946495" y="3261558"/>
            <a:ext cx="7858408" cy="225200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608F55D3-4836-24A9-3CD6-CB2A9001B2BA}"/>
              </a:ext>
            </a:extLst>
          </p:cNvPr>
          <p:cNvCxnSpPr>
            <a:cxnSpLocks/>
          </p:cNvCxnSpPr>
          <p:nvPr/>
        </p:nvCxnSpPr>
        <p:spPr>
          <a:xfrm>
            <a:off x="1692998" y="3539905"/>
            <a:ext cx="7939889" cy="353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0294EC68-77DD-6F60-7220-F2A72697DD74}"/>
              </a:ext>
            </a:extLst>
          </p:cNvPr>
          <p:cNvCxnSpPr>
            <a:cxnSpLocks/>
          </p:cNvCxnSpPr>
          <p:nvPr/>
        </p:nvCxnSpPr>
        <p:spPr>
          <a:xfrm>
            <a:off x="2254313" y="3802455"/>
            <a:ext cx="7106970" cy="61794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2CD355C-BFB5-86E9-B6DD-02EACCEA4C12}"/>
              </a:ext>
            </a:extLst>
          </p:cNvPr>
          <p:cNvCxnSpPr>
            <a:cxnSpLocks/>
          </p:cNvCxnSpPr>
          <p:nvPr/>
        </p:nvCxnSpPr>
        <p:spPr>
          <a:xfrm>
            <a:off x="2064190" y="4067317"/>
            <a:ext cx="7740713" cy="42551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1BBF7DF4-7B07-FE27-D01A-8501B7657A5C}"/>
              </a:ext>
            </a:extLst>
          </p:cNvPr>
          <p:cNvCxnSpPr>
            <a:cxnSpLocks/>
          </p:cNvCxnSpPr>
          <p:nvPr/>
        </p:nvCxnSpPr>
        <p:spPr>
          <a:xfrm>
            <a:off x="1946495" y="4345664"/>
            <a:ext cx="7034543" cy="105568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906639BD-8C6E-924A-CCA5-6F3D519CFB8A}"/>
              </a:ext>
            </a:extLst>
          </p:cNvPr>
          <p:cNvCxnSpPr>
            <a:cxnSpLocks/>
          </p:cNvCxnSpPr>
          <p:nvPr/>
        </p:nvCxnSpPr>
        <p:spPr>
          <a:xfrm>
            <a:off x="2098895" y="4594728"/>
            <a:ext cx="8117186" cy="80662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C70BEB3B-5CC4-B656-46B8-922D37877482}"/>
              </a:ext>
            </a:extLst>
          </p:cNvPr>
          <p:cNvCxnSpPr>
            <a:cxnSpLocks/>
          </p:cNvCxnSpPr>
          <p:nvPr/>
        </p:nvCxnSpPr>
        <p:spPr>
          <a:xfrm>
            <a:off x="2480650" y="4861711"/>
            <a:ext cx="7487215" cy="32592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F12489A5-5D0D-7208-B51E-BE3F8AE6771E}"/>
              </a:ext>
            </a:extLst>
          </p:cNvPr>
          <p:cNvCxnSpPr>
            <a:cxnSpLocks/>
          </p:cNvCxnSpPr>
          <p:nvPr/>
        </p:nvCxnSpPr>
        <p:spPr>
          <a:xfrm flipV="1">
            <a:off x="2779414" y="4906114"/>
            <a:ext cx="6633172" cy="21814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B76E3CFE-16A4-49FC-3E80-100736632BC6}"/>
              </a:ext>
            </a:extLst>
          </p:cNvPr>
          <p:cNvCxnSpPr>
            <a:cxnSpLocks/>
          </p:cNvCxnSpPr>
          <p:nvPr/>
        </p:nvCxnSpPr>
        <p:spPr>
          <a:xfrm>
            <a:off x="2779414" y="5380068"/>
            <a:ext cx="7589067" cy="28826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592E9A55-8145-15CB-32DC-32B445162EE9}"/>
              </a:ext>
            </a:extLst>
          </p:cNvPr>
          <p:cNvCxnSpPr>
            <a:cxnSpLocks/>
          </p:cNvCxnSpPr>
          <p:nvPr/>
        </p:nvCxnSpPr>
        <p:spPr>
          <a:xfrm flipV="1">
            <a:off x="2931814" y="5557963"/>
            <a:ext cx="7313691" cy="8869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CC3C2A3B-7253-BE81-4877-1755C7807C50}"/>
              </a:ext>
            </a:extLst>
          </p:cNvPr>
          <p:cNvCxnSpPr>
            <a:cxnSpLocks/>
          </p:cNvCxnSpPr>
          <p:nvPr/>
        </p:nvCxnSpPr>
        <p:spPr>
          <a:xfrm flipV="1">
            <a:off x="3720974" y="5433525"/>
            <a:ext cx="6647507" cy="460281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F25E47B9-03A7-295C-B284-C8FD77598704}"/>
              </a:ext>
            </a:extLst>
          </p:cNvPr>
          <p:cNvCxnSpPr>
            <a:cxnSpLocks/>
          </p:cNvCxnSpPr>
          <p:nvPr/>
        </p:nvCxnSpPr>
        <p:spPr>
          <a:xfrm>
            <a:off x="1946495" y="1695701"/>
            <a:ext cx="7313691" cy="222106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3D8B42E8-1828-25B6-D8AE-242C6D686C64}"/>
              </a:ext>
            </a:extLst>
          </p:cNvPr>
          <p:cNvCxnSpPr>
            <a:cxnSpLocks/>
          </p:cNvCxnSpPr>
          <p:nvPr/>
        </p:nvCxnSpPr>
        <p:spPr>
          <a:xfrm flipV="1">
            <a:off x="2498756" y="5780543"/>
            <a:ext cx="7016436" cy="36676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77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B37A8C-DADD-CE81-A709-29979DDB5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DDBD6-7AF7-995C-7F18-9DF3152FF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38" y="74455"/>
            <a:ext cx="10515600" cy="740357"/>
          </a:xfrm>
        </p:spPr>
        <p:txBody>
          <a:bodyPr/>
          <a:lstStyle/>
          <a:p>
            <a:r>
              <a:rPr lang="en-GB" dirty="0"/>
              <a:t>What They Did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C8D5A-2E26-471D-805E-9C3DCBDFA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669" y="1032096"/>
            <a:ext cx="5558827" cy="6133722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Birtley.</a:t>
            </a:r>
          </a:p>
          <a:p>
            <a:pPr lvl="1"/>
            <a:r>
              <a:rPr lang="en-GB" dirty="0"/>
              <a:t>Production of shell bodies, metal components. Production ceased in 2012 and was transferred to the new Washington site.</a:t>
            </a:r>
            <a:endParaRPr lang="en-GB" b="1" dirty="0"/>
          </a:p>
          <a:p>
            <a:r>
              <a:rPr lang="en-GB" b="1" dirty="0"/>
              <a:t>Chorley.</a:t>
            </a:r>
          </a:p>
          <a:p>
            <a:pPr lvl="1"/>
            <a:r>
              <a:rPr lang="en-GB" dirty="0"/>
              <a:t>Filling factory. Shell, medium calibre, charges assembly, land artillery, initiators manufacture, pyrotechnics manufacture. Run down and eventually closed in 2007. Manufacturing operations transferred to </a:t>
            </a:r>
            <a:r>
              <a:rPr lang="en-GB" dirty="0" err="1"/>
              <a:t>Glascoed</a:t>
            </a:r>
            <a:r>
              <a:rPr lang="en-GB" dirty="0"/>
              <a:t>. Initiators manufacture transferred to Ardeer. (</a:t>
            </a:r>
            <a:r>
              <a:rPr lang="en-GB" dirty="0" err="1"/>
              <a:t>Chemring</a:t>
            </a:r>
            <a:r>
              <a:rPr lang="en-GB" dirty="0"/>
              <a:t> energetics.) med. Cal. manufacture sent to Faldingworth, then to </a:t>
            </a:r>
            <a:r>
              <a:rPr lang="en-GB" dirty="0" err="1"/>
              <a:t>Glascoed</a:t>
            </a:r>
            <a:r>
              <a:rPr lang="en-GB" dirty="0"/>
              <a:t>.</a:t>
            </a:r>
          </a:p>
          <a:p>
            <a:r>
              <a:rPr lang="en-GB" b="1" dirty="0" err="1"/>
              <a:t>Patricroft</a:t>
            </a:r>
            <a:r>
              <a:rPr lang="en-GB" b="1" dirty="0"/>
              <a:t>. </a:t>
            </a:r>
          </a:p>
          <a:p>
            <a:pPr lvl="1"/>
            <a:r>
              <a:rPr lang="en-GB" dirty="0"/>
              <a:t>Specialised machining, alloy manufacture, HESH body manufacture, notched wire preparation for mortar and hand grenades. Missile body manufacture, flow forming. Closed late 80’s.</a:t>
            </a:r>
          </a:p>
          <a:p>
            <a:r>
              <a:rPr lang="en-GB" b="1" dirty="0"/>
              <a:t>Bishopton.</a:t>
            </a:r>
          </a:p>
          <a:p>
            <a:pPr lvl="1"/>
            <a:r>
              <a:rPr lang="en-GB" dirty="0"/>
              <a:t>Single, double and triple base propellant manufacture. NG manufacture. NC manufacture. WP filling. SE Testing</a:t>
            </a:r>
            <a:endParaRPr lang="en-GB" b="1" dirty="0"/>
          </a:p>
          <a:p>
            <a:r>
              <a:rPr lang="en-GB" b="1" dirty="0"/>
              <a:t>Bridgwater.</a:t>
            </a:r>
          </a:p>
          <a:p>
            <a:pPr lvl="1"/>
            <a:r>
              <a:rPr lang="en-GB" dirty="0"/>
              <a:t>High explosive manufacture. Composite propellant manufacture. Closed 2008.</a:t>
            </a:r>
          </a:p>
          <a:p>
            <a:r>
              <a:rPr lang="en-GB" b="1" dirty="0"/>
              <a:t>Burghfield.</a:t>
            </a:r>
          </a:p>
          <a:p>
            <a:pPr lvl="1"/>
            <a:r>
              <a:rPr lang="en-GB" dirty="0"/>
              <a:t>One time filling facility. Used for material investigations and analysis. Transferred to AWE.</a:t>
            </a:r>
            <a:endParaRPr lang="en-GB" b="1" dirty="0"/>
          </a:p>
          <a:p>
            <a:r>
              <a:rPr lang="en-GB" b="1" dirty="0"/>
              <a:t>Leeds.</a:t>
            </a:r>
          </a:p>
          <a:p>
            <a:pPr lvl="1"/>
            <a:r>
              <a:rPr lang="en-GB" dirty="0"/>
              <a:t>Heavy engineering and vehicle manufacture. Closed 2004.</a:t>
            </a:r>
          </a:p>
          <a:p>
            <a:r>
              <a:rPr lang="en-GB" b="1" dirty="0"/>
              <a:t>Radway Green.</a:t>
            </a:r>
          </a:p>
          <a:p>
            <a:pPr lvl="1"/>
            <a:r>
              <a:rPr lang="en-GB" dirty="0"/>
              <a:t>Small arms ammunition factory. Medium calibre round design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91033F7-7443-E641-E7EE-9877D02E8633}"/>
              </a:ext>
            </a:extLst>
          </p:cNvPr>
          <p:cNvSpPr txBox="1">
            <a:spLocks/>
          </p:cNvSpPr>
          <p:nvPr/>
        </p:nvSpPr>
        <p:spPr>
          <a:xfrm>
            <a:off x="6096000" y="1032096"/>
            <a:ext cx="5558827" cy="6025081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Blackburn.</a:t>
            </a:r>
          </a:p>
          <a:p>
            <a:pPr lvl="1"/>
            <a:r>
              <a:rPr lang="en-GB" sz="2000" dirty="0"/>
              <a:t>Fuse manufacture Closed 2002.</a:t>
            </a:r>
          </a:p>
          <a:p>
            <a:r>
              <a:rPr lang="en-GB" sz="2400" b="1" dirty="0"/>
              <a:t>Nottingham.</a:t>
            </a:r>
          </a:p>
          <a:p>
            <a:pPr lvl="1"/>
            <a:r>
              <a:rPr lang="en-GB" sz="2100" dirty="0"/>
              <a:t>Gun barrel manufacture, Closed 2001 (Some manufacture transferred to Barrow)</a:t>
            </a:r>
          </a:p>
          <a:p>
            <a:r>
              <a:rPr lang="en-GB" sz="2600" b="1" dirty="0" err="1"/>
              <a:t>Glascoed</a:t>
            </a:r>
            <a:r>
              <a:rPr lang="en-GB" sz="2600" b="1" dirty="0"/>
              <a:t>.</a:t>
            </a:r>
          </a:p>
          <a:p>
            <a:pPr lvl="1"/>
            <a:r>
              <a:rPr lang="en-GB" sz="2100" dirty="0"/>
              <a:t>Filling factory. Shell, medium calibre, charges assembly, naval artillery, pyrotechnics manufacture, anti riot stores, CS, smokes.</a:t>
            </a:r>
          </a:p>
          <a:p>
            <a:r>
              <a:rPr lang="en-GB" sz="2400" b="1" dirty="0"/>
              <a:t>RSAF Enfield.</a:t>
            </a:r>
          </a:p>
          <a:p>
            <a:pPr lvl="1"/>
            <a:r>
              <a:rPr lang="en-GB" sz="2100" dirty="0"/>
              <a:t>Small arms and medium calibre weapon design and manufacture (the EN in RARDEN and ARWEN)</a:t>
            </a:r>
          </a:p>
          <a:p>
            <a:r>
              <a:rPr lang="en-GB" sz="2400" b="1" dirty="0"/>
              <a:t>PERME (Westcott) </a:t>
            </a:r>
          </a:p>
          <a:p>
            <a:pPr lvl="1"/>
            <a:r>
              <a:rPr lang="en-GB" sz="2100" dirty="0"/>
              <a:t>Rocket motors research and testing</a:t>
            </a:r>
            <a:r>
              <a:rPr lang="en-GB" sz="2200" dirty="0"/>
              <a:t>.</a:t>
            </a:r>
            <a:endParaRPr lang="en-GB" dirty="0"/>
          </a:p>
          <a:p>
            <a:r>
              <a:rPr lang="en-GB" sz="2400" b="1" dirty="0"/>
              <a:t>PERME (Summerfield).</a:t>
            </a:r>
          </a:p>
          <a:p>
            <a:pPr lvl="1"/>
            <a:r>
              <a:rPr lang="en-GB" sz="2100" dirty="0"/>
              <a:t>Rocket motor filling and research Became ROXEL</a:t>
            </a:r>
          </a:p>
          <a:p>
            <a:r>
              <a:rPr lang="en-GB" sz="2400" b="1" dirty="0"/>
              <a:t>RARDE (Fort Halstead).</a:t>
            </a:r>
          </a:p>
          <a:p>
            <a:pPr lvl="1"/>
            <a:r>
              <a:rPr lang="en-GB" b="1" dirty="0"/>
              <a:t> </a:t>
            </a:r>
            <a:r>
              <a:rPr lang="en-GB" sz="2100" dirty="0"/>
              <a:t>Explosives, pyrotechnics and initiators research. Ammunition research and design</a:t>
            </a:r>
          </a:p>
          <a:p>
            <a:r>
              <a:rPr lang="en-GB" sz="2400" b="1" dirty="0"/>
              <a:t>Royal Arsenal Woolwich.</a:t>
            </a:r>
          </a:p>
          <a:p>
            <a:pPr lvl="1"/>
            <a:r>
              <a:rPr lang="en-GB" sz="2100" dirty="0"/>
              <a:t>Explosives research</a:t>
            </a:r>
            <a:r>
              <a:rPr lang="en-GB" dirty="0"/>
              <a:t>.</a:t>
            </a:r>
          </a:p>
          <a:p>
            <a:r>
              <a:rPr lang="en-GB" sz="2400" b="1" dirty="0"/>
              <a:t>Royal Powder Mill (Waltham Abbey). </a:t>
            </a:r>
          </a:p>
          <a:p>
            <a:pPr lvl="1"/>
            <a:r>
              <a:rPr lang="en-GB" sz="2100" dirty="0"/>
              <a:t>Explosives research, especially PBX. Moved to </a:t>
            </a:r>
            <a:r>
              <a:rPr lang="en-GB" sz="2100" dirty="0" err="1"/>
              <a:t>Glascoed</a:t>
            </a:r>
            <a:r>
              <a:rPr lang="en-GB" sz="2100" dirty="0"/>
              <a:t> in the late 80’s</a:t>
            </a:r>
          </a:p>
          <a:p>
            <a:r>
              <a:rPr lang="en-GB" sz="2500" b="1" dirty="0"/>
              <a:t>CDE Porton Down</a:t>
            </a:r>
          </a:p>
          <a:p>
            <a:pPr lvl="1"/>
            <a:r>
              <a:rPr lang="en-GB" sz="2100" dirty="0"/>
              <a:t>Chemical Weapons. Smokes. Anti Riot Stores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395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3BD63-9F2A-E3AB-FD2D-BC1069D8B1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1801B-0D8E-D2D2-CC7A-8A085E0E8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38" y="74455"/>
            <a:ext cx="10515600" cy="740357"/>
          </a:xfrm>
        </p:spPr>
        <p:txBody>
          <a:bodyPr/>
          <a:lstStyle/>
          <a:p>
            <a:r>
              <a:rPr lang="en-GB" dirty="0"/>
              <a:t>What They Did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B98B0-6F0A-31AB-0ACA-CAD83711A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669" y="1032096"/>
            <a:ext cx="5558827" cy="6133722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Birtley.</a:t>
            </a:r>
          </a:p>
          <a:p>
            <a:pPr lvl="1"/>
            <a:r>
              <a:rPr lang="en-GB" dirty="0"/>
              <a:t>Production of shell bodies, metal components. Production ceased in 2012 and was transferred to the new </a:t>
            </a:r>
            <a:r>
              <a:rPr lang="en-GB" b="1" dirty="0">
                <a:solidFill>
                  <a:srgbClr val="FF0000"/>
                </a:solidFill>
              </a:rPr>
              <a:t>Washington </a:t>
            </a:r>
            <a:r>
              <a:rPr lang="en-GB" dirty="0"/>
              <a:t>site.</a:t>
            </a:r>
            <a:endParaRPr lang="en-GB" b="1" dirty="0"/>
          </a:p>
          <a:p>
            <a:r>
              <a:rPr lang="en-GB" b="1" dirty="0"/>
              <a:t>Chorley.</a:t>
            </a:r>
          </a:p>
          <a:p>
            <a:pPr lvl="1"/>
            <a:r>
              <a:rPr lang="en-GB" dirty="0"/>
              <a:t>Filling factory. Shell, medium calibre, charges assembly, land artillery, initiators manufacture, pyrotechnics manufacture. Run down and eventually closed in 2007. Manufacturing operations transferred to </a:t>
            </a:r>
            <a:r>
              <a:rPr lang="en-GB" dirty="0" err="1"/>
              <a:t>Glascoed</a:t>
            </a:r>
            <a:r>
              <a:rPr lang="en-GB" dirty="0"/>
              <a:t>. Initiators manufacture transferred to Ardeer. (</a:t>
            </a:r>
            <a:r>
              <a:rPr lang="en-GB" dirty="0" err="1"/>
              <a:t>Chemring</a:t>
            </a:r>
            <a:r>
              <a:rPr lang="en-GB" dirty="0"/>
              <a:t> energetics.) med. Cal. manufacture sent to Faldingworth, then to </a:t>
            </a:r>
            <a:r>
              <a:rPr lang="en-GB" dirty="0" err="1"/>
              <a:t>Glascoed</a:t>
            </a:r>
            <a:r>
              <a:rPr lang="en-GB" dirty="0"/>
              <a:t>.</a:t>
            </a:r>
          </a:p>
          <a:p>
            <a:r>
              <a:rPr lang="en-GB" b="1" dirty="0" err="1"/>
              <a:t>Patricroft</a:t>
            </a:r>
            <a:r>
              <a:rPr lang="en-GB" b="1" dirty="0"/>
              <a:t>. </a:t>
            </a:r>
          </a:p>
          <a:p>
            <a:pPr lvl="1"/>
            <a:r>
              <a:rPr lang="en-GB" dirty="0"/>
              <a:t>Specialised machining, alloy manufacture, HESH body manufacture, notched wire preparation for mortar and hand grenades. Missile body manufacture, flow forming. Closed late 80’s.</a:t>
            </a:r>
          </a:p>
          <a:p>
            <a:r>
              <a:rPr lang="en-GB" b="1" dirty="0">
                <a:solidFill>
                  <a:srgbClr val="FF0000"/>
                </a:solidFill>
              </a:rPr>
              <a:t>Bishopton.</a:t>
            </a:r>
          </a:p>
          <a:p>
            <a:pPr lvl="1"/>
            <a:r>
              <a:rPr lang="en-GB" dirty="0"/>
              <a:t>Single, double and triple base propellant manufacture. NG manufacture. NC manufacture. WP filling. </a:t>
            </a:r>
            <a:r>
              <a:rPr lang="en-GB" b="1" dirty="0">
                <a:solidFill>
                  <a:srgbClr val="FF0000"/>
                </a:solidFill>
              </a:rPr>
              <a:t>SE Testing</a:t>
            </a:r>
          </a:p>
          <a:p>
            <a:r>
              <a:rPr lang="en-GB" b="1" dirty="0"/>
              <a:t>Bridgwater.</a:t>
            </a:r>
          </a:p>
          <a:p>
            <a:pPr lvl="1"/>
            <a:r>
              <a:rPr lang="en-GB" dirty="0"/>
              <a:t>High explosive manufacture. Composite propellant manufacture. Closed 2008.</a:t>
            </a:r>
          </a:p>
          <a:p>
            <a:r>
              <a:rPr lang="en-GB" b="1" dirty="0"/>
              <a:t>Burghfield.</a:t>
            </a:r>
          </a:p>
          <a:p>
            <a:pPr lvl="1"/>
            <a:r>
              <a:rPr lang="en-GB" dirty="0"/>
              <a:t>One time filling facility. Used for material investigations and analysis. Transferred to AWE.</a:t>
            </a:r>
            <a:endParaRPr lang="en-GB" b="1" dirty="0"/>
          </a:p>
          <a:p>
            <a:r>
              <a:rPr lang="en-GB" b="1" dirty="0"/>
              <a:t>Leeds.</a:t>
            </a:r>
          </a:p>
          <a:p>
            <a:pPr lvl="1"/>
            <a:r>
              <a:rPr lang="en-GB" dirty="0"/>
              <a:t>Heavy engineering and vehicle manufacture. Closed 2004.</a:t>
            </a:r>
          </a:p>
          <a:p>
            <a:r>
              <a:rPr lang="en-GB" b="1" dirty="0">
                <a:solidFill>
                  <a:srgbClr val="FF0000"/>
                </a:solidFill>
              </a:rPr>
              <a:t>Radway Green.</a:t>
            </a:r>
          </a:p>
          <a:p>
            <a:pPr lvl="1"/>
            <a:r>
              <a:rPr lang="en-GB" dirty="0"/>
              <a:t>Small arms ammunition factory. Medium calibre round design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2135716-D2EA-7678-F8BE-296321A44FE6}"/>
              </a:ext>
            </a:extLst>
          </p:cNvPr>
          <p:cNvSpPr txBox="1">
            <a:spLocks/>
          </p:cNvSpPr>
          <p:nvPr/>
        </p:nvSpPr>
        <p:spPr>
          <a:xfrm>
            <a:off x="6096000" y="1032096"/>
            <a:ext cx="5558827" cy="6025081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Blackburn.</a:t>
            </a:r>
          </a:p>
          <a:p>
            <a:pPr lvl="1"/>
            <a:r>
              <a:rPr lang="en-GB" sz="2000" dirty="0"/>
              <a:t>Fuse manufacture Closed 2002.</a:t>
            </a:r>
          </a:p>
          <a:p>
            <a:r>
              <a:rPr lang="en-GB" sz="2400" b="1" dirty="0"/>
              <a:t>Nottingham.</a:t>
            </a:r>
          </a:p>
          <a:p>
            <a:pPr lvl="1"/>
            <a:r>
              <a:rPr lang="en-GB" sz="2100" dirty="0"/>
              <a:t>Gun barrel manufacture, Closed 2001 (Some manufacture transferred to Barrow)</a:t>
            </a:r>
          </a:p>
          <a:p>
            <a:r>
              <a:rPr lang="en-GB" sz="2600" b="1" dirty="0" err="1">
                <a:solidFill>
                  <a:srgbClr val="FF0000"/>
                </a:solidFill>
              </a:rPr>
              <a:t>Glascoed</a:t>
            </a:r>
            <a:r>
              <a:rPr lang="en-GB" sz="2600" b="1" dirty="0">
                <a:solidFill>
                  <a:srgbClr val="FF0000"/>
                </a:solidFill>
              </a:rPr>
              <a:t>.</a:t>
            </a:r>
          </a:p>
          <a:p>
            <a:pPr lvl="1"/>
            <a:r>
              <a:rPr lang="en-GB" sz="2100" dirty="0"/>
              <a:t>Filling factory. Shell, medium calibre, charges assembly, naval artillery, pyrotechnics manufacture, anti riot stores, CS, smokes.</a:t>
            </a:r>
          </a:p>
          <a:p>
            <a:r>
              <a:rPr lang="en-GB" sz="2400" b="1" dirty="0"/>
              <a:t>RSAF Enfield.</a:t>
            </a:r>
          </a:p>
          <a:p>
            <a:pPr lvl="1"/>
            <a:r>
              <a:rPr lang="en-GB" sz="2100" dirty="0"/>
              <a:t>Small arms and medium calibre weapon design and manufacture (the EN in RARDEN and ARWEN)</a:t>
            </a:r>
          </a:p>
          <a:p>
            <a:r>
              <a:rPr lang="en-GB" sz="2400" b="1" dirty="0"/>
              <a:t>PERME (Westcott) </a:t>
            </a:r>
          </a:p>
          <a:p>
            <a:pPr lvl="1"/>
            <a:r>
              <a:rPr lang="en-GB" sz="2100" dirty="0"/>
              <a:t>Rocket motors research and testing</a:t>
            </a:r>
            <a:r>
              <a:rPr lang="en-GB" sz="2200" dirty="0"/>
              <a:t>. </a:t>
            </a:r>
            <a:r>
              <a:rPr lang="en-GB" sz="2200" b="1" dirty="0">
                <a:solidFill>
                  <a:srgbClr val="FF0000"/>
                </a:solidFill>
              </a:rPr>
              <a:t>Falcon Project.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sz="2400" b="1" dirty="0"/>
              <a:t>PERME (Summerfield).</a:t>
            </a:r>
          </a:p>
          <a:p>
            <a:pPr lvl="1"/>
            <a:r>
              <a:rPr lang="en-GB" sz="2100" dirty="0"/>
              <a:t>Rocket motor filling and research Became </a:t>
            </a:r>
            <a:r>
              <a:rPr lang="en-GB" sz="2100" b="1" dirty="0">
                <a:solidFill>
                  <a:srgbClr val="FF0000"/>
                </a:solidFill>
              </a:rPr>
              <a:t>ROXEL</a:t>
            </a:r>
          </a:p>
          <a:p>
            <a:r>
              <a:rPr lang="en-GB" sz="2400" b="1" dirty="0"/>
              <a:t>RARDE (Fort Halstead).</a:t>
            </a:r>
          </a:p>
          <a:p>
            <a:pPr lvl="1"/>
            <a:r>
              <a:rPr lang="en-GB" b="1" dirty="0"/>
              <a:t> </a:t>
            </a:r>
            <a:r>
              <a:rPr lang="en-GB" sz="2100" dirty="0"/>
              <a:t>Explosives, pyrotechnics and initiators research. Ammunition research and design</a:t>
            </a:r>
          </a:p>
          <a:p>
            <a:r>
              <a:rPr lang="en-GB" sz="2400" b="1" dirty="0"/>
              <a:t>Royal Arsenal Woolwich.</a:t>
            </a:r>
          </a:p>
          <a:p>
            <a:pPr lvl="1"/>
            <a:r>
              <a:rPr lang="en-GB" sz="2100" dirty="0"/>
              <a:t>Explosives research</a:t>
            </a:r>
            <a:r>
              <a:rPr lang="en-GB" dirty="0"/>
              <a:t>.</a:t>
            </a:r>
          </a:p>
          <a:p>
            <a:r>
              <a:rPr lang="en-GB" sz="2400" b="1" dirty="0"/>
              <a:t>Royal Powder Mill (Waltham Abbey). </a:t>
            </a:r>
          </a:p>
          <a:p>
            <a:pPr lvl="1"/>
            <a:r>
              <a:rPr lang="en-GB" sz="2100" dirty="0"/>
              <a:t>Explosives research, especially PBX. Moved to </a:t>
            </a:r>
            <a:r>
              <a:rPr lang="en-GB" sz="2100" dirty="0" err="1"/>
              <a:t>Glascoed</a:t>
            </a:r>
            <a:r>
              <a:rPr lang="en-GB" sz="2100" dirty="0"/>
              <a:t> in the late 80’s</a:t>
            </a:r>
          </a:p>
          <a:p>
            <a:r>
              <a:rPr lang="en-GB" sz="2500" b="1" dirty="0">
                <a:solidFill>
                  <a:srgbClr val="FF0000"/>
                </a:solidFill>
              </a:rPr>
              <a:t>CDE Porton Down</a:t>
            </a:r>
          </a:p>
          <a:p>
            <a:pPr lvl="1"/>
            <a:r>
              <a:rPr lang="en-GB" sz="2100" dirty="0"/>
              <a:t>Chemical Weapons. Smokes. Anti Riot Stores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109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ECAE2B5-B5DA-B2F3-71EA-7951B247D0F8}"/>
              </a:ext>
            </a:extLst>
          </p:cNvPr>
          <p:cNvSpPr/>
          <p:nvPr/>
        </p:nvSpPr>
        <p:spPr>
          <a:xfrm>
            <a:off x="9098733" y="5323438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Administration block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ED3762E-C6A2-1347-6422-A996C3EF7EDC}"/>
              </a:ext>
            </a:extLst>
          </p:cNvPr>
          <p:cNvSpPr/>
          <p:nvPr/>
        </p:nvSpPr>
        <p:spPr>
          <a:xfrm>
            <a:off x="6435505" y="5323438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Laboratories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99594CB-4C6E-CFDB-3930-E69BEF28ECE9}"/>
              </a:ext>
            </a:extLst>
          </p:cNvPr>
          <p:cNvSpPr txBox="1">
            <a:spLocks/>
          </p:cNvSpPr>
          <p:nvPr/>
        </p:nvSpPr>
        <p:spPr>
          <a:xfrm>
            <a:off x="65638" y="74455"/>
            <a:ext cx="10515600" cy="74035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/>
              <a:t>Filling factory layout and group structure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DCC815F-6064-2FE6-DA9F-6FDFB450F4F1}"/>
              </a:ext>
            </a:extLst>
          </p:cNvPr>
          <p:cNvSpPr/>
          <p:nvPr/>
        </p:nvSpPr>
        <p:spPr>
          <a:xfrm>
            <a:off x="65638" y="5323438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Central canteen and catering facilities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01454A-68EB-E949-5E32-3C23BF482E49}"/>
              </a:ext>
            </a:extLst>
          </p:cNvPr>
          <p:cNvSpPr/>
          <p:nvPr/>
        </p:nvSpPr>
        <p:spPr>
          <a:xfrm>
            <a:off x="2829207" y="5323437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Medical centre </a:t>
            </a:r>
          </a:p>
          <a:p>
            <a:pPr algn="ctr"/>
            <a:r>
              <a:rPr lang="en-GB" dirty="0"/>
              <a:t>(Morgue)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8C13A45-8F11-10CF-8D10-2B1194983206}"/>
              </a:ext>
            </a:extLst>
          </p:cNvPr>
          <p:cNvGrpSpPr/>
          <p:nvPr/>
        </p:nvGrpSpPr>
        <p:grpSpPr>
          <a:xfrm>
            <a:off x="0" y="6427960"/>
            <a:ext cx="12192000" cy="244444"/>
            <a:chOff x="0" y="6427960"/>
            <a:chExt cx="12192000" cy="244444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D8476E0-27FD-3AE9-EBA5-E7D66B45A833}"/>
                </a:ext>
              </a:extLst>
            </p:cNvPr>
            <p:cNvSpPr/>
            <p:nvPr/>
          </p:nvSpPr>
          <p:spPr>
            <a:xfrm>
              <a:off x="0" y="6427960"/>
              <a:ext cx="12192000" cy="244444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E9E3F6B-7757-11B6-8263-4B00D77DE4E3}"/>
                </a:ext>
              </a:extLst>
            </p:cNvPr>
            <p:cNvCxnSpPr>
              <a:cxnSpLocks/>
              <a:stCxn id="6" idx="1"/>
              <a:endCxn id="6" idx="3"/>
            </p:cNvCxnSpPr>
            <p:nvPr/>
          </p:nvCxnSpPr>
          <p:spPr>
            <a:xfrm>
              <a:off x="0" y="6550182"/>
              <a:ext cx="12192000" cy="0"/>
            </a:xfrm>
            <a:prstGeom prst="line">
              <a:avLst/>
            </a:prstGeom>
            <a:ln w="19050" cap="flat" cmpd="sng" algn="ctr">
              <a:solidFill>
                <a:schemeClr val="bg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EF01D6-EF84-908A-48B1-D23FA6357CB8}"/>
              </a:ext>
            </a:extLst>
          </p:cNvPr>
          <p:cNvCxnSpPr>
            <a:cxnSpLocks/>
          </p:cNvCxnSpPr>
          <p:nvPr/>
        </p:nvCxnSpPr>
        <p:spPr>
          <a:xfrm>
            <a:off x="144855" y="5033726"/>
            <a:ext cx="6219731" cy="0"/>
          </a:xfrm>
          <a:prstGeom prst="line">
            <a:avLst/>
          </a:prstGeom>
          <a:ln w="3810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B2DBACA-308C-CC5B-A196-CBC9DC84060E}"/>
              </a:ext>
            </a:extLst>
          </p:cNvPr>
          <p:cNvCxnSpPr>
            <a:cxnSpLocks/>
          </p:cNvCxnSpPr>
          <p:nvPr/>
        </p:nvCxnSpPr>
        <p:spPr>
          <a:xfrm>
            <a:off x="7331798" y="4535787"/>
            <a:ext cx="2491212" cy="0"/>
          </a:xfrm>
          <a:prstGeom prst="line">
            <a:avLst/>
          </a:prstGeom>
          <a:ln w="3810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A0D7C4C-50DF-ED9F-19C5-D25F6D82B3D0}"/>
              </a:ext>
            </a:extLst>
          </p:cNvPr>
          <p:cNvCxnSpPr>
            <a:cxnSpLocks/>
          </p:cNvCxnSpPr>
          <p:nvPr/>
        </p:nvCxnSpPr>
        <p:spPr>
          <a:xfrm flipV="1">
            <a:off x="7331798" y="4744017"/>
            <a:ext cx="2491212" cy="40739"/>
          </a:xfrm>
          <a:prstGeom prst="line">
            <a:avLst/>
          </a:prstGeom>
          <a:ln w="3810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D85652A-B567-51F2-DE85-F297A4D6C0DC}"/>
              </a:ext>
            </a:extLst>
          </p:cNvPr>
          <p:cNvCxnSpPr>
            <a:cxnSpLocks/>
          </p:cNvCxnSpPr>
          <p:nvPr/>
        </p:nvCxnSpPr>
        <p:spPr>
          <a:xfrm>
            <a:off x="6364586" y="5033726"/>
            <a:ext cx="5721790" cy="0"/>
          </a:xfrm>
          <a:prstGeom prst="line">
            <a:avLst/>
          </a:prstGeom>
          <a:ln w="3810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9" name="Connector: Curved 38">
            <a:extLst>
              <a:ext uri="{FF2B5EF4-FFF2-40B4-BE49-F238E27FC236}">
                <a16:creationId xmlns:a16="http://schemas.microsoft.com/office/drawing/2014/main" id="{032F8740-FF08-8ED3-D9C0-9F4500AA0AD3}"/>
              </a:ext>
            </a:extLst>
          </p:cNvPr>
          <p:cNvCxnSpPr>
            <a:cxnSpLocks/>
          </p:cNvCxnSpPr>
          <p:nvPr/>
        </p:nvCxnSpPr>
        <p:spPr>
          <a:xfrm flipV="1">
            <a:off x="6364586" y="4535787"/>
            <a:ext cx="967212" cy="497939"/>
          </a:xfrm>
          <a:prstGeom prst="curvedConnector3">
            <a:avLst>
              <a:gd name="adj1" fmla="val 50000"/>
            </a:avLst>
          </a:prstGeom>
          <a:ln w="3810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42" name="Connector: Curved 41">
            <a:extLst>
              <a:ext uri="{FF2B5EF4-FFF2-40B4-BE49-F238E27FC236}">
                <a16:creationId xmlns:a16="http://schemas.microsoft.com/office/drawing/2014/main" id="{95D5FCFB-13C2-10EC-9213-8DC64E98A1F4}"/>
              </a:ext>
            </a:extLst>
          </p:cNvPr>
          <p:cNvCxnSpPr>
            <a:cxnSpLocks/>
          </p:cNvCxnSpPr>
          <p:nvPr/>
        </p:nvCxnSpPr>
        <p:spPr>
          <a:xfrm flipV="1">
            <a:off x="6654297" y="4782115"/>
            <a:ext cx="677501" cy="216154"/>
          </a:xfrm>
          <a:prstGeom prst="curvedConnector3">
            <a:avLst>
              <a:gd name="adj1" fmla="val 50000"/>
            </a:avLst>
          </a:prstGeom>
          <a:ln w="38100" cap="flat" cmpd="sng" algn="ctr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2" name="Rectangle 51">
            <a:extLst>
              <a:ext uri="{FF2B5EF4-FFF2-40B4-BE49-F238E27FC236}">
                <a16:creationId xmlns:a16="http://schemas.microsoft.com/office/drawing/2014/main" id="{D0CF1E53-FF23-A670-A035-565084553E3C}"/>
              </a:ext>
            </a:extLst>
          </p:cNvPr>
          <p:cNvSpPr/>
          <p:nvPr/>
        </p:nvSpPr>
        <p:spPr>
          <a:xfrm>
            <a:off x="1351230" y="3917887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Group 1</a:t>
            </a:r>
          </a:p>
          <a:p>
            <a:pPr algn="ctr"/>
            <a:r>
              <a:rPr lang="en-GB" dirty="0"/>
              <a:t>(Initiators)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5EE10F9-9435-29E2-C10A-9F95B38B3224}"/>
              </a:ext>
            </a:extLst>
          </p:cNvPr>
          <p:cNvSpPr/>
          <p:nvPr/>
        </p:nvSpPr>
        <p:spPr>
          <a:xfrm>
            <a:off x="8371437" y="615635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Buring Ground</a:t>
            </a:r>
          </a:p>
          <a:p>
            <a:pPr algn="ctr"/>
            <a:r>
              <a:rPr lang="en-GB" dirty="0"/>
              <a:t>Waste Disposal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42D212E-FDF4-BD2B-42A2-438399FD7C9C}"/>
              </a:ext>
            </a:extLst>
          </p:cNvPr>
          <p:cNvSpPr/>
          <p:nvPr/>
        </p:nvSpPr>
        <p:spPr>
          <a:xfrm>
            <a:off x="1351230" y="2876738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Explosives laboratory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2834460-F7A4-C3B8-4689-CAA41640BB43}"/>
              </a:ext>
            </a:extLst>
          </p:cNvPr>
          <p:cNvSpPr/>
          <p:nvPr/>
        </p:nvSpPr>
        <p:spPr>
          <a:xfrm>
            <a:off x="1351230" y="1867276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Group 2</a:t>
            </a:r>
          </a:p>
          <a:p>
            <a:pPr algn="ctr"/>
            <a:r>
              <a:rPr lang="en-GB" dirty="0" err="1"/>
              <a:t>Fuze</a:t>
            </a:r>
            <a:r>
              <a:rPr lang="en-GB" dirty="0"/>
              <a:t> and small device assembly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F632AC6-36A7-0808-6ACD-8A677E6A05EB}"/>
              </a:ext>
            </a:extLst>
          </p:cNvPr>
          <p:cNvSpPr/>
          <p:nvPr/>
        </p:nvSpPr>
        <p:spPr>
          <a:xfrm>
            <a:off x="7085845" y="3141554"/>
            <a:ext cx="4584071" cy="124937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Group 8/ 9 High Explosive Filling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4C4FD40C-49AD-F837-4942-BB36C2945E7C}"/>
              </a:ext>
            </a:extLst>
          </p:cNvPr>
          <p:cNvSpPr/>
          <p:nvPr/>
        </p:nvSpPr>
        <p:spPr>
          <a:xfrm>
            <a:off x="1351230" y="788782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Group 3</a:t>
            </a:r>
          </a:p>
          <a:p>
            <a:pPr algn="ctr"/>
            <a:r>
              <a:rPr lang="en-GB" dirty="0"/>
              <a:t>Pyrotechnics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F99C9907-EFE9-E226-E572-35D03D16DB85}"/>
              </a:ext>
            </a:extLst>
          </p:cNvPr>
          <p:cNvSpPr/>
          <p:nvPr/>
        </p:nvSpPr>
        <p:spPr>
          <a:xfrm>
            <a:off x="4195527" y="788781"/>
            <a:ext cx="2571184" cy="8962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Group 6</a:t>
            </a:r>
          </a:p>
          <a:p>
            <a:pPr algn="ctr"/>
            <a:r>
              <a:rPr lang="en-GB" dirty="0"/>
              <a:t>Smokes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97E2DF9-00EB-5F01-D355-F0310CF24CED}"/>
              </a:ext>
            </a:extLst>
          </p:cNvPr>
          <p:cNvSpPr/>
          <p:nvPr/>
        </p:nvSpPr>
        <p:spPr>
          <a:xfrm>
            <a:off x="4195527" y="1863878"/>
            <a:ext cx="2571184" cy="238219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Group 4</a:t>
            </a:r>
          </a:p>
          <a:p>
            <a:pPr algn="ctr"/>
            <a:r>
              <a:rPr lang="en-GB" dirty="0"/>
              <a:t>Charges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8E72594-9AF1-C550-E6FF-EA6B087EBA6A}"/>
              </a:ext>
            </a:extLst>
          </p:cNvPr>
          <p:cNvSpPr/>
          <p:nvPr/>
        </p:nvSpPr>
        <p:spPr>
          <a:xfrm>
            <a:off x="7085845" y="1937443"/>
            <a:ext cx="2571184" cy="10215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Group 5</a:t>
            </a:r>
          </a:p>
          <a:p>
            <a:pPr algn="ctr"/>
            <a:r>
              <a:rPr lang="en-GB" dirty="0"/>
              <a:t>Final assembly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9272D886-3263-3246-97F2-1840DDDD0DA9}"/>
              </a:ext>
            </a:extLst>
          </p:cNvPr>
          <p:cNvSpPr/>
          <p:nvPr/>
        </p:nvSpPr>
        <p:spPr>
          <a:xfrm>
            <a:off x="9958811" y="1941968"/>
            <a:ext cx="1711105" cy="10215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Experimental</a:t>
            </a:r>
          </a:p>
        </p:txBody>
      </p:sp>
    </p:spTree>
    <p:extLst>
      <p:ext uri="{BB962C8B-B14F-4D97-AF65-F5344CB8AC3E}">
        <p14:creationId xmlns:p14="http://schemas.microsoft.com/office/powerpoint/2010/main" val="242181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CBAC12-B3BD-EF4A-C679-2F6BF1575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9647" y="1"/>
            <a:ext cx="80092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687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56730-8A3F-4611-CD2C-769C9677DF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C51439E-5F17-E124-1FED-BD46885D40E3}"/>
              </a:ext>
            </a:extLst>
          </p:cNvPr>
          <p:cNvSpPr txBox="1">
            <a:spLocks/>
          </p:cNvSpPr>
          <p:nvPr/>
        </p:nvSpPr>
        <p:spPr>
          <a:xfrm>
            <a:off x="65638" y="74455"/>
            <a:ext cx="10515600" cy="74035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/>
              <a:t>Filling factory layout and group structure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86559B2-040D-BBDE-5AE7-D8150FC53DA6}"/>
              </a:ext>
            </a:extLst>
          </p:cNvPr>
          <p:cNvGrpSpPr/>
          <p:nvPr/>
        </p:nvGrpSpPr>
        <p:grpSpPr>
          <a:xfrm rot="5400000" flipV="1">
            <a:off x="-2302339" y="3615466"/>
            <a:ext cx="5719764" cy="188614"/>
            <a:chOff x="0" y="6427960"/>
            <a:chExt cx="12192000" cy="244444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60A7CFF-634A-D5B0-BB20-583478631EAE}"/>
                </a:ext>
              </a:extLst>
            </p:cNvPr>
            <p:cNvSpPr/>
            <p:nvPr/>
          </p:nvSpPr>
          <p:spPr>
            <a:xfrm>
              <a:off x="0" y="6427960"/>
              <a:ext cx="12192000" cy="244444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7AD5C46-0011-DDAE-80BE-157F2AA53D3F}"/>
                </a:ext>
              </a:extLst>
            </p:cNvPr>
            <p:cNvCxnSpPr>
              <a:cxnSpLocks/>
              <a:stCxn id="6" idx="1"/>
              <a:endCxn id="6" idx="3"/>
            </p:cNvCxnSpPr>
            <p:nvPr/>
          </p:nvCxnSpPr>
          <p:spPr>
            <a:xfrm>
              <a:off x="0" y="6550182"/>
              <a:ext cx="12192000" cy="0"/>
            </a:xfrm>
            <a:prstGeom prst="line">
              <a:avLst/>
            </a:prstGeom>
            <a:ln w="19050" cap="flat" cmpd="sng" algn="ctr">
              <a:solidFill>
                <a:schemeClr val="bg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CC1BCFF9-FEB5-7E38-B4F2-1A848D669A3B}"/>
              </a:ext>
            </a:extLst>
          </p:cNvPr>
          <p:cNvSpPr/>
          <p:nvPr/>
        </p:nvSpPr>
        <p:spPr>
          <a:xfrm>
            <a:off x="10684033" y="3346364"/>
            <a:ext cx="950424" cy="25004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Transit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17DD740-7DC9-6D4C-4C71-E1E43027E5C1}"/>
              </a:ext>
            </a:extLst>
          </p:cNvPr>
          <p:cNvGrpSpPr/>
          <p:nvPr/>
        </p:nvGrpSpPr>
        <p:grpSpPr>
          <a:xfrm rot="5400000" flipV="1">
            <a:off x="8952627" y="3580387"/>
            <a:ext cx="5719764" cy="188614"/>
            <a:chOff x="0" y="6427960"/>
            <a:chExt cx="12192000" cy="24444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637655A-DC77-4BCD-8EF5-C37A6344528F}"/>
                </a:ext>
              </a:extLst>
            </p:cNvPr>
            <p:cNvSpPr/>
            <p:nvPr/>
          </p:nvSpPr>
          <p:spPr>
            <a:xfrm>
              <a:off x="0" y="6427960"/>
              <a:ext cx="12192000" cy="244444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291AC3F-E7A0-DF48-7629-4911DA33CE75}"/>
                </a:ext>
              </a:extLst>
            </p:cNvPr>
            <p:cNvCxnSpPr>
              <a:cxnSpLocks/>
              <a:stCxn id="15" idx="1"/>
              <a:endCxn id="15" idx="3"/>
            </p:cNvCxnSpPr>
            <p:nvPr/>
          </p:nvCxnSpPr>
          <p:spPr>
            <a:xfrm>
              <a:off x="0" y="6550182"/>
              <a:ext cx="12192000" cy="0"/>
            </a:xfrm>
            <a:prstGeom prst="line">
              <a:avLst/>
            </a:prstGeom>
            <a:ln w="19050" cap="flat" cmpd="sng" algn="ctr">
              <a:solidFill>
                <a:schemeClr val="bg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76E7C67-0C61-F1B4-452D-7218E1649F74}"/>
              </a:ext>
            </a:extLst>
          </p:cNvPr>
          <p:cNvGrpSpPr/>
          <p:nvPr/>
        </p:nvGrpSpPr>
        <p:grpSpPr>
          <a:xfrm>
            <a:off x="2380305" y="951745"/>
            <a:ext cx="2598723" cy="1483160"/>
            <a:chOff x="2338434" y="951745"/>
            <a:chExt cx="2598723" cy="1483160"/>
          </a:xfrm>
        </p:grpSpPr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796E1B2F-FD1F-87A3-84CA-A7E49AD47C5A}"/>
                </a:ext>
              </a:extLst>
            </p:cNvPr>
            <p:cNvSpPr/>
            <p:nvPr/>
          </p:nvSpPr>
          <p:spPr>
            <a:xfrm>
              <a:off x="2664359" y="1219055"/>
              <a:ext cx="1974410" cy="896293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 Shop 1</a:t>
              </a: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302C1547-5245-920D-4495-03245103CFB2}"/>
                </a:ext>
              </a:extLst>
            </p:cNvPr>
            <p:cNvSpPr/>
            <p:nvPr/>
          </p:nvSpPr>
          <p:spPr>
            <a:xfrm>
              <a:off x="2338434" y="951745"/>
              <a:ext cx="2571185" cy="16654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B0A15553-05E1-6CD5-E081-F30F8481A334}"/>
                </a:ext>
              </a:extLst>
            </p:cNvPr>
            <p:cNvSpPr/>
            <p:nvPr/>
          </p:nvSpPr>
          <p:spPr>
            <a:xfrm>
              <a:off x="2338434" y="1113390"/>
              <a:ext cx="188614" cy="1107624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C1E9C7E6-DE4E-DCB7-0CAD-9FA55D284128}"/>
                </a:ext>
              </a:extLst>
            </p:cNvPr>
            <p:cNvSpPr/>
            <p:nvPr/>
          </p:nvSpPr>
          <p:spPr>
            <a:xfrm>
              <a:off x="2338435" y="2221014"/>
              <a:ext cx="2598722" cy="213891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F4F67EC8-7AD9-47C0-3A5D-A162E2F9D678}"/>
                </a:ext>
              </a:extLst>
            </p:cNvPr>
            <p:cNvSpPr/>
            <p:nvPr/>
          </p:nvSpPr>
          <p:spPr>
            <a:xfrm>
              <a:off x="4748543" y="1783533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94ACA7D9-19D4-8246-A61E-3B077A1F9D55}"/>
                </a:ext>
              </a:extLst>
            </p:cNvPr>
            <p:cNvSpPr/>
            <p:nvPr/>
          </p:nvSpPr>
          <p:spPr>
            <a:xfrm>
              <a:off x="4748542" y="980394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B31C09D-EF9E-4200-56C7-35B834341FC1}"/>
              </a:ext>
            </a:extLst>
          </p:cNvPr>
          <p:cNvGrpSpPr/>
          <p:nvPr/>
        </p:nvGrpSpPr>
        <p:grpSpPr>
          <a:xfrm>
            <a:off x="2366535" y="2724636"/>
            <a:ext cx="2598723" cy="1483160"/>
            <a:chOff x="2338434" y="951745"/>
            <a:chExt cx="2598723" cy="148316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AA5B559-88FE-A4B6-27A0-13D3020CBEFD}"/>
                </a:ext>
              </a:extLst>
            </p:cNvPr>
            <p:cNvSpPr/>
            <p:nvPr/>
          </p:nvSpPr>
          <p:spPr>
            <a:xfrm>
              <a:off x="2664359" y="1219055"/>
              <a:ext cx="1974410" cy="896293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 Shop 2</a:t>
              </a:r>
            </a:p>
          </p:txBody>
        </p:sp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0913DF85-B22E-A2E0-76C9-C7BAA6EBCF83}"/>
                </a:ext>
              </a:extLst>
            </p:cNvPr>
            <p:cNvSpPr/>
            <p:nvPr/>
          </p:nvSpPr>
          <p:spPr>
            <a:xfrm>
              <a:off x="2338434" y="951745"/>
              <a:ext cx="2571185" cy="16654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tangle: Rounded Corners 32">
              <a:extLst>
                <a:ext uri="{FF2B5EF4-FFF2-40B4-BE49-F238E27FC236}">
                  <a16:creationId xmlns:a16="http://schemas.microsoft.com/office/drawing/2014/main" id="{6D6FBD07-4843-863C-66AE-74908B5CC084}"/>
                </a:ext>
              </a:extLst>
            </p:cNvPr>
            <p:cNvSpPr/>
            <p:nvPr/>
          </p:nvSpPr>
          <p:spPr>
            <a:xfrm>
              <a:off x="2338434" y="1113390"/>
              <a:ext cx="188614" cy="1107624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BCFAD2BD-DD4C-2BE8-4B88-4AE09FE41872}"/>
                </a:ext>
              </a:extLst>
            </p:cNvPr>
            <p:cNvSpPr/>
            <p:nvPr/>
          </p:nvSpPr>
          <p:spPr>
            <a:xfrm>
              <a:off x="2338435" y="2221014"/>
              <a:ext cx="2598722" cy="213891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  <p:sp>
          <p:nvSpPr>
            <p:cNvPr id="35" name="Rectangle: Rounded Corners 34">
              <a:extLst>
                <a:ext uri="{FF2B5EF4-FFF2-40B4-BE49-F238E27FC236}">
                  <a16:creationId xmlns:a16="http://schemas.microsoft.com/office/drawing/2014/main" id="{954A4B61-71EF-121C-2AFB-68540176FC72}"/>
                </a:ext>
              </a:extLst>
            </p:cNvPr>
            <p:cNvSpPr/>
            <p:nvPr/>
          </p:nvSpPr>
          <p:spPr>
            <a:xfrm>
              <a:off x="4748543" y="1783533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: Rounded Corners 35">
              <a:extLst>
                <a:ext uri="{FF2B5EF4-FFF2-40B4-BE49-F238E27FC236}">
                  <a16:creationId xmlns:a16="http://schemas.microsoft.com/office/drawing/2014/main" id="{C39761A5-EF95-FDA5-3204-10D83169FEDE}"/>
                </a:ext>
              </a:extLst>
            </p:cNvPr>
            <p:cNvSpPr/>
            <p:nvPr/>
          </p:nvSpPr>
          <p:spPr>
            <a:xfrm>
              <a:off x="4748542" y="980394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CA7D3A7-5512-0D5D-C074-69C5E7121117}"/>
              </a:ext>
            </a:extLst>
          </p:cNvPr>
          <p:cNvGrpSpPr/>
          <p:nvPr/>
        </p:nvGrpSpPr>
        <p:grpSpPr>
          <a:xfrm>
            <a:off x="2366534" y="4578195"/>
            <a:ext cx="2598723" cy="1483160"/>
            <a:chOff x="2338434" y="951745"/>
            <a:chExt cx="2598723" cy="1483160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22894F58-D3C1-0E4A-587E-457F3053B069}"/>
                </a:ext>
              </a:extLst>
            </p:cNvPr>
            <p:cNvSpPr/>
            <p:nvPr/>
          </p:nvSpPr>
          <p:spPr>
            <a:xfrm>
              <a:off x="2664359" y="1219055"/>
              <a:ext cx="1974410" cy="896293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 Shop 3</a:t>
              </a:r>
            </a:p>
          </p:txBody>
        </p:sp>
        <p:sp>
          <p:nvSpPr>
            <p:cNvPr id="40" name="Rectangle: Rounded Corners 39">
              <a:extLst>
                <a:ext uri="{FF2B5EF4-FFF2-40B4-BE49-F238E27FC236}">
                  <a16:creationId xmlns:a16="http://schemas.microsoft.com/office/drawing/2014/main" id="{BD6324E1-28DA-201B-567B-45C31BD04A81}"/>
                </a:ext>
              </a:extLst>
            </p:cNvPr>
            <p:cNvSpPr/>
            <p:nvPr/>
          </p:nvSpPr>
          <p:spPr>
            <a:xfrm>
              <a:off x="2338434" y="951745"/>
              <a:ext cx="2571185" cy="16654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847C66C1-0889-0E9C-0198-5DA99CC5DCB6}"/>
                </a:ext>
              </a:extLst>
            </p:cNvPr>
            <p:cNvSpPr/>
            <p:nvPr/>
          </p:nvSpPr>
          <p:spPr>
            <a:xfrm>
              <a:off x="2338434" y="1113390"/>
              <a:ext cx="188614" cy="1107624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3" name="Rectangle: Rounded Corners 42">
              <a:extLst>
                <a:ext uri="{FF2B5EF4-FFF2-40B4-BE49-F238E27FC236}">
                  <a16:creationId xmlns:a16="http://schemas.microsoft.com/office/drawing/2014/main" id="{539F983B-47C8-9068-836E-3E5E9E2B9176}"/>
                </a:ext>
              </a:extLst>
            </p:cNvPr>
            <p:cNvSpPr/>
            <p:nvPr/>
          </p:nvSpPr>
          <p:spPr>
            <a:xfrm>
              <a:off x="2338435" y="2221014"/>
              <a:ext cx="2598722" cy="213891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  <p:sp>
          <p:nvSpPr>
            <p:cNvPr id="44" name="Rectangle: Rounded Corners 43">
              <a:extLst>
                <a:ext uri="{FF2B5EF4-FFF2-40B4-BE49-F238E27FC236}">
                  <a16:creationId xmlns:a16="http://schemas.microsoft.com/office/drawing/2014/main" id="{F616F0D2-1E02-E0ED-5446-ACF3AD2A5CDB}"/>
                </a:ext>
              </a:extLst>
            </p:cNvPr>
            <p:cNvSpPr/>
            <p:nvPr/>
          </p:nvSpPr>
          <p:spPr>
            <a:xfrm>
              <a:off x="4748543" y="1783533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44BE73BF-6B5C-62B0-3120-1D1FD5355802}"/>
                </a:ext>
              </a:extLst>
            </p:cNvPr>
            <p:cNvSpPr/>
            <p:nvPr/>
          </p:nvSpPr>
          <p:spPr>
            <a:xfrm>
              <a:off x="4748542" y="980394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E3D9DDF7-2884-BE9C-CA64-689781E2751D}"/>
              </a:ext>
            </a:extLst>
          </p:cNvPr>
          <p:cNvGrpSpPr/>
          <p:nvPr/>
        </p:nvGrpSpPr>
        <p:grpSpPr>
          <a:xfrm>
            <a:off x="7916871" y="890347"/>
            <a:ext cx="2573452" cy="1468238"/>
            <a:chOff x="7916871" y="890347"/>
            <a:chExt cx="2573452" cy="1468238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5F8B3BBE-5BF4-55FF-EFF9-5E157B3D11D2}"/>
                </a:ext>
              </a:extLst>
            </p:cNvPr>
            <p:cNvSpPr/>
            <p:nvPr/>
          </p:nvSpPr>
          <p:spPr>
            <a:xfrm>
              <a:off x="8245063" y="1157657"/>
              <a:ext cx="1974410" cy="896293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 Shop 4</a:t>
              </a:r>
            </a:p>
          </p:txBody>
        </p:sp>
        <p:sp>
          <p:nvSpPr>
            <p:cNvPr id="48" name="Rectangle: Rounded Corners 47">
              <a:extLst>
                <a:ext uri="{FF2B5EF4-FFF2-40B4-BE49-F238E27FC236}">
                  <a16:creationId xmlns:a16="http://schemas.microsoft.com/office/drawing/2014/main" id="{411E6538-62CB-751C-489A-91D90D2F0EDB}"/>
                </a:ext>
              </a:extLst>
            </p:cNvPr>
            <p:cNvSpPr/>
            <p:nvPr/>
          </p:nvSpPr>
          <p:spPr>
            <a:xfrm>
              <a:off x="7919138" y="890347"/>
              <a:ext cx="2571185" cy="16654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Rectangle: Rounded Corners 48">
              <a:extLst>
                <a:ext uri="{FF2B5EF4-FFF2-40B4-BE49-F238E27FC236}">
                  <a16:creationId xmlns:a16="http://schemas.microsoft.com/office/drawing/2014/main" id="{C6719015-75FB-3E2F-AFD5-9F5F50660299}"/>
                </a:ext>
              </a:extLst>
            </p:cNvPr>
            <p:cNvSpPr/>
            <p:nvPr/>
          </p:nvSpPr>
          <p:spPr>
            <a:xfrm>
              <a:off x="10299443" y="1057780"/>
              <a:ext cx="188614" cy="1107624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0" name="Rectangle: Rounded Corners 49">
              <a:extLst>
                <a:ext uri="{FF2B5EF4-FFF2-40B4-BE49-F238E27FC236}">
                  <a16:creationId xmlns:a16="http://schemas.microsoft.com/office/drawing/2014/main" id="{4EC57AEE-8207-CA7F-FC8E-3BB57473040C}"/>
                </a:ext>
              </a:extLst>
            </p:cNvPr>
            <p:cNvSpPr/>
            <p:nvPr/>
          </p:nvSpPr>
          <p:spPr>
            <a:xfrm>
              <a:off x="7916871" y="2140059"/>
              <a:ext cx="2571186" cy="21840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AB80E376-6832-27C9-1453-D265E38DE24F}"/>
                </a:ext>
              </a:extLst>
            </p:cNvPr>
            <p:cNvSpPr/>
            <p:nvPr/>
          </p:nvSpPr>
          <p:spPr>
            <a:xfrm>
              <a:off x="7921398" y="1727253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Rectangle: Rounded Corners 52">
              <a:extLst>
                <a:ext uri="{FF2B5EF4-FFF2-40B4-BE49-F238E27FC236}">
                  <a16:creationId xmlns:a16="http://schemas.microsoft.com/office/drawing/2014/main" id="{B1B827F6-9FF7-CB15-C9AA-76B5F87CE2D5}"/>
                </a:ext>
              </a:extLst>
            </p:cNvPr>
            <p:cNvSpPr/>
            <p:nvPr/>
          </p:nvSpPr>
          <p:spPr>
            <a:xfrm>
              <a:off x="7922536" y="902866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8775D383-6494-F986-85EB-5E9BF32F4B00}"/>
              </a:ext>
            </a:extLst>
          </p:cNvPr>
          <p:cNvGrpSpPr/>
          <p:nvPr/>
        </p:nvGrpSpPr>
        <p:grpSpPr>
          <a:xfrm>
            <a:off x="7912339" y="2694881"/>
            <a:ext cx="2573452" cy="1468238"/>
            <a:chOff x="7916871" y="890347"/>
            <a:chExt cx="2573452" cy="1468238"/>
          </a:xfrm>
        </p:grpSpPr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F4F8C295-0F8E-76EA-011E-BE42F8617B14}"/>
                </a:ext>
              </a:extLst>
            </p:cNvPr>
            <p:cNvSpPr/>
            <p:nvPr/>
          </p:nvSpPr>
          <p:spPr>
            <a:xfrm>
              <a:off x="8245063" y="1157657"/>
              <a:ext cx="1974410" cy="896293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 Shop 5</a:t>
              </a:r>
            </a:p>
          </p:txBody>
        </p:sp>
        <p:sp>
          <p:nvSpPr>
            <p:cNvPr id="80" name="Rectangle: Rounded Corners 79">
              <a:extLst>
                <a:ext uri="{FF2B5EF4-FFF2-40B4-BE49-F238E27FC236}">
                  <a16:creationId xmlns:a16="http://schemas.microsoft.com/office/drawing/2014/main" id="{D955397C-BEFD-0472-1975-EEAAC9D6870A}"/>
                </a:ext>
              </a:extLst>
            </p:cNvPr>
            <p:cNvSpPr/>
            <p:nvPr/>
          </p:nvSpPr>
          <p:spPr>
            <a:xfrm>
              <a:off x="7919138" y="890347"/>
              <a:ext cx="2571185" cy="16654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1" name="Rectangle: Rounded Corners 80">
              <a:extLst>
                <a:ext uri="{FF2B5EF4-FFF2-40B4-BE49-F238E27FC236}">
                  <a16:creationId xmlns:a16="http://schemas.microsoft.com/office/drawing/2014/main" id="{F7D30704-3267-A16D-1EF2-E9F99D14D140}"/>
                </a:ext>
              </a:extLst>
            </p:cNvPr>
            <p:cNvSpPr/>
            <p:nvPr/>
          </p:nvSpPr>
          <p:spPr>
            <a:xfrm>
              <a:off x="10299443" y="1057780"/>
              <a:ext cx="188614" cy="1107624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2" name="Rectangle: Rounded Corners 81">
              <a:extLst>
                <a:ext uri="{FF2B5EF4-FFF2-40B4-BE49-F238E27FC236}">
                  <a16:creationId xmlns:a16="http://schemas.microsoft.com/office/drawing/2014/main" id="{2482AEB2-5663-5D48-E61C-0C081D77B420}"/>
                </a:ext>
              </a:extLst>
            </p:cNvPr>
            <p:cNvSpPr/>
            <p:nvPr/>
          </p:nvSpPr>
          <p:spPr>
            <a:xfrm>
              <a:off x="7916871" y="2140059"/>
              <a:ext cx="2571186" cy="21840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  <p:sp>
          <p:nvSpPr>
            <p:cNvPr id="83" name="Rectangle: Rounded Corners 82">
              <a:extLst>
                <a:ext uri="{FF2B5EF4-FFF2-40B4-BE49-F238E27FC236}">
                  <a16:creationId xmlns:a16="http://schemas.microsoft.com/office/drawing/2014/main" id="{AB7BDBA2-A576-948C-672D-FF581D48C768}"/>
                </a:ext>
              </a:extLst>
            </p:cNvPr>
            <p:cNvSpPr/>
            <p:nvPr/>
          </p:nvSpPr>
          <p:spPr>
            <a:xfrm>
              <a:off x="7921398" y="1727253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Rectangle: Rounded Corners 83">
              <a:extLst>
                <a:ext uri="{FF2B5EF4-FFF2-40B4-BE49-F238E27FC236}">
                  <a16:creationId xmlns:a16="http://schemas.microsoft.com/office/drawing/2014/main" id="{1AF551ED-BF9F-310A-9630-37C4D35BEACE}"/>
                </a:ext>
              </a:extLst>
            </p:cNvPr>
            <p:cNvSpPr/>
            <p:nvPr/>
          </p:nvSpPr>
          <p:spPr>
            <a:xfrm>
              <a:off x="7922536" y="902866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419F5518-BC5F-F481-F3CD-D3B8C129CA1E}"/>
              </a:ext>
            </a:extLst>
          </p:cNvPr>
          <p:cNvGrpSpPr/>
          <p:nvPr/>
        </p:nvGrpSpPr>
        <p:grpSpPr>
          <a:xfrm>
            <a:off x="7914605" y="4606844"/>
            <a:ext cx="2573452" cy="1468238"/>
            <a:chOff x="7916871" y="890347"/>
            <a:chExt cx="2573452" cy="1468238"/>
          </a:xfrm>
        </p:grpSpPr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34CFC4A4-C70C-5565-BE71-62C24F12C861}"/>
                </a:ext>
              </a:extLst>
            </p:cNvPr>
            <p:cNvSpPr/>
            <p:nvPr/>
          </p:nvSpPr>
          <p:spPr>
            <a:xfrm>
              <a:off x="8245063" y="1157657"/>
              <a:ext cx="1974410" cy="896293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 Shop 6</a:t>
              </a:r>
            </a:p>
          </p:txBody>
        </p:sp>
        <p:sp>
          <p:nvSpPr>
            <p:cNvPr id="87" name="Rectangle: Rounded Corners 86">
              <a:extLst>
                <a:ext uri="{FF2B5EF4-FFF2-40B4-BE49-F238E27FC236}">
                  <a16:creationId xmlns:a16="http://schemas.microsoft.com/office/drawing/2014/main" id="{26CA33A0-005E-8DBB-F18F-791D98D98B05}"/>
                </a:ext>
              </a:extLst>
            </p:cNvPr>
            <p:cNvSpPr/>
            <p:nvPr/>
          </p:nvSpPr>
          <p:spPr>
            <a:xfrm>
              <a:off x="7919138" y="890347"/>
              <a:ext cx="2571185" cy="16654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8" name="Rectangle: Rounded Corners 87">
              <a:extLst>
                <a:ext uri="{FF2B5EF4-FFF2-40B4-BE49-F238E27FC236}">
                  <a16:creationId xmlns:a16="http://schemas.microsoft.com/office/drawing/2014/main" id="{CCBCF690-9462-AEC1-1BDE-DA38F3916A88}"/>
                </a:ext>
              </a:extLst>
            </p:cNvPr>
            <p:cNvSpPr/>
            <p:nvPr/>
          </p:nvSpPr>
          <p:spPr>
            <a:xfrm>
              <a:off x="10299443" y="1057780"/>
              <a:ext cx="188614" cy="1107624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9" name="Rectangle: Rounded Corners 88">
              <a:extLst>
                <a:ext uri="{FF2B5EF4-FFF2-40B4-BE49-F238E27FC236}">
                  <a16:creationId xmlns:a16="http://schemas.microsoft.com/office/drawing/2014/main" id="{752FC8AD-8DAF-6367-799B-1F677DFD20D8}"/>
                </a:ext>
              </a:extLst>
            </p:cNvPr>
            <p:cNvSpPr/>
            <p:nvPr/>
          </p:nvSpPr>
          <p:spPr>
            <a:xfrm>
              <a:off x="7916871" y="2140059"/>
              <a:ext cx="2571186" cy="218400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  <p:sp>
          <p:nvSpPr>
            <p:cNvPr id="90" name="Rectangle: Rounded Corners 89">
              <a:extLst>
                <a:ext uri="{FF2B5EF4-FFF2-40B4-BE49-F238E27FC236}">
                  <a16:creationId xmlns:a16="http://schemas.microsoft.com/office/drawing/2014/main" id="{D64D86FA-8764-BF6A-C984-150CF992EE7C}"/>
                </a:ext>
              </a:extLst>
            </p:cNvPr>
            <p:cNvSpPr/>
            <p:nvPr/>
          </p:nvSpPr>
          <p:spPr>
            <a:xfrm>
              <a:off x="7921398" y="1727253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1" name="Rectangle: Rounded Corners 90">
              <a:extLst>
                <a:ext uri="{FF2B5EF4-FFF2-40B4-BE49-F238E27FC236}">
                  <a16:creationId xmlns:a16="http://schemas.microsoft.com/office/drawing/2014/main" id="{FB7E833F-621F-316E-21B8-4906097B0BF8}"/>
                </a:ext>
              </a:extLst>
            </p:cNvPr>
            <p:cNvSpPr/>
            <p:nvPr/>
          </p:nvSpPr>
          <p:spPr>
            <a:xfrm>
              <a:off x="7922536" y="902866"/>
              <a:ext cx="188614" cy="631332"/>
            </a:xfrm>
            <a:prstGeom prst="roundRect">
              <a:avLst/>
            </a:prstGeom>
            <a:ln/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dk1"/>
                </a:solidFill>
              </a:endParaRPr>
            </a:p>
          </p:txBody>
        </p:sp>
      </p:grpSp>
      <p:sp>
        <p:nvSpPr>
          <p:cNvPr id="100" name="Rectangle 99">
            <a:extLst>
              <a:ext uri="{FF2B5EF4-FFF2-40B4-BE49-F238E27FC236}">
                <a16:creationId xmlns:a16="http://schemas.microsoft.com/office/drawing/2014/main" id="{A4DE3F35-EC72-2240-8C8C-C7B2B9AD50ED}"/>
              </a:ext>
            </a:extLst>
          </p:cNvPr>
          <p:cNvSpPr/>
          <p:nvPr/>
        </p:nvSpPr>
        <p:spPr>
          <a:xfrm>
            <a:off x="5443017" y="1084610"/>
            <a:ext cx="2069850" cy="10423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Central canteen and catering facilities</a:t>
            </a: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E8768EE1-3A84-FD57-5D76-7449B9F27504}"/>
              </a:ext>
            </a:extLst>
          </p:cNvPr>
          <p:cNvSpPr/>
          <p:nvPr/>
        </p:nvSpPr>
        <p:spPr>
          <a:xfrm>
            <a:off x="5443017" y="2683081"/>
            <a:ext cx="2069850" cy="14545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Group Office + Medical</a:t>
            </a: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BDB09417-7A0B-9D34-9E48-A0C3F81785F9}"/>
              </a:ext>
            </a:extLst>
          </p:cNvPr>
          <p:cNvSpPr/>
          <p:nvPr/>
        </p:nvSpPr>
        <p:spPr>
          <a:xfrm>
            <a:off x="5443017" y="4523439"/>
            <a:ext cx="2069850" cy="14545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Stores</a:t>
            </a: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82C63F44-78F8-5953-4A13-EC7A92932D99}"/>
              </a:ext>
            </a:extLst>
          </p:cNvPr>
          <p:cNvSpPr/>
          <p:nvPr/>
        </p:nvSpPr>
        <p:spPr>
          <a:xfrm>
            <a:off x="967117" y="1416895"/>
            <a:ext cx="962966" cy="18221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Male Shift House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A0BE4C3D-3A11-4EB5-D23C-164588A8F7B8}"/>
              </a:ext>
            </a:extLst>
          </p:cNvPr>
          <p:cNvSpPr/>
          <p:nvPr/>
        </p:nvSpPr>
        <p:spPr>
          <a:xfrm>
            <a:off x="957016" y="3500173"/>
            <a:ext cx="950425" cy="18221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Female</a:t>
            </a:r>
          </a:p>
          <a:p>
            <a:pPr algn="ctr"/>
            <a:r>
              <a:rPr lang="en-GB" dirty="0"/>
              <a:t>Shift House</a:t>
            </a: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02079448-212B-BBF9-BE9B-C4BD72E74E91}"/>
              </a:ext>
            </a:extLst>
          </p:cNvPr>
          <p:cNvSpPr/>
          <p:nvPr/>
        </p:nvSpPr>
        <p:spPr>
          <a:xfrm>
            <a:off x="10684032" y="1312852"/>
            <a:ext cx="927599" cy="18221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Waste Station</a:t>
            </a:r>
          </a:p>
        </p:txBody>
      </p:sp>
    </p:spTree>
    <p:extLst>
      <p:ext uri="{BB962C8B-B14F-4D97-AF65-F5344CB8AC3E}">
        <p14:creationId xmlns:p14="http://schemas.microsoft.com/office/powerpoint/2010/main" val="77689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7D07A-2599-B35E-86FC-E19030DA0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think about!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6DD88-29BD-804D-F1DF-34CAF415B9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flow. How are you going to break down the process?</a:t>
            </a:r>
          </a:p>
          <a:p>
            <a:r>
              <a:rPr lang="en-GB" dirty="0"/>
              <a:t>Goods into the process. What do you need?</a:t>
            </a:r>
          </a:p>
          <a:p>
            <a:r>
              <a:rPr lang="en-GB" dirty="0"/>
              <a:t>Goods out of the process. What does good look like? What does your customer want? Packaging?</a:t>
            </a:r>
          </a:p>
          <a:p>
            <a:r>
              <a:rPr lang="en-GB" dirty="0"/>
              <a:t>Waste. What is it? How do we dispose of it?</a:t>
            </a:r>
          </a:p>
          <a:p>
            <a:r>
              <a:rPr lang="en-GB" dirty="0"/>
              <a:t>How do we bring all this together for final assembly.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016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1447</TotalTime>
  <Words>903</Words>
  <Application>Microsoft Office PowerPoint</Application>
  <PresentationFormat>Widescreen</PresentationFormat>
  <Paragraphs>138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The ROFs. Royal Ordnance Factories</vt:lpstr>
      <vt:lpstr>The Factories in 1979</vt:lpstr>
      <vt:lpstr>What They Did</vt:lpstr>
      <vt:lpstr>What They Did</vt:lpstr>
      <vt:lpstr>PowerPoint Presentation</vt:lpstr>
      <vt:lpstr>PowerPoint Presentation</vt:lpstr>
      <vt:lpstr>PowerPoint Presentation</vt:lpstr>
      <vt:lpstr>Things to think about!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Holley</dc:creator>
  <cp:lastModifiedBy>David Holley</cp:lastModifiedBy>
  <cp:revision>1</cp:revision>
  <dcterms:created xsi:type="dcterms:W3CDTF">2026-09-10T08:46:37Z</dcterms:created>
  <dcterms:modified xsi:type="dcterms:W3CDTF">2026-09-11T08:54:16Z</dcterms:modified>
</cp:coreProperties>
</file>