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0B2419-E4F9-402A-BFFC-856640195FEA}" v="2" dt="2026-04-18T15:05:47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 Radu (2439098)" userId="ca38738d-b55a-4541-89d1-8bca9f61ab2f" providerId="ADAL" clId="{160CE024-7AD7-443F-848F-D16F5F35232A}"/>
    <pc:docChg chg="custSel addSld modSld">
      <pc:chgData name="Bogdan Radu (2439098)" userId="ca38738d-b55a-4541-89d1-8bca9f61ab2f" providerId="ADAL" clId="{160CE024-7AD7-443F-848F-D16F5F35232A}" dt="2026-04-18T15:11:16.771" v="94" actId="21"/>
      <pc:docMkLst>
        <pc:docMk/>
      </pc:docMkLst>
      <pc:sldChg chg="addSp delSp modSp new mod">
        <pc:chgData name="Bogdan Radu (2439098)" userId="ca38738d-b55a-4541-89d1-8bca9f61ab2f" providerId="ADAL" clId="{160CE024-7AD7-443F-848F-D16F5F35232A}" dt="2026-04-18T15:11:16.771" v="94" actId="21"/>
        <pc:sldMkLst>
          <pc:docMk/>
          <pc:sldMk cId="2604179788" sldId="256"/>
        </pc:sldMkLst>
        <pc:spChg chg="del">
          <ac:chgData name="Bogdan Radu (2439098)" userId="ca38738d-b55a-4541-89d1-8bca9f61ab2f" providerId="ADAL" clId="{160CE024-7AD7-443F-848F-D16F5F35232A}" dt="2026-04-18T15:05:27.860" v="1"/>
          <ac:spMkLst>
            <pc:docMk/>
            <pc:sldMk cId="2604179788" sldId="256"/>
            <ac:spMk id="2" creationId="{D0D80868-1810-7391-6743-76AB92F0DE6F}"/>
          </ac:spMkLst>
        </pc:spChg>
        <pc:spChg chg="del">
          <ac:chgData name="Bogdan Radu (2439098)" userId="ca38738d-b55a-4541-89d1-8bca9f61ab2f" providerId="ADAL" clId="{160CE024-7AD7-443F-848F-D16F5F35232A}" dt="2026-04-18T15:11:16.771" v="94" actId="21"/>
          <ac:spMkLst>
            <pc:docMk/>
            <pc:sldMk cId="2604179788" sldId="256"/>
            <ac:spMk id="3" creationId="{447E82C1-1E11-326B-F00B-35A468D3C16F}"/>
          </ac:spMkLst>
        </pc:spChg>
        <pc:spChg chg="add mod">
          <ac:chgData name="Bogdan Radu (2439098)" userId="ca38738d-b55a-4541-89d1-8bca9f61ab2f" providerId="ADAL" clId="{160CE024-7AD7-443F-848F-D16F5F35232A}" dt="2026-04-18T15:05:47.809" v="67" actId="14100"/>
          <ac:spMkLst>
            <pc:docMk/>
            <pc:sldMk cId="2604179788" sldId="256"/>
            <ac:spMk id="4" creationId="{5F69786D-B727-DD10-B31B-88EB4CC5CEE8}"/>
          </ac:spMkLst>
        </pc:spChg>
      </pc:sldChg>
      <pc:sldChg chg="addSp modSp new mod">
        <pc:chgData name="Bogdan Radu (2439098)" userId="ca38738d-b55a-4541-89d1-8bca9f61ab2f" providerId="ADAL" clId="{160CE024-7AD7-443F-848F-D16F5F35232A}" dt="2026-04-18T15:08:18.210" v="83" actId="20577"/>
        <pc:sldMkLst>
          <pc:docMk/>
          <pc:sldMk cId="3827667203" sldId="257"/>
        </pc:sldMkLst>
        <pc:spChg chg="add mod">
          <ac:chgData name="Bogdan Radu (2439098)" userId="ca38738d-b55a-4541-89d1-8bca9f61ab2f" providerId="ADAL" clId="{160CE024-7AD7-443F-848F-D16F5F35232A}" dt="2026-04-18T15:08:18.210" v="83" actId="20577"/>
          <ac:spMkLst>
            <pc:docMk/>
            <pc:sldMk cId="3827667203" sldId="257"/>
            <ac:spMk id="3" creationId="{920AC631-1C06-BE34-6B23-3722C84C67A6}"/>
          </ac:spMkLst>
        </pc:spChg>
      </pc:sldChg>
      <pc:sldChg chg="addSp new mod">
        <pc:chgData name="Bogdan Radu (2439098)" userId="ca38738d-b55a-4541-89d1-8bca9f61ab2f" providerId="ADAL" clId="{160CE024-7AD7-443F-848F-D16F5F35232A}" dt="2026-04-18T15:09:40.997" v="85" actId="22"/>
        <pc:sldMkLst>
          <pc:docMk/>
          <pc:sldMk cId="1140546257" sldId="258"/>
        </pc:sldMkLst>
        <pc:spChg chg="add">
          <ac:chgData name="Bogdan Radu (2439098)" userId="ca38738d-b55a-4541-89d1-8bca9f61ab2f" providerId="ADAL" clId="{160CE024-7AD7-443F-848F-D16F5F35232A}" dt="2026-04-18T15:09:40.997" v="85" actId="22"/>
          <ac:spMkLst>
            <pc:docMk/>
            <pc:sldMk cId="1140546257" sldId="258"/>
            <ac:spMk id="3" creationId="{10D3106E-A4A8-C732-FAB6-37E1CAFBBE73}"/>
          </ac:spMkLst>
        </pc:spChg>
      </pc:sldChg>
      <pc:sldChg chg="addSp new mod">
        <pc:chgData name="Bogdan Radu (2439098)" userId="ca38738d-b55a-4541-89d1-8bca9f61ab2f" providerId="ADAL" clId="{160CE024-7AD7-443F-848F-D16F5F35232A}" dt="2026-04-18T15:09:58.557" v="87" actId="22"/>
        <pc:sldMkLst>
          <pc:docMk/>
          <pc:sldMk cId="3042329291" sldId="259"/>
        </pc:sldMkLst>
        <pc:spChg chg="add">
          <ac:chgData name="Bogdan Radu (2439098)" userId="ca38738d-b55a-4541-89d1-8bca9f61ab2f" providerId="ADAL" clId="{160CE024-7AD7-443F-848F-D16F5F35232A}" dt="2026-04-18T15:09:58.557" v="87" actId="22"/>
          <ac:spMkLst>
            <pc:docMk/>
            <pc:sldMk cId="3042329291" sldId="259"/>
            <ac:spMk id="3" creationId="{45BC0566-5456-397F-8791-24F4F18E4285}"/>
          </ac:spMkLst>
        </pc:spChg>
      </pc:sldChg>
      <pc:sldChg chg="addSp new mod">
        <pc:chgData name="Bogdan Radu (2439098)" userId="ca38738d-b55a-4541-89d1-8bca9f61ab2f" providerId="ADAL" clId="{160CE024-7AD7-443F-848F-D16F5F35232A}" dt="2026-04-18T15:10:21.150" v="89" actId="22"/>
        <pc:sldMkLst>
          <pc:docMk/>
          <pc:sldMk cId="3366450421" sldId="260"/>
        </pc:sldMkLst>
        <pc:spChg chg="add">
          <ac:chgData name="Bogdan Radu (2439098)" userId="ca38738d-b55a-4541-89d1-8bca9f61ab2f" providerId="ADAL" clId="{160CE024-7AD7-443F-848F-D16F5F35232A}" dt="2026-04-18T15:10:21.150" v="89" actId="22"/>
          <ac:spMkLst>
            <pc:docMk/>
            <pc:sldMk cId="3366450421" sldId="260"/>
            <ac:spMk id="3" creationId="{474A040F-521E-DF54-186B-AB98E1895DFB}"/>
          </ac:spMkLst>
        </pc:spChg>
      </pc:sldChg>
      <pc:sldChg chg="addSp new mod">
        <pc:chgData name="Bogdan Radu (2439098)" userId="ca38738d-b55a-4541-89d1-8bca9f61ab2f" providerId="ADAL" clId="{160CE024-7AD7-443F-848F-D16F5F35232A}" dt="2026-04-18T15:10:41.383" v="91" actId="22"/>
        <pc:sldMkLst>
          <pc:docMk/>
          <pc:sldMk cId="3471530946" sldId="261"/>
        </pc:sldMkLst>
        <pc:spChg chg="add">
          <ac:chgData name="Bogdan Radu (2439098)" userId="ca38738d-b55a-4541-89d1-8bca9f61ab2f" providerId="ADAL" clId="{160CE024-7AD7-443F-848F-D16F5F35232A}" dt="2026-04-18T15:10:41.383" v="91" actId="22"/>
          <ac:spMkLst>
            <pc:docMk/>
            <pc:sldMk cId="3471530946" sldId="261"/>
            <ac:spMk id="3" creationId="{5B1BE4C8-F5AB-819E-DB6C-2552DEC6230B}"/>
          </ac:spMkLst>
        </pc:spChg>
      </pc:sldChg>
      <pc:sldChg chg="addSp new mod">
        <pc:chgData name="Bogdan Radu (2439098)" userId="ca38738d-b55a-4541-89d1-8bca9f61ab2f" providerId="ADAL" clId="{160CE024-7AD7-443F-848F-D16F5F35232A}" dt="2026-04-18T15:11:04.045" v="93" actId="22"/>
        <pc:sldMkLst>
          <pc:docMk/>
          <pc:sldMk cId="3660853638" sldId="262"/>
        </pc:sldMkLst>
        <pc:spChg chg="add">
          <ac:chgData name="Bogdan Radu (2439098)" userId="ca38738d-b55a-4541-89d1-8bca9f61ab2f" providerId="ADAL" clId="{160CE024-7AD7-443F-848F-D16F5F35232A}" dt="2026-04-18T15:11:04.045" v="93" actId="22"/>
          <ac:spMkLst>
            <pc:docMk/>
            <pc:sldMk cId="3660853638" sldId="262"/>
            <ac:spMk id="3" creationId="{815FA06D-6EBC-8711-A7FE-63BC682B367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E7BE7-8778-7549-B618-F93D9774C4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288EBB-FA13-F5B6-2BA1-BA9029DB77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CA105-812F-611C-570F-922D2AF27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91E9E-84D8-3B95-9D94-C2FBE5C2B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24639-0FEE-AAA2-4557-F835807EC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324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AD81A-FFCF-9D2A-9694-E332C2064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B6917-2BEA-2BF8-E7BB-C4A3AFEC4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648B7-2133-4A3E-52E2-6D50185EB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9B385-BC5F-BA74-7C1D-C0126A27E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D37BF-22B5-1E42-8BF1-A74715A6D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919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49A01-18EB-677D-BA62-1B1488FB5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3FCA9-2A88-1356-BA9C-5B574507A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5AE27-26B1-436F-F19E-1AA0BA8AD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64C35-253E-562C-A113-93F37F6D3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39AFE-A946-58A1-1B24-E221564C0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692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2435A-090D-5D50-F5DE-30C84C395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FDBEB-A1C9-3ACD-B944-3F6EA8E86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35C8FD-D05F-5250-0E16-3AFCF2D85D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A1891-ED92-1512-0A25-601F43D2F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FAC8A7-BA75-0DB0-8F33-76C70083E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30B469-3599-E65D-D6DD-CC5B64FF3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94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256FD-B62F-ECD2-E713-88C385A0C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14816-CA1B-03A8-53B5-0EA2684271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DC2E2D-56A1-F651-935A-D9B8FCB62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B2DEBE-5662-426D-2DF8-D977B9BCF4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F409D3-47DE-4061-34D9-AC342BDC4C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90E89C-8541-92B8-3071-E8D98532E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7F9784-0467-A845-FEC1-959D5A17F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65A85C-68DA-D1CE-87AE-70AF8894B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303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74BE6-D809-D921-FFB2-661F60DF3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62A2A9-6BD8-735E-29DF-9AF4EE51B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D4B226-2F3B-80CC-CEDB-3ADE2147B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DCAA81-862E-2C5C-BB7D-5273F10D1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48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78EE97-28D8-11C6-39A1-90A0E1799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72A1D2-12D7-30EF-81AD-EA514ED8A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597ED-271B-315D-656D-AFE6CBB22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14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0C60B-54CA-B7AA-4BFE-5F5F69FB5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54F58-9357-1AEA-585B-737466BA4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B597A0-DB4A-E83C-A770-9FA0147420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B6023A-CA9C-565D-2C80-8B40AEB6E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58BE9E-84B5-9781-79A8-8639A0DED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CE86EE-B1F3-11A4-CBB0-D76482ACE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134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1376B-197C-8944-336E-B17C56190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70785-5B11-F38C-1295-2919C8BB07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8B0E42-EFCC-CE86-27B1-B12C1FE021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846017-D6C2-088D-820B-77FE4BC7F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09D49-9D70-EB45-1420-379E35BAF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F78A31-A5F8-46FC-4155-376499880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021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19E7C-80D2-682D-D93A-D3E355092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6B9895-2E09-79CF-1A45-0844224340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0CEA9-C27D-990B-35BD-05059D364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0FAEE8-3959-581C-56AB-3A7E39606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7BADE-484A-A443-5964-12AA59D11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961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BED339-9F4A-EF42-8D18-19D2589C90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D78AB8-FB83-6CAA-CCA9-2C6473F435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8F501-77B5-EAB0-F42D-EA2E9B72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563E9-54D4-0A09-7C98-CF384BF87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119E2-95DD-CA1C-9E5F-9596D1D79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235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0269E3-0C87-77EB-DB37-0CD6FCA89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8B3A31-E6A4-6D12-7663-B1DB885F88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3F2DF-8462-EB26-78F5-185279F099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247ACF-FB60-418C-BE3D-642BC745E6AE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2F12F-8B0C-74E7-ECB8-42306F4329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1DC47-C44B-2CEF-A79F-3764D65758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EDC509-3FB7-46AA-915D-4656F1A0E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3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5F69786D-B727-DD10-B31B-88EB4CC5CE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524000" y="1946831"/>
            <a:ext cx="875168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76176" tIns="0" rIns="76176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 Flex"/>
              </a:rPr>
              <a:t>                                                                 Modular Construction Business Plan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17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20AC631-1C06-BE34-6B23-3722C84C67A6}"/>
              </a:ext>
            </a:extLst>
          </p:cNvPr>
          <p:cNvSpPr txBox="1"/>
          <p:nvPr/>
        </p:nvSpPr>
        <p:spPr>
          <a:xfrm>
            <a:off x="3048755" y="2138602"/>
            <a:ext cx="609750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Title Page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Program of Study:</a:t>
            </a:r>
            <a:r>
              <a:rPr lang="en-GB" dirty="0"/>
              <a:t> Cert HE Business Skills for the Workplace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Module Name and Code:</a:t>
            </a:r>
            <a:r>
              <a:rPr lang="en-GB" dirty="0"/>
              <a:t> Enterprise and Entrepreneurship (LCLM4006)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Assignment Title:</a:t>
            </a:r>
            <a:r>
              <a:rPr lang="en-GB" dirty="0"/>
              <a:t> Part 2: Individual Presentation Pitch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Student Name:</a:t>
            </a:r>
            <a:r>
              <a:rPr lang="en-GB" dirty="0"/>
              <a:t> Ionut Emanuel </a:t>
            </a:r>
            <a:r>
              <a:rPr lang="en-GB" dirty="0" err="1"/>
              <a:t>Cheptanariu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Student Number:</a:t>
            </a:r>
            <a:r>
              <a:rPr lang="en-GB" dirty="0"/>
              <a:t> 2441937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Lecturer Name:</a:t>
            </a:r>
            <a:r>
              <a:rPr lang="en-GB" dirty="0"/>
              <a:t> Dr. Thomas Adeyemi</a:t>
            </a:r>
          </a:p>
        </p:txBody>
      </p:sp>
    </p:spTree>
    <p:extLst>
      <p:ext uri="{BB962C8B-B14F-4D97-AF65-F5344CB8AC3E}">
        <p14:creationId xmlns:p14="http://schemas.microsoft.com/office/powerpoint/2010/main" val="3827667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D3106E-A4A8-C732-FAB6-37E1CAFBBE73}"/>
              </a:ext>
            </a:extLst>
          </p:cNvPr>
          <p:cNvSpPr txBox="1"/>
          <p:nvPr/>
        </p:nvSpPr>
        <p:spPr>
          <a:xfrm>
            <a:off x="3048755" y="1446104"/>
            <a:ext cx="609750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Overview of the Business Idea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Business Name:</a:t>
            </a:r>
            <a:r>
              <a:rPr lang="en-GB" dirty="0"/>
              <a:t> Eco-Build Retrofit Consultancy.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Service:</a:t>
            </a:r>
            <a:r>
              <a:rPr lang="en-GB" dirty="0"/>
              <a:t> A specialized consultancy providing energy-efficiency audits and project management for residential retrofitting (insulation, solar, heat pumps).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Unique Selling Points (USPs):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End-to-End Management:</a:t>
            </a:r>
            <a:r>
              <a:rPr lang="en-GB" dirty="0"/>
              <a:t> We don't just consult; we manage the contractors.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Proprietary Efficiency Software:</a:t>
            </a:r>
            <a:r>
              <a:rPr lang="en-GB" dirty="0"/>
              <a:t> Uses AI to predict energy savings accurately.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Legal Format:</a:t>
            </a:r>
            <a:r>
              <a:rPr lang="en-GB" dirty="0"/>
              <a:t> Private Limited Company (LTD) – chosen for limited liability protection as we scale.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Management Structure:</a:t>
            </a:r>
            <a:r>
              <a:rPr lang="en-GB" dirty="0"/>
              <a:t> Founder (Project Lead), Lead Energy Auditor, and a Marketing/Partnership Coordinator.</a:t>
            </a:r>
          </a:p>
        </p:txBody>
      </p:sp>
    </p:spTree>
    <p:extLst>
      <p:ext uri="{BB962C8B-B14F-4D97-AF65-F5344CB8AC3E}">
        <p14:creationId xmlns:p14="http://schemas.microsoft.com/office/powerpoint/2010/main" val="1140546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BC0566-5456-397F-8791-24F4F18E4285}"/>
              </a:ext>
            </a:extLst>
          </p:cNvPr>
          <p:cNvSpPr txBox="1"/>
          <p:nvPr/>
        </p:nvSpPr>
        <p:spPr>
          <a:xfrm>
            <a:off x="3048755" y="1861603"/>
            <a:ext cx="609750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External Factors (PESTEL Analysis)</a:t>
            </a:r>
          </a:p>
          <a:p>
            <a:pPr>
              <a:buNone/>
            </a:pPr>
            <a:r>
              <a:rPr lang="en-GB" dirty="0"/>
              <a:t>We have identified three critical external factors impacting this business: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Environmental:</a:t>
            </a:r>
            <a:r>
              <a:rPr lang="en-GB" dirty="0"/>
              <a:t> Government targets for Net Zero 2050 are creating massive demand for building decarbonization.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Economic:</a:t>
            </a:r>
            <a:r>
              <a:rPr lang="en-GB" dirty="0"/>
              <a:t> High energy prices are driving homeowners to invest in long-term energy-saving retrofits to reduce monthly bills.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Legal:</a:t>
            </a:r>
            <a:r>
              <a:rPr lang="en-GB" dirty="0"/>
              <a:t> New EPC (Energy Performance Certificate) regulations require landlords to meet minimum "C" ratings, creating a mandatory market for our services.</a:t>
            </a:r>
          </a:p>
        </p:txBody>
      </p:sp>
    </p:spTree>
    <p:extLst>
      <p:ext uri="{BB962C8B-B14F-4D97-AF65-F5344CB8AC3E}">
        <p14:creationId xmlns:p14="http://schemas.microsoft.com/office/powerpoint/2010/main" val="3042329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4A040F-521E-DF54-186B-AB98E1895DFB}"/>
              </a:ext>
            </a:extLst>
          </p:cNvPr>
          <p:cNvSpPr txBox="1"/>
          <p:nvPr/>
        </p:nvSpPr>
        <p:spPr>
          <a:xfrm>
            <a:off x="3048755" y="2138602"/>
            <a:ext cx="609750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Marketing Strategies</a:t>
            </a:r>
          </a:p>
          <a:p>
            <a:pPr>
              <a:buNone/>
            </a:pPr>
            <a:r>
              <a:rPr lang="en-GB" dirty="0"/>
              <a:t>To reach our customers, we will use two primary strategies: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Strategic B2B Partnerships:</a:t>
            </a:r>
            <a:r>
              <a:rPr lang="en-GB" dirty="0"/>
              <a:t> Partnering with local Estate Agents and Mortgage Brokers. They refer clients who have just purchased older, inefficient homes.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Educational Content Marketing:</a:t>
            </a:r>
            <a:r>
              <a:rPr lang="en-GB" dirty="0"/>
              <a:t> Running local "Energy Saving Workshops" and social media campaigns showing "Before and After" energy bill comparisons to build trust and authority.</a:t>
            </a:r>
          </a:p>
        </p:txBody>
      </p:sp>
    </p:spTree>
    <p:extLst>
      <p:ext uri="{BB962C8B-B14F-4D97-AF65-F5344CB8AC3E}">
        <p14:creationId xmlns:p14="http://schemas.microsoft.com/office/powerpoint/2010/main" val="3366450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1BE4C8-F5AB-819E-DB6C-2552DEC6230B}"/>
              </a:ext>
            </a:extLst>
          </p:cNvPr>
          <p:cNvSpPr txBox="1"/>
          <p:nvPr/>
        </p:nvSpPr>
        <p:spPr>
          <a:xfrm>
            <a:off x="3048755" y="1584604"/>
            <a:ext cx="609750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Funding Requirements and Allocation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Total Initial Funding Required:</a:t>
            </a:r>
            <a:r>
              <a:rPr lang="en-GB" dirty="0"/>
              <a:t> </a:t>
            </a:r>
            <a:r>
              <a:rPr lang="en-GB" b="1" dirty="0"/>
              <a:t>£45,000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Allocation of Funds: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Equipment (£15,000):</a:t>
            </a:r>
            <a:r>
              <a:rPr lang="en-GB" dirty="0"/>
              <a:t> High-end thermal imaging cameras and energy auditing software licenses.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Marketing &amp; Launch (£10,000):</a:t>
            </a:r>
            <a:r>
              <a:rPr lang="en-GB" dirty="0"/>
              <a:t> Website development, SEO, and initial local workshop events.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Working Capital (£20,000):</a:t>
            </a:r>
            <a:r>
              <a:rPr lang="en-GB" dirty="0"/>
              <a:t> To cover initial salaries and insurance (Professional Indemnity) for the first 6 months.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Source:</a:t>
            </a:r>
            <a:r>
              <a:rPr lang="en-GB" dirty="0"/>
              <a:t> Seeking an equity investment in exchange for 15% of the business.</a:t>
            </a:r>
          </a:p>
        </p:txBody>
      </p:sp>
    </p:spTree>
    <p:extLst>
      <p:ext uri="{BB962C8B-B14F-4D97-AF65-F5344CB8AC3E}">
        <p14:creationId xmlns:p14="http://schemas.microsoft.com/office/powerpoint/2010/main" val="3471530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5FA06D-6EBC-8711-A7FE-63BC682B3672}"/>
              </a:ext>
            </a:extLst>
          </p:cNvPr>
          <p:cNvSpPr txBox="1"/>
          <p:nvPr/>
        </p:nvSpPr>
        <p:spPr>
          <a:xfrm>
            <a:off x="3048755" y="2554100"/>
            <a:ext cx="609750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Conclusion</a:t>
            </a:r>
          </a:p>
          <a:p>
            <a:pPr>
              <a:buNone/>
            </a:pPr>
            <a:r>
              <a:rPr lang="en-GB" dirty="0"/>
              <a:t>Eco-Build Retrofit Consultancy sits at the intersection of construction and environmental sustainability. With rising energy costs and strict government regulations, we are not just selling a service; we are selling a solution to a modern economic crisis.</a:t>
            </a:r>
          </a:p>
        </p:txBody>
      </p:sp>
    </p:spTree>
    <p:extLst>
      <p:ext uri="{BB962C8B-B14F-4D97-AF65-F5344CB8AC3E}">
        <p14:creationId xmlns:p14="http://schemas.microsoft.com/office/powerpoint/2010/main" val="366085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432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                                                                 Modular Construction Business Plan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Bogdan Radu (2439098)</dc:creator>
  <cp:lastModifiedBy>Bogdan Radu (2439098)</cp:lastModifiedBy>
  <cp:revision>1</cp:revision>
  <dcterms:created xsi:type="dcterms:W3CDTF">2026-04-18T15:04:47Z</dcterms:created>
  <dcterms:modified xsi:type="dcterms:W3CDTF">2026-04-18T15:11:23Z</dcterms:modified>
</cp:coreProperties>
</file>