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8"/>
  </p:notesMasterIdLst>
  <p:sldIdLst>
    <p:sldId id="315" r:id="rId5"/>
    <p:sldId id="316" r:id="rId6"/>
    <p:sldId id="285" r:id="rId7"/>
    <p:sldId id="291" r:id="rId8"/>
    <p:sldId id="293" r:id="rId9"/>
    <p:sldId id="294" r:id="rId10"/>
    <p:sldId id="327" r:id="rId11"/>
    <p:sldId id="317" r:id="rId12"/>
    <p:sldId id="305" r:id="rId13"/>
    <p:sldId id="299" r:id="rId14"/>
    <p:sldId id="326" r:id="rId15"/>
    <p:sldId id="325" r:id="rId16"/>
    <p:sldId id="320" r:id="rId17"/>
    <p:sldId id="321" r:id="rId18"/>
    <p:sldId id="322" r:id="rId19"/>
    <p:sldId id="323" r:id="rId20"/>
    <p:sldId id="306" r:id="rId21"/>
    <p:sldId id="309" r:id="rId22"/>
    <p:sldId id="312" r:id="rId23"/>
    <p:sldId id="308" r:id="rId24"/>
    <p:sldId id="313" r:id="rId25"/>
    <p:sldId id="311" r:id="rId26"/>
    <p:sldId id="328"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5608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3152"/>
    <p:restoredTop sz="90509"/>
  </p:normalViewPr>
  <p:slideViewPr>
    <p:cSldViewPr snapToGrid="0">
      <p:cViewPr varScale="1">
        <p:scale>
          <a:sx n="101" d="100"/>
          <a:sy n="101" d="100"/>
        </p:scale>
        <p:origin x="568" y="184"/>
      </p:cViewPr>
      <p:guideLst/>
    </p:cSldViewPr>
  </p:slideViewPr>
  <p:notesTextViewPr>
    <p:cViewPr>
      <p:scale>
        <a:sx n="1" d="1"/>
        <a:sy n="1" d="1"/>
      </p:scale>
      <p:origin x="0" y="0"/>
    </p:cViewPr>
  </p:notesTextViewPr>
  <p:sorterViewPr>
    <p:cViewPr>
      <p:scale>
        <a:sx n="164" d="100"/>
        <a:sy n="164"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openxmlformats.org/officeDocument/2006/relationships/oleObject" Target="file:////Users/brodycrockford/Documents/University/Year%202/Group%20Project/Chassis%20Stiffness%20Graph.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latin typeface="Arial" panose="020B0604020202020204" pitchFamily="34" charset="0"/>
                <a:cs typeface="Arial" panose="020B0604020202020204" pitchFamily="34" charset="0"/>
              </a:rPr>
              <a:t>Chassis Stiffness</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scatterChart>
        <c:scatterStyle val="lineMarker"/>
        <c:varyColors val="0"/>
        <c:ser>
          <c:idx val="0"/>
          <c:order val="0"/>
          <c:tx>
            <c:v>1:1 Traditional Flex</c:v>
          </c:tx>
          <c:spPr>
            <a:ln w="25400" cap="rnd">
              <a:noFill/>
              <a:round/>
            </a:ln>
            <a:effectLst/>
          </c:spPr>
          <c:marker>
            <c:symbol val="circle"/>
            <c:size val="2"/>
            <c:spPr>
              <a:solidFill>
                <a:schemeClr val="accent1"/>
              </a:solidFill>
              <a:ln w="9525">
                <a:noFill/>
              </a:ln>
              <a:effectLst/>
            </c:spPr>
          </c:marker>
          <c:trendline>
            <c:spPr>
              <a:ln w="19050" cap="rnd">
                <a:solidFill>
                  <a:schemeClr val="accent1"/>
                </a:solidFill>
                <a:prstDash val="solid"/>
              </a:ln>
              <a:effectLst/>
            </c:spPr>
            <c:trendlineType val="linear"/>
            <c:intercept val="0"/>
            <c:dispRSqr val="0"/>
            <c:dispEq val="0"/>
          </c:trendline>
          <c:xVal>
            <c:numRef>
              <c:f>Sheet1!$C$3:$C$2002</c:f>
              <c:numCache>
                <c:formatCode>General</c:formatCode>
                <c:ptCount val="2000"/>
                <c:pt idx="0">
                  <c:v>1800</c:v>
                </c:pt>
                <c:pt idx="1">
                  <c:v>1850</c:v>
                </c:pt>
                <c:pt idx="2">
                  <c:v>1900</c:v>
                </c:pt>
                <c:pt idx="3">
                  <c:v>1950</c:v>
                </c:pt>
                <c:pt idx="4">
                  <c:v>2000</c:v>
                </c:pt>
                <c:pt idx="5">
                  <c:v>2050</c:v>
                </c:pt>
                <c:pt idx="6">
                  <c:v>2100</c:v>
                </c:pt>
                <c:pt idx="7">
                  <c:v>2150</c:v>
                </c:pt>
                <c:pt idx="8">
                  <c:v>2200</c:v>
                </c:pt>
                <c:pt idx="9">
                  <c:v>2250</c:v>
                </c:pt>
                <c:pt idx="10">
                  <c:v>2300</c:v>
                </c:pt>
                <c:pt idx="11">
                  <c:v>2350</c:v>
                </c:pt>
                <c:pt idx="12">
                  <c:v>2400</c:v>
                </c:pt>
                <c:pt idx="13">
                  <c:v>2450</c:v>
                </c:pt>
                <c:pt idx="14">
                  <c:v>2500</c:v>
                </c:pt>
                <c:pt idx="15">
                  <c:v>2550</c:v>
                </c:pt>
                <c:pt idx="16">
                  <c:v>2600</c:v>
                </c:pt>
                <c:pt idx="17">
                  <c:v>2650</c:v>
                </c:pt>
                <c:pt idx="18">
                  <c:v>2700</c:v>
                </c:pt>
                <c:pt idx="19">
                  <c:v>2750</c:v>
                </c:pt>
                <c:pt idx="20">
                  <c:v>2800</c:v>
                </c:pt>
                <c:pt idx="21">
                  <c:v>2850</c:v>
                </c:pt>
                <c:pt idx="22">
                  <c:v>2900</c:v>
                </c:pt>
                <c:pt idx="23">
                  <c:v>2950</c:v>
                </c:pt>
                <c:pt idx="24">
                  <c:v>3000</c:v>
                </c:pt>
                <c:pt idx="25">
                  <c:v>3050</c:v>
                </c:pt>
                <c:pt idx="26">
                  <c:v>3100</c:v>
                </c:pt>
                <c:pt idx="27">
                  <c:v>3150</c:v>
                </c:pt>
                <c:pt idx="28">
                  <c:v>3200</c:v>
                </c:pt>
                <c:pt idx="29">
                  <c:v>3250</c:v>
                </c:pt>
                <c:pt idx="30">
                  <c:v>3300</c:v>
                </c:pt>
                <c:pt idx="31">
                  <c:v>3350</c:v>
                </c:pt>
                <c:pt idx="32">
                  <c:v>3400</c:v>
                </c:pt>
                <c:pt idx="33">
                  <c:v>3450</c:v>
                </c:pt>
                <c:pt idx="34">
                  <c:v>3500</c:v>
                </c:pt>
                <c:pt idx="35">
                  <c:v>3550</c:v>
                </c:pt>
                <c:pt idx="36">
                  <c:v>3600</c:v>
                </c:pt>
                <c:pt idx="37">
                  <c:v>3650</c:v>
                </c:pt>
                <c:pt idx="38">
                  <c:v>3700</c:v>
                </c:pt>
                <c:pt idx="39">
                  <c:v>3750</c:v>
                </c:pt>
                <c:pt idx="40">
                  <c:v>3800</c:v>
                </c:pt>
                <c:pt idx="41">
                  <c:v>3850</c:v>
                </c:pt>
                <c:pt idx="42">
                  <c:v>3900</c:v>
                </c:pt>
                <c:pt idx="43">
                  <c:v>3950</c:v>
                </c:pt>
                <c:pt idx="44">
                  <c:v>4000</c:v>
                </c:pt>
                <c:pt idx="45">
                  <c:v>4050</c:v>
                </c:pt>
                <c:pt idx="46">
                  <c:v>4100</c:v>
                </c:pt>
                <c:pt idx="47">
                  <c:v>4150</c:v>
                </c:pt>
                <c:pt idx="48">
                  <c:v>4200</c:v>
                </c:pt>
                <c:pt idx="49">
                  <c:v>4250</c:v>
                </c:pt>
                <c:pt idx="50">
                  <c:v>4300</c:v>
                </c:pt>
                <c:pt idx="51">
                  <c:v>4350</c:v>
                </c:pt>
                <c:pt idx="52">
                  <c:v>4400</c:v>
                </c:pt>
                <c:pt idx="53">
                  <c:v>4450</c:v>
                </c:pt>
                <c:pt idx="54">
                  <c:v>4500</c:v>
                </c:pt>
                <c:pt idx="55">
                  <c:v>4550</c:v>
                </c:pt>
                <c:pt idx="56">
                  <c:v>4600</c:v>
                </c:pt>
                <c:pt idx="57">
                  <c:v>4650</c:v>
                </c:pt>
                <c:pt idx="58">
                  <c:v>4700</c:v>
                </c:pt>
                <c:pt idx="59">
                  <c:v>4750</c:v>
                </c:pt>
                <c:pt idx="60">
                  <c:v>4800</c:v>
                </c:pt>
                <c:pt idx="61">
                  <c:v>4850</c:v>
                </c:pt>
                <c:pt idx="62">
                  <c:v>4900</c:v>
                </c:pt>
                <c:pt idx="63">
                  <c:v>4950</c:v>
                </c:pt>
                <c:pt idx="64">
                  <c:v>5000</c:v>
                </c:pt>
                <c:pt idx="65">
                  <c:v>5050</c:v>
                </c:pt>
                <c:pt idx="66">
                  <c:v>5100</c:v>
                </c:pt>
                <c:pt idx="67">
                  <c:v>5150</c:v>
                </c:pt>
                <c:pt idx="68">
                  <c:v>5200</c:v>
                </c:pt>
                <c:pt idx="69">
                  <c:v>5250</c:v>
                </c:pt>
                <c:pt idx="70">
                  <c:v>5300</c:v>
                </c:pt>
                <c:pt idx="71">
                  <c:v>5350</c:v>
                </c:pt>
                <c:pt idx="72">
                  <c:v>5400</c:v>
                </c:pt>
                <c:pt idx="73">
                  <c:v>5450</c:v>
                </c:pt>
                <c:pt idx="74">
                  <c:v>5500</c:v>
                </c:pt>
                <c:pt idx="75">
                  <c:v>5550</c:v>
                </c:pt>
                <c:pt idx="76">
                  <c:v>5600</c:v>
                </c:pt>
                <c:pt idx="77">
                  <c:v>5650</c:v>
                </c:pt>
                <c:pt idx="78">
                  <c:v>5700</c:v>
                </c:pt>
                <c:pt idx="79">
                  <c:v>5750</c:v>
                </c:pt>
                <c:pt idx="80">
                  <c:v>5800</c:v>
                </c:pt>
                <c:pt idx="81">
                  <c:v>5850</c:v>
                </c:pt>
                <c:pt idx="82">
                  <c:v>5900</c:v>
                </c:pt>
                <c:pt idx="83">
                  <c:v>5950</c:v>
                </c:pt>
                <c:pt idx="84">
                  <c:v>6000</c:v>
                </c:pt>
                <c:pt idx="85">
                  <c:v>6050</c:v>
                </c:pt>
                <c:pt idx="86">
                  <c:v>6100</c:v>
                </c:pt>
                <c:pt idx="87">
                  <c:v>6150</c:v>
                </c:pt>
                <c:pt idx="88">
                  <c:v>6200</c:v>
                </c:pt>
                <c:pt idx="89">
                  <c:v>6250</c:v>
                </c:pt>
                <c:pt idx="90">
                  <c:v>6300</c:v>
                </c:pt>
                <c:pt idx="91">
                  <c:v>6350</c:v>
                </c:pt>
                <c:pt idx="92">
                  <c:v>6400</c:v>
                </c:pt>
                <c:pt idx="93">
                  <c:v>6450</c:v>
                </c:pt>
                <c:pt idx="94">
                  <c:v>6500</c:v>
                </c:pt>
                <c:pt idx="95">
                  <c:v>6550</c:v>
                </c:pt>
                <c:pt idx="96">
                  <c:v>6600</c:v>
                </c:pt>
                <c:pt idx="97">
                  <c:v>6650</c:v>
                </c:pt>
                <c:pt idx="98">
                  <c:v>6700</c:v>
                </c:pt>
                <c:pt idx="99">
                  <c:v>6750</c:v>
                </c:pt>
                <c:pt idx="100">
                  <c:v>6800</c:v>
                </c:pt>
                <c:pt idx="101">
                  <c:v>6850</c:v>
                </c:pt>
                <c:pt idx="102">
                  <c:v>6900</c:v>
                </c:pt>
                <c:pt idx="103">
                  <c:v>6950</c:v>
                </c:pt>
                <c:pt idx="104">
                  <c:v>7000</c:v>
                </c:pt>
                <c:pt idx="105">
                  <c:v>7050</c:v>
                </c:pt>
                <c:pt idx="106">
                  <c:v>7100</c:v>
                </c:pt>
                <c:pt idx="107">
                  <c:v>7150</c:v>
                </c:pt>
                <c:pt idx="108">
                  <c:v>7200</c:v>
                </c:pt>
                <c:pt idx="109">
                  <c:v>7250</c:v>
                </c:pt>
                <c:pt idx="110">
                  <c:v>7300</c:v>
                </c:pt>
                <c:pt idx="111">
                  <c:v>7350</c:v>
                </c:pt>
                <c:pt idx="112">
                  <c:v>7400</c:v>
                </c:pt>
                <c:pt idx="113">
                  <c:v>7450</c:v>
                </c:pt>
                <c:pt idx="114">
                  <c:v>7500</c:v>
                </c:pt>
                <c:pt idx="115">
                  <c:v>7550</c:v>
                </c:pt>
                <c:pt idx="116">
                  <c:v>7600</c:v>
                </c:pt>
                <c:pt idx="117">
                  <c:v>7650</c:v>
                </c:pt>
                <c:pt idx="118">
                  <c:v>7700</c:v>
                </c:pt>
                <c:pt idx="119">
                  <c:v>7750</c:v>
                </c:pt>
                <c:pt idx="120">
                  <c:v>7800</c:v>
                </c:pt>
                <c:pt idx="121">
                  <c:v>7850</c:v>
                </c:pt>
                <c:pt idx="122">
                  <c:v>7900</c:v>
                </c:pt>
                <c:pt idx="123">
                  <c:v>7950</c:v>
                </c:pt>
                <c:pt idx="124">
                  <c:v>8000</c:v>
                </c:pt>
                <c:pt idx="125">
                  <c:v>8050</c:v>
                </c:pt>
                <c:pt idx="126">
                  <c:v>8100</c:v>
                </c:pt>
                <c:pt idx="127">
                  <c:v>8150</c:v>
                </c:pt>
                <c:pt idx="128">
                  <c:v>8200</c:v>
                </c:pt>
                <c:pt idx="129">
                  <c:v>8250</c:v>
                </c:pt>
                <c:pt idx="130">
                  <c:v>8300</c:v>
                </c:pt>
                <c:pt idx="131">
                  <c:v>8350</c:v>
                </c:pt>
                <c:pt idx="132">
                  <c:v>8400</c:v>
                </c:pt>
                <c:pt idx="133">
                  <c:v>8450</c:v>
                </c:pt>
                <c:pt idx="134">
                  <c:v>8500</c:v>
                </c:pt>
                <c:pt idx="135">
                  <c:v>8550</c:v>
                </c:pt>
                <c:pt idx="136">
                  <c:v>8600</c:v>
                </c:pt>
                <c:pt idx="137">
                  <c:v>8650</c:v>
                </c:pt>
                <c:pt idx="138">
                  <c:v>8700</c:v>
                </c:pt>
                <c:pt idx="139">
                  <c:v>8750</c:v>
                </c:pt>
                <c:pt idx="140">
                  <c:v>8800</c:v>
                </c:pt>
                <c:pt idx="141">
                  <c:v>8850</c:v>
                </c:pt>
                <c:pt idx="142">
                  <c:v>8900</c:v>
                </c:pt>
                <c:pt idx="143">
                  <c:v>8950</c:v>
                </c:pt>
                <c:pt idx="144">
                  <c:v>9000</c:v>
                </c:pt>
                <c:pt idx="145">
                  <c:v>9050</c:v>
                </c:pt>
                <c:pt idx="146">
                  <c:v>9100</c:v>
                </c:pt>
                <c:pt idx="147">
                  <c:v>9150</c:v>
                </c:pt>
                <c:pt idx="148">
                  <c:v>9200</c:v>
                </c:pt>
                <c:pt idx="149">
                  <c:v>9250</c:v>
                </c:pt>
                <c:pt idx="150">
                  <c:v>9300</c:v>
                </c:pt>
                <c:pt idx="151">
                  <c:v>9350</c:v>
                </c:pt>
                <c:pt idx="152">
                  <c:v>9400</c:v>
                </c:pt>
                <c:pt idx="153">
                  <c:v>9450</c:v>
                </c:pt>
                <c:pt idx="154">
                  <c:v>9500</c:v>
                </c:pt>
                <c:pt idx="155">
                  <c:v>9550</c:v>
                </c:pt>
                <c:pt idx="156">
                  <c:v>9600</c:v>
                </c:pt>
                <c:pt idx="157">
                  <c:v>9650</c:v>
                </c:pt>
                <c:pt idx="158">
                  <c:v>9700</c:v>
                </c:pt>
                <c:pt idx="159">
                  <c:v>9750</c:v>
                </c:pt>
                <c:pt idx="160">
                  <c:v>9800</c:v>
                </c:pt>
                <c:pt idx="161">
                  <c:v>9850</c:v>
                </c:pt>
                <c:pt idx="162">
                  <c:v>9900</c:v>
                </c:pt>
                <c:pt idx="163">
                  <c:v>9950</c:v>
                </c:pt>
                <c:pt idx="164">
                  <c:v>10000</c:v>
                </c:pt>
                <c:pt idx="165">
                  <c:v>10050</c:v>
                </c:pt>
                <c:pt idx="166">
                  <c:v>10100</c:v>
                </c:pt>
                <c:pt idx="167">
                  <c:v>10150</c:v>
                </c:pt>
                <c:pt idx="168">
                  <c:v>10200</c:v>
                </c:pt>
                <c:pt idx="169">
                  <c:v>10250</c:v>
                </c:pt>
                <c:pt idx="170">
                  <c:v>10300</c:v>
                </c:pt>
                <c:pt idx="171">
                  <c:v>10350</c:v>
                </c:pt>
                <c:pt idx="172">
                  <c:v>10400</c:v>
                </c:pt>
                <c:pt idx="173">
                  <c:v>10450</c:v>
                </c:pt>
                <c:pt idx="174">
                  <c:v>10500</c:v>
                </c:pt>
                <c:pt idx="175">
                  <c:v>10550</c:v>
                </c:pt>
                <c:pt idx="176">
                  <c:v>10600</c:v>
                </c:pt>
                <c:pt idx="177">
                  <c:v>10650</c:v>
                </c:pt>
                <c:pt idx="178">
                  <c:v>10700</c:v>
                </c:pt>
                <c:pt idx="179">
                  <c:v>10750</c:v>
                </c:pt>
                <c:pt idx="180">
                  <c:v>10800</c:v>
                </c:pt>
                <c:pt idx="181">
                  <c:v>10850</c:v>
                </c:pt>
                <c:pt idx="182">
                  <c:v>10900</c:v>
                </c:pt>
                <c:pt idx="183">
                  <c:v>10950</c:v>
                </c:pt>
                <c:pt idx="184">
                  <c:v>11000</c:v>
                </c:pt>
                <c:pt idx="185">
                  <c:v>11050</c:v>
                </c:pt>
                <c:pt idx="186">
                  <c:v>11100</c:v>
                </c:pt>
                <c:pt idx="187">
                  <c:v>11150</c:v>
                </c:pt>
                <c:pt idx="188">
                  <c:v>11200</c:v>
                </c:pt>
                <c:pt idx="189">
                  <c:v>11250</c:v>
                </c:pt>
                <c:pt idx="190">
                  <c:v>11300</c:v>
                </c:pt>
                <c:pt idx="191">
                  <c:v>11350</c:v>
                </c:pt>
                <c:pt idx="192">
                  <c:v>11400</c:v>
                </c:pt>
                <c:pt idx="193">
                  <c:v>11450</c:v>
                </c:pt>
                <c:pt idx="194">
                  <c:v>11500</c:v>
                </c:pt>
                <c:pt idx="195">
                  <c:v>11550</c:v>
                </c:pt>
                <c:pt idx="196">
                  <c:v>11600</c:v>
                </c:pt>
                <c:pt idx="197">
                  <c:v>11650</c:v>
                </c:pt>
                <c:pt idx="198">
                  <c:v>11700</c:v>
                </c:pt>
                <c:pt idx="199">
                  <c:v>11750</c:v>
                </c:pt>
              </c:numCache>
            </c:numRef>
          </c:xVal>
          <c:yVal>
            <c:numRef>
              <c:f>Sheet1!$D$3:$D$2002</c:f>
              <c:numCache>
                <c:formatCode>General</c:formatCode>
                <c:ptCount val="2000"/>
                <c:pt idx="0">
                  <c:v>1800</c:v>
                </c:pt>
                <c:pt idx="1">
                  <c:v>1850</c:v>
                </c:pt>
                <c:pt idx="2">
                  <c:v>1900</c:v>
                </c:pt>
                <c:pt idx="3">
                  <c:v>1950</c:v>
                </c:pt>
                <c:pt idx="4">
                  <c:v>2000</c:v>
                </c:pt>
                <c:pt idx="5">
                  <c:v>2050</c:v>
                </c:pt>
                <c:pt idx="6">
                  <c:v>2100</c:v>
                </c:pt>
                <c:pt idx="7">
                  <c:v>2150</c:v>
                </c:pt>
                <c:pt idx="8">
                  <c:v>2200</c:v>
                </c:pt>
                <c:pt idx="9">
                  <c:v>2250</c:v>
                </c:pt>
                <c:pt idx="10">
                  <c:v>2300</c:v>
                </c:pt>
                <c:pt idx="11">
                  <c:v>2350</c:v>
                </c:pt>
                <c:pt idx="12">
                  <c:v>2400</c:v>
                </c:pt>
                <c:pt idx="13">
                  <c:v>2450</c:v>
                </c:pt>
                <c:pt idx="14">
                  <c:v>2500</c:v>
                </c:pt>
                <c:pt idx="15">
                  <c:v>2550</c:v>
                </c:pt>
                <c:pt idx="16">
                  <c:v>2600</c:v>
                </c:pt>
                <c:pt idx="17">
                  <c:v>2650</c:v>
                </c:pt>
                <c:pt idx="18">
                  <c:v>2700</c:v>
                </c:pt>
                <c:pt idx="19">
                  <c:v>2750</c:v>
                </c:pt>
                <c:pt idx="20">
                  <c:v>2800</c:v>
                </c:pt>
                <c:pt idx="21">
                  <c:v>2850</c:v>
                </c:pt>
                <c:pt idx="22">
                  <c:v>2900</c:v>
                </c:pt>
                <c:pt idx="23">
                  <c:v>2950</c:v>
                </c:pt>
                <c:pt idx="24">
                  <c:v>3000</c:v>
                </c:pt>
                <c:pt idx="25">
                  <c:v>3050</c:v>
                </c:pt>
                <c:pt idx="26">
                  <c:v>3100</c:v>
                </c:pt>
                <c:pt idx="27">
                  <c:v>3150</c:v>
                </c:pt>
                <c:pt idx="28">
                  <c:v>3200</c:v>
                </c:pt>
                <c:pt idx="29">
                  <c:v>3250</c:v>
                </c:pt>
                <c:pt idx="30">
                  <c:v>3300</c:v>
                </c:pt>
                <c:pt idx="31">
                  <c:v>3350</c:v>
                </c:pt>
                <c:pt idx="32">
                  <c:v>3400</c:v>
                </c:pt>
                <c:pt idx="33">
                  <c:v>3450</c:v>
                </c:pt>
                <c:pt idx="34">
                  <c:v>3500</c:v>
                </c:pt>
                <c:pt idx="35">
                  <c:v>3550</c:v>
                </c:pt>
                <c:pt idx="36">
                  <c:v>3600</c:v>
                </c:pt>
                <c:pt idx="37">
                  <c:v>3650</c:v>
                </c:pt>
                <c:pt idx="38">
                  <c:v>3700</c:v>
                </c:pt>
                <c:pt idx="39">
                  <c:v>3750</c:v>
                </c:pt>
                <c:pt idx="40">
                  <c:v>3800</c:v>
                </c:pt>
                <c:pt idx="41">
                  <c:v>3850</c:v>
                </c:pt>
                <c:pt idx="42">
                  <c:v>3900</c:v>
                </c:pt>
                <c:pt idx="43">
                  <c:v>3950</c:v>
                </c:pt>
                <c:pt idx="44">
                  <c:v>4000</c:v>
                </c:pt>
                <c:pt idx="45">
                  <c:v>4050</c:v>
                </c:pt>
                <c:pt idx="46">
                  <c:v>4100</c:v>
                </c:pt>
                <c:pt idx="47">
                  <c:v>4150</c:v>
                </c:pt>
                <c:pt idx="48">
                  <c:v>4200</c:v>
                </c:pt>
                <c:pt idx="49">
                  <c:v>4250</c:v>
                </c:pt>
                <c:pt idx="50">
                  <c:v>4300</c:v>
                </c:pt>
                <c:pt idx="51">
                  <c:v>4350</c:v>
                </c:pt>
                <c:pt idx="52">
                  <c:v>4400</c:v>
                </c:pt>
                <c:pt idx="53">
                  <c:v>4450</c:v>
                </c:pt>
                <c:pt idx="54">
                  <c:v>4500</c:v>
                </c:pt>
                <c:pt idx="55">
                  <c:v>4550</c:v>
                </c:pt>
                <c:pt idx="56">
                  <c:v>4600</c:v>
                </c:pt>
                <c:pt idx="57">
                  <c:v>4650</c:v>
                </c:pt>
                <c:pt idx="58">
                  <c:v>4700</c:v>
                </c:pt>
                <c:pt idx="59">
                  <c:v>4750</c:v>
                </c:pt>
                <c:pt idx="60">
                  <c:v>4800</c:v>
                </c:pt>
                <c:pt idx="61">
                  <c:v>4850</c:v>
                </c:pt>
                <c:pt idx="62">
                  <c:v>4900</c:v>
                </c:pt>
                <c:pt idx="63">
                  <c:v>4950</c:v>
                </c:pt>
                <c:pt idx="64">
                  <c:v>5000</c:v>
                </c:pt>
                <c:pt idx="65">
                  <c:v>5050</c:v>
                </c:pt>
                <c:pt idx="66">
                  <c:v>5100</c:v>
                </c:pt>
                <c:pt idx="67">
                  <c:v>5150</c:v>
                </c:pt>
                <c:pt idx="68">
                  <c:v>5200</c:v>
                </c:pt>
                <c:pt idx="69">
                  <c:v>5250</c:v>
                </c:pt>
                <c:pt idx="70">
                  <c:v>5300</c:v>
                </c:pt>
                <c:pt idx="71">
                  <c:v>5350</c:v>
                </c:pt>
                <c:pt idx="72">
                  <c:v>5400</c:v>
                </c:pt>
                <c:pt idx="73">
                  <c:v>5450</c:v>
                </c:pt>
                <c:pt idx="74">
                  <c:v>5500</c:v>
                </c:pt>
                <c:pt idx="75">
                  <c:v>5550</c:v>
                </c:pt>
                <c:pt idx="76">
                  <c:v>5600</c:v>
                </c:pt>
                <c:pt idx="77">
                  <c:v>5650</c:v>
                </c:pt>
                <c:pt idx="78">
                  <c:v>5700</c:v>
                </c:pt>
                <c:pt idx="79">
                  <c:v>5750</c:v>
                </c:pt>
                <c:pt idx="80">
                  <c:v>5800</c:v>
                </c:pt>
                <c:pt idx="81">
                  <c:v>5850</c:v>
                </c:pt>
                <c:pt idx="82">
                  <c:v>5900</c:v>
                </c:pt>
                <c:pt idx="83">
                  <c:v>5950</c:v>
                </c:pt>
                <c:pt idx="84">
                  <c:v>6000</c:v>
                </c:pt>
                <c:pt idx="85">
                  <c:v>6050</c:v>
                </c:pt>
                <c:pt idx="86">
                  <c:v>6100</c:v>
                </c:pt>
                <c:pt idx="87">
                  <c:v>6150</c:v>
                </c:pt>
                <c:pt idx="88">
                  <c:v>6200</c:v>
                </c:pt>
                <c:pt idx="89">
                  <c:v>6250</c:v>
                </c:pt>
                <c:pt idx="90">
                  <c:v>6300</c:v>
                </c:pt>
                <c:pt idx="91">
                  <c:v>6350</c:v>
                </c:pt>
                <c:pt idx="92">
                  <c:v>6400</c:v>
                </c:pt>
                <c:pt idx="93">
                  <c:v>6450</c:v>
                </c:pt>
                <c:pt idx="94">
                  <c:v>6500</c:v>
                </c:pt>
                <c:pt idx="95">
                  <c:v>6550</c:v>
                </c:pt>
                <c:pt idx="96">
                  <c:v>6600</c:v>
                </c:pt>
                <c:pt idx="97">
                  <c:v>6650</c:v>
                </c:pt>
                <c:pt idx="98">
                  <c:v>6700</c:v>
                </c:pt>
                <c:pt idx="99">
                  <c:v>6750</c:v>
                </c:pt>
                <c:pt idx="100">
                  <c:v>6800</c:v>
                </c:pt>
                <c:pt idx="101">
                  <c:v>6850</c:v>
                </c:pt>
                <c:pt idx="102">
                  <c:v>6900</c:v>
                </c:pt>
                <c:pt idx="103">
                  <c:v>6950</c:v>
                </c:pt>
                <c:pt idx="104">
                  <c:v>7000</c:v>
                </c:pt>
                <c:pt idx="105">
                  <c:v>7050</c:v>
                </c:pt>
                <c:pt idx="106">
                  <c:v>7100</c:v>
                </c:pt>
                <c:pt idx="107">
                  <c:v>7150</c:v>
                </c:pt>
                <c:pt idx="108">
                  <c:v>7200</c:v>
                </c:pt>
                <c:pt idx="109">
                  <c:v>7250</c:v>
                </c:pt>
                <c:pt idx="110">
                  <c:v>7300</c:v>
                </c:pt>
                <c:pt idx="111">
                  <c:v>7350</c:v>
                </c:pt>
                <c:pt idx="112">
                  <c:v>7400</c:v>
                </c:pt>
                <c:pt idx="113">
                  <c:v>7450</c:v>
                </c:pt>
                <c:pt idx="114">
                  <c:v>7500</c:v>
                </c:pt>
                <c:pt idx="115">
                  <c:v>7550</c:v>
                </c:pt>
                <c:pt idx="116">
                  <c:v>7600</c:v>
                </c:pt>
                <c:pt idx="117">
                  <c:v>7650</c:v>
                </c:pt>
                <c:pt idx="118">
                  <c:v>7700</c:v>
                </c:pt>
                <c:pt idx="119">
                  <c:v>7750</c:v>
                </c:pt>
                <c:pt idx="120">
                  <c:v>7800</c:v>
                </c:pt>
                <c:pt idx="121">
                  <c:v>7850</c:v>
                </c:pt>
                <c:pt idx="122">
                  <c:v>7900</c:v>
                </c:pt>
                <c:pt idx="123">
                  <c:v>7950</c:v>
                </c:pt>
                <c:pt idx="124">
                  <c:v>8000</c:v>
                </c:pt>
                <c:pt idx="125">
                  <c:v>8050</c:v>
                </c:pt>
                <c:pt idx="126">
                  <c:v>8100</c:v>
                </c:pt>
                <c:pt idx="127">
                  <c:v>8150</c:v>
                </c:pt>
                <c:pt idx="128">
                  <c:v>8200</c:v>
                </c:pt>
                <c:pt idx="129">
                  <c:v>8250</c:v>
                </c:pt>
                <c:pt idx="130">
                  <c:v>8300</c:v>
                </c:pt>
                <c:pt idx="131">
                  <c:v>8350</c:v>
                </c:pt>
                <c:pt idx="132">
                  <c:v>8400</c:v>
                </c:pt>
                <c:pt idx="133">
                  <c:v>8450</c:v>
                </c:pt>
                <c:pt idx="134">
                  <c:v>8500</c:v>
                </c:pt>
                <c:pt idx="135">
                  <c:v>8550</c:v>
                </c:pt>
                <c:pt idx="136">
                  <c:v>8600</c:v>
                </c:pt>
                <c:pt idx="137">
                  <c:v>8650</c:v>
                </c:pt>
                <c:pt idx="138">
                  <c:v>8700</c:v>
                </c:pt>
                <c:pt idx="139">
                  <c:v>8750</c:v>
                </c:pt>
                <c:pt idx="140">
                  <c:v>8800</c:v>
                </c:pt>
                <c:pt idx="141">
                  <c:v>8850</c:v>
                </c:pt>
                <c:pt idx="142">
                  <c:v>8900</c:v>
                </c:pt>
                <c:pt idx="143">
                  <c:v>8950</c:v>
                </c:pt>
                <c:pt idx="144">
                  <c:v>9000</c:v>
                </c:pt>
                <c:pt idx="145">
                  <c:v>9050</c:v>
                </c:pt>
                <c:pt idx="146">
                  <c:v>9100</c:v>
                </c:pt>
                <c:pt idx="147">
                  <c:v>9150</c:v>
                </c:pt>
                <c:pt idx="148">
                  <c:v>9200</c:v>
                </c:pt>
                <c:pt idx="149">
                  <c:v>9250</c:v>
                </c:pt>
                <c:pt idx="150">
                  <c:v>9300</c:v>
                </c:pt>
                <c:pt idx="151">
                  <c:v>9350</c:v>
                </c:pt>
                <c:pt idx="152">
                  <c:v>9400</c:v>
                </c:pt>
                <c:pt idx="153">
                  <c:v>9450</c:v>
                </c:pt>
                <c:pt idx="154">
                  <c:v>9500</c:v>
                </c:pt>
                <c:pt idx="155">
                  <c:v>9550</c:v>
                </c:pt>
                <c:pt idx="156">
                  <c:v>9600</c:v>
                </c:pt>
                <c:pt idx="157">
                  <c:v>9650</c:v>
                </c:pt>
                <c:pt idx="158">
                  <c:v>9700</c:v>
                </c:pt>
                <c:pt idx="159">
                  <c:v>9750</c:v>
                </c:pt>
                <c:pt idx="160">
                  <c:v>9800</c:v>
                </c:pt>
                <c:pt idx="161">
                  <c:v>9850</c:v>
                </c:pt>
                <c:pt idx="162">
                  <c:v>9900</c:v>
                </c:pt>
                <c:pt idx="163">
                  <c:v>9950</c:v>
                </c:pt>
                <c:pt idx="164">
                  <c:v>10000</c:v>
                </c:pt>
                <c:pt idx="165">
                  <c:v>10050</c:v>
                </c:pt>
                <c:pt idx="166">
                  <c:v>10100</c:v>
                </c:pt>
                <c:pt idx="167">
                  <c:v>10150</c:v>
                </c:pt>
                <c:pt idx="168">
                  <c:v>10200</c:v>
                </c:pt>
                <c:pt idx="169">
                  <c:v>10250</c:v>
                </c:pt>
                <c:pt idx="170">
                  <c:v>10300</c:v>
                </c:pt>
                <c:pt idx="171">
                  <c:v>10350</c:v>
                </c:pt>
                <c:pt idx="172">
                  <c:v>10400</c:v>
                </c:pt>
                <c:pt idx="173">
                  <c:v>10450</c:v>
                </c:pt>
                <c:pt idx="174">
                  <c:v>10500</c:v>
                </c:pt>
                <c:pt idx="175">
                  <c:v>10550</c:v>
                </c:pt>
                <c:pt idx="176">
                  <c:v>10600</c:v>
                </c:pt>
                <c:pt idx="177">
                  <c:v>10650</c:v>
                </c:pt>
                <c:pt idx="178">
                  <c:v>10700</c:v>
                </c:pt>
                <c:pt idx="179">
                  <c:v>10750</c:v>
                </c:pt>
                <c:pt idx="180">
                  <c:v>10800</c:v>
                </c:pt>
                <c:pt idx="181">
                  <c:v>10850</c:v>
                </c:pt>
                <c:pt idx="182">
                  <c:v>10900</c:v>
                </c:pt>
                <c:pt idx="183">
                  <c:v>10950</c:v>
                </c:pt>
                <c:pt idx="184">
                  <c:v>11000</c:v>
                </c:pt>
                <c:pt idx="185">
                  <c:v>11050</c:v>
                </c:pt>
                <c:pt idx="186">
                  <c:v>11100</c:v>
                </c:pt>
                <c:pt idx="187">
                  <c:v>11150</c:v>
                </c:pt>
                <c:pt idx="188">
                  <c:v>11200</c:v>
                </c:pt>
                <c:pt idx="189">
                  <c:v>11250</c:v>
                </c:pt>
                <c:pt idx="190">
                  <c:v>11300</c:v>
                </c:pt>
                <c:pt idx="191">
                  <c:v>11350</c:v>
                </c:pt>
                <c:pt idx="192">
                  <c:v>11400</c:v>
                </c:pt>
                <c:pt idx="193">
                  <c:v>11450</c:v>
                </c:pt>
                <c:pt idx="194">
                  <c:v>11500</c:v>
                </c:pt>
                <c:pt idx="195">
                  <c:v>11550</c:v>
                </c:pt>
                <c:pt idx="196">
                  <c:v>11600</c:v>
                </c:pt>
                <c:pt idx="197">
                  <c:v>11650</c:v>
                </c:pt>
                <c:pt idx="198">
                  <c:v>11700</c:v>
                </c:pt>
                <c:pt idx="199">
                  <c:v>11750</c:v>
                </c:pt>
              </c:numCache>
            </c:numRef>
          </c:yVal>
          <c:smooth val="0"/>
          <c:extLst>
            <c:ext xmlns:c16="http://schemas.microsoft.com/office/drawing/2014/chart" uri="{C3380CC4-5D6E-409C-BE32-E72D297353CC}">
              <c16:uniqueId val="{00000001-64B5-7442-A05F-740E8E96A1A4}"/>
            </c:ext>
          </c:extLst>
        </c:ser>
        <c:ser>
          <c:idx val="1"/>
          <c:order val="1"/>
          <c:tx>
            <c:v>New Design</c:v>
          </c:tx>
          <c:spPr>
            <a:ln w="25400" cap="rnd">
              <a:noFill/>
              <a:round/>
            </a:ln>
            <a:effectLst/>
          </c:spPr>
          <c:marker>
            <c:symbol val="circle"/>
            <c:size val="5"/>
            <c:spPr>
              <a:solidFill>
                <a:srgbClr val="FF0000"/>
              </a:solidFill>
              <a:ln w="9525">
                <a:solidFill>
                  <a:schemeClr val="accent2"/>
                </a:solidFill>
              </a:ln>
              <a:effectLst/>
            </c:spPr>
          </c:marker>
          <c:xVal>
            <c:numRef>
              <c:f>Sheet1!$C$2</c:f>
              <c:numCache>
                <c:formatCode>General</c:formatCode>
                <c:ptCount val="1"/>
                <c:pt idx="0">
                  <c:v>2091.0209102091021</c:v>
                </c:pt>
              </c:numCache>
            </c:numRef>
          </c:xVal>
          <c:yVal>
            <c:numRef>
              <c:f>Sheet1!$D$2</c:f>
              <c:numCache>
                <c:formatCode>General</c:formatCode>
                <c:ptCount val="1"/>
                <c:pt idx="0">
                  <c:v>5882.3529411764703</c:v>
                </c:pt>
              </c:numCache>
            </c:numRef>
          </c:yVal>
          <c:smooth val="0"/>
          <c:extLst>
            <c:ext xmlns:c16="http://schemas.microsoft.com/office/drawing/2014/chart" uri="{C3380CC4-5D6E-409C-BE32-E72D297353CC}">
              <c16:uniqueId val="{00000002-64B5-7442-A05F-740E8E96A1A4}"/>
            </c:ext>
          </c:extLst>
        </c:ser>
        <c:dLbls>
          <c:showLegendKey val="0"/>
          <c:showVal val="0"/>
          <c:showCatName val="0"/>
          <c:showSerName val="0"/>
          <c:showPercent val="0"/>
          <c:showBubbleSize val="0"/>
        </c:dLbls>
        <c:axId val="263251664"/>
        <c:axId val="263284720"/>
      </c:scatterChart>
      <c:valAx>
        <c:axId val="263251664"/>
        <c:scaling>
          <c:logBase val="10"/>
          <c:orientation val="minMax"/>
          <c:max val="7000"/>
          <c:min val="180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latin typeface="Arial" panose="020B0604020202020204" pitchFamily="34" charset="0"/>
                    <a:cs typeface="Arial" panose="020B0604020202020204" pitchFamily="34" charset="0"/>
                  </a:rPr>
                  <a:t>Lateral</a:t>
                </a:r>
                <a:r>
                  <a:rPr lang="en-GB"/>
                  <a:t> </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one"/>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63284720"/>
        <c:crosses val="autoZero"/>
        <c:crossBetween val="midCat"/>
      </c:valAx>
      <c:valAx>
        <c:axId val="263284720"/>
        <c:scaling>
          <c:logBase val="10"/>
          <c:orientation val="minMax"/>
          <c:max val="7000"/>
          <c:min val="180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latin typeface="Arial" panose="020B0604020202020204" pitchFamily="34" charset="0"/>
                    <a:cs typeface="Arial" panose="020B0604020202020204" pitchFamily="34" charset="0"/>
                  </a:rPr>
                  <a:t>Longitudinal</a:t>
                </a:r>
                <a:r>
                  <a:rPr lang="en-GB"/>
                  <a:t> </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one"/>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63251664"/>
        <c:crosses val="autoZero"/>
        <c:crossBetween val="midCat"/>
      </c:valAx>
      <c:spPr>
        <a:noFill/>
        <a:ln>
          <a:noFill/>
        </a:ln>
        <a:effectLst/>
      </c:spPr>
    </c:plotArea>
    <c:legend>
      <c:legendPos val="t"/>
      <c:legendEntry>
        <c:idx val="0"/>
        <c:txPr>
          <a:bodyPr rot="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mn-cs"/>
              </a:defRPr>
            </a:pPr>
            <a:endParaRPr lang="en-US"/>
          </a:p>
        </c:txPr>
      </c:legendEntry>
      <c:legendEntry>
        <c:idx val="1"/>
        <c:txPr>
          <a:bodyPr rot="0" spcFirstLastPara="1" vertOverflow="ellipsis" vert="horz" wrap="square" anchor="ctr" anchorCtr="1"/>
          <a:lstStyle/>
          <a:p>
            <a:pPr>
              <a:defRPr sz="900" b="0" i="0" u="none" strike="noStrike" kern="1200" baseline="0">
                <a:solidFill>
                  <a:schemeClr val="tx1">
                    <a:lumMod val="65000"/>
                    <a:lumOff val="35000"/>
                  </a:schemeClr>
                </a:solidFill>
                <a:latin typeface="Arial" panose="020B0604020202020204" pitchFamily="34" charset="0"/>
                <a:ea typeface="+mn-ea"/>
                <a:cs typeface="+mn-cs"/>
              </a:defRPr>
            </a:pPr>
            <a:endParaRPr lang="en-US"/>
          </a:p>
        </c:txPr>
      </c:legendEntry>
      <c:legendEntry>
        <c:idx val="2"/>
        <c:delete val="1"/>
      </c:legendEntry>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diagrams/_rels/data1.xml.rels><?xml version="1.0" encoding="UTF-8" standalone="yes"?>
<Relationships xmlns="http://schemas.openxmlformats.org/package/2006/relationships"><Relationship Id="rId1" Type="http://schemas.openxmlformats.org/officeDocument/2006/relationships/image" Target="../media/image8.jpg"/></Relationships>
</file>

<file path=ppt/diagrams/_rels/drawing1.xml.rels><?xml version="1.0" encoding="UTF-8" standalone="yes"?>
<Relationships xmlns="http://schemas.openxmlformats.org/package/2006/relationships"><Relationship Id="rId1" Type="http://schemas.openxmlformats.org/officeDocument/2006/relationships/image" Target="../media/image8.jp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844A2E-1E73-CB45-A1FF-A19BE245D073}" type="doc">
      <dgm:prSet loTypeId="urn:microsoft.com/office/officeart/2005/8/layout/vList4" loCatId="" qsTypeId="urn:microsoft.com/office/officeart/2005/8/quickstyle/simple1" qsCatId="simple" csTypeId="urn:microsoft.com/office/officeart/2005/8/colors/accent1_2" csCatId="accent1" phldr="1"/>
      <dgm:spPr/>
      <dgm:t>
        <a:bodyPr/>
        <a:lstStyle/>
        <a:p>
          <a:endParaRPr lang="en-GB"/>
        </a:p>
      </dgm:t>
    </dgm:pt>
    <dgm:pt modelId="{0FF8BAE6-F807-2544-ABB5-770F7A8616D1}">
      <dgm:prSet phldrT="[Text]"/>
      <dgm:spPr/>
      <dgm:t>
        <a:bodyPr/>
        <a:lstStyle/>
        <a:p>
          <a:r>
            <a:rPr lang="en-GB" dirty="0"/>
            <a:t>BRODY CROCKFORD</a:t>
          </a:r>
        </a:p>
      </dgm:t>
    </dgm:pt>
    <dgm:pt modelId="{CB98C933-0829-EA4C-9466-AA0262132142}" type="parTrans" cxnId="{1031AFC6-F205-5A41-A67A-8E15D5A16A34}">
      <dgm:prSet/>
      <dgm:spPr/>
      <dgm:t>
        <a:bodyPr/>
        <a:lstStyle/>
        <a:p>
          <a:endParaRPr lang="en-GB"/>
        </a:p>
      </dgm:t>
    </dgm:pt>
    <dgm:pt modelId="{CBE77A50-1513-CB49-BFAC-983C6D3F19CF}" type="sibTrans" cxnId="{1031AFC6-F205-5A41-A67A-8E15D5A16A34}">
      <dgm:prSet/>
      <dgm:spPr/>
      <dgm:t>
        <a:bodyPr/>
        <a:lstStyle/>
        <a:p>
          <a:endParaRPr lang="en-GB"/>
        </a:p>
      </dgm:t>
    </dgm:pt>
    <dgm:pt modelId="{EA1C1588-BBBC-B84F-A3E0-8E7942E3AF39}">
      <dgm:prSet phldrT="[Text]"/>
      <dgm:spPr/>
      <dgm:t>
        <a:bodyPr/>
        <a:lstStyle/>
        <a:p>
          <a:r>
            <a:rPr lang="en-GB" dirty="0"/>
            <a:t>Project Manager</a:t>
          </a:r>
        </a:p>
      </dgm:t>
    </dgm:pt>
    <dgm:pt modelId="{44F2C6C6-518D-304A-A04A-54B4ED1E5FF8}" type="parTrans" cxnId="{62778995-B636-1C40-A127-936EC7C7F202}">
      <dgm:prSet/>
      <dgm:spPr/>
      <dgm:t>
        <a:bodyPr/>
        <a:lstStyle/>
        <a:p>
          <a:endParaRPr lang="en-GB"/>
        </a:p>
      </dgm:t>
    </dgm:pt>
    <dgm:pt modelId="{C45074B8-D786-9140-876E-8A4A3CA05A3F}" type="sibTrans" cxnId="{62778995-B636-1C40-A127-936EC7C7F202}">
      <dgm:prSet/>
      <dgm:spPr/>
      <dgm:t>
        <a:bodyPr/>
        <a:lstStyle/>
        <a:p>
          <a:endParaRPr lang="en-GB"/>
        </a:p>
      </dgm:t>
    </dgm:pt>
    <dgm:pt modelId="{A21E0FD9-F297-F447-9A23-2C37DE223DD9}">
      <dgm:prSet phldrT="[Text]"/>
      <dgm:spPr/>
      <dgm:t>
        <a:bodyPr/>
        <a:lstStyle/>
        <a:p>
          <a:r>
            <a:rPr lang="en-GB" dirty="0"/>
            <a:t>Frame Development</a:t>
          </a:r>
        </a:p>
      </dgm:t>
    </dgm:pt>
    <dgm:pt modelId="{C52D21D4-C3A3-224A-BED7-7F8E9796CCBA}" type="parTrans" cxnId="{2C4EC2D6-DC7E-814B-B5AE-A4929980646E}">
      <dgm:prSet/>
      <dgm:spPr/>
      <dgm:t>
        <a:bodyPr/>
        <a:lstStyle/>
        <a:p>
          <a:endParaRPr lang="en-GB"/>
        </a:p>
      </dgm:t>
    </dgm:pt>
    <dgm:pt modelId="{3176B6C7-B607-2941-B5FE-52344F3B4BBD}" type="sibTrans" cxnId="{2C4EC2D6-DC7E-814B-B5AE-A4929980646E}">
      <dgm:prSet/>
      <dgm:spPr/>
      <dgm:t>
        <a:bodyPr/>
        <a:lstStyle/>
        <a:p>
          <a:endParaRPr lang="en-GB"/>
        </a:p>
      </dgm:t>
    </dgm:pt>
    <dgm:pt modelId="{AE2C9FB1-48E2-C845-8896-703949C6B987}">
      <dgm:prSet phldrT="[Text]"/>
      <dgm:spPr/>
      <dgm:t>
        <a:bodyPr/>
        <a:lstStyle/>
        <a:p>
          <a:r>
            <a:rPr lang="en-GB" dirty="0"/>
            <a:t>JAY WEXLER</a:t>
          </a:r>
        </a:p>
      </dgm:t>
    </dgm:pt>
    <dgm:pt modelId="{081278F8-CC42-2D48-9F7B-A4C73FC8FC8A}" type="parTrans" cxnId="{D1316A80-3FA9-8546-9242-65E68DD57FD8}">
      <dgm:prSet/>
      <dgm:spPr/>
      <dgm:t>
        <a:bodyPr/>
        <a:lstStyle/>
        <a:p>
          <a:endParaRPr lang="en-GB"/>
        </a:p>
      </dgm:t>
    </dgm:pt>
    <dgm:pt modelId="{BB26F578-2EB8-8840-8DDB-D4A5937A3C98}" type="sibTrans" cxnId="{D1316A80-3FA9-8546-9242-65E68DD57FD8}">
      <dgm:prSet/>
      <dgm:spPr/>
      <dgm:t>
        <a:bodyPr/>
        <a:lstStyle/>
        <a:p>
          <a:endParaRPr lang="en-GB"/>
        </a:p>
      </dgm:t>
    </dgm:pt>
    <dgm:pt modelId="{CA3F9237-B552-C54D-A779-980D1E23AFD3}">
      <dgm:prSet phldrT="[Text]"/>
      <dgm:spPr/>
      <dgm:t>
        <a:bodyPr/>
        <a:lstStyle/>
        <a:p>
          <a:r>
            <a:rPr lang="en-GB" dirty="0"/>
            <a:t>Self-Supporting Seat</a:t>
          </a:r>
        </a:p>
      </dgm:t>
    </dgm:pt>
    <dgm:pt modelId="{0D7C2535-96C3-564F-AE17-7506B3C2E7F3}" type="parTrans" cxnId="{21A4508E-576A-E04A-A934-F55193DC4CF9}">
      <dgm:prSet/>
      <dgm:spPr/>
      <dgm:t>
        <a:bodyPr/>
        <a:lstStyle/>
        <a:p>
          <a:endParaRPr lang="en-GB"/>
        </a:p>
      </dgm:t>
    </dgm:pt>
    <dgm:pt modelId="{1C69F575-727B-1C4E-B67F-FC989E8CC6A4}" type="sibTrans" cxnId="{21A4508E-576A-E04A-A934-F55193DC4CF9}">
      <dgm:prSet/>
      <dgm:spPr/>
      <dgm:t>
        <a:bodyPr/>
        <a:lstStyle/>
        <a:p>
          <a:endParaRPr lang="en-GB"/>
        </a:p>
      </dgm:t>
    </dgm:pt>
    <dgm:pt modelId="{7FFA9F21-1C76-7948-9B49-1549DA72AFA4}">
      <dgm:prSet phldrT="[Text]"/>
      <dgm:spPr/>
      <dgm:t>
        <a:bodyPr/>
        <a:lstStyle/>
        <a:p>
          <a:r>
            <a:rPr lang="en-GB" dirty="0"/>
            <a:t>Tank/Airbox Cover</a:t>
          </a:r>
        </a:p>
      </dgm:t>
    </dgm:pt>
    <dgm:pt modelId="{EC393BE5-2985-A242-95EE-06248B37907D}" type="parTrans" cxnId="{1955C32C-537D-FC41-912A-9FCDFFAA0D99}">
      <dgm:prSet/>
      <dgm:spPr/>
      <dgm:t>
        <a:bodyPr/>
        <a:lstStyle/>
        <a:p>
          <a:endParaRPr lang="en-GB"/>
        </a:p>
      </dgm:t>
    </dgm:pt>
    <dgm:pt modelId="{67BF1C8F-A734-3D46-9A12-DD1ED408AFDF}" type="sibTrans" cxnId="{1955C32C-537D-FC41-912A-9FCDFFAA0D99}">
      <dgm:prSet/>
      <dgm:spPr/>
      <dgm:t>
        <a:bodyPr/>
        <a:lstStyle/>
        <a:p>
          <a:endParaRPr lang="en-GB"/>
        </a:p>
      </dgm:t>
    </dgm:pt>
    <dgm:pt modelId="{0025F7CA-F2F0-C84C-9D5F-616F6158FDF1}">
      <dgm:prSet phldrT="[Text]"/>
      <dgm:spPr/>
      <dgm:t>
        <a:bodyPr/>
        <a:lstStyle/>
        <a:p>
          <a:r>
            <a:rPr lang="en-GB" dirty="0"/>
            <a:t>SAM STAINSBY</a:t>
          </a:r>
        </a:p>
      </dgm:t>
    </dgm:pt>
    <dgm:pt modelId="{1C363E11-ED80-B74F-A3DF-AA259B8138EE}" type="parTrans" cxnId="{656ECAAD-E381-6241-BE6F-DF1590F5DE05}">
      <dgm:prSet/>
      <dgm:spPr/>
      <dgm:t>
        <a:bodyPr/>
        <a:lstStyle/>
        <a:p>
          <a:endParaRPr lang="en-GB"/>
        </a:p>
      </dgm:t>
    </dgm:pt>
    <dgm:pt modelId="{7BFF4BD1-55D2-1B43-9638-5110E6563273}" type="sibTrans" cxnId="{656ECAAD-E381-6241-BE6F-DF1590F5DE05}">
      <dgm:prSet/>
      <dgm:spPr/>
      <dgm:t>
        <a:bodyPr/>
        <a:lstStyle/>
        <a:p>
          <a:endParaRPr lang="en-GB"/>
        </a:p>
      </dgm:t>
    </dgm:pt>
    <dgm:pt modelId="{8DCCF19B-6F7C-594F-8E3D-031D7DFB6236}">
      <dgm:prSet phldrT="[Text]"/>
      <dgm:spPr/>
      <dgm:t>
        <a:bodyPr/>
        <a:lstStyle/>
        <a:p>
          <a:r>
            <a:rPr lang="en-GB" dirty="0"/>
            <a:t>Variable Inlet Stacks</a:t>
          </a:r>
        </a:p>
      </dgm:t>
    </dgm:pt>
    <dgm:pt modelId="{022C80EE-9DDC-C34D-B517-62828719A09A}" type="parTrans" cxnId="{360C3595-7682-1F4F-8817-13AF76F3088A}">
      <dgm:prSet/>
      <dgm:spPr/>
      <dgm:t>
        <a:bodyPr/>
        <a:lstStyle/>
        <a:p>
          <a:endParaRPr lang="en-GB"/>
        </a:p>
      </dgm:t>
    </dgm:pt>
    <dgm:pt modelId="{15CCD38C-E2CE-224D-B539-DADAE899CF46}" type="sibTrans" cxnId="{360C3595-7682-1F4F-8817-13AF76F3088A}">
      <dgm:prSet/>
      <dgm:spPr/>
      <dgm:t>
        <a:bodyPr/>
        <a:lstStyle/>
        <a:p>
          <a:endParaRPr lang="en-GB"/>
        </a:p>
      </dgm:t>
    </dgm:pt>
    <dgm:pt modelId="{A907C283-F548-3349-85CB-9108EC6E172D}" type="pres">
      <dgm:prSet presAssocID="{2F844A2E-1E73-CB45-A1FF-A19BE245D073}" presName="linear" presStyleCnt="0">
        <dgm:presLayoutVars>
          <dgm:dir/>
          <dgm:resizeHandles val="exact"/>
        </dgm:presLayoutVars>
      </dgm:prSet>
      <dgm:spPr/>
    </dgm:pt>
    <dgm:pt modelId="{6B5C2286-D473-EE45-8594-0A4644DA8476}" type="pres">
      <dgm:prSet presAssocID="{0FF8BAE6-F807-2544-ABB5-770F7A8616D1}" presName="comp" presStyleCnt="0"/>
      <dgm:spPr/>
    </dgm:pt>
    <dgm:pt modelId="{2B97F8FF-266F-0C43-AAE7-9DCC097A646C}" type="pres">
      <dgm:prSet presAssocID="{0FF8BAE6-F807-2544-ABB5-770F7A8616D1}" presName="box" presStyleLbl="node1" presStyleIdx="0" presStyleCnt="3"/>
      <dgm:spPr/>
    </dgm:pt>
    <dgm:pt modelId="{6C651106-1232-CF4F-80AA-EB6A98D8EDBB}" type="pres">
      <dgm:prSet presAssocID="{0FF8BAE6-F807-2544-ABB5-770F7A8616D1}" presName="img" presStyleLbl="fgImgPlac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a:stretch>
            <a:fillRect t="-10000" b="-10000"/>
          </a:stretch>
        </a:blipFill>
      </dgm:spPr>
    </dgm:pt>
    <dgm:pt modelId="{626DBF4E-98BA-754C-BDE1-827B31B1AD6F}" type="pres">
      <dgm:prSet presAssocID="{0FF8BAE6-F807-2544-ABB5-770F7A8616D1}" presName="text" presStyleLbl="node1" presStyleIdx="0" presStyleCnt="3">
        <dgm:presLayoutVars>
          <dgm:bulletEnabled val="1"/>
        </dgm:presLayoutVars>
      </dgm:prSet>
      <dgm:spPr/>
    </dgm:pt>
    <dgm:pt modelId="{160D716F-98C4-674E-8B70-4C25156A7DF8}" type="pres">
      <dgm:prSet presAssocID="{CBE77A50-1513-CB49-BFAC-983C6D3F19CF}" presName="spacer" presStyleCnt="0"/>
      <dgm:spPr/>
    </dgm:pt>
    <dgm:pt modelId="{F8475ADF-8302-7247-A5E5-2C935C40829D}" type="pres">
      <dgm:prSet presAssocID="{AE2C9FB1-48E2-C845-8896-703949C6B987}" presName="comp" presStyleCnt="0"/>
      <dgm:spPr/>
    </dgm:pt>
    <dgm:pt modelId="{CFDCEAA1-96D3-AA4D-AE89-7AA5A056528B}" type="pres">
      <dgm:prSet presAssocID="{AE2C9FB1-48E2-C845-8896-703949C6B987}" presName="box" presStyleLbl="node1" presStyleIdx="1" presStyleCnt="3"/>
      <dgm:spPr/>
    </dgm:pt>
    <dgm:pt modelId="{B61E22DD-EC4D-D140-B0AD-AC9AFEC2CD66}" type="pres">
      <dgm:prSet presAssocID="{AE2C9FB1-48E2-C845-8896-703949C6B987}" presName="img" presStyleLbl="fgImgPlace1" presStyleIdx="1" presStyleCnt="3"/>
      <dgm:spPr>
        <a:blipFill>
          <a:blip xmlns:r="http://schemas.openxmlformats.org/officeDocument/2006/relationships" r:embed="rId1">
            <a:extLst>
              <a:ext uri="{28A0092B-C50C-407E-A947-70E740481C1C}">
                <a14:useLocalDpi xmlns:a14="http://schemas.microsoft.com/office/drawing/2010/main" val="0"/>
              </a:ext>
            </a:extLst>
          </a:blip>
          <a:srcRect/>
          <a:stretch>
            <a:fillRect t="-10000" b="-10000"/>
          </a:stretch>
        </a:blipFill>
      </dgm:spPr>
    </dgm:pt>
    <dgm:pt modelId="{D1A3EDC7-F681-1F4E-8E5B-06CA8BFD619A}" type="pres">
      <dgm:prSet presAssocID="{AE2C9FB1-48E2-C845-8896-703949C6B987}" presName="text" presStyleLbl="node1" presStyleIdx="1" presStyleCnt="3">
        <dgm:presLayoutVars>
          <dgm:bulletEnabled val="1"/>
        </dgm:presLayoutVars>
      </dgm:prSet>
      <dgm:spPr/>
    </dgm:pt>
    <dgm:pt modelId="{957C23AF-5B3E-0347-A985-79BCF811AFE6}" type="pres">
      <dgm:prSet presAssocID="{BB26F578-2EB8-8840-8DDB-D4A5937A3C98}" presName="spacer" presStyleCnt="0"/>
      <dgm:spPr/>
    </dgm:pt>
    <dgm:pt modelId="{6FDC2945-FB55-7E40-90DA-8C98EBBCC58F}" type="pres">
      <dgm:prSet presAssocID="{0025F7CA-F2F0-C84C-9D5F-616F6158FDF1}" presName="comp" presStyleCnt="0"/>
      <dgm:spPr/>
    </dgm:pt>
    <dgm:pt modelId="{1ECAEC3E-317F-CF42-9C90-B8C2B3BE9CDC}" type="pres">
      <dgm:prSet presAssocID="{0025F7CA-F2F0-C84C-9D5F-616F6158FDF1}" presName="box" presStyleLbl="node1" presStyleIdx="2" presStyleCnt="3" custLinFactNeighborY="-1170"/>
      <dgm:spPr/>
    </dgm:pt>
    <dgm:pt modelId="{822A6C7F-E2FC-BC49-93DA-5A56A90918AE}" type="pres">
      <dgm:prSet presAssocID="{0025F7CA-F2F0-C84C-9D5F-616F6158FDF1}" presName="img" presStyleLbl="fgImgPlace1" presStyleIdx="2" presStyleCnt="3"/>
      <dgm:spPr>
        <a:blipFill>
          <a:blip xmlns:r="http://schemas.openxmlformats.org/officeDocument/2006/relationships" r:embed="rId1">
            <a:extLst>
              <a:ext uri="{28A0092B-C50C-407E-A947-70E740481C1C}">
                <a14:useLocalDpi xmlns:a14="http://schemas.microsoft.com/office/drawing/2010/main" val="0"/>
              </a:ext>
            </a:extLst>
          </a:blip>
          <a:srcRect/>
          <a:stretch>
            <a:fillRect t="-10000" b="-10000"/>
          </a:stretch>
        </a:blipFill>
      </dgm:spPr>
    </dgm:pt>
    <dgm:pt modelId="{CF2470C9-D8BA-E549-B88C-0EB378CEBB82}" type="pres">
      <dgm:prSet presAssocID="{0025F7CA-F2F0-C84C-9D5F-616F6158FDF1}" presName="text" presStyleLbl="node1" presStyleIdx="2" presStyleCnt="3">
        <dgm:presLayoutVars>
          <dgm:bulletEnabled val="1"/>
        </dgm:presLayoutVars>
      </dgm:prSet>
      <dgm:spPr/>
    </dgm:pt>
  </dgm:ptLst>
  <dgm:cxnLst>
    <dgm:cxn modelId="{C1523403-3415-234B-ACD0-8FBB6B14580A}" type="presOf" srcId="{0025F7CA-F2F0-C84C-9D5F-616F6158FDF1}" destId="{CF2470C9-D8BA-E549-B88C-0EB378CEBB82}" srcOrd="1" destOrd="0" presId="urn:microsoft.com/office/officeart/2005/8/layout/vList4"/>
    <dgm:cxn modelId="{7EBABB09-1749-8847-8E19-DC012A4F0E7C}" type="presOf" srcId="{7FFA9F21-1C76-7948-9B49-1549DA72AFA4}" destId="{D1A3EDC7-F681-1F4E-8E5B-06CA8BFD619A}" srcOrd="1" destOrd="2" presId="urn:microsoft.com/office/officeart/2005/8/layout/vList4"/>
    <dgm:cxn modelId="{8F9ABF0B-EBD8-9D42-BEEB-EACAA3DB4DBA}" type="presOf" srcId="{EA1C1588-BBBC-B84F-A3E0-8E7942E3AF39}" destId="{2B97F8FF-266F-0C43-AAE7-9DCC097A646C}" srcOrd="0" destOrd="1" presId="urn:microsoft.com/office/officeart/2005/8/layout/vList4"/>
    <dgm:cxn modelId="{1955C32C-537D-FC41-912A-9FCDFFAA0D99}" srcId="{AE2C9FB1-48E2-C845-8896-703949C6B987}" destId="{7FFA9F21-1C76-7948-9B49-1549DA72AFA4}" srcOrd="1" destOrd="0" parTransId="{EC393BE5-2985-A242-95EE-06248B37907D}" sibTransId="{67BF1C8F-A734-3D46-9A12-DD1ED408AFDF}"/>
    <dgm:cxn modelId="{B9FCC842-B26F-0B49-A81C-F7C159A1F620}" type="presOf" srcId="{0FF8BAE6-F807-2544-ABB5-770F7A8616D1}" destId="{2B97F8FF-266F-0C43-AAE7-9DCC097A646C}" srcOrd="0" destOrd="0" presId="urn:microsoft.com/office/officeart/2005/8/layout/vList4"/>
    <dgm:cxn modelId="{B6E81172-4A0B-E54B-9AA7-4E088DA2B2FF}" type="presOf" srcId="{0FF8BAE6-F807-2544-ABB5-770F7A8616D1}" destId="{626DBF4E-98BA-754C-BDE1-827B31B1AD6F}" srcOrd="1" destOrd="0" presId="urn:microsoft.com/office/officeart/2005/8/layout/vList4"/>
    <dgm:cxn modelId="{EB63D07A-B7A5-8543-B5EC-7F93775FB4EC}" type="presOf" srcId="{EA1C1588-BBBC-B84F-A3E0-8E7942E3AF39}" destId="{626DBF4E-98BA-754C-BDE1-827B31B1AD6F}" srcOrd="1" destOrd="1" presId="urn:microsoft.com/office/officeart/2005/8/layout/vList4"/>
    <dgm:cxn modelId="{E9020D7F-C3D4-3644-9053-786FC9BD2325}" type="presOf" srcId="{8DCCF19B-6F7C-594F-8E3D-031D7DFB6236}" destId="{CF2470C9-D8BA-E549-B88C-0EB378CEBB82}" srcOrd="1" destOrd="1" presId="urn:microsoft.com/office/officeart/2005/8/layout/vList4"/>
    <dgm:cxn modelId="{D1316A80-3FA9-8546-9242-65E68DD57FD8}" srcId="{2F844A2E-1E73-CB45-A1FF-A19BE245D073}" destId="{AE2C9FB1-48E2-C845-8896-703949C6B987}" srcOrd="1" destOrd="0" parTransId="{081278F8-CC42-2D48-9F7B-A4C73FC8FC8A}" sibTransId="{BB26F578-2EB8-8840-8DDB-D4A5937A3C98}"/>
    <dgm:cxn modelId="{085C9083-4601-684B-8D98-3541BF2159F7}" type="presOf" srcId="{AE2C9FB1-48E2-C845-8896-703949C6B987}" destId="{CFDCEAA1-96D3-AA4D-AE89-7AA5A056528B}" srcOrd="0" destOrd="0" presId="urn:microsoft.com/office/officeart/2005/8/layout/vList4"/>
    <dgm:cxn modelId="{26969383-F8B1-4F4C-911A-981E3AED0BB3}" type="presOf" srcId="{CA3F9237-B552-C54D-A779-980D1E23AFD3}" destId="{CFDCEAA1-96D3-AA4D-AE89-7AA5A056528B}" srcOrd="0" destOrd="1" presId="urn:microsoft.com/office/officeart/2005/8/layout/vList4"/>
    <dgm:cxn modelId="{21A4508E-576A-E04A-A934-F55193DC4CF9}" srcId="{AE2C9FB1-48E2-C845-8896-703949C6B987}" destId="{CA3F9237-B552-C54D-A779-980D1E23AFD3}" srcOrd="0" destOrd="0" parTransId="{0D7C2535-96C3-564F-AE17-7506B3C2E7F3}" sibTransId="{1C69F575-727B-1C4E-B67F-FC989E8CC6A4}"/>
    <dgm:cxn modelId="{360C3595-7682-1F4F-8817-13AF76F3088A}" srcId="{0025F7CA-F2F0-C84C-9D5F-616F6158FDF1}" destId="{8DCCF19B-6F7C-594F-8E3D-031D7DFB6236}" srcOrd="0" destOrd="0" parTransId="{022C80EE-9DDC-C34D-B517-62828719A09A}" sibTransId="{15CCD38C-E2CE-224D-B539-DADAE899CF46}"/>
    <dgm:cxn modelId="{62778995-B636-1C40-A127-936EC7C7F202}" srcId="{0FF8BAE6-F807-2544-ABB5-770F7A8616D1}" destId="{EA1C1588-BBBC-B84F-A3E0-8E7942E3AF39}" srcOrd="0" destOrd="0" parTransId="{44F2C6C6-518D-304A-A04A-54B4ED1E5FF8}" sibTransId="{C45074B8-D786-9140-876E-8A4A3CA05A3F}"/>
    <dgm:cxn modelId="{637D4BAD-FC39-A24F-AB4E-60B50604973C}" type="presOf" srcId="{A21E0FD9-F297-F447-9A23-2C37DE223DD9}" destId="{2B97F8FF-266F-0C43-AAE7-9DCC097A646C}" srcOrd="0" destOrd="2" presId="urn:microsoft.com/office/officeart/2005/8/layout/vList4"/>
    <dgm:cxn modelId="{656ECAAD-E381-6241-BE6F-DF1590F5DE05}" srcId="{2F844A2E-1E73-CB45-A1FF-A19BE245D073}" destId="{0025F7CA-F2F0-C84C-9D5F-616F6158FDF1}" srcOrd="2" destOrd="0" parTransId="{1C363E11-ED80-B74F-A3DF-AA259B8138EE}" sibTransId="{7BFF4BD1-55D2-1B43-9638-5110E6563273}"/>
    <dgm:cxn modelId="{2A938FB0-B861-0945-983C-91B0C84D39F1}" type="presOf" srcId="{A21E0FD9-F297-F447-9A23-2C37DE223DD9}" destId="{626DBF4E-98BA-754C-BDE1-827B31B1AD6F}" srcOrd="1" destOrd="2" presId="urn:microsoft.com/office/officeart/2005/8/layout/vList4"/>
    <dgm:cxn modelId="{E27062B2-44E5-694C-9C51-4B399B2BE092}" type="presOf" srcId="{8DCCF19B-6F7C-594F-8E3D-031D7DFB6236}" destId="{1ECAEC3E-317F-CF42-9C90-B8C2B3BE9CDC}" srcOrd="0" destOrd="1" presId="urn:microsoft.com/office/officeart/2005/8/layout/vList4"/>
    <dgm:cxn modelId="{D38B2DB3-6FC6-3D4F-996D-881383A28F8C}" type="presOf" srcId="{7FFA9F21-1C76-7948-9B49-1549DA72AFA4}" destId="{CFDCEAA1-96D3-AA4D-AE89-7AA5A056528B}" srcOrd="0" destOrd="2" presId="urn:microsoft.com/office/officeart/2005/8/layout/vList4"/>
    <dgm:cxn modelId="{1031AFC6-F205-5A41-A67A-8E15D5A16A34}" srcId="{2F844A2E-1E73-CB45-A1FF-A19BE245D073}" destId="{0FF8BAE6-F807-2544-ABB5-770F7A8616D1}" srcOrd="0" destOrd="0" parTransId="{CB98C933-0829-EA4C-9466-AA0262132142}" sibTransId="{CBE77A50-1513-CB49-BFAC-983C6D3F19CF}"/>
    <dgm:cxn modelId="{80D50DCF-6949-CD4C-AB9B-FACBC24227E9}" type="presOf" srcId="{0025F7CA-F2F0-C84C-9D5F-616F6158FDF1}" destId="{1ECAEC3E-317F-CF42-9C90-B8C2B3BE9CDC}" srcOrd="0" destOrd="0" presId="urn:microsoft.com/office/officeart/2005/8/layout/vList4"/>
    <dgm:cxn modelId="{2C4EC2D6-DC7E-814B-B5AE-A4929980646E}" srcId="{0FF8BAE6-F807-2544-ABB5-770F7A8616D1}" destId="{A21E0FD9-F297-F447-9A23-2C37DE223DD9}" srcOrd="1" destOrd="0" parTransId="{C52D21D4-C3A3-224A-BED7-7F8E9796CCBA}" sibTransId="{3176B6C7-B607-2941-B5FE-52344F3B4BBD}"/>
    <dgm:cxn modelId="{1E72CBE4-A747-CC45-9947-F83A74CF4A67}" type="presOf" srcId="{AE2C9FB1-48E2-C845-8896-703949C6B987}" destId="{D1A3EDC7-F681-1F4E-8E5B-06CA8BFD619A}" srcOrd="1" destOrd="0" presId="urn:microsoft.com/office/officeart/2005/8/layout/vList4"/>
    <dgm:cxn modelId="{DB17B1EB-9C5F-7046-B161-02E640F1203D}" type="presOf" srcId="{2F844A2E-1E73-CB45-A1FF-A19BE245D073}" destId="{A907C283-F548-3349-85CB-9108EC6E172D}" srcOrd="0" destOrd="0" presId="urn:microsoft.com/office/officeart/2005/8/layout/vList4"/>
    <dgm:cxn modelId="{92FD36F8-25B8-A044-BA48-CA0E32E8F954}" type="presOf" srcId="{CA3F9237-B552-C54D-A779-980D1E23AFD3}" destId="{D1A3EDC7-F681-1F4E-8E5B-06CA8BFD619A}" srcOrd="1" destOrd="1" presId="urn:microsoft.com/office/officeart/2005/8/layout/vList4"/>
    <dgm:cxn modelId="{2DB46BC5-E7E4-1B49-A835-663EA87D6FCD}" type="presParOf" srcId="{A907C283-F548-3349-85CB-9108EC6E172D}" destId="{6B5C2286-D473-EE45-8594-0A4644DA8476}" srcOrd="0" destOrd="0" presId="urn:microsoft.com/office/officeart/2005/8/layout/vList4"/>
    <dgm:cxn modelId="{CB58263E-C324-D64E-91CD-8601DF20696E}" type="presParOf" srcId="{6B5C2286-D473-EE45-8594-0A4644DA8476}" destId="{2B97F8FF-266F-0C43-AAE7-9DCC097A646C}" srcOrd="0" destOrd="0" presId="urn:microsoft.com/office/officeart/2005/8/layout/vList4"/>
    <dgm:cxn modelId="{510DF006-8ECE-FE4C-B40F-E390D5CF612C}" type="presParOf" srcId="{6B5C2286-D473-EE45-8594-0A4644DA8476}" destId="{6C651106-1232-CF4F-80AA-EB6A98D8EDBB}" srcOrd="1" destOrd="0" presId="urn:microsoft.com/office/officeart/2005/8/layout/vList4"/>
    <dgm:cxn modelId="{5070D123-569C-CB4A-AAB0-3077B4B63613}" type="presParOf" srcId="{6B5C2286-D473-EE45-8594-0A4644DA8476}" destId="{626DBF4E-98BA-754C-BDE1-827B31B1AD6F}" srcOrd="2" destOrd="0" presId="urn:microsoft.com/office/officeart/2005/8/layout/vList4"/>
    <dgm:cxn modelId="{A6A8B30C-8D08-744D-94C4-9CBCAC76F21D}" type="presParOf" srcId="{A907C283-F548-3349-85CB-9108EC6E172D}" destId="{160D716F-98C4-674E-8B70-4C25156A7DF8}" srcOrd="1" destOrd="0" presId="urn:microsoft.com/office/officeart/2005/8/layout/vList4"/>
    <dgm:cxn modelId="{9AB60E1A-E8AD-C144-A879-57EC8D4434B1}" type="presParOf" srcId="{A907C283-F548-3349-85CB-9108EC6E172D}" destId="{F8475ADF-8302-7247-A5E5-2C935C40829D}" srcOrd="2" destOrd="0" presId="urn:microsoft.com/office/officeart/2005/8/layout/vList4"/>
    <dgm:cxn modelId="{651A4859-00E0-B24C-815B-50D486B6EED1}" type="presParOf" srcId="{F8475ADF-8302-7247-A5E5-2C935C40829D}" destId="{CFDCEAA1-96D3-AA4D-AE89-7AA5A056528B}" srcOrd="0" destOrd="0" presId="urn:microsoft.com/office/officeart/2005/8/layout/vList4"/>
    <dgm:cxn modelId="{F11B3EFA-7EBB-754E-B8B0-5EEB6B91DFF6}" type="presParOf" srcId="{F8475ADF-8302-7247-A5E5-2C935C40829D}" destId="{B61E22DD-EC4D-D140-B0AD-AC9AFEC2CD66}" srcOrd="1" destOrd="0" presId="urn:microsoft.com/office/officeart/2005/8/layout/vList4"/>
    <dgm:cxn modelId="{BAB04638-B7FF-7248-AFC5-98B42DDBABC2}" type="presParOf" srcId="{F8475ADF-8302-7247-A5E5-2C935C40829D}" destId="{D1A3EDC7-F681-1F4E-8E5B-06CA8BFD619A}" srcOrd="2" destOrd="0" presId="urn:microsoft.com/office/officeart/2005/8/layout/vList4"/>
    <dgm:cxn modelId="{B6655921-04ED-4044-A56E-D75DB66904FE}" type="presParOf" srcId="{A907C283-F548-3349-85CB-9108EC6E172D}" destId="{957C23AF-5B3E-0347-A985-79BCF811AFE6}" srcOrd="3" destOrd="0" presId="urn:microsoft.com/office/officeart/2005/8/layout/vList4"/>
    <dgm:cxn modelId="{171DFCD7-CF42-FF42-887B-1CD8F0C1A77F}" type="presParOf" srcId="{A907C283-F548-3349-85CB-9108EC6E172D}" destId="{6FDC2945-FB55-7E40-90DA-8C98EBBCC58F}" srcOrd="4" destOrd="0" presId="urn:microsoft.com/office/officeart/2005/8/layout/vList4"/>
    <dgm:cxn modelId="{CB99A1E2-17F1-0046-889F-75276790A2CD}" type="presParOf" srcId="{6FDC2945-FB55-7E40-90DA-8C98EBBCC58F}" destId="{1ECAEC3E-317F-CF42-9C90-B8C2B3BE9CDC}" srcOrd="0" destOrd="0" presId="urn:microsoft.com/office/officeart/2005/8/layout/vList4"/>
    <dgm:cxn modelId="{84B7B082-2D5D-CB42-B505-34B146BE498F}" type="presParOf" srcId="{6FDC2945-FB55-7E40-90DA-8C98EBBCC58F}" destId="{822A6C7F-E2FC-BC49-93DA-5A56A90918AE}" srcOrd="1" destOrd="0" presId="urn:microsoft.com/office/officeart/2005/8/layout/vList4"/>
    <dgm:cxn modelId="{354B71B6-6D0B-6D47-91C2-8FAA1D70ADCD}" type="presParOf" srcId="{6FDC2945-FB55-7E40-90DA-8C98EBBCC58F}" destId="{CF2470C9-D8BA-E549-B88C-0EB378CEBB82}" srcOrd="2" destOrd="0" presId="urn:microsoft.com/office/officeart/2005/8/layout/vList4"/>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97F8FF-266F-0C43-AAE7-9DCC097A646C}">
      <dsp:nvSpPr>
        <dsp:cNvPr id="0" name=""/>
        <dsp:cNvSpPr/>
      </dsp:nvSpPr>
      <dsp:spPr>
        <a:xfrm>
          <a:off x="0" y="0"/>
          <a:ext cx="5363585" cy="1152419"/>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BRODY CROCKFORD</a:t>
          </a:r>
        </a:p>
        <a:p>
          <a:pPr marL="171450" lvl="1" indent="-171450" algn="l" defTabSz="755650">
            <a:lnSpc>
              <a:spcPct val="90000"/>
            </a:lnSpc>
            <a:spcBef>
              <a:spcPct val="0"/>
            </a:spcBef>
            <a:spcAft>
              <a:spcPct val="15000"/>
            </a:spcAft>
            <a:buChar char="•"/>
          </a:pPr>
          <a:r>
            <a:rPr lang="en-GB" sz="1700" kern="1200" dirty="0"/>
            <a:t>Project Manager</a:t>
          </a:r>
        </a:p>
        <a:p>
          <a:pPr marL="171450" lvl="1" indent="-171450" algn="l" defTabSz="755650">
            <a:lnSpc>
              <a:spcPct val="90000"/>
            </a:lnSpc>
            <a:spcBef>
              <a:spcPct val="0"/>
            </a:spcBef>
            <a:spcAft>
              <a:spcPct val="15000"/>
            </a:spcAft>
            <a:buChar char="•"/>
          </a:pPr>
          <a:r>
            <a:rPr lang="en-GB" sz="1700" kern="1200" dirty="0"/>
            <a:t>Frame Development</a:t>
          </a:r>
        </a:p>
      </dsp:txBody>
      <dsp:txXfrm>
        <a:off x="1187959" y="0"/>
        <a:ext cx="4175626" cy="1152419"/>
      </dsp:txXfrm>
    </dsp:sp>
    <dsp:sp modelId="{6C651106-1232-CF4F-80AA-EB6A98D8EDBB}">
      <dsp:nvSpPr>
        <dsp:cNvPr id="0" name=""/>
        <dsp:cNvSpPr/>
      </dsp:nvSpPr>
      <dsp:spPr>
        <a:xfrm>
          <a:off x="115241" y="115241"/>
          <a:ext cx="1072717" cy="921935"/>
        </a:xfrm>
        <a:prstGeom prst="roundRect">
          <a:avLst>
            <a:gd name="adj" fmla="val 10000"/>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10000" b="-10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FDCEAA1-96D3-AA4D-AE89-7AA5A056528B}">
      <dsp:nvSpPr>
        <dsp:cNvPr id="0" name=""/>
        <dsp:cNvSpPr/>
      </dsp:nvSpPr>
      <dsp:spPr>
        <a:xfrm>
          <a:off x="0" y="1267661"/>
          <a:ext cx="5363585" cy="1152419"/>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JAY WEXLER</a:t>
          </a:r>
        </a:p>
        <a:p>
          <a:pPr marL="171450" lvl="1" indent="-171450" algn="l" defTabSz="755650">
            <a:lnSpc>
              <a:spcPct val="90000"/>
            </a:lnSpc>
            <a:spcBef>
              <a:spcPct val="0"/>
            </a:spcBef>
            <a:spcAft>
              <a:spcPct val="15000"/>
            </a:spcAft>
            <a:buChar char="•"/>
          </a:pPr>
          <a:r>
            <a:rPr lang="en-GB" sz="1700" kern="1200" dirty="0"/>
            <a:t>Self-Supporting Seat</a:t>
          </a:r>
        </a:p>
        <a:p>
          <a:pPr marL="171450" lvl="1" indent="-171450" algn="l" defTabSz="755650">
            <a:lnSpc>
              <a:spcPct val="90000"/>
            </a:lnSpc>
            <a:spcBef>
              <a:spcPct val="0"/>
            </a:spcBef>
            <a:spcAft>
              <a:spcPct val="15000"/>
            </a:spcAft>
            <a:buChar char="•"/>
          </a:pPr>
          <a:r>
            <a:rPr lang="en-GB" sz="1700" kern="1200" dirty="0"/>
            <a:t>Tank/Airbox Cover</a:t>
          </a:r>
        </a:p>
      </dsp:txBody>
      <dsp:txXfrm>
        <a:off x="1187959" y="1267661"/>
        <a:ext cx="4175626" cy="1152419"/>
      </dsp:txXfrm>
    </dsp:sp>
    <dsp:sp modelId="{B61E22DD-EC4D-D140-B0AD-AC9AFEC2CD66}">
      <dsp:nvSpPr>
        <dsp:cNvPr id="0" name=""/>
        <dsp:cNvSpPr/>
      </dsp:nvSpPr>
      <dsp:spPr>
        <a:xfrm>
          <a:off x="115241" y="1382903"/>
          <a:ext cx="1072717" cy="921935"/>
        </a:xfrm>
        <a:prstGeom prst="roundRect">
          <a:avLst>
            <a:gd name="adj" fmla="val 10000"/>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10000" b="-10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ECAEC3E-317F-CF42-9C90-B8C2B3BE9CDC}">
      <dsp:nvSpPr>
        <dsp:cNvPr id="0" name=""/>
        <dsp:cNvSpPr/>
      </dsp:nvSpPr>
      <dsp:spPr>
        <a:xfrm>
          <a:off x="0" y="2521839"/>
          <a:ext cx="5363585" cy="1152419"/>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SAM STAINSBY</a:t>
          </a:r>
        </a:p>
        <a:p>
          <a:pPr marL="171450" lvl="1" indent="-171450" algn="l" defTabSz="755650">
            <a:lnSpc>
              <a:spcPct val="90000"/>
            </a:lnSpc>
            <a:spcBef>
              <a:spcPct val="0"/>
            </a:spcBef>
            <a:spcAft>
              <a:spcPct val="15000"/>
            </a:spcAft>
            <a:buChar char="•"/>
          </a:pPr>
          <a:r>
            <a:rPr lang="en-GB" sz="1700" kern="1200" dirty="0"/>
            <a:t>Variable Inlet Stacks</a:t>
          </a:r>
        </a:p>
      </dsp:txBody>
      <dsp:txXfrm>
        <a:off x="1187959" y="2521839"/>
        <a:ext cx="4175626" cy="1152419"/>
      </dsp:txXfrm>
    </dsp:sp>
    <dsp:sp modelId="{822A6C7F-E2FC-BC49-93DA-5A56A90918AE}">
      <dsp:nvSpPr>
        <dsp:cNvPr id="0" name=""/>
        <dsp:cNvSpPr/>
      </dsp:nvSpPr>
      <dsp:spPr>
        <a:xfrm>
          <a:off x="115241" y="2650564"/>
          <a:ext cx="1072717" cy="921935"/>
        </a:xfrm>
        <a:prstGeom prst="roundRect">
          <a:avLst>
            <a:gd name="adj" fmla="val 10000"/>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10000" b="-10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69815C-E4A3-7B47-9293-7BB15D36FE76}" type="datetimeFigureOut">
              <a:rPr lang="en-US" smtClean="0"/>
              <a:t>4/1/25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855509C-397C-7446-9357-B636DDF28960}" type="slidenum">
              <a:rPr lang="en-US" smtClean="0"/>
              <a:t>‹#›</a:t>
            </a:fld>
            <a:endParaRPr lang="en-US"/>
          </a:p>
        </p:txBody>
      </p:sp>
    </p:spTree>
    <p:extLst>
      <p:ext uri="{BB962C8B-B14F-4D97-AF65-F5344CB8AC3E}">
        <p14:creationId xmlns:p14="http://schemas.microsoft.com/office/powerpoint/2010/main" val="29680934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9FB1FB-222C-7145-479D-A0784B8A4D0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2462426-C7A0-B4A9-64E5-E14BC32E3A8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233D7A4-5B90-A5F9-4DA8-3231DFA6FD6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2FBDBD7-0B22-C596-0013-963A1C43A95F}"/>
              </a:ext>
            </a:extLst>
          </p:cNvPr>
          <p:cNvSpPr>
            <a:spLocks noGrp="1"/>
          </p:cNvSpPr>
          <p:nvPr>
            <p:ph type="sldNum" sz="quarter" idx="5"/>
          </p:nvPr>
        </p:nvSpPr>
        <p:spPr/>
        <p:txBody>
          <a:bodyPr/>
          <a:lstStyle/>
          <a:p>
            <a:fld id="{F855509C-397C-7446-9357-B636DDF28960}" type="slidenum">
              <a:rPr lang="en-US" smtClean="0"/>
              <a:t>1</a:t>
            </a:fld>
            <a:endParaRPr lang="en-US"/>
          </a:p>
        </p:txBody>
      </p:sp>
    </p:spTree>
    <p:extLst>
      <p:ext uri="{BB962C8B-B14F-4D97-AF65-F5344CB8AC3E}">
        <p14:creationId xmlns:p14="http://schemas.microsoft.com/office/powerpoint/2010/main" val="35610415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77A5C6-2547-7A16-F736-15F3A3DB19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F008E5E-1A2B-FC34-742C-1BE65299D76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D3F2C47-10CC-AF44-CEBA-3FC6F6276EB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AA91F07-B338-1DFD-87D0-40EBFA547098}"/>
              </a:ext>
            </a:extLst>
          </p:cNvPr>
          <p:cNvSpPr>
            <a:spLocks noGrp="1"/>
          </p:cNvSpPr>
          <p:nvPr>
            <p:ph type="sldNum" sz="quarter" idx="5"/>
          </p:nvPr>
        </p:nvSpPr>
        <p:spPr/>
        <p:txBody>
          <a:bodyPr/>
          <a:lstStyle/>
          <a:p>
            <a:fld id="{F855509C-397C-7446-9357-B636DDF28960}" type="slidenum">
              <a:rPr lang="en-US" smtClean="0"/>
              <a:t>2</a:t>
            </a:fld>
            <a:endParaRPr lang="en-US"/>
          </a:p>
        </p:txBody>
      </p:sp>
    </p:spTree>
    <p:extLst>
      <p:ext uri="{BB962C8B-B14F-4D97-AF65-F5344CB8AC3E}">
        <p14:creationId xmlns:p14="http://schemas.microsoft.com/office/powerpoint/2010/main" val="42266963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855509C-397C-7446-9357-B636DDF28960}" type="slidenum">
              <a:rPr lang="en-US" smtClean="0"/>
              <a:t>3</a:t>
            </a:fld>
            <a:endParaRPr lang="en-US"/>
          </a:p>
        </p:txBody>
      </p:sp>
    </p:spTree>
    <p:extLst>
      <p:ext uri="{BB962C8B-B14F-4D97-AF65-F5344CB8AC3E}">
        <p14:creationId xmlns:p14="http://schemas.microsoft.com/office/powerpoint/2010/main" val="17510786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855509C-397C-7446-9357-B636DDF28960}" type="slidenum">
              <a:rPr lang="en-US" smtClean="0"/>
              <a:t>4</a:t>
            </a:fld>
            <a:endParaRPr lang="en-US"/>
          </a:p>
        </p:txBody>
      </p:sp>
    </p:spTree>
    <p:extLst>
      <p:ext uri="{BB962C8B-B14F-4D97-AF65-F5344CB8AC3E}">
        <p14:creationId xmlns:p14="http://schemas.microsoft.com/office/powerpoint/2010/main" val="24785012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855509C-397C-7446-9357-B636DDF28960}" type="slidenum">
              <a:rPr lang="en-US" smtClean="0"/>
              <a:t>5</a:t>
            </a:fld>
            <a:endParaRPr lang="en-US"/>
          </a:p>
        </p:txBody>
      </p:sp>
    </p:spTree>
    <p:extLst>
      <p:ext uri="{BB962C8B-B14F-4D97-AF65-F5344CB8AC3E}">
        <p14:creationId xmlns:p14="http://schemas.microsoft.com/office/powerpoint/2010/main" val="23053949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855509C-397C-7446-9357-B636DDF28960}" type="slidenum">
              <a:rPr lang="en-US" smtClean="0"/>
              <a:t>6</a:t>
            </a:fld>
            <a:endParaRPr lang="en-US"/>
          </a:p>
        </p:txBody>
      </p:sp>
    </p:spTree>
    <p:extLst>
      <p:ext uri="{BB962C8B-B14F-4D97-AF65-F5344CB8AC3E}">
        <p14:creationId xmlns:p14="http://schemas.microsoft.com/office/powerpoint/2010/main" val="40471580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CA83A1-1133-A1A8-CB1A-B748C21D006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C4801B7-9075-C118-AFC8-2BF8575EA9B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708BBC6-C165-5F3D-5293-ECA893BF8D7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3A2C5B2-F70C-84A3-A35E-2187F9FC74F5}"/>
              </a:ext>
            </a:extLst>
          </p:cNvPr>
          <p:cNvSpPr>
            <a:spLocks noGrp="1"/>
          </p:cNvSpPr>
          <p:nvPr>
            <p:ph type="sldNum" sz="quarter" idx="5"/>
          </p:nvPr>
        </p:nvSpPr>
        <p:spPr/>
        <p:txBody>
          <a:bodyPr/>
          <a:lstStyle/>
          <a:p>
            <a:fld id="{F855509C-397C-7446-9357-B636DDF28960}" type="slidenum">
              <a:rPr lang="en-US" smtClean="0"/>
              <a:t>7</a:t>
            </a:fld>
            <a:endParaRPr lang="en-US"/>
          </a:p>
        </p:txBody>
      </p:sp>
    </p:spTree>
    <p:extLst>
      <p:ext uri="{BB962C8B-B14F-4D97-AF65-F5344CB8AC3E}">
        <p14:creationId xmlns:p14="http://schemas.microsoft.com/office/powerpoint/2010/main" val="1011515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ABE384-86F4-5B5E-31CA-A8FD6431999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93C1822-2125-094C-5179-3B408F7CEC4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0C1B764-855B-268D-9D8E-BC7562385AF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992D7BC-A064-1431-A8C7-1C0BCA321D9E}"/>
              </a:ext>
            </a:extLst>
          </p:cNvPr>
          <p:cNvSpPr>
            <a:spLocks noGrp="1"/>
          </p:cNvSpPr>
          <p:nvPr>
            <p:ph type="sldNum" sz="quarter" idx="5"/>
          </p:nvPr>
        </p:nvSpPr>
        <p:spPr/>
        <p:txBody>
          <a:bodyPr/>
          <a:lstStyle/>
          <a:p>
            <a:fld id="{F855509C-397C-7446-9357-B636DDF28960}" type="slidenum">
              <a:rPr lang="en-US" smtClean="0"/>
              <a:t>8</a:t>
            </a:fld>
            <a:endParaRPr lang="en-US"/>
          </a:p>
        </p:txBody>
      </p:sp>
    </p:spTree>
    <p:extLst>
      <p:ext uri="{BB962C8B-B14F-4D97-AF65-F5344CB8AC3E}">
        <p14:creationId xmlns:p14="http://schemas.microsoft.com/office/powerpoint/2010/main" val="13878801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855509C-397C-7446-9357-B636DDF28960}" type="slidenum">
              <a:rPr lang="en-US" smtClean="0"/>
              <a:t>9</a:t>
            </a:fld>
            <a:endParaRPr lang="en-US"/>
          </a:p>
        </p:txBody>
      </p:sp>
    </p:spTree>
    <p:extLst>
      <p:ext uri="{BB962C8B-B14F-4D97-AF65-F5344CB8AC3E}">
        <p14:creationId xmlns:p14="http://schemas.microsoft.com/office/powerpoint/2010/main" val="10045556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buFont typeface="System Font Regular"/>
              <a:buChar char="-"/>
            </a:pPr>
            <a:r>
              <a:rPr lang="en-GB" sz="1200">
                <a:solidFill>
                  <a:schemeClr val="bg1"/>
                </a:solidFill>
              </a:rPr>
              <a:t>Identify desired mounting and gather appropriate measurements</a:t>
            </a:r>
          </a:p>
          <a:p>
            <a:pPr marL="342900" indent="-342900">
              <a:buFont typeface="System Font Regular"/>
              <a:buChar char="-"/>
            </a:pPr>
            <a:r>
              <a:rPr lang="en-GB" sz="1200">
                <a:solidFill>
                  <a:schemeClr val="bg1"/>
                </a:solidFill>
              </a:rPr>
              <a:t>Getting the base of the design set in place</a:t>
            </a:r>
          </a:p>
          <a:p>
            <a:pPr marL="342900" indent="-342900">
              <a:buFont typeface="System Font Regular"/>
              <a:buChar char="-"/>
            </a:pPr>
            <a:r>
              <a:rPr lang="en-GB" sz="1200">
                <a:solidFill>
                  <a:schemeClr val="bg1"/>
                </a:solidFill>
              </a:rPr>
              <a:t>Adapting upon the base using reference images</a:t>
            </a:r>
          </a:p>
          <a:p>
            <a:pPr marL="342900" indent="-342900">
              <a:buFont typeface="System Font Regular"/>
              <a:buChar char="-"/>
            </a:pPr>
            <a:r>
              <a:rPr lang="en-GB" sz="1200">
                <a:solidFill>
                  <a:schemeClr val="bg1"/>
                </a:solidFill>
              </a:rPr>
              <a:t>Matching the main body to the premade frame</a:t>
            </a:r>
          </a:p>
          <a:p>
            <a:pPr marL="342900" indent="-342900">
              <a:buFont typeface="System Font Regular"/>
              <a:buChar char="-"/>
            </a:pPr>
            <a:r>
              <a:rPr lang="en-GB" sz="1200">
                <a:solidFill>
                  <a:schemeClr val="bg1"/>
                </a:solidFill>
              </a:rPr>
              <a:t>Testing different designs with various measurements</a:t>
            </a:r>
          </a:p>
          <a:p>
            <a:pPr marL="342900" indent="-342900">
              <a:buFont typeface="System Font Regular"/>
              <a:buChar char="-"/>
            </a:pPr>
            <a:r>
              <a:rPr lang="en-GB" sz="1200">
                <a:solidFill>
                  <a:schemeClr val="bg1"/>
                </a:solidFill>
              </a:rPr>
              <a:t>Push the limits of tail length regulation</a:t>
            </a:r>
          </a:p>
          <a:p>
            <a:pPr marL="342900" indent="-342900">
              <a:buFont typeface="System Font Regular"/>
              <a:buChar char="-"/>
            </a:pPr>
            <a:r>
              <a:rPr lang="en-GB" sz="1200">
                <a:solidFill>
                  <a:schemeClr val="bg1"/>
                </a:solidFill>
              </a:rPr>
              <a:t>Choosing the final silhouette for the first prototype</a:t>
            </a:r>
          </a:p>
          <a:p>
            <a:pPr marL="342900" indent="-342900">
              <a:buFont typeface="System Font Regular"/>
              <a:buChar char="-"/>
            </a:pPr>
            <a:r>
              <a:rPr lang="en-GB" sz="1200">
                <a:solidFill>
                  <a:schemeClr val="bg1"/>
                </a:solidFill>
              </a:rPr>
              <a:t>Make sure the new design fits suggestions and focuses on rider comfort</a:t>
            </a:r>
          </a:p>
          <a:p>
            <a:endParaRPr lang="en-US"/>
          </a:p>
        </p:txBody>
      </p:sp>
      <p:sp>
        <p:nvSpPr>
          <p:cNvPr id="4" name="Slide Number Placeholder 3"/>
          <p:cNvSpPr>
            <a:spLocks noGrp="1"/>
          </p:cNvSpPr>
          <p:nvPr>
            <p:ph type="sldNum" sz="quarter" idx="5"/>
          </p:nvPr>
        </p:nvSpPr>
        <p:spPr/>
        <p:txBody>
          <a:bodyPr/>
          <a:lstStyle/>
          <a:p>
            <a:fld id="{F855509C-397C-7446-9357-B636DDF28960}" type="slidenum">
              <a:rPr lang="en-US" smtClean="0"/>
              <a:t>11</a:t>
            </a:fld>
            <a:endParaRPr lang="en-US"/>
          </a:p>
        </p:txBody>
      </p:sp>
    </p:spTree>
    <p:extLst>
      <p:ext uri="{BB962C8B-B14F-4D97-AF65-F5344CB8AC3E}">
        <p14:creationId xmlns:p14="http://schemas.microsoft.com/office/powerpoint/2010/main" val="10269289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Calibri" panose="020F0502020204030204" pitchFamily="34" charset="0"/>
              <a:buChar char="-"/>
            </a:pPr>
            <a:r>
              <a:rPr lang="en-GB" dirty="0"/>
              <a:t>Most research has been stagnant throughout this project as the focus has been heavily focused on the design before getting into analysis later on.</a:t>
            </a:r>
          </a:p>
          <a:p>
            <a:pPr marL="0" indent="0">
              <a:buFont typeface="Calibri" panose="020F0502020204030204" pitchFamily="34" charset="0"/>
              <a:buNone/>
            </a:pPr>
            <a:endParaRPr lang="en-GB" dirty="0"/>
          </a:p>
          <a:p>
            <a:pPr marL="171450" indent="-171450">
              <a:buFont typeface="Calibri" panose="020F0502020204030204" pitchFamily="34" charset="0"/>
              <a:buChar char="-"/>
            </a:pPr>
            <a:r>
              <a:rPr lang="en-GB" dirty="0"/>
              <a:t>However, I have gained new details that have supported choices within the design process regarding the shaping of the body and positioning of the rider.</a:t>
            </a:r>
          </a:p>
        </p:txBody>
      </p:sp>
      <p:sp>
        <p:nvSpPr>
          <p:cNvPr id="4" name="Slide Number Placeholder 3"/>
          <p:cNvSpPr>
            <a:spLocks noGrp="1"/>
          </p:cNvSpPr>
          <p:nvPr>
            <p:ph type="sldNum" sz="quarter" idx="5"/>
          </p:nvPr>
        </p:nvSpPr>
        <p:spPr/>
        <p:txBody>
          <a:bodyPr/>
          <a:lstStyle/>
          <a:p>
            <a:fld id="{946F6BA3-1D99-4197-A5B5-D93DFF4BDB0B}" type="slidenum">
              <a:rPr lang="en-GB" smtClean="0"/>
              <a:t>12</a:t>
            </a:fld>
            <a:endParaRPr lang="en-GB"/>
          </a:p>
        </p:txBody>
      </p:sp>
    </p:spTree>
    <p:extLst>
      <p:ext uri="{BB962C8B-B14F-4D97-AF65-F5344CB8AC3E}">
        <p14:creationId xmlns:p14="http://schemas.microsoft.com/office/powerpoint/2010/main" val="42576713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Calibri" panose="020F0502020204030204" pitchFamily="34" charset="0"/>
              <a:buChar char="-"/>
            </a:pPr>
            <a:r>
              <a:rPr lang="en-US" dirty="0"/>
              <a:t>Taking the advice to have the body in more sections for a more efficient production in the event of damage and discussing the importance of splitting the whole body into panels or leaving it in larger sections but dividing it where necessary</a:t>
            </a:r>
          </a:p>
          <a:p>
            <a:pPr marL="0" indent="0">
              <a:buFont typeface="Calibri" panose="020F0502020204030204" pitchFamily="34" charset="0"/>
              <a:buNone/>
            </a:pPr>
            <a:endParaRPr lang="en-US" dirty="0"/>
          </a:p>
          <a:p>
            <a:pPr marL="171450" indent="-171450">
              <a:buFont typeface="Calibri" panose="020F0502020204030204" pitchFamily="34" charset="0"/>
              <a:buChar char="-"/>
            </a:pPr>
            <a:r>
              <a:rPr lang="en-US" dirty="0"/>
              <a:t>With this considered, I separated the body into 4 sections instead of the 3 I had before, with the tank and seat unit as their own individual sections, the undertray separate from the lower portion of what is now the seat unit, and the tail staying as it was</a:t>
            </a:r>
          </a:p>
          <a:p>
            <a:pPr marL="0" indent="0">
              <a:buFont typeface="Calibri" panose="020F0502020204030204" pitchFamily="34" charset="0"/>
              <a:buNone/>
            </a:pPr>
            <a:endParaRPr lang="en-US" dirty="0"/>
          </a:p>
          <a:p>
            <a:pPr marL="171450" indent="-171450">
              <a:buFont typeface="Calibri" panose="020F0502020204030204" pitchFamily="34" charset="0"/>
              <a:buChar char="-"/>
            </a:pPr>
            <a:r>
              <a:rPr lang="en-US" dirty="0"/>
              <a:t>More recently I have begun looking into material properties to create a custom material in SolidWorks to broaden my understanding of the process. While this doesn’t consider the fact that the strength and quality of the body will be impacted by the type of weave and the fibre directions it will help with very earlier stages of personal understanding</a:t>
            </a:r>
          </a:p>
          <a:p>
            <a:pPr marL="0" indent="0">
              <a:buFont typeface="Calibri" panose="020F0502020204030204" pitchFamily="34" charset="0"/>
              <a:buNone/>
            </a:pPr>
            <a:endParaRPr lang="en-US" dirty="0"/>
          </a:p>
          <a:p>
            <a:pPr marL="171450" indent="-171450">
              <a:buFont typeface="Calibri" panose="020F0502020204030204" pitchFamily="34" charset="0"/>
              <a:buChar char="-"/>
            </a:pPr>
            <a:r>
              <a:rPr lang="en-US" dirty="0"/>
              <a:t>Due to the amount of time that has been required throughout the designing stage, I have had to alter the timing shown during the original gantt chart to encompass a new timeframe</a:t>
            </a:r>
          </a:p>
          <a:p>
            <a:pPr marL="0" indent="0">
              <a:buFont typeface="Calibri" panose="020F0502020204030204" pitchFamily="34" charset="0"/>
              <a:buNone/>
            </a:pPr>
            <a:endParaRPr lang="en-US" dirty="0"/>
          </a:p>
        </p:txBody>
      </p:sp>
      <p:sp>
        <p:nvSpPr>
          <p:cNvPr id="4" name="Slide Number Placeholder 3"/>
          <p:cNvSpPr>
            <a:spLocks noGrp="1"/>
          </p:cNvSpPr>
          <p:nvPr>
            <p:ph type="sldNum" sz="quarter" idx="5"/>
          </p:nvPr>
        </p:nvSpPr>
        <p:spPr/>
        <p:txBody>
          <a:bodyPr/>
          <a:lstStyle/>
          <a:p>
            <a:fld id="{F855509C-397C-7446-9357-B636DDF28960}" type="slidenum">
              <a:rPr lang="en-US" smtClean="0"/>
              <a:t>13</a:t>
            </a:fld>
            <a:endParaRPr lang="en-US"/>
          </a:p>
        </p:txBody>
      </p:sp>
    </p:spTree>
    <p:extLst>
      <p:ext uri="{BB962C8B-B14F-4D97-AF65-F5344CB8AC3E}">
        <p14:creationId xmlns:p14="http://schemas.microsoft.com/office/powerpoint/2010/main" val="10269289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Calibri" panose="020F0502020204030204" pitchFamily="34" charset="0"/>
              <a:buChar char="-"/>
            </a:pPr>
            <a:r>
              <a:rPr lang="en-GB" dirty="0"/>
              <a:t>Since the previous viva, I have developed the model to be much have a more ergonomic design and for it to flow into itself much better.</a:t>
            </a:r>
          </a:p>
          <a:p>
            <a:pPr marL="171450" indent="-171450">
              <a:buFont typeface="Calibri" panose="020F0502020204030204" pitchFamily="34" charset="0"/>
              <a:buChar char="-"/>
            </a:pPr>
            <a:endParaRPr lang="en-GB" dirty="0"/>
          </a:p>
          <a:p>
            <a:pPr marL="171450" indent="-171450">
              <a:buFont typeface="Calibri" panose="020F0502020204030204" pitchFamily="34" charset="0"/>
              <a:buChar char="-"/>
            </a:pPr>
            <a:r>
              <a:rPr lang="en-GB" dirty="0"/>
              <a:t>Additionally, I have been looking into the mounting structures required throughout the model, consisting of the mounts at the front of the tank and on either side to connect to the frame, as well as the mounting options to connect the rest of the bodywork together for easier adjustment</a:t>
            </a:r>
          </a:p>
          <a:p>
            <a:pPr marL="171450" indent="-171450">
              <a:buFont typeface="Calibri" panose="020F0502020204030204" pitchFamily="34" charset="0"/>
              <a:buChar char="-"/>
            </a:pPr>
            <a:endParaRPr lang="en-GB" dirty="0"/>
          </a:p>
          <a:p>
            <a:pPr marL="171450" indent="-171450">
              <a:buFont typeface="Calibri" panose="020F0502020204030204" pitchFamily="34" charset="0"/>
              <a:buChar char="-"/>
            </a:pPr>
            <a:r>
              <a:rPr lang="en-GB" dirty="0"/>
              <a:t>The current changes have been following current design standards in various racing teams, such as the flatter tank and the more streamline tank and body design.</a:t>
            </a:r>
          </a:p>
          <a:p>
            <a:pPr marL="171450" indent="-171450">
              <a:buFont typeface="Calibri" panose="020F0502020204030204" pitchFamily="34" charset="0"/>
              <a:buChar char="-"/>
            </a:pPr>
            <a:endParaRPr lang="en-GB" dirty="0"/>
          </a:p>
          <a:p>
            <a:pPr marL="171450" indent="-171450">
              <a:buFont typeface="Calibri" panose="020F0502020204030204" pitchFamily="34" charset="0"/>
              <a:buChar char="-"/>
            </a:pPr>
            <a:r>
              <a:rPr lang="en-GB" dirty="0"/>
              <a:t>I remodelled these components by making a sketch that myself and Brody were happy with and extruding it out to the sides, after which I cut the shape of the tank from above by following the frame shape and filleting the rear section to allow for easier conformity to Brody’s body positions.</a:t>
            </a:r>
          </a:p>
          <a:p>
            <a:pPr marL="171450" indent="-171450">
              <a:buFont typeface="Calibri" panose="020F0502020204030204" pitchFamily="34" charset="0"/>
              <a:buChar char="-"/>
            </a:pPr>
            <a:endParaRPr lang="en-GB" dirty="0"/>
          </a:p>
          <a:p>
            <a:pPr marL="171450" indent="-171450">
              <a:buFont typeface="Calibri" panose="020F0502020204030204" pitchFamily="34" charset="0"/>
              <a:buChar char="-"/>
            </a:pPr>
            <a:r>
              <a:rPr lang="en-GB" dirty="0"/>
              <a:t>Another big change was the sectioning of the body as I have changed the seat to be its own separate section.</a:t>
            </a:r>
          </a:p>
        </p:txBody>
      </p:sp>
      <p:sp>
        <p:nvSpPr>
          <p:cNvPr id="4" name="Slide Number Placeholder 3"/>
          <p:cNvSpPr>
            <a:spLocks noGrp="1"/>
          </p:cNvSpPr>
          <p:nvPr>
            <p:ph type="sldNum" sz="quarter" idx="5"/>
          </p:nvPr>
        </p:nvSpPr>
        <p:spPr/>
        <p:txBody>
          <a:bodyPr/>
          <a:lstStyle/>
          <a:p>
            <a:fld id="{946F6BA3-1D99-4197-A5B5-D93DFF4BDB0B}" type="slidenum">
              <a:rPr lang="en-GB" smtClean="0"/>
              <a:t>14</a:t>
            </a:fld>
            <a:endParaRPr lang="en-GB"/>
          </a:p>
        </p:txBody>
      </p:sp>
    </p:spTree>
    <p:extLst>
      <p:ext uri="{BB962C8B-B14F-4D97-AF65-F5344CB8AC3E}">
        <p14:creationId xmlns:p14="http://schemas.microsoft.com/office/powerpoint/2010/main" val="7253949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Calibri" panose="020F0502020204030204" pitchFamily="34" charset="0"/>
              <a:buChar char="-"/>
            </a:pPr>
            <a:r>
              <a:rPr lang="en-GB" dirty="0"/>
              <a:t>Researching very basic numbers for carbon fibre and using the mid range as a baseline to attempt analysis in SolidWorks</a:t>
            </a:r>
          </a:p>
          <a:p>
            <a:pPr marL="171450" indent="-171450">
              <a:buFont typeface="Calibri" panose="020F0502020204030204" pitchFamily="34" charset="0"/>
              <a:buChar char="-"/>
            </a:pPr>
            <a:endParaRPr lang="en-GB" dirty="0"/>
          </a:p>
          <a:p>
            <a:pPr marL="171450" indent="-171450">
              <a:buFont typeface="Calibri" panose="020F0502020204030204" pitchFamily="34" charset="0"/>
              <a:buChar char="-"/>
            </a:pPr>
            <a:r>
              <a:rPr lang="en-GB" dirty="0"/>
              <a:t>Using SolidWorks simulation to test the likely forces for the body to experience</a:t>
            </a:r>
          </a:p>
          <a:p>
            <a:pPr marL="171450" indent="-171450">
              <a:buFont typeface="Calibri" panose="020F0502020204030204" pitchFamily="34" charset="0"/>
              <a:buChar char="-"/>
            </a:pPr>
            <a:endParaRPr lang="en-GB" dirty="0"/>
          </a:p>
          <a:p>
            <a:pPr marL="171450" indent="-171450">
              <a:buFont typeface="Calibri" panose="020F0502020204030204" pitchFamily="34" charset="0"/>
              <a:buChar char="-"/>
            </a:pPr>
            <a:r>
              <a:rPr lang="en-GB" dirty="0"/>
              <a:t>Due to SolidWorks’ struggle when it comes to carbon fibre and shelled structures, the use of </a:t>
            </a:r>
            <a:r>
              <a:rPr lang="en-GB" dirty="0" err="1"/>
              <a:t>ansys</a:t>
            </a:r>
            <a:r>
              <a:rPr lang="en-GB" dirty="0"/>
              <a:t> over the next year will help analysis greatly to improve</a:t>
            </a:r>
          </a:p>
          <a:p>
            <a:pPr marL="171450" indent="-171450">
              <a:buFont typeface="Calibri" panose="020F0502020204030204" pitchFamily="34" charset="0"/>
              <a:buChar char="-"/>
            </a:pPr>
            <a:endParaRPr lang="en-GB" dirty="0"/>
          </a:p>
          <a:p>
            <a:pPr marL="171450" indent="-171450">
              <a:buFont typeface="Calibri" panose="020F0502020204030204" pitchFamily="34" charset="0"/>
              <a:buChar char="-"/>
            </a:pPr>
            <a:r>
              <a:rPr lang="en-GB" dirty="0"/>
              <a:t>With the material testing needing new software and the stage of this project, I plan to continue this into the next year as my final year project, along with potentially researching the use of natural fibres in the body of the motorcycle.</a:t>
            </a:r>
          </a:p>
        </p:txBody>
      </p:sp>
      <p:sp>
        <p:nvSpPr>
          <p:cNvPr id="4" name="Slide Number Placeholder 3"/>
          <p:cNvSpPr>
            <a:spLocks noGrp="1"/>
          </p:cNvSpPr>
          <p:nvPr>
            <p:ph type="sldNum" sz="quarter" idx="5"/>
          </p:nvPr>
        </p:nvSpPr>
        <p:spPr/>
        <p:txBody>
          <a:bodyPr/>
          <a:lstStyle/>
          <a:p>
            <a:fld id="{946F6BA3-1D99-4197-A5B5-D93DFF4BDB0B}" type="slidenum">
              <a:rPr lang="en-GB" smtClean="0"/>
              <a:t>15</a:t>
            </a:fld>
            <a:endParaRPr lang="en-GB"/>
          </a:p>
        </p:txBody>
      </p:sp>
    </p:spTree>
    <p:extLst>
      <p:ext uri="{BB962C8B-B14F-4D97-AF65-F5344CB8AC3E}">
        <p14:creationId xmlns:p14="http://schemas.microsoft.com/office/powerpoint/2010/main" val="152739681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lnSpc>
                <a:spcPts val="2625"/>
              </a:lnSpc>
              <a:buFont typeface="Arial" panose="020B0604020202020204" pitchFamily="34" charset="0"/>
              <a:buChar char="•"/>
            </a:pPr>
            <a:r>
              <a:rPr lang="en-GB" sz="1200" b="0" i="0" u="none" strike="noStrike" dirty="0">
                <a:solidFill>
                  <a:srgbClr val="000000"/>
                </a:solidFill>
                <a:effectLst/>
                <a:latin typeface="Aptos" panose="020B0004020202020204" pitchFamily="34" charset="0"/>
              </a:rPr>
              <a:t>Want to achieve more torque at higher rpm ranges.</a:t>
            </a:r>
            <a:r>
              <a:rPr lang="en-US" sz="1200" b="0" i="0" dirty="0">
                <a:solidFill>
                  <a:srgbClr val="000000"/>
                </a:solidFill>
                <a:effectLst/>
                <a:latin typeface="Aptos" panose="020B0004020202020204" pitchFamily="34" charset="0"/>
              </a:rPr>
              <a:t>​</a:t>
            </a:r>
            <a:endParaRPr lang="en-US" b="0" i="0" dirty="0">
              <a:solidFill>
                <a:srgbClr val="000000"/>
              </a:solidFill>
              <a:effectLst/>
              <a:latin typeface="Arial" panose="020B0604020202020204" pitchFamily="34" charset="0"/>
            </a:endParaRPr>
          </a:p>
          <a:p>
            <a:pPr algn="l" rtl="0" fontAlgn="base">
              <a:lnSpc>
                <a:spcPts val="2625"/>
              </a:lnSpc>
              <a:buFont typeface="Arial" panose="020B0604020202020204" pitchFamily="34" charset="0"/>
              <a:buChar char="•"/>
            </a:pPr>
            <a:endParaRPr lang="en-GB" sz="1200" b="0" i="0" u="none" strike="noStrike" dirty="0">
              <a:solidFill>
                <a:srgbClr val="000000"/>
              </a:solidFill>
              <a:effectLst/>
              <a:latin typeface="Aptos" panose="020B0004020202020204" pitchFamily="34" charset="0"/>
            </a:endParaRPr>
          </a:p>
          <a:p>
            <a:pPr algn="l" rtl="0" fontAlgn="base">
              <a:lnSpc>
                <a:spcPts val="2625"/>
              </a:lnSpc>
              <a:buFont typeface="Arial" panose="020B0604020202020204" pitchFamily="34" charset="0"/>
              <a:buChar char="•"/>
            </a:pPr>
            <a:r>
              <a:rPr lang="en-GB" sz="1200" b="0" i="0" u="none" strike="noStrike" dirty="0">
                <a:solidFill>
                  <a:srgbClr val="000000"/>
                </a:solidFill>
                <a:effectLst/>
                <a:latin typeface="Aptos" panose="020B0004020202020204" pitchFamily="34" charset="0"/>
              </a:rPr>
              <a:t>Have a viable design that has limited liability.</a:t>
            </a:r>
            <a:r>
              <a:rPr lang="en-US" sz="1200" b="0" i="0" dirty="0">
                <a:solidFill>
                  <a:srgbClr val="000000"/>
                </a:solidFill>
                <a:effectLst/>
                <a:latin typeface="Aptos" panose="020B0004020202020204" pitchFamily="34" charset="0"/>
              </a:rPr>
              <a:t>​</a:t>
            </a:r>
            <a:endParaRPr lang="en-US" b="0" i="0" dirty="0">
              <a:solidFill>
                <a:srgbClr val="000000"/>
              </a:solidFill>
              <a:effectLst/>
              <a:latin typeface="Arial" panose="020B0604020202020204" pitchFamily="34" charset="0"/>
            </a:endParaRPr>
          </a:p>
          <a:p>
            <a:pPr algn="l" rtl="0" fontAlgn="base">
              <a:lnSpc>
                <a:spcPts val="2625"/>
              </a:lnSpc>
              <a:buFont typeface="Arial" panose="020B0604020202020204" pitchFamily="34" charset="0"/>
              <a:buChar char="•"/>
            </a:pPr>
            <a:endParaRPr lang="en-GB" sz="1200" b="0" i="0" u="none" strike="noStrike" dirty="0">
              <a:solidFill>
                <a:srgbClr val="000000"/>
              </a:solidFill>
              <a:effectLst/>
              <a:latin typeface="Aptos" panose="020B0004020202020204" pitchFamily="34" charset="0"/>
            </a:endParaRPr>
          </a:p>
          <a:p>
            <a:pPr algn="l" rtl="0" fontAlgn="base">
              <a:lnSpc>
                <a:spcPts val="2625"/>
              </a:lnSpc>
              <a:buFont typeface="Arial" panose="020B0604020202020204" pitchFamily="34" charset="0"/>
              <a:buChar char="•"/>
            </a:pPr>
            <a:r>
              <a:rPr lang="en-GB" sz="1200" b="0" i="0" u="none" strike="noStrike" dirty="0">
                <a:solidFill>
                  <a:srgbClr val="000000"/>
                </a:solidFill>
                <a:effectLst/>
                <a:latin typeface="Aptos" panose="020B0004020202020204" pitchFamily="34" charset="0"/>
              </a:rPr>
              <a:t>Ensure the design fits into the airbox and helps improve flow.</a:t>
            </a:r>
            <a:endParaRPr lang="en-US" b="0" i="0" dirty="0">
              <a:solidFill>
                <a:srgbClr val="000000"/>
              </a:solidFill>
              <a:effectLst/>
              <a:latin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F855509C-397C-7446-9357-B636DDF28960}" type="slidenum">
              <a:rPr lang="en-US" smtClean="0"/>
              <a:t>17</a:t>
            </a:fld>
            <a:endParaRPr lang="en-US"/>
          </a:p>
        </p:txBody>
      </p:sp>
    </p:spTree>
    <p:extLst>
      <p:ext uri="{BB962C8B-B14F-4D97-AF65-F5344CB8AC3E}">
        <p14:creationId xmlns:p14="http://schemas.microsoft.com/office/powerpoint/2010/main" val="30272398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855509C-397C-7446-9357-B636DDF28960}" type="slidenum">
              <a:rPr lang="en-US" smtClean="0"/>
              <a:t>18</a:t>
            </a:fld>
            <a:endParaRPr lang="en-US"/>
          </a:p>
        </p:txBody>
      </p:sp>
    </p:spTree>
    <p:extLst>
      <p:ext uri="{BB962C8B-B14F-4D97-AF65-F5344CB8AC3E}">
        <p14:creationId xmlns:p14="http://schemas.microsoft.com/office/powerpoint/2010/main" val="281815469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sz="1200" dirty="0"/>
              <a:t>Second, separate part will be used to form a telescopic system that extends and retracts with the engine's RPM.</a:t>
            </a:r>
            <a:endParaRPr lang="en-GB" dirty="0"/>
          </a:p>
          <a:p>
            <a:pPr marL="171450" indent="-171450">
              <a:buFontTx/>
              <a:buChar char="-"/>
            </a:pPr>
            <a:r>
              <a:rPr lang="en-GB" sz="1200" dirty="0"/>
              <a:t>Third design is non-functional, was created as a starting point for future models. Later designs separated the telescopic part from the base, enabling practical 3D model assemblies.</a:t>
            </a:r>
          </a:p>
          <a:p>
            <a:pPr marL="171450" indent="-171450">
              <a:buFontTx/>
              <a:buChar char="-"/>
            </a:pPr>
            <a:r>
              <a:rPr lang="en-GB" sz="1200" dirty="0"/>
              <a:t>Further research shows that the third design was inadequate due to “flow separation” it causes turbulence and reduces intake efficiency.</a:t>
            </a:r>
          </a:p>
          <a:p>
            <a:endParaRPr lang="en-US" dirty="0"/>
          </a:p>
        </p:txBody>
      </p:sp>
      <p:sp>
        <p:nvSpPr>
          <p:cNvPr id="4" name="Slide Number Placeholder 3"/>
          <p:cNvSpPr>
            <a:spLocks noGrp="1"/>
          </p:cNvSpPr>
          <p:nvPr>
            <p:ph type="sldNum" sz="quarter" idx="5"/>
          </p:nvPr>
        </p:nvSpPr>
        <p:spPr/>
        <p:txBody>
          <a:bodyPr/>
          <a:lstStyle/>
          <a:p>
            <a:fld id="{F855509C-397C-7446-9357-B636DDF28960}" type="slidenum">
              <a:rPr lang="en-US" smtClean="0"/>
              <a:t>19</a:t>
            </a:fld>
            <a:endParaRPr lang="en-US"/>
          </a:p>
        </p:txBody>
      </p:sp>
    </p:spTree>
    <p:extLst>
      <p:ext uri="{BB962C8B-B14F-4D97-AF65-F5344CB8AC3E}">
        <p14:creationId xmlns:p14="http://schemas.microsoft.com/office/powerpoint/2010/main" val="71297058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902195-AB8F-4FDC-29A6-A9D61DEF61F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DA291F0-9AE9-B39E-BDC6-FFBD8A30FD4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844799D-5394-7610-C9F3-96D7A2197BD4}"/>
              </a:ext>
            </a:extLst>
          </p:cNvPr>
          <p:cNvSpPr>
            <a:spLocks noGrp="1"/>
          </p:cNvSpPr>
          <p:nvPr>
            <p:ph type="body" idx="1"/>
          </p:nvPr>
        </p:nvSpPr>
        <p:spPr/>
        <p:txBody>
          <a:bodyPr/>
          <a:lstStyle/>
          <a:p>
            <a:pPr marL="171450" indent="-171450">
              <a:buFontTx/>
              <a:buChar char="-"/>
            </a:pPr>
            <a:r>
              <a:rPr lang="en-GB" dirty="0"/>
              <a:t>To have a fully functioning part, must be made separately to allow for telescopic system to work correctly</a:t>
            </a:r>
          </a:p>
          <a:p>
            <a:pPr marL="171450" indent="-171450">
              <a:buFontTx/>
              <a:buChar char="-"/>
            </a:pPr>
            <a:r>
              <a:rPr lang="en-GB" dirty="0"/>
              <a:t>Research shows aerofoil/elliptical bell mouths allow for better flow and give greater efficiency than simple bell mouth</a:t>
            </a:r>
          </a:p>
          <a:p>
            <a:pPr marL="171450" indent="-171450">
              <a:buFontTx/>
              <a:buChar char="-"/>
            </a:pPr>
            <a:r>
              <a:rPr lang="en-GB" dirty="0"/>
              <a:t>Flow separation would cause a decrease in air intake efficiency and could also cause turbulence effect.</a:t>
            </a:r>
          </a:p>
          <a:p>
            <a:pPr marL="171450" indent="-171450">
              <a:buFontTx/>
              <a:buChar char="-"/>
            </a:pPr>
            <a:r>
              <a:rPr lang="en-GB" dirty="0"/>
              <a:t>Using new 3D printer and using PLA filament.</a:t>
            </a:r>
          </a:p>
          <a:p>
            <a:pPr marL="171450" indent="-171450">
              <a:buFontTx/>
              <a:buChar char="-"/>
            </a:pPr>
            <a:r>
              <a:rPr lang="en-GB" dirty="0"/>
              <a:t>Nylon has resistance to chemicals i.e. oil, water and UV etc</a:t>
            </a:r>
          </a:p>
          <a:p>
            <a:pPr marL="171450" indent="-171450">
              <a:buFontTx/>
              <a:buChar char="-"/>
            </a:pPr>
            <a:r>
              <a:rPr lang="en-GB" dirty="0"/>
              <a:t>Nylon is also fuel resistant.</a:t>
            </a:r>
          </a:p>
          <a:p>
            <a:pPr marL="171450" indent="-171450">
              <a:buFontTx/>
              <a:buChar char="-"/>
            </a:pPr>
            <a:r>
              <a:rPr lang="en-GB" dirty="0"/>
              <a:t>Stepper motor actuators are the most widely used and are perfect fit for the application needed.</a:t>
            </a:r>
          </a:p>
          <a:p>
            <a:endParaRPr lang="en-US" dirty="0"/>
          </a:p>
        </p:txBody>
      </p:sp>
      <p:sp>
        <p:nvSpPr>
          <p:cNvPr id="4" name="Slide Number Placeholder 3">
            <a:extLst>
              <a:ext uri="{FF2B5EF4-FFF2-40B4-BE49-F238E27FC236}">
                <a16:creationId xmlns:a16="http://schemas.microsoft.com/office/drawing/2014/main" id="{4BE9DBFD-D3E8-9A68-B0D3-B805ED2C9C6B}"/>
              </a:ext>
            </a:extLst>
          </p:cNvPr>
          <p:cNvSpPr>
            <a:spLocks noGrp="1"/>
          </p:cNvSpPr>
          <p:nvPr>
            <p:ph type="sldNum" sz="quarter" idx="5"/>
          </p:nvPr>
        </p:nvSpPr>
        <p:spPr/>
        <p:txBody>
          <a:bodyPr/>
          <a:lstStyle/>
          <a:p>
            <a:fld id="{F855509C-397C-7446-9357-B636DDF28960}" type="slidenum">
              <a:rPr lang="en-US" smtClean="0"/>
              <a:t>20</a:t>
            </a:fld>
            <a:endParaRPr lang="en-US"/>
          </a:p>
        </p:txBody>
      </p:sp>
    </p:spTree>
    <p:extLst>
      <p:ext uri="{BB962C8B-B14F-4D97-AF65-F5344CB8AC3E}">
        <p14:creationId xmlns:p14="http://schemas.microsoft.com/office/powerpoint/2010/main" val="364957165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dirty="0"/>
              <a:t>Using all research, this was the design on the intake I was able to model.</a:t>
            </a:r>
          </a:p>
          <a:p>
            <a:pPr marL="171450" indent="-171450">
              <a:buFontTx/>
              <a:buChar char="-"/>
            </a:pPr>
            <a:r>
              <a:rPr lang="en-GB" dirty="0"/>
              <a:t>The assembly shows how the bell will sit in the base.</a:t>
            </a:r>
          </a:p>
          <a:p>
            <a:pPr marL="171450" indent="-171450">
              <a:buFontTx/>
              <a:buChar char="-"/>
            </a:pPr>
            <a:r>
              <a:rPr lang="en-GB" dirty="0"/>
              <a:t>The point of control assembly is to show how the intakes connect to the actuator allowing for extension and retraction.</a:t>
            </a:r>
          </a:p>
          <a:p>
            <a:pPr marL="171450" indent="-171450">
              <a:buFontTx/>
              <a:buChar char="-"/>
            </a:pPr>
            <a:r>
              <a:rPr lang="en-GB" dirty="0"/>
              <a:t>Airbox shell assembly shows how the part will sit in the airbox.</a:t>
            </a:r>
          </a:p>
          <a:p>
            <a:endParaRPr lang="en-US" dirty="0"/>
          </a:p>
        </p:txBody>
      </p:sp>
      <p:sp>
        <p:nvSpPr>
          <p:cNvPr id="4" name="Slide Number Placeholder 3"/>
          <p:cNvSpPr>
            <a:spLocks noGrp="1"/>
          </p:cNvSpPr>
          <p:nvPr>
            <p:ph type="sldNum" sz="quarter" idx="5"/>
          </p:nvPr>
        </p:nvSpPr>
        <p:spPr/>
        <p:txBody>
          <a:bodyPr/>
          <a:lstStyle/>
          <a:p>
            <a:fld id="{F855509C-397C-7446-9357-B636DDF28960}" type="slidenum">
              <a:rPr lang="en-US" smtClean="0"/>
              <a:t>21</a:t>
            </a:fld>
            <a:endParaRPr lang="en-US"/>
          </a:p>
        </p:txBody>
      </p:sp>
    </p:spTree>
    <p:extLst>
      <p:ext uri="{BB962C8B-B14F-4D97-AF65-F5344CB8AC3E}">
        <p14:creationId xmlns:p14="http://schemas.microsoft.com/office/powerpoint/2010/main" val="320106385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dirty="0"/>
              <a:t>Use more resources available to me in order to complete given tasks</a:t>
            </a:r>
          </a:p>
          <a:p>
            <a:pPr marL="171450" indent="-171450">
              <a:buFontTx/>
              <a:buChar char="-"/>
            </a:pPr>
            <a:r>
              <a:rPr lang="en-GB" dirty="0"/>
              <a:t>Give more time for complex sections of the project.</a:t>
            </a:r>
          </a:p>
          <a:p>
            <a:pPr marL="171450" indent="-171450">
              <a:buFontTx/>
              <a:buChar char="-"/>
            </a:pPr>
            <a:r>
              <a:rPr lang="en-GB" dirty="0"/>
              <a:t>Follow the Gantt chart created much more closely to achieve goals.</a:t>
            </a:r>
          </a:p>
          <a:p>
            <a:pPr marL="171450" indent="-171450">
              <a:buFontTx/>
              <a:buChar char="-"/>
            </a:pPr>
            <a:r>
              <a:rPr lang="en-GB" dirty="0"/>
              <a:t>Inexperience on CFD caused issues as no data was collected for the stacks</a:t>
            </a:r>
          </a:p>
          <a:p>
            <a:pPr marL="171450" indent="-171450">
              <a:buFontTx/>
              <a:buChar char="-"/>
            </a:pPr>
            <a:r>
              <a:rPr lang="en-GB" dirty="0"/>
              <a:t>Hopeful in future testing opportunities on either dyno or on-track data</a:t>
            </a:r>
          </a:p>
          <a:p>
            <a:pPr marL="171450" indent="-171450">
              <a:buFontTx/>
              <a:buChar char="-"/>
            </a:pPr>
            <a:r>
              <a:rPr lang="en-GB" dirty="0"/>
              <a:t>The designs will need tweaking in future, and improvements can be made, is possible to create a better solution with more experience and better time management.</a:t>
            </a:r>
          </a:p>
          <a:p>
            <a:endParaRPr lang="en-US" dirty="0"/>
          </a:p>
        </p:txBody>
      </p:sp>
      <p:sp>
        <p:nvSpPr>
          <p:cNvPr id="4" name="Slide Number Placeholder 3"/>
          <p:cNvSpPr>
            <a:spLocks noGrp="1"/>
          </p:cNvSpPr>
          <p:nvPr>
            <p:ph type="sldNum" sz="quarter" idx="5"/>
          </p:nvPr>
        </p:nvSpPr>
        <p:spPr/>
        <p:txBody>
          <a:bodyPr/>
          <a:lstStyle/>
          <a:p>
            <a:fld id="{F855509C-397C-7446-9357-B636DDF28960}" type="slidenum">
              <a:rPr lang="en-US" smtClean="0"/>
              <a:t>22</a:t>
            </a:fld>
            <a:endParaRPr lang="en-US"/>
          </a:p>
        </p:txBody>
      </p:sp>
    </p:spTree>
    <p:extLst>
      <p:ext uri="{BB962C8B-B14F-4D97-AF65-F5344CB8AC3E}">
        <p14:creationId xmlns:p14="http://schemas.microsoft.com/office/powerpoint/2010/main" val="548633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CA39A-ADAD-2BB3-BCC9-D46477C5BC2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67E6158F-1FB2-E262-4F19-4D14E5425BC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57E215A-B205-E5B1-DF06-61602FA9C922}"/>
              </a:ext>
            </a:extLst>
          </p:cNvPr>
          <p:cNvSpPr>
            <a:spLocks noGrp="1"/>
          </p:cNvSpPr>
          <p:nvPr>
            <p:ph type="dt" sz="half" idx="10"/>
          </p:nvPr>
        </p:nvSpPr>
        <p:spPr/>
        <p:txBody>
          <a:bodyPr/>
          <a:lstStyle/>
          <a:p>
            <a:fld id="{3B6BF313-95C0-004B-BF83-246E2F1075AE}" type="datetimeFigureOut">
              <a:rPr lang="en-US" smtClean="0"/>
              <a:t>4/1/25</a:t>
            </a:fld>
            <a:endParaRPr lang="en-US"/>
          </a:p>
        </p:txBody>
      </p:sp>
      <p:sp>
        <p:nvSpPr>
          <p:cNvPr id="5" name="Footer Placeholder 4">
            <a:extLst>
              <a:ext uri="{FF2B5EF4-FFF2-40B4-BE49-F238E27FC236}">
                <a16:creationId xmlns:a16="http://schemas.microsoft.com/office/drawing/2014/main" id="{F7D372C2-D3C1-AABA-A351-6ADDFFC471F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DFA31F-E20F-E24D-B42F-C216E4B40DEC}"/>
              </a:ext>
            </a:extLst>
          </p:cNvPr>
          <p:cNvSpPr>
            <a:spLocks noGrp="1"/>
          </p:cNvSpPr>
          <p:nvPr>
            <p:ph type="sldNum" sz="quarter" idx="12"/>
          </p:nvPr>
        </p:nvSpPr>
        <p:spPr/>
        <p:txBody>
          <a:bodyPr/>
          <a:lstStyle/>
          <a:p>
            <a:fld id="{4E4E9693-A24A-394C-9CED-C024072A17AB}" type="slidenum">
              <a:rPr lang="en-US" smtClean="0"/>
              <a:t>‹#›</a:t>
            </a:fld>
            <a:endParaRPr lang="en-US"/>
          </a:p>
        </p:txBody>
      </p:sp>
    </p:spTree>
    <p:extLst>
      <p:ext uri="{BB962C8B-B14F-4D97-AF65-F5344CB8AC3E}">
        <p14:creationId xmlns:p14="http://schemas.microsoft.com/office/powerpoint/2010/main" val="27537546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D0CF6-57AD-21A5-5BF6-D9A22F2AA88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8253BBA-795D-6CC8-2D10-D8A8C259764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F1B8AAB-E70A-DBF0-17D4-668810030D1C}"/>
              </a:ext>
            </a:extLst>
          </p:cNvPr>
          <p:cNvSpPr>
            <a:spLocks noGrp="1"/>
          </p:cNvSpPr>
          <p:nvPr>
            <p:ph type="dt" sz="half" idx="10"/>
          </p:nvPr>
        </p:nvSpPr>
        <p:spPr/>
        <p:txBody>
          <a:bodyPr/>
          <a:lstStyle/>
          <a:p>
            <a:fld id="{3B6BF313-95C0-004B-BF83-246E2F1075AE}" type="datetimeFigureOut">
              <a:rPr lang="en-US" smtClean="0"/>
              <a:t>4/1/25</a:t>
            </a:fld>
            <a:endParaRPr lang="en-US"/>
          </a:p>
        </p:txBody>
      </p:sp>
      <p:sp>
        <p:nvSpPr>
          <p:cNvPr id="5" name="Footer Placeholder 4">
            <a:extLst>
              <a:ext uri="{FF2B5EF4-FFF2-40B4-BE49-F238E27FC236}">
                <a16:creationId xmlns:a16="http://schemas.microsoft.com/office/drawing/2014/main" id="{BABCE532-E782-FE16-C877-0BA6939CA0B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A61B17-0540-6716-41F7-EFD6C0C559CA}"/>
              </a:ext>
            </a:extLst>
          </p:cNvPr>
          <p:cNvSpPr>
            <a:spLocks noGrp="1"/>
          </p:cNvSpPr>
          <p:nvPr>
            <p:ph type="sldNum" sz="quarter" idx="12"/>
          </p:nvPr>
        </p:nvSpPr>
        <p:spPr/>
        <p:txBody>
          <a:bodyPr/>
          <a:lstStyle/>
          <a:p>
            <a:fld id="{4E4E9693-A24A-394C-9CED-C024072A17AB}" type="slidenum">
              <a:rPr lang="en-US" smtClean="0"/>
              <a:t>‹#›</a:t>
            </a:fld>
            <a:endParaRPr lang="en-US"/>
          </a:p>
        </p:txBody>
      </p:sp>
    </p:spTree>
    <p:extLst>
      <p:ext uri="{BB962C8B-B14F-4D97-AF65-F5344CB8AC3E}">
        <p14:creationId xmlns:p14="http://schemas.microsoft.com/office/powerpoint/2010/main" val="40577916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53E39-ED83-8A1E-5B25-B4A5904B1E2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F85679E-1BB5-1059-C30A-D9B0FB1FE9B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93E3FE8-D7E8-2FDD-4684-9BACE164077E}"/>
              </a:ext>
            </a:extLst>
          </p:cNvPr>
          <p:cNvSpPr>
            <a:spLocks noGrp="1"/>
          </p:cNvSpPr>
          <p:nvPr>
            <p:ph type="dt" sz="half" idx="10"/>
          </p:nvPr>
        </p:nvSpPr>
        <p:spPr/>
        <p:txBody>
          <a:bodyPr/>
          <a:lstStyle/>
          <a:p>
            <a:fld id="{3B6BF313-95C0-004B-BF83-246E2F1075AE}" type="datetimeFigureOut">
              <a:rPr lang="en-US" smtClean="0"/>
              <a:t>4/1/25</a:t>
            </a:fld>
            <a:endParaRPr lang="en-US"/>
          </a:p>
        </p:txBody>
      </p:sp>
      <p:sp>
        <p:nvSpPr>
          <p:cNvPr id="5" name="Footer Placeholder 4">
            <a:extLst>
              <a:ext uri="{FF2B5EF4-FFF2-40B4-BE49-F238E27FC236}">
                <a16:creationId xmlns:a16="http://schemas.microsoft.com/office/drawing/2014/main" id="{535A826A-B614-1D9F-570E-36CE09C482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4A787C-824C-8EC0-11A5-6DA98F7A004C}"/>
              </a:ext>
            </a:extLst>
          </p:cNvPr>
          <p:cNvSpPr>
            <a:spLocks noGrp="1"/>
          </p:cNvSpPr>
          <p:nvPr>
            <p:ph type="sldNum" sz="quarter" idx="12"/>
          </p:nvPr>
        </p:nvSpPr>
        <p:spPr/>
        <p:txBody>
          <a:bodyPr/>
          <a:lstStyle/>
          <a:p>
            <a:fld id="{4E4E9693-A24A-394C-9CED-C024072A17AB}" type="slidenum">
              <a:rPr lang="en-US" smtClean="0"/>
              <a:t>‹#›</a:t>
            </a:fld>
            <a:endParaRPr lang="en-US"/>
          </a:p>
        </p:txBody>
      </p:sp>
    </p:spTree>
    <p:extLst>
      <p:ext uri="{BB962C8B-B14F-4D97-AF65-F5344CB8AC3E}">
        <p14:creationId xmlns:p14="http://schemas.microsoft.com/office/powerpoint/2010/main" val="13533943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B13BEE-3D20-FD4C-FD42-532AA7DB340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73B183F-AB4A-E187-B669-7AE956A8BAC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B3BCFA5-756F-6133-3AF4-B1B35672BE6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0848489-A860-4D76-3DF3-B2B1403162A0}"/>
              </a:ext>
            </a:extLst>
          </p:cNvPr>
          <p:cNvSpPr>
            <a:spLocks noGrp="1"/>
          </p:cNvSpPr>
          <p:nvPr>
            <p:ph type="dt" sz="half" idx="10"/>
          </p:nvPr>
        </p:nvSpPr>
        <p:spPr/>
        <p:txBody>
          <a:bodyPr/>
          <a:lstStyle/>
          <a:p>
            <a:fld id="{3B6BF313-95C0-004B-BF83-246E2F1075AE}" type="datetimeFigureOut">
              <a:rPr lang="en-US" smtClean="0"/>
              <a:t>4/1/25</a:t>
            </a:fld>
            <a:endParaRPr lang="en-US"/>
          </a:p>
        </p:txBody>
      </p:sp>
      <p:sp>
        <p:nvSpPr>
          <p:cNvPr id="6" name="Footer Placeholder 5">
            <a:extLst>
              <a:ext uri="{FF2B5EF4-FFF2-40B4-BE49-F238E27FC236}">
                <a16:creationId xmlns:a16="http://schemas.microsoft.com/office/drawing/2014/main" id="{91BAFC4E-B01E-EBCB-1B77-183552E5273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26A4F9-FCB9-8088-DF63-962F1F967F3F}"/>
              </a:ext>
            </a:extLst>
          </p:cNvPr>
          <p:cNvSpPr>
            <a:spLocks noGrp="1"/>
          </p:cNvSpPr>
          <p:nvPr>
            <p:ph type="sldNum" sz="quarter" idx="12"/>
          </p:nvPr>
        </p:nvSpPr>
        <p:spPr/>
        <p:txBody>
          <a:bodyPr/>
          <a:lstStyle/>
          <a:p>
            <a:fld id="{4E4E9693-A24A-394C-9CED-C024072A17AB}" type="slidenum">
              <a:rPr lang="en-US" smtClean="0"/>
              <a:t>‹#›</a:t>
            </a:fld>
            <a:endParaRPr lang="en-US"/>
          </a:p>
        </p:txBody>
      </p:sp>
    </p:spTree>
    <p:extLst>
      <p:ext uri="{BB962C8B-B14F-4D97-AF65-F5344CB8AC3E}">
        <p14:creationId xmlns:p14="http://schemas.microsoft.com/office/powerpoint/2010/main" val="28579158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072D0-FD22-78B8-F61F-39B45F468C7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01AEF23-6D31-ECC5-6BDC-DCE470F82D3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747D51F-DB2E-CC23-79D9-C1CBE5F6534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E43C476-A61C-C0DE-5A80-F0A6EDAAD07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940CF09-BE91-DB58-E0D0-6A27568C8A6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1FD856B-0309-832B-64CC-44CC94C4E1E9}"/>
              </a:ext>
            </a:extLst>
          </p:cNvPr>
          <p:cNvSpPr>
            <a:spLocks noGrp="1"/>
          </p:cNvSpPr>
          <p:nvPr>
            <p:ph type="dt" sz="half" idx="10"/>
          </p:nvPr>
        </p:nvSpPr>
        <p:spPr/>
        <p:txBody>
          <a:bodyPr/>
          <a:lstStyle/>
          <a:p>
            <a:fld id="{3B6BF313-95C0-004B-BF83-246E2F1075AE}" type="datetimeFigureOut">
              <a:rPr lang="en-US" smtClean="0"/>
              <a:t>4/1/25</a:t>
            </a:fld>
            <a:endParaRPr lang="en-US"/>
          </a:p>
        </p:txBody>
      </p:sp>
      <p:sp>
        <p:nvSpPr>
          <p:cNvPr id="8" name="Footer Placeholder 7">
            <a:extLst>
              <a:ext uri="{FF2B5EF4-FFF2-40B4-BE49-F238E27FC236}">
                <a16:creationId xmlns:a16="http://schemas.microsoft.com/office/drawing/2014/main" id="{812C89B3-D1FD-380E-3326-5C5272627AB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30BB8FC-FC6C-670B-D73F-53BEE12A28CD}"/>
              </a:ext>
            </a:extLst>
          </p:cNvPr>
          <p:cNvSpPr>
            <a:spLocks noGrp="1"/>
          </p:cNvSpPr>
          <p:nvPr>
            <p:ph type="sldNum" sz="quarter" idx="12"/>
          </p:nvPr>
        </p:nvSpPr>
        <p:spPr/>
        <p:txBody>
          <a:bodyPr/>
          <a:lstStyle/>
          <a:p>
            <a:fld id="{4E4E9693-A24A-394C-9CED-C024072A17AB}" type="slidenum">
              <a:rPr lang="en-US" smtClean="0"/>
              <a:t>‹#›</a:t>
            </a:fld>
            <a:endParaRPr lang="en-US"/>
          </a:p>
        </p:txBody>
      </p:sp>
    </p:spTree>
    <p:extLst>
      <p:ext uri="{BB962C8B-B14F-4D97-AF65-F5344CB8AC3E}">
        <p14:creationId xmlns:p14="http://schemas.microsoft.com/office/powerpoint/2010/main" val="17016015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6221F-786A-F117-082F-312C43ED000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3DD716E-56F2-64D9-1BE5-36A18C86EA10}"/>
              </a:ext>
            </a:extLst>
          </p:cNvPr>
          <p:cNvSpPr>
            <a:spLocks noGrp="1"/>
          </p:cNvSpPr>
          <p:nvPr>
            <p:ph type="dt" sz="half" idx="10"/>
          </p:nvPr>
        </p:nvSpPr>
        <p:spPr/>
        <p:txBody>
          <a:bodyPr/>
          <a:lstStyle/>
          <a:p>
            <a:fld id="{3B6BF313-95C0-004B-BF83-246E2F1075AE}" type="datetimeFigureOut">
              <a:rPr lang="en-US" smtClean="0"/>
              <a:t>4/1/25</a:t>
            </a:fld>
            <a:endParaRPr lang="en-US"/>
          </a:p>
        </p:txBody>
      </p:sp>
      <p:sp>
        <p:nvSpPr>
          <p:cNvPr id="4" name="Footer Placeholder 3">
            <a:extLst>
              <a:ext uri="{FF2B5EF4-FFF2-40B4-BE49-F238E27FC236}">
                <a16:creationId xmlns:a16="http://schemas.microsoft.com/office/drawing/2014/main" id="{1F9D9663-C79D-01DB-6C9A-126B6529D31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0B574E8-59C4-2049-104A-212037CE49EE}"/>
              </a:ext>
            </a:extLst>
          </p:cNvPr>
          <p:cNvSpPr>
            <a:spLocks noGrp="1"/>
          </p:cNvSpPr>
          <p:nvPr>
            <p:ph type="sldNum" sz="quarter" idx="12"/>
          </p:nvPr>
        </p:nvSpPr>
        <p:spPr/>
        <p:txBody>
          <a:bodyPr/>
          <a:lstStyle/>
          <a:p>
            <a:fld id="{4E4E9693-A24A-394C-9CED-C024072A17AB}" type="slidenum">
              <a:rPr lang="en-US" smtClean="0"/>
              <a:t>‹#›</a:t>
            </a:fld>
            <a:endParaRPr lang="en-US"/>
          </a:p>
        </p:txBody>
      </p:sp>
    </p:spTree>
    <p:extLst>
      <p:ext uri="{BB962C8B-B14F-4D97-AF65-F5344CB8AC3E}">
        <p14:creationId xmlns:p14="http://schemas.microsoft.com/office/powerpoint/2010/main" val="27151218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B37842C-CCE3-9579-7190-4D4FD973DC59}"/>
              </a:ext>
            </a:extLst>
          </p:cNvPr>
          <p:cNvSpPr>
            <a:spLocks noGrp="1"/>
          </p:cNvSpPr>
          <p:nvPr>
            <p:ph type="dt" sz="half" idx="10"/>
          </p:nvPr>
        </p:nvSpPr>
        <p:spPr/>
        <p:txBody>
          <a:bodyPr/>
          <a:lstStyle/>
          <a:p>
            <a:fld id="{3B6BF313-95C0-004B-BF83-246E2F1075AE}" type="datetimeFigureOut">
              <a:rPr lang="en-US" smtClean="0"/>
              <a:t>4/1/25</a:t>
            </a:fld>
            <a:endParaRPr lang="en-US"/>
          </a:p>
        </p:txBody>
      </p:sp>
      <p:sp>
        <p:nvSpPr>
          <p:cNvPr id="3" name="Footer Placeholder 2">
            <a:extLst>
              <a:ext uri="{FF2B5EF4-FFF2-40B4-BE49-F238E27FC236}">
                <a16:creationId xmlns:a16="http://schemas.microsoft.com/office/drawing/2014/main" id="{5DBDE398-D58F-42AA-E001-89953A64E6D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8F272FA-B541-FDDD-F03B-5576CE6538C8}"/>
              </a:ext>
            </a:extLst>
          </p:cNvPr>
          <p:cNvSpPr>
            <a:spLocks noGrp="1"/>
          </p:cNvSpPr>
          <p:nvPr>
            <p:ph type="sldNum" sz="quarter" idx="12"/>
          </p:nvPr>
        </p:nvSpPr>
        <p:spPr/>
        <p:txBody>
          <a:bodyPr/>
          <a:lstStyle/>
          <a:p>
            <a:fld id="{4E4E9693-A24A-394C-9CED-C024072A17AB}" type="slidenum">
              <a:rPr lang="en-US" smtClean="0"/>
              <a:t>‹#›</a:t>
            </a:fld>
            <a:endParaRPr lang="en-US"/>
          </a:p>
        </p:txBody>
      </p:sp>
    </p:spTree>
    <p:extLst>
      <p:ext uri="{BB962C8B-B14F-4D97-AF65-F5344CB8AC3E}">
        <p14:creationId xmlns:p14="http://schemas.microsoft.com/office/powerpoint/2010/main" val="32700660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013BB-FD03-767B-0C25-C627AA3A7EB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CF02B59-12D6-02B8-F284-59B3413347F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17CA63C-5BE4-0B72-F299-B9900A82DF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A59519F-BA6A-C8B0-CD89-0DB5A3DFF657}"/>
              </a:ext>
            </a:extLst>
          </p:cNvPr>
          <p:cNvSpPr>
            <a:spLocks noGrp="1"/>
          </p:cNvSpPr>
          <p:nvPr>
            <p:ph type="dt" sz="half" idx="10"/>
          </p:nvPr>
        </p:nvSpPr>
        <p:spPr/>
        <p:txBody>
          <a:bodyPr/>
          <a:lstStyle/>
          <a:p>
            <a:fld id="{3B6BF313-95C0-004B-BF83-246E2F1075AE}" type="datetimeFigureOut">
              <a:rPr lang="en-US" smtClean="0"/>
              <a:t>4/1/25</a:t>
            </a:fld>
            <a:endParaRPr lang="en-US"/>
          </a:p>
        </p:txBody>
      </p:sp>
      <p:sp>
        <p:nvSpPr>
          <p:cNvPr id="6" name="Footer Placeholder 5">
            <a:extLst>
              <a:ext uri="{FF2B5EF4-FFF2-40B4-BE49-F238E27FC236}">
                <a16:creationId xmlns:a16="http://schemas.microsoft.com/office/drawing/2014/main" id="{80253E66-237E-94DE-0F9A-04DE4D1F09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F9992C-0658-99CB-E672-BB49B2CFFA58}"/>
              </a:ext>
            </a:extLst>
          </p:cNvPr>
          <p:cNvSpPr>
            <a:spLocks noGrp="1"/>
          </p:cNvSpPr>
          <p:nvPr>
            <p:ph type="sldNum" sz="quarter" idx="12"/>
          </p:nvPr>
        </p:nvSpPr>
        <p:spPr/>
        <p:txBody>
          <a:bodyPr/>
          <a:lstStyle/>
          <a:p>
            <a:fld id="{4E4E9693-A24A-394C-9CED-C024072A17AB}" type="slidenum">
              <a:rPr lang="en-US" smtClean="0"/>
              <a:t>‹#›</a:t>
            </a:fld>
            <a:endParaRPr lang="en-US"/>
          </a:p>
        </p:txBody>
      </p:sp>
    </p:spTree>
    <p:extLst>
      <p:ext uri="{BB962C8B-B14F-4D97-AF65-F5344CB8AC3E}">
        <p14:creationId xmlns:p14="http://schemas.microsoft.com/office/powerpoint/2010/main" val="4481358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94DA6-ECD3-90D5-FE01-F25FF32B31D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C5F24FF-9FA1-ECD5-F584-4BD4BCFF662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6FD6887-8DC6-DFFD-0694-EBE98A85168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6C5847D-99C4-58AB-D1EA-94D5F84DB661}"/>
              </a:ext>
            </a:extLst>
          </p:cNvPr>
          <p:cNvSpPr>
            <a:spLocks noGrp="1"/>
          </p:cNvSpPr>
          <p:nvPr>
            <p:ph type="dt" sz="half" idx="10"/>
          </p:nvPr>
        </p:nvSpPr>
        <p:spPr/>
        <p:txBody>
          <a:bodyPr/>
          <a:lstStyle/>
          <a:p>
            <a:fld id="{3B6BF313-95C0-004B-BF83-246E2F1075AE}" type="datetimeFigureOut">
              <a:rPr lang="en-US" smtClean="0"/>
              <a:t>4/1/25</a:t>
            </a:fld>
            <a:endParaRPr lang="en-US"/>
          </a:p>
        </p:txBody>
      </p:sp>
      <p:sp>
        <p:nvSpPr>
          <p:cNvPr id="6" name="Footer Placeholder 5">
            <a:extLst>
              <a:ext uri="{FF2B5EF4-FFF2-40B4-BE49-F238E27FC236}">
                <a16:creationId xmlns:a16="http://schemas.microsoft.com/office/drawing/2014/main" id="{911842DB-0279-7895-A4E4-BE2396A7D74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65D4752-0751-EC4D-E64D-1DFC9CB04382}"/>
              </a:ext>
            </a:extLst>
          </p:cNvPr>
          <p:cNvSpPr>
            <a:spLocks noGrp="1"/>
          </p:cNvSpPr>
          <p:nvPr>
            <p:ph type="sldNum" sz="quarter" idx="12"/>
          </p:nvPr>
        </p:nvSpPr>
        <p:spPr/>
        <p:txBody>
          <a:bodyPr/>
          <a:lstStyle/>
          <a:p>
            <a:fld id="{4E4E9693-A24A-394C-9CED-C024072A17AB}" type="slidenum">
              <a:rPr lang="en-US" smtClean="0"/>
              <a:t>‹#›</a:t>
            </a:fld>
            <a:endParaRPr lang="en-US"/>
          </a:p>
        </p:txBody>
      </p:sp>
    </p:spTree>
    <p:extLst>
      <p:ext uri="{BB962C8B-B14F-4D97-AF65-F5344CB8AC3E}">
        <p14:creationId xmlns:p14="http://schemas.microsoft.com/office/powerpoint/2010/main" val="27160374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0CBF6-5356-F30E-96A5-71D201B26DD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9A676CC-3FFA-B76D-7CE3-454642D4C45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D22C81A-7FE5-F1F3-4D3C-3301F6077810}"/>
              </a:ext>
            </a:extLst>
          </p:cNvPr>
          <p:cNvSpPr>
            <a:spLocks noGrp="1"/>
          </p:cNvSpPr>
          <p:nvPr>
            <p:ph type="dt" sz="half" idx="10"/>
          </p:nvPr>
        </p:nvSpPr>
        <p:spPr/>
        <p:txBody>
          <a:bodyPr/>
          <a:lstStyle/>
          <a:p>
            <a:fld id="{3B6BF313-95C0-004B-BF83-246E2F1075AE}" type="datetimeFigureOut">
              <a:rPr lang="en-US" smtClean="0"/>
              <a:t>4/1/25</a:t>
            </a:fld>
            <a:endParaRPr lang="en-US"/>
          </a:p>
        </p:txBody>
      </p:sp>
      <p:sp>
        <p:nvSpPr>
          <p:cNvPr id="5" name="Footer Placeholder 4">
            <a:extLst>
              <a:ext uri="{FF2B5EF4-FFF2-40B4-BE49-F238E27FC236}">
                <a16:creationId xmlns:a16="http://schemas.microsoft.com/office/drawing/2014/main" id="{9E2B4024-6156-5B66-1780-78ADFB2FED8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970C57E-98F4-C853-0781-600516DFD3F0}"/>
              </a:ext>
            </a:extLst>
          </p:cNvPr>
          <p:cNvSpPr>
            <a:spLocks noGrp="1"/>
          </p:cNvSpPr>
          <p:nvPr>
            <p:ph type="sldNum" sz="quarter" idx="12"/>
          </p:nvPr>
        </p:nvSpPr>
        <p:spPr/>
        <p:txBody>
          <a:bodyPr/>
          <a:lstStyle/>
          <a:p>
            <a:fld id="{4E4E9693-A24A-394C-9CED-C024072A17AB}" type="slidenum">
              <a:rPr lang="en-US" smtClean="0"/>
              <a:t>‹#›</a:t>
            </a:fld>
            <a:endParaRPr lang="en-US"/>
          </a:p>
        </p:txBody>
      </p:sp>
    </p:spTree>
    <p:extLst>
      <p:ext uri="{BB962C8B-B14F-4D97-AF65-F5344CB8AC3E}">
        <p14:creationId xmlns:p14="http://schemas.microsoft.com/office/powerpoint/2010/main" val="35201507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338E453-09E4-7A0E-A96F-3E24A57AEAF8}"/>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46E3C6B-B9EC-C958-8E55-D318AC79115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0FF8125-04AF-AD8E-2BED-EEBF72654278}"/>
              </a:ext>
            </a:extLst>
          </p:cNvPr>
          <p:cNvSpPr>
            <a:spLocks noGrp="1"/>
          </p:cNvSpPr>
          <p:nvPr>
            <p:ph type="dt" sz="half" idx="10"/>
          </p:nvPr>
        </p:nvSpPr>
        <p:spPr/>
        <p:txBody>
          <a:bodyPr/>
          <a:lstStyle/>
          <a:p>
            <a:fld id="{3B6BF313-95C0-004B-BF83-246E2F1075AE}" type="datetimeFigureOut">
              <a:rPr lang="en-US" smtClean="0"/>
              <a:t>4/1/25</a:t>
            </a:fld>
            <a:endParaRPr lang="en-US"/>
          </a:p>
        </p:txBody>
      </p:sp>
      <p:sp>
        <p:nvSpPr>
          <p:cNvPr id="5" name="Footer Placeholder 4">
            <a:extLst>
              <a:ext uri="{FF2B5EF4-FFF2-40B4-BE49-F238E27FC236}">
                <a16:creationId xmlns:a16="http://schemas.microsoft.com/office/drawing/2014/main" id="{1B6C82C2-0E4E-1146-4BA6-8A554ABBE5E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8A91FF-D913-FB99-D3D0-D8FDEA0B19D9}"/>
              </a:ext>
            </a:extLst>
          </p:cNvPr>
          <p:cNvSpPr>
            <a:spLocks noGrp="1"/>
          </p:cNvSpPr>
          <p:nvPr>
            <p:ph type="sldNum" sz="quarter" idx="12"/>
          </p:nvPr>
        </p:nvSpPr>
        <p:spPr/>
        <p:txBody>
          <a:bodyPr/>
          <a:lstStyle/>
          <a:p>
            <a:fld id="{4E4E9693-A24A-394C-9CED-C024072A17AB}" type="slidenum">
              <a:rPr lang="en-US" smtClean="0"/>
              <a:t>‹#›</a:t>
            </a:fld>
            <a:endParaRPr lang="en-US"/>
          </a:p>
        </p:txBody>
      </p:sp>
    </p:spTree>
    <p:extLst>
      <p:ext uri="{BB962C8B-B14F-4D97-AF65-F5344CB8AC3E}">
        <p14:creationId xmlns:p14="http://schemas.microsoft.com/office/powerpoint/2010/main" val="18131392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608754B-255F-86FC-E857-3191D50C7C5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221D461-796F-1AC8-CF0A-C145AACFFA3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E73881B-77F0-3543-1610-512A1245B40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B6BF313-95C0-004B-BF83-246E2F1075AE}" type="datetimeFigureOut">
              <a:rPr lang="en-US" smtClean="0"/>
              <a:t>4/1/25</a:t>
            </a:fld>
            <a:endParaRPr lang="en-US"/>
          </a:p>
        </p:txBody>
      </p:sp>
      <p:sp>
        <p:nvSpPr>
          <p:cNvPr id="5" name="Footer Placeholder 4">
            <a:extLst>
              <a:ext uri="{FF2B5EF4-FFF2-40B4-BE49-F238E27FC236}">
                <a16:creationId xmlns:a16="http://schemas.microsoft.com/office/drawing/2014/main" id="{7A23E979-614E-5677-41C5-B05C9777434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34614B0A-E5B8-D69A-E186-F983119E00F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E4E9693-A24A-394C-9CED-C024072A17AB}" type="slidenum">
              <a:rPr lang="en-US" smtClean="0"/>
              <a:t>‹#›</a:t>
            </a:fld>
            <a:endParaRPr lang="en-US"/>
          </a:p>
        </p:txBody>
      </p:sp>
    </p:spTree>
    <p:extLst>
      <p:ext uri="{BB962C8B-B14F-4D97-AF65-F5344CB8AC3E}">
        <p14:creationId xmlns:p14="http://schemas.microsoft.com/office/powerpoint/2010/main" val="150778644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hdphoto" Target="../media/hdphoto2.wdp"/><Relationship Id="rId3" Type="http://schemas.openxmlformats.org/officeDocument/2006/relationships/image" Target="../media/image1.png"/><Relationship Id="rId7"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3.jpeg"/><Relationship Id="rId5" Type="http://schemas.openxmlformats.org/officeDocument/2006/relationships/image" Target="../media/image2.jpg"/><Relationship Id="rId4" Type="http://schemas.microsoft.com/office/2007/relationships/hdphoto" Target="../media/hdphoto1.wdp"/><Relationship Id="rId9" Type="http://schemas.openxmlformats.org/officeDocument/2006/relationships/image" Target="../media/image5.png"/></Relationships>
</file>

<file path=ppt/slides/_rels/slide2.xml.rels><?xml version="1.0" encoding="UTF-8" standalone="yes"?>
<Relationships xmlns="http://schemas.openxmlformats.org/package/2006/relationships"><Relationship Id="rId8" Type="http://schemas.microsoft.com/office/2007/relationships/hdphoto" Target="../media/hdphoto2.wdp"/><Relationship Id="rId3" Type="http://schemas.openxmlformats.org/officeDocument/2006/relationships/image" Target="../media/image1.png"/><Relationship Id="rId7"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3.jpeg"/><Relationship Id="rId5" Type="http://schemas.openxmlformats.org/officeDocument/2006/relationships/image" Target="../media/image2.jpg"/><Relationship Id="rId4" Type="http://schemas.microsoft.com/office/2007/relationships/hdphoto" Target="../media/hdphoto1.wdp"/><Relationship Id="rId9" Type="http://schemas.openxmlformats.org/officeDocument/2006/relationships/image" Target="../media/image5.png"/></Relationships>
</file>

<file path=ppt/slides/_rels/slide3.xml.rels><?xml version="1.0" encoding="UTF-8" standalone="yes"?>
<Relationships xmlns="http://schemas.openxmlformats.org/package/2006/relationships"><Relationship Id="rId8" Type="http://schemas.microsoft.com/office/2007/relationships/hdphoto" Target="../media/hdphoto4.wdp"/><Relationship Id="rId13" Type="http://schemas.microsoft.com/office/2007/relationships/diagramDrawing" Target="../diagrams/drawing1.xml"/><Relationship Id="rId3" Type="http://schemas.openxmlformats.org/officeDocument/2006/relationships/image" Target="../media/image1.png"/><Relationship Id="rId7" Type="http://schemas.openxmlformats.org/officeDocument/2006/relationships/image" Target="../media/image7.png"/><Relationship Id="rId12"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microsoft.com/office/2007/relationships/hdphoto" Target="../media/hdphoto3.wdp"/><Relationship Id="rId11" Type="http://schemas.openxmlformats.org/officeDocument/2006/relationships/diagramQuickStyle" Target="../diagrams/quickStyle1.xml"/><Relationship Id="rId5" Type="http://schemas.openxmlformats.org/officeDocument/2006/relationships/image" Target="../media/image6.png"/><Relationship Id="rId10" Type="http://schemas.openxmlformats.org/officeDocument/2006/relationships/diagramLayout" Target="../diagrams/layout1.xml"/><Relationship Id="rId4" Type="http://schemas.microsoft.com/office/2007/relationships/hdphoto" Target="../media/hdphoto1.wdp"/><Relationship Id="rId9" Type="http://schemas.openxmlformats.org/officeDocument/2006/relationships/diagramData" Target="../diagrams/data1.xml"/><Relationship Id="rId14" Type="http://schemas.openxmlformats.org/officeDocument/2006/relationships/image" Target="../media/image2.jp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11.jpeg"/><Relationship Id="rId5" Type="http://schemas.openxmlformats.org/officeDocument/2006/relationships/image" Target="../media/image10.png"/><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14.png"/><Relationship Id="rId5" Type="http://schemas.openxmlformats.org/officeDocument/2006/relationships/image" Target="../media/image13.png"/><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17.png"/><Relationship Id="rId5" Type="http://schemas.openxmlformats.org/officeDocument/2006/relationships/image" Target="../media/image16.png"/><Relationship Id="rId4" Type="http://schemas.microsoft.com/office/2007/relationships/hdphoto" Target="../media/hdphoto1.wdp"/></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1.xml"/><Relationship Id="rId5" Type="http://schemas.openxmlformats.org/officeDocument/2006/relationships/chart" Target="../charts/chart1.xml"/><Relationship Id="rId4" Type="http://schemas.microsoft.com/office/2007/relationships/hdphoto" Target="../media/hdphoto1.wdp"/></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microsoft.com/office/2007/relationships/hdphoto" Target="../media/hdphoto1.wdp"/></Relationships>
</file>

<file path=ppt/slides/_rels/slide1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20.jpeg"/><Relationship Id="rId5" Type="http://schemas.openxmlformats.org/officeDocument/2006/relationships/image" Target="../media/image19.png"/><Relationship Id="rId4" Type="http://schemas.microsoft.com/office/2007/relationships/hdphoto" Target="../media/hdphoto1.wdp"/></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microsoft.com/office/2007/relationships/hdphoto" Target="../media/hdphoto1.wdp"/></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1.xml"/><Relationship Id="rId5" Type="http://schemas.openxmlformats.org/officeDocument/2006/relationships/image" Target="../media/image20.jpeg"/><Relationship Id="rId4" Type="http://schemas.microsoft.com/office/2007/relationships/hdphoto" Target="../media/hdphoto1.wdp"/></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image" Target="../media/image22.png"/><Relationship Id="rId5" Type="http://schemas.openxmlformats.org/officeDocument/2006/relationships/image" Target="../media/image21.png"/><Relationship Id="rId4" Type="http://schemas.microsoft.com/office/2007/relationships/hdphoto" Target="../media/hdphoto1.wdp"/></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microsoft.com/office/2007/relationships/hdphoto" Target="../media/hdphoto1.wdp"/></Relationships>
</file>

<file path=ppt/slides/_rels/slide1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27.png"/><Relationship Id="rId2" Type="http://schemas.openxmlformats.org/officeDocument/2006/relationships/notesSlide" Target="../notesSlides/notesSlide16.xml"/><Relationship Id="rId1" Type="http://schemas.openxmlformats.org/officeDocument/2006/relationships/slideLayout" Target="../slideLayouts/slideLayout1.xml"/><Relationship Id="rId6" Type="http://schemas.openxmlformats.org/officeDocument/2006/relationships/image" Target="../media/image26.png"/><Relationship Id="rId5" Type="http://schemas.openxmlformats.org/officeDocument/2006/relationships/image" Target="../media/image25.png"/><Relationship Id="rId4" Type="http://schemas.microsoft.com/office/2007/relationships/hdphoto" Target="../media/hdphoto1.wdp"/></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30.png"/><Relationship Id="rId2" Type="http://schemas.openxmlformats.org/officeDocument/2006/relationships/notesSlide" Target="../notesSlides/notesSlide17.xml"/><Relationship Id="rId1" Type="http://schemas.openxmlformats.org/officeDocument/2006/relationships/slideLayout" Target="../slideLayouts/slideLayout1.xml"/><Relationship Id="rId6" Type="http://schemas.openxmlformats.org/officeDocument/2006/relationships/image" Target="../media/image29.png"/><Relationship Id="rId5" Type="http://schemas.openxmlformats.org/officeDocument/2006/relationships/image" Target="../media/image28.png"/><Relationship Id="rId4" Type="http://schemas.microsoft.com/office/2007/relationships/hdphoto" Target="../media/hdphoto1.wdp"/></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8.xml"/><Relationship Id="rId1" Type="http://schemas.openxmlformats.org/officeDocument/2006/relationships/slideLayout" Target="../slideLayouts/slideLayout1.xml"/><Relationship Id="rId5" Type="http://schemas.openxmlformats.org/officeDocument/2006/relationships/image" Target="../media/image31.png"/><Relationship Id="rId4" Type="http://schemas.microsoft.com/office/2007/relationships/hdphoto" Target="../media/hdphoto1.wdp"/></Relationships>
</file>

<file path=ppt/slides/_rels/slide21.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1.png"/><Relationship Id="rId7" Type="http://schemas.openxmlformats.org/officeDocument/2006/relationships/image" Target="../media/image34.png"/><Relationship Id="rId2" Type="http://schemas.openxmlformats.org/officeDocument/2006/relationships/notesSlide" Target="../notesSlides/notesSlide19.xml"/><Relationship Id="rId1" Type="http://schemas.openxmlformats.org/officeDocument/2006/relationships/slideLayout" Target="../slideLayouts/slideLayout1.xml"/><Relationship Id="rId6" Type="http://schemas.openxmlformats.org/officeDocument/2006/relationships/image" Target="../media/image33.png"/><Relationship Id="rId5" Type="http://schemas.openxmlformats.org/officeDocument/2006/relationships/image" Target="../media/image32.png"/><Relationship Id="rId4" Type="http://schemas.microsoft.com/office/2007/relationships/hdphoto" Target="../media/hdphoto1.wdp"/></Relationships>
</file>

<file path=ppt/slides/_rels/slide2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0.xml"/><Relationship Id="rId1" Type="http://schemas.openxmlformats.org/officeDocument/2006/relationships/slideLayout" Target="../slideLayouts/slideLayout1.xml"/><Relationship Id="rId5" Type="http://schemas.openxmlformats.org/officeDocument/2006/relationships/image" Target="../media/image36.png"/><Relationship Id="rId4" Type="http://schemas.microsoft.com/office/2007/relationships/hdphoto" Target="../media/hdphoto1.wdp"/></Relationships>
</file>

<file path=ppt/slides/_rels/slide2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jpeg"/><Relationship Id="rId1" Type="http://schemas.openxmlformats.org/officeDocument/2006/relationships/slideLayout" Target="../slideLayouts/slideLayout7.xml"/><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01452C7-AD20-5766-17C0-641A359E63FD}"/>
            </a:ext>
          </a:extLst>
        </p:cNvPr>
        <p:cNvGrpSpPr/>
        <p:nvPr/>
      </p:nvGrpSpPr>
      <p:grpSpPr>
        <a:xfrm>
          <a:off x="0" y="0"/>
          <a:ext cx="0" cy="0"/>
          <a:chOff x="0" y="0"/>
          <a:chExt cx="0" cy="0"/>
        </a:xfrm>
      </p:grpSpPr>
      <p:pic>
        <p:nvPicPr>
          <p:cNvPr id="8" name="Picture 7">
            <a:extLst>
              <a:ext uri="{FF2B5EF4-FFF2-40B4-BE49-F238E27FC236}">
                <a16:creationId xmlns:a16="http://schemas.microsoft.com/office/drawing/2014/main" id="{D26F04C8-909B-BAB0-0CA7-22DE4E69448C}"/>
              </a:ext>
            </a:extLst>
          </p:cNvPr>
          <p:cNvPicPr>
            <a:picLocks noChangeAspect="1"/>
          </p:cNvPicPr>
          <p:nvPr/>
        </p:nvPicPr>
        <p:blipFill>
          <a:blip r:embed="rId3">
            <a:extLst>
              <a:ext uri="{BEBA8EAE-BF5A-486C-A8C5-ECC9F3942E4B}">
                <a14:imgProps xmlns:a14="http://schemas.microsoft.com/office/drawing/2010/main">
                  <a14:imgLayer r:embed="rId4">
                    <a14:imgEffect>
                      <a14:saturation/>
                    </a14:imgEffect>
                  </a14:imgLayer>
                </a14:imgProps>
              </a:ext>
            </a:extLst>
          </a:blip>
          <a:stretch>
            <a:fillRect/>
          </a:stretch>
        </p:blipFill>
        <p:spPr>
          <a:xfrm>
            <a:off x="14214481" y="0"/>
            <a:ext cx="3717919" cy="6873994"/>
          </a:xfrm>
          <a:prstGeom prst="rect">
            <a:avLst/>
          </a:prstGeom>
          <a:effectLst/>
        </p:spPr>
      </p:pic>
      <p:sp>
        <p:nvSpPr>
          <p:cNvPr id="2" name="Title 1">
            <a:extLst>
              <a:ext uri="{FF2B5EF4-FFF2-40B4-BE49-F238E27FC236}">
                <a16:creationId xmlns:a16="http://schemas.microsoft.com/office/drawing/2014/main" id="{57D457F7-6D4E-4663-E9D6-76E8019A3B8A}"/>
              </a:ext>
            </a:extLst>
          </p:cNvPr>
          <p:cNvSpPr>
            <a:spLocks noGrp="1"/>
          </p:cNvSpPr>
          <p:nvPr>
            <p:ph type="ctrTitle"/>
          </p:nvPr>
        </p:nvSpPr>
        <p:spPr>
          <a:xfrm>
            <a:off x="1191982" y="7699713"/>
            <a:ext cx="4320221" cy="818609"/>
          </a:xfrm>
        </p:spPr>
        <p:txBody>
          <a:bodyPr vert="horz" lIns="91440" tIns="45720" rIns="91440" bIns="45720" rtlCol="0" anchor="ctr">
            <a:normAutofit fontScale="90000"/>
          </a:bodyPr>
          <a:lstStyle/>
          <a:p>
            <a:r>
              <a:rPr lang="en-US" sz="4800" b="1" dirty="0"/>
              <a:t>GROUP PROJECT</a:t>
            </a:r>
            <a:endParaRPr lang="en-US" b="1" dirty="0"/>
          </a:p>
        </p:txBody>
      </p:sp>
      <p:sp>
        <p:nvSpPr>
          <p:cNvPr id="3" name="Subtitle 2">
            <a:extLst>
              <a:ext uri="{FF2B5EF4-FFF2-40B4-BE49-F238E27FC236}">
                <a16:creationId xmlns:a16="http://schemas.microsoft.com/office/drawing/2014/main" id="{A212308B-0BFF-15E2-DACB-EAA3EF294513}"/>
              </a:ext>
            </a:extLst>
          </p:cNvPr>
          <p:cNvSpPr>
            <a:spLocks noGrp="1"/>
          </p:cNvSpPr>
          <p:nvPr>
            <p:ph type="subTitle" idx="1"/>
          </p:nvPr>
        </p:nvSpPr>
        <p:spPr>
          <a:xfrm>
            <a:off x="1150111" y="8840540"/>
            <a:ext cx="4408228" cy="1192815"/>
          </a:xfrm>
        </p:spPr>
        <p:txBody>
          <a:bodyPr anchor="b">
            <a:normAutofit fontScale="92500" lnSpcReduction="10000"/>
          </a:bodyPr>
          <a:lstStyle/>
          <a:p>
            <a:r>
              <a:rPr lang="en-US"/>
              <a:t>Brody Crockford (2300783),</a:t>
            </a:r>
          </a:p>
          <a:p>
            <a:r>
              <a:rPr lang="en-US"/>
              <a:t>Jay Wexler (2305581) &amp;</a:t>
            </a:r>
          </a:p>
          <a:p>
            <a:r>
              <a:rPr lang="en-US"/>
              <a:t>Sam Stainsby (2305051)</a:t>
            </a:r>
          </a:p>
        </p:txBody>
      </p:sp>
      <p:grpSp>
        <p:nvGrpSpPr>
          <p:cNvPr id="7" name="Group 6">
            <a:extLst>
              <a:ext uri="{FF2B5EF4-FFF2-40B4-BE49-F238E27FC236}">
                <a16:creationId xmlns:a16="http://schemas.microsoft.com/office/drawing/2014/main" id="{AF47962B-AFBF-619B-D500-941D0435474E}"/>
              </a:ext>
            </a:extLst>
          </p:cNvPr>
          <p:cNvGrpSpPr/>
          <p:nvPr/>
        </p:nvGrpSpPr>
        <p:grpSpPr>
          <a:xfrm>
            <a:off x="12248307" y="1211415"/>
            <a:ext cx="4444272" cy="4427200"/>
            <a:chOff x="6507907" y="1211415"/>
            <a:chExt cx="4444272" cy="4427200"/>
          </a:xfrm>
        </p:grpSpPr>
        <p:sp>
          <p:nvSpPr>
            <p:cNvPr id="5" name="Oval 4">
              <a:extLst>
                <a:ext uri="{FF2B5EF4-FFF2-40B4-BE49-F238E27FC236}">
                  <a16:creationId xmlns:a16="http://schemas.microsoft.com/office/drawing/2014/main" id="{45103C06-6CFC-58EF-B811-AA462D0DF182}"/>
                </a:ext>
              </a:extLst>
            </p:cNvPr>
            <p:cNvSpPr/>
            <p:nvPr/>
          </p:nvSpPr>
          <p:spPr>
            <a:xfrm>
              <a:off x="6507907" y="1211415"/>
              <a:ext cx="4427200" cy="4427200"/>
            </a:xfrm>
            <a:prstGeom prst="ellips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a:extLst>
                <a:ext uri="{FF2B5EF4-FFF2-40B4-BE49-F238E27FC236}">
                  <a16:creationId xmlns:a16="http://schemas.microsoft.com/office/drawing/2014/main" id="{5B340159-D113-2863-88F7-85156A1C4962}"/>
                </a:ext>
              </a:extLst>
            </p:cNvPr>
            <p:cNvPicPr>
              <a:picLocks noChangeAspect="1" noChangeArrowheads="1"/>
            </p:cNvPicPr>
            <p:nvPr/>
          </p:nvPicPr>
          <p:blipFill rotWithShape="1">
            <a:blip r:embed="rId5"/>
            <a:srcRect l="7537" t="-9486" r="11823" b="-11475"/>
            <a:stretch/>
          </p:blipFill>
          <p:spPr bwMode="auto">
            <a:xfrm>
              <a:off x="6601237" y="1253529"/>
              <a:ext cx="4350942" cy="4350942"/>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a:noFill/>
            <a:extLst>
              <a:ext uri="{909E8E84-426E-40DD-AFC4-6F175D3DCCD1}">
                <a14:hiddenFill xmlns:a14="http://schemas.microsoft.com/office/drawing/2010/main">
                  <a:solidFill>
                    <a:srgbClr val="FFFFFF"/>
                  </a:solidFill>
                </a14:hiddenFill>
              </a:ext>
            </a:extLst>
          </p:spPr>
        </p:pic>
      </p:grpSp>
      <p:pic>
        <p:nvPicPr>
          <p:cNvPr id="4" name="Picture 3">
            <a:extLst>
              <a:ext uri="{FF2B5EF4-FFF2-40B4-BE49-F238E27FC236}">
                <a16:creationId xmlns:a16="http://schemas.microsoft.com/office/drawing/2014/main" id="{128EAC0E-A2A9-8CB9-EE3F-8DF0A90DF7E8}"/>
              </a:ext>
            </a:extLst>
          </p:cNvPr>
          <p:cNvPicPr>
            <a:picLocks noChangeAspect="1"/>
          </p:cNvPicPr>
          <p:nvPr/>
        </p:nvPicPr>
        <p:blipFill>
          <a:blip r:embed="rId6"/>
          <a:srcRect t="370" b="370"/>
          <a:stretch/>
        </p:blipFill>
        <p:spPr>
          <a:xfrm>
            <a:off x="3424059" y="2098927"/>
            <a:ext cx="5343881" cy="2652175"/>
          </a:xfrm>
          <a:prstGeom prst="rect">
            <a:avLst/>
          </a:prstGeom>
        </p:spPr>
      </p:pic>
      <p:pic>
        <p:nvPicPr>
          <p:cNvPr id="6" name="Picture 5" descr="Current Students | University of Wales Trinity Saint David">
            <a:extLst>
              <a:ext uri="{FF2B5EF4-FFF2-40B4-BE49-F238E27FC236}">
                <a16:creationId xmlns:a16="http://schemas.microsoft.com/office/drawing/2014/main" id="{BC58579F-99E3-1C36-E1BD-32BE5DE2EA1F}"/>
              </a:ext>
            </a:extLst>
          </p:cNvPr>
          <p:cNvPicPr>
            <a:picLocks noChangeAspect="1"/>
          </p:cNvPicPr>
          <p:nvPr/>
        </p:nvPicPr>
        <p:blipFill>
          <a:blip r:embed="rId7">
            <a:extLst>
              <a:ext uri="{BEBA8EAE-BF5A-486C-A8C5-ECC9F3942E4B}">
                <a14:imgProps xmlns:a14="http://schemas.microsoft.com/office/drawing/2010/main">
                  <a14:imgLayer r:embed="rId8">
                    <a14:imgEffect>
                      <a14:backgroundRemoval t="10000" b="90000" l="10000" r="90000"/>
                    </a14:imgEffect>
                  </a14:imgLayer>
                </a14:imgProps>
              </a:ext>
            </a:extLst>
          </a:blip>
          <a:srcRect l="6332" t="9183" r="162" b="25742"/>
          <a:stretch/>
        </p:blipFill>
        <p:spPr>
          <a:xfrm>
            <a:off x="15102638" y="5118"/>
            <a:ext cx="2972209" cy="1100672"/>
          </a:xfrm>
          <a:prstGeom prst="rect">
            <a:avLst/>
          </a:prstGeom>
        </p:spPr>
      </p:pic>
      <p:pic>
        <p:nvPicPr>
          <p:cNvPr id="9" name="Picture 8" descr="Aprilia &quot;RS 660&quot; Sticker Fuel Tank-Sides-Tip-Tail-Helmet">
            <a:extLst>
              <a:ext uri="{FF2B5EF4-FFF2-40B4-BE49-F238E27FC236}">
                <a16:creationId xmlns:a16="http://schemas.microsoft.com/office/drawing/2014/main" id="{508EF843-8B39-7BE9-5DF8-39CDAC7BE323}"/>
              </a:ext>
            </a:extLst>
          </p:cNvPr>
          <p:cNvPicPr>
            <a:picLocks noChangeAspect="1"/>
          </p:cNvPicPr>
          <p:nvPr/>
        </p:nvPicPr>
        <p:blipFill>
          <a:blip r:embed="rId9"/>
          <a:srcRect l="-4091" t="39062" r="-3308" b="37800"/>
          <a:stretch/>
        </p:blipFill>
        <p:spPr>
          <a:xfrm>
            <a:off x="1660902" y="6928537"/>
            <a:ext cx="3382784" cy="733997"/>
          </a:xfrm>
          <a:prstGeom prst="rect">
            <a:avLst/>
          </a:prstGeom>
        </p:spPr>
      </p:pic>
    </p:spTree>
    <p:extLst>
      <p:ext uri="{BB962C8B-B14F-4D97-AF65-F5344CB8AC3E}">
        <p14:creationId xmlns:p14="http://schemas.microsoft.com/office/powerpoint/2010/main" val="74546464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72D863E-4FE0-5905-5FE8-63DB339E9489}"/>
            </a:ext>
          </a:extLst>
        </p:cNvPr>
        <p:cNvGrpSpPr/>
        <p:nvPr/>
      </p:nvGrpSpPr>
      <p:grpSpPr>
        <a:xfrm>
          <a:off x="0" y="0"/>
          <a:ext cx="0" cy="0"/>
          <a:chOff x="0" y="0"/>
          <a:chExt cx="0" cy="0"/>
        </a:xfrm>
      </p:grpSpPr>
      <p:pic>
        <p:nvPicPr>
          <p:cNvPr id="8" name="Picture 7">
            <a:extLst>
              <a:ext uri="{FF2B5EF4-FFF2-40B4-BE49-F238E27FC236}">
                <a16:creationId xmlns:a16="http://schemas.microsoft.com/office/drawing/2014/main" id="{76DE4C85-4708-BFAE-A07E-6B6407E5C0FA}"/>
              </a:ext>
            </a:extLst>
          </p:cNvPr>
          <p:cNvPicPr>
            <a:picLocks noChangeAspect="1"/>
          </p:cNvPicPr>
          <p:nvPr/>
        </p:nvPicPr>
        <p:blipFill>
          <a:blip r:embed="rId3">
            <a:extLst>
              <a:ext uri="{BEBA8EAE-BF5A-486C-A8C5-ECC9F3942E4B}">
                <a14:imgProps xmlns:a14="http://schemas.microsoft.com/office/drawing/2010/main">
                  <a14:imgLayer r:embed="rId4">
                    <a14:imgEffect>
                      <a14:saturation/>
                    </a14:imgEffect>
                  </a14:imgLayer>
                </a14:imgProps>
              </a:ext>
            </a:extLst>
          </a:blip>
          <a:stretch>
            <a:fillRect/>
          </a:stretch>
        </p:blipFill>
        <p:spPr>
          <a:xfrm>
            <a:off x="8474081" y="0"/>
            <a:ext cx="3717919" cy="6873994"/>
          </a:xfrm>
          <a:prstGeom prst="rect">
            <a:avLst/>
          </a:prstGeom>
          <a:effectLst/>
        </p:spPr>
      </p:pic>
      <p:sp>
        <p:nvSpPr>
          <p:cNvPr id="2" name="Title 1">
            <a:extLst>
              <a:ext uri="{FF2B5EF4-FFF2-40B4-BE49-F238E27FC236}">
                <a16:creationId xmlns:a16="http://schemas.microsoft.com/office/drawing/2014/main" id="{80FB4101-C971-CBFD-9506-3CEB5D0F5AC9}"/>
              </a:ext>
            </a:extLst>
          </p:cNvPr>
          <p:cNvSpPr>
            <a:spLocks noGrp="1"/>
          </p:cNvSpPr>
          <p:nvPr>
            <p:ph type="ctrTitle"/>
          </p:nvPr>
        </p:nvSpPr>
        <p:spPr>
          <a:xfrm>
            <a:off x="1191982" y="3432513"/>
            <a:ext cx="4320221" cy="818609"/>
          </a:xfrm>
        </p:spPr>
        <p:txBody>
          <a:bodyPr vert="horz" lIns="91440" tIns="45720" rIns="91440" bIns="45720" rtlCol="0" anchor="ctr">
            <a:normAutofit fontScale="90000"/>
          </a:bodyPr>
          <a:lstStyle/>
          <a:p>
            <a:r>
              <a:rPr lang="en-US" sz="4800" b="1" dirty="0"/>
              <a:t>GROUP PROJECT</a:t>
            </a:r>
            <a:endParaRPr lang="en-US" b="1" dirty="0"/>
          </a:p>
        </p:txBody>
      </p:sp>
      <p:sp>
        <p:nvSpPr>
          <p:cNvPr id="3" name="Subtitle 2">
            <a:extLst>
              <a:ext uri="{FF2B5EF4-FFF2-40B4-BE49-F238E27FC236}">
                <a16:creationId xmlns:a16="http://schemas.microsoft.com/office/drawing/2014/main" id="{D0F54C13-9B7E-3AFE-50DE-61942CBD6C2E}"/>
              </a:ext>
            </a:extLst>
          </p:cNvPr>
          <p:cNvSpPr>
            <a:spLocks noGrp="1"/>
          </p:cNvSpPr>
          <p:nvPr>
            <p:ph type="subTitle" idx="1"/>
          </p:nvPr>
        </p:nvSpPr>
        <p:spPr>
          <a:xfrm>
            <a:off x="1150111" y="4573340"/>
            <a:ext cx="4408228" cy="1192815"/>
          </a:xfrm>
        </p:spPr>
        <p:txBody>
          <a:bodyPr anchor="b">
            <a:normAutofit fontScale="92500" lnSpcReduction="10000"/>
          </a:bodyPr>
          <a:lstStyle/>
          <a:p>
            <a:r>
              <a:rPr lang="en-US"/>
              <a:t>Brody Crockford (2300783),</a:t>
            </a:r>
          </a:p>
          <a:p>
            <a:r>
              <a:rPr lang="en-US"/>
              <a:t>Jay Wexler (2305581) &amp;</a:t>
            </a:r>
          </a:p>
          <a:p>
            <a:r>
              <a:rPr lang="en-US"/>
              <a:t>Sam Stainsby (2305051)</a:t>
            </a:r>
          </a:p>
        </p:txBody>
      </p:sp>
      <p:grpSp>
        <p:nvGrpSpPr>
          <p:cNvPr id="7" name="Group 6">
            <a:extLst>
              <a:ext uri="{FF2B5EF4-FFF2-40B4-BE49-F238E27FC236}">
                <a16:creationId xmlns:a16="http://schemas.microsoft.com/office/drawing/2014/main" id="{D995E5D8-CE03-C767-0926-839EF5747AD9}"/>
              </a:ext>
            </a:extLst>
          </p:cNvPr>
          <p:cNvGrpSpPr/>
          <p:nvPr/>
        </p:nvGrpSpPr>
        <p:grpSpPr>
          <a:xfrm>
            <a:off x="6507907" y="1211415"/>
            <a:ext cx="4444272" cy="4427200"/>
            <a:chOff x="6507907" y="1211415"/>
            <a:chExt cx="4444272" cy="4427200"/>
          </a:xfrm>
        </p:grpSpPr>
        <p:sp>
          <p:nvSpPr>
            <p:cNvPr id="5" name="Oval 4">
              <a:extLst>
                <a:ext uri="{FF2B5EF4-FFF2-40B4-BE49-F238E27FC236}">
                  <a16:creationId xmlns:a16="http://schemas.microsoft.com/office/drawing/2014/main" id="{93F507C5-9BE4-A571-64C7-3C6B06B52B33}"/>
                </a:ext>
              </a:extLst>
            </p:cNvPr>
            <p:cNvSpPr/>
            <p:nvPr/>
          </p:nvSpPr>
          <p:spPr>
            <a:xfrm>
              <a:off x="6507907" y="1211415"/>
              <a:ext cx="4427200" cy="4427200"/>
            </a:xfrm>
            <a:prstGeom prst="ellips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a:extLst>
                <a:ext uri="{FF2B5EF4-FFF2-40B4-BE49-F238E27FC236}">
                  <a16:creationId xmlns:a16="http://schemas.microsoft.com/office/drawing/2014/main" id="{F1B4A433-7C7B-EAAB-1C76-E07E6960AB3D}"/>
                </a:ext>
              </a:extLst>
            </p:cNvPr>
            <p:cNvPicPr>
              <a:picLocks noChangeAspect="1" noChangeArrowheads="1"/>
            </p:cNvPicPr>
            <p:nvPr/>
          </p:nvPicPr>
          <p:blipFill rotWithShape="1">
            <a:blip r:embed="rId5"/>
            <a:srcRect l="7537" t="-9486" r="11823" b="-11475"/>
            <a:stretch/>
          </p:blipFill>
          <p:spPr bwMode="auto">
            <a:xfrm>
              <a:off x="6601237" y="1253529"/>
              <a:ext cx="4350942" cy="4350942"/>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a:noFill/>
            <a:extLst>
              <a:ext uri="{909E8E84-426E-40DD-AFC4-6F175D3DCCD1}">
                <a14:hiddenFill xmlns:a14="http://schemas.microsoft.com/office/drawing/2010/main">
                  <a:solidFill>
                    <a:srgbClr val="FFFFFF"/>
                  </a:solidFill>
                </a14:hiddenFill>
              </a:ext>
            </a:extLst>
          </p:spPr>
        </p:pic>
      </p:grpSp>
      <p:pic>
        <p:nvPicPr>
          <p:cNvPr id="4" name="Picture 3">
            <a:extLst>
              <a:ext uri="{FF2B5EF4-FFF2-40B4-BE49-F238E27FC236}">
                <a16:creationId xmlns:a16="http://schemas.microsoft.com/office/drawing/2014/main" id="{76144531-3379-1C28-BA40-F70FF02484E8}"/>
              </a:ext>
            </a:extLst>
          </p:cNvPr>
          <p:cNvPicPr>
            <a:picLocks noChangeAspect="1"/>
          </p:cNvPicPr>
          <p:nvPr/>
        </p:nvPicPr>
        <p:blipFill>
          <a:blip r:embed="rId6"/>
          <a:srcRect t="370" b="370"/>
          <a:stretch/>
        </p:blipFill>
        <p:spPr>
          <a:xfrm>
            <a:off x="1493132" y="816129"/>
            <a:ext cx="3717920" cy="1845208"/>
          </a:xfrm>
          <a:prstGeom prst="rect">
            <a:avLst/>
          </a:prstGeom>
        </p:spPr>
      </p:pic>
      <p:pic>
        <p:nvPicPr>
          <p:cNvPr id="6" name="Picture 5" descr="Current Students | University of Wales Trinity Saint David">
            <a:extLst>
              <a:ext uri="{FF2B5EF4-FFF2-40B4-BE49-F238E27FC236}">
                <a16:creationId xmlns:a16="http://schemas.microsoft.com/office/drawing/2014/main" id="{FCDBAAD9-4099-3165-3528-1CA97F3F3093}"/>
              </a:ext>
            </a:extLst>
          </p:cNvPr>
          <p:cNvPicPr>
            <a:picLocks noChangeAspect="1"/>
          </p:cNvPicPr>
          <p:nvPr/>
        </p:nvPicPr>
        <p:blipFill>
          <a:blip r:embed="rId7">
            <a:extLst>
              <a:ext uri="{BEBA8EAE-BF5A-486C-A8C5-ECC9F3942E4B}">
                <a14:imgProps xmlns:a14="http://schemas.microsoft.com/office/drawing/2010/main">
                  <a14:imgLayer r:embed="rId8">
                    <a14:imgEffect>
                      <a14:backgroundRemoval t="10000" b="90000" l="10000" r="90000"/>
                    </a14:imgEffect>
                  </a14:imgLayer>
                </a14:imgProps>
              </a:ext>
            </a:extLst>
          </a:blip>
          <a:srcRect l="6332" t="9183" r="162" b="25742"/>
          <a:stretch/>
        </p:blipFill>
        <p:spPr>
          <a:xfrm>
            <a:off x="9362238" y="5118"/>
            <a:ext cx="2972209" cy="1100672"/>
          </a:xfrm>
          <a:prstGeom prst="rect">
            <a:avLst/>
          </a:prstGeom>
        </p:spPr>
      </p:pic>
      <p:pic>
        <p:nvPicPr>
          <p:cNvPr id="9" name="Picture 8" descr="Aprilia &quot;RS 660&quot; Sticker Fuel Tank-Sides-Tip-Tail-Helmet">
            <a:extLst>
              <a:ext uri="{FF2B5EF4-FFF2-40B4-BE49-F238E27FC236}">
                <a16:creationId xmlns:a16="http://schemas.microsoft.com/office/drawing/2014/main" id="{2F65CFDC-84CB-86BC-66B6-0D1C729C3AC3}"/>
              </a:ext>
            </a:extLst>
          </p:cNvPr>
          <p:cNvPicPr>
            <a:picLocks noChangeAspect="1"/>
          </p:cNvPicPr>
          <p:nvPr/>
        </p:nvPicPr>
        <p:blipFill>
          <a:blip r:embed="rId9"/>
          <a:srcRect l="-4091" t="39062" r="-3308" b="37800"/>
          <a:stretch/>
        </p:blipFill>
        <p:spPr>
          <a:xfrm>
            <a:off x="1660902" y="2661337"/>
            <a:ext cx="3382784" cy="733997"/>
          </a:xfrm>
          <a:prstGeom prst="rect">
            <a:avLst/>
          </a:prstGeom>
        </p:spPr>
      </p:pic>
    </p:spTree>
    <p:extLst>
      <p:ext uri="{BB962C8B-B14F-4D97-AF65-F5344CB8AC3E}">
        <p14:creationId xmlns:p14="http://schemas.microsoft.com/office/powerpoint/2010/main" val="317447988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0D733F83-02F8-77A6-A044-CD8FE368BD93}"/>
              </a:ext>
            </a:extLst>
          </p:cNvPr>
          <p:cNvPicPr>
            <a:picLocks noChangeAspect="1"/>
          </p:cNvPicPr>
          <p:nvPr/>
        </p:nvPicPr>
        <p:blipFill>
          <a:blip r:embed="rId3">
            <a:extLst>
              <a:ext uri="{BEBA8EAE-BF5A-486C-A8C5-ECC9F3942E4B}">
                <a14:imgProps xmlns:a14="http://schemas.microsoft.com/office/drawing/2010/main">
                  <a14:imgLayer r:embed="rId4">
                    <a14:imgEffect>
                      <a14:saturation/>
                    </a14:imgEffect>
                  </a14:imgLayer>
                </a14:imgProps>
              </a:ext>
            </a:extLst>
          </a:blip>
          <a:stretch>
            <a:fillRect/>
          </a:stretch>
        </p:blipFill>
        <p:spPr>
          <a:xfrm>
            <a:off x="5509766" y="-29834"/>
            <a:ext cx="6684930" cy="6873994"/>
          </a:xfrm>
          <a:prstGeom prst="rect">
            <a:avLst/>
          </a:prstGeom>
          <a:effectLst/>
        </p:spPr>
      </p:pic>
      <p:pic>
        <p:nvPicPr>
          <p:cNvPr id="16" name="Picture 15">
            <a:extLst>
              <a:ext uri="{FF2B5EF4-FFF2-40B4-BE49-F238E27FC236}">
                <a16:creationId xmlns:a16="http://schemas.microsoft.com/office/drawing/2014/main" id="{E31FD3FB-0D7C-3091-B564-B93C69942583}"/>
              </a:ext>
            </a:extLst>
          </p:cNvPr>
          <p:cNvPicPr>
            <a:picLocks noChangeAspect="1"/>
          </p:cNvPicPr>
          <p:nvPr/>
        </p:nvPicPr>
        <p:blipFill>
          <a:blip r:embed="rId3">
            <a:extLst>
              <a:ext uri="{BEBA8EAE-BF5A-486C-A8C5-ECC9F3942E4B}">
                <a14:imgProps xmlns:a14="http://schemas.microsoft.com/office/drawing/2010/main">
                  <a14:imgLayer r:embed="rId4">
                    <a14:imgEffect>
                      <a14:saturation/>
                    </a14:imgEffect>
                  </a14:imgLayer>
                </a14:imgProps>
              </a:ext>
            </a:extLst>
          </a:blip>
          <a:stretch>
            <a:fillRect/>
          </a:stretch>
        </p:blipFill>
        <p:spPr>
          <a:xfrm flipH="1">
            <a:off x="12194697" y="-1079"/>
            <a:ext cx="10625408" cy="6859617"/>
          </a:xfrm>
          <a:prstGeom prst="rect">
            <a:avLst/>
          </a:prstGeom>
          <a:effectLst/>
        </p:spPr>
      </p:pic>
      <p:sp>
        <p:nvSpPr>
          <p:cNvPr id="3" name="TextBox 2">
            <a:extLst>
              <a:ext uri="{FF2B5EF4-FFF2-40B4-BE49-F238E27FC236}">
                <a16:creationId xmlns:a16="http://schemas.microsoft.com/office/drawing/2014/main" id="{D248112C-0494-98FB-E0F1-1A3E519C3A1F}"/>
              </a:ext>
            </a:extLst>
          </p:cNvPr>
          <p:cNvSpPr txBox="1"/>
          <p:nvPr/>
        </p:nvSpPr>
        <p:spPr>
          <a:xfrm>
            <a:off x="12866335" y="372970"/>
            <a:ext cx="8425543" cy="3293209"/>
          </a:xfrm>
          <a:prstGeom prst="rect">
            <a:avLst/>
          </a:prstGeom>
          <a:noFill/>
        </p:spPr>
        <p:txBody>
          <a:bodyPr wrap="square" rtlCol="0">
            <a:spAutoFit/>
          </a:bodyPr>
          <a:lstStyle/>
          <a:p>
            <a:pPr algn="ctr"/>
            <a:r>
              <a:rPr lang="en-US" sz="3200" b="1" dirty="0">
                <a:solidFill>
                  <a:schemeClr val="bg1"/>
                </a:solidFill>
              </a:rPr>
              <a:t>PROJECT SCOPE</a:t>
            </a:r>
          </a:p>
          <a:p>
            <a:endParaRPr lang="en-US" dirty="0">
              <a:solidFill>
                <a:schemeClr val="bg1"/>
              </a:solidFill>
            </a:endParaRPr>
          </a:p>
          <a:p>
            <a:endParaRPr lang="en-US" dirty="0">
              <a:solidFill>
                <a:schemeClr val="bg1"/>
              </a:solidFill>
            </a:endParaRPr>
          </a:p>
          <a:p>
            <a:pPr marL="285750" indent="-285750">
              <a:buFontTx/>
              <a:buChar char="-"/>
            </a:pPr>
            <a:r>
              <a:rPr lang="en-US" sz="2000" dirty="0">
                <a:solidFill>
                  <a:schemeClr val="bg1"/>
                </a:solidFill>
              </a:rPr>
              <a:t>Increase Chassis Stiffness</a:t>
            </a:r>
          </a:p>
          <a:p>
            <a:pPr marL="285750" indent="-285750">
              <a:buFontTx/>
              <a:buChar char="-"/>
            </a:pPr>
            <a:endParaRPr lang="en-US" sz="2000" dirty="0">
              <a:solidFill>
                <a:schemeClr val="bg1"/>
              </a:solidFill>
            </a:endParaRPr>
          </a:p>
          <a:p>
            <a:pPr marL="285750" indent="-285750">
              <a:buFontTx/>
              <a:buChar char="-"/>
            </a:pPr>
            <a:r>
              <a:rPr lang="en-US" sz="2000" dirty="0">
                <a:solidFill>
                  <a:schemeClr val="bg1"/>
                </a:solidFill>
              </a:rPr>
              <a:t>Increase Chassis  Adjustability</a:t>
            </a:r>
          </a:p>
          <a:p>
            <a:pPr marL="285750" indent="-285750">
              <a:buFontTx/>
              <a:buChar char="-"/>
            </a:pPr>
            <a:endParaRPr lang="en-US" sz="2000" dirty="0">
              <a:solidFill>
                <a:schemeClr val="bg1"/>
              </a:solidFill>
            </a:endParaRPr>
          </a:p>
          <a:p>
            <a:pPr marL="285750" indent="-285750">
              <a:buFontTx/>
              <a:buChar char="-"/>
            </a:pPr>
            <a:r>
              <a:rPr lang="en-US" sz="2000" dirty="0">
                <a:solidFill>
                  <a:schemeClr val="bg1"/>
                </a:solidFill>
              </a:rPr>
              <a:t>Reduce Weight</a:t>
            </a:r>
          </a:p>
          <a:p>
            <a:pPr marL="285750" indent="-285750">
              <a:buFontTx/>
              <a:buChar char="-"/>
            </a:pPr>
            <a:endParaRPr lang="en-US" sz="2000" dirty="0">
              <a:solidFill>
                <a:schemeClr val="bg1"/>
              </a:solidFill>
            </a:endParaRPr>
          </a:p>
          <a:p>
            <a:pPr marL="285750" indent="-285750">
              <a:buFontTx/>
              <a:buChar char="-"/>
            </a:pPr>
            <a:r>
              <a:rPr lang="en-US" sz="2000" dirty="0">
                <a:solidFill>
                  <a:schemeClr val="bg1"/>
                </a:solidFill>
              </a:rPr>
              <a:t>Increase Engine Performance</a:t>
            </a:r>
          </a:p>
        </p:txBody>
      </p:sp>
      <p:pic>
        <p:nvPicPr>
          <p:cNvPr id="4" name="Picture 2" descr="Beneath Aprilia's RS 660 Bodywork | Cycle World">
            <a:extLst>
              <a:ext uri="{FF2B5EF4-FFF2-40B4-BE49-F238E27FC236}">
                <a16:creationId xmlns:a16="http://schemas.microsoft.com/office/drawing/2014/main" id="{8A4731AD-C943-F94E-7C73-AECF208DC9AA}"/>
              </a:ext>
            </a:extLst>
          </p:cNvPr>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2067" b="90000" l="10000" r="90000">
                        <a14:foregroundMark x1="57350" y1="13733" x2="62900" y2="6467"/>
                        <a14:foregroundMark x1="62500" y1="3733" x2="64850" y2="2067"/>
                        <a14:foregroundMark x1="42650" y1="74067" x2="42531" y2="74977"/>
                        <a14:foregroundMark x1="40950" y1="75200" x2="35850" y2="74067"/>
                        <a14:foregroundMark x1="33600" y1="74267" x2="33600" y2="74267"/>
                        <a14:foregroundMark x1="33450" y1="74467" x2="33450" y2="74467"/>
                        <a14:backgroundMark x1="52100" y1="82200" x2="29300" y2="80200"/>
                        <a14:backgroundMark x1="37350" y1="77800" x2="42900" y2="78533"/>
                        <a14:backgroundMark x1="40700" y1="76667" x2="42500" y2="77067"/>
                        <a14:backgroundMark x1="39450" y1="75933" x2="42650" y2="75933"/>
                        <a14:backgroundMark x1="41800" y1="79267" x2="41800" y2="80400"/>
                      </a14:backgroundRemoval>
                    </a14:imgEffect>
                  </a14:imgLayer>
                </a14:imgProps>
              </a:ext>
              <a:ext uri="{28A0092B-C50C-407E-A947-70E740481C1C}">
                <a14:useLocalDpi xmlns:a14="http://schemas.microsoft.com/office/drawing/2010/main" val="0"/>
              </a:ext>
            </a:extLst>
          </a:blip>
          <a:srcRect/>
          <a:stretch>
            <a:fillRect/>
          </a:stretch>
        </p:blipFill>
        <p:spPr bwMode="auto">
          <a:xfrm>
            <a:off x="16642255" y="372970"/>
            <a:ext cx="10827473" cy="812060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Why We Lust for the Aprilia RS 660: Review and Buyers Guide">
            <a:extLst>
              <a:ext uri="{FF2B5EF4-FFF2-40B4-BE49-F238E27FC236}">
                <a16:creationId xmlns:a16="http://schemas.microsoft.com/office/drawing/2014/main" id="{A96C25D4-AC0D-A5C7-A9A7-585B52706D1B}"/>
              </a:ext>
            </a:extLst>
          </p:cNvPr>
          <p:cNvPicPr>
            <a:picLocks noChangeAspect="1" noChangeArrowheads="1"/>
          </p:cNvPicPr>
          <p:nvPr/>
        </p:nvPicPr>
        <p:blipFill>
          <a:blip r:embed="rId7">
            <a:extLst>
              <a:ext uri="{BEBA8EAE-BF5A-486C-A8C5-ECC9F3942E4B}">
                <a14:imgProps xmlns:a14="http://schemas.microsoft.com/office/drawing/2010/main">
                  <a14:imgLayer r:embed="rId8">
                    <a14:imgEffect>
                      <a14:backgroundRemoval t="6641" b="92188" l="5754" r="92060">
                        <a14:foregroundMark x1="38435" y1="20508" x2="49712" y2="9961"/>
                        <a14:foregroundMark x1="49712" y1="9961" x2="54891" y2="10547"/>
                        <a14:foregroundMark x1="60299" y1="92188" x2="61105" y2="79785"/>
                        <a14:foregroundMark x1="11623" y1="37793" x2="11162" y2="34668"/>
                        <a14:foregroundMark x1="10012" y1="33301" x2="5754" y2="27344"/>
                        <a14:foregroundMark x1="5754" y1="27344" x2="11507" y2="22363"/>
                        <a14:foregroundMark x1="11507" y1="22363" x2="13349" y2="21680"/>
                        <a14:foregroundMark x1="43498" y1="7813" x2="51669" y2="6641"/>
                        <a14:foregroundMark x1="51669" y1="6641" x2="62025" y2="7227"/>
                        <a14:foregroundMark x1="86881" y1="53320" x2="90449" y2="59668"/>
                        <a14:foregroundMark x1="90449" y1="59668" x2="86421" y2="62793"/>
                        <a14:foregroundMark x1="92060" y1="60938" x2="91945" y2="55371"/>
                      </a14:backgroundRemoval>
                    </a14:imgEffect>
                  </a14:imgLayer>
                </a14:imgProps>
              </a:ext>
              <a:ext uri="{28A0092B-C50C-407E-A947-70E740481C1C}">
                <a14:useLocalDpi xmlns:a14="http://schemas.microsoft.com/office/drawing/2010/main" val="0"/>
              </a:ext>
            </a:extLst>
          </a:blip>
          <a:srcRect/>
          <a:stretch>
            <a:fillRect/>
          </a:stretch>
        </p:blipFill>
        <p:spPr bwMode="auto">
          <a:xfrm>
            <a:off x="16443579" y="2093520"/>
            <a:ext cx="3971079" cy="4679503"/>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6" name="Diagram 5">
            <a:extLst>
              <a:ext uri="{FF2B5EF4-FFF2-40B4-BE49-F238E27FC236}">
                <a16:creationId xmlns:a16="http://schemas.microsoft.com/office/drawing/2014/main" id="{503983A6-53D2-EDEA-1597-0221B25E88DE}"/>
              </a:ext>
            </a:extLst>
          </p:cNvPr>
          <p:cNvGraphicFramePr/>
          <p:nvPr>
            <p:extLst>
              <p:ext uri="{D42A27DB-BD31-4B8C-83A1-F6EECF244321}">
                <p14:modId xmlns:p14="http://schemas.microsoft.com/office/powerpoint/2010/main" val="3273362534"/>
              </p:ext>
            </p:extLst>
          </p:nvPr>
        </p:nvGraphicFramePr>
        <p:xfrm>
          <a:off x="6167748" y="1585129"/>
          <a:ext cx="5363586" cy="3687742"/>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8" name="Picture 7" descr="A black and red motorcycle&#10;&#10;Description automatically generated">
            <a:extLst>
              <a:ext uri="{FF2B5EF4-FFF2-40B4-BE49-F238E27FC236}">
                <a16:creationId xmlns:a16="http://schemas.microsoft.com/office/drawing/2014/main" id="{4AA89531-9E32-3800-2261-07575C12E431}"/>
              </a:ext>
            </a:extLst>
          </p:cNvPr>
          <p:cNvPicPr>
            <a:picLocks noChangeAspect="1"/>
          </p:cNvPicPr>
          <p:nvPr/>
        </p:nvPicPr>
        <p:blipFill>
          <a:blip r:embed="rId14"/>
          <a:srcRect r="11709"/>
          <a:stretch/>
        </p:blipFill>
        <p:spPr>
          <a:xfrm>
            <a:off x="-3578148" y="-21837"/>
            <a:ext cx="9082534" cy="6858000"/>
          </a:xfrm>
          <a:prstGeom prst="rect">
            <a:avLst/>
          </a:prstGeom>
        </p:spPr>
      </p:pic>
    </p:spTree>
    <p:extLst>
      <p:ext uri="{BB962C8B-B14F-4D97-AF65-F5344CB8AC3E}">
        <p14:creationId xmlns:p14="http://schemas.microsoft.com/office/powerpoint/2010/main" val="1948451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324624F-5CC6-E7B4-5246-533A2CBA69A3}"/>
            </a:ext>
          </a:extLst>
        </p:cNvPr>
        <p:cNvGrpSpPr/>
        <p:nvPr/>
      </p:nvGrpSpPr>
      <p:grpSpPr>
        <a:xfrm>
          <a:off x="0" y="0"/>
          <a:ext cx="0" cy="0"/>
          <a:chOff x="0" y="0"/>
          <a:chExt cx="0" cy="0"/>
        </a:xfrm>
      </p:grpSpPr>
      <p:pic>
        <p:nvPicPr>
          <p:cNvPr id="2" name="Picture 1" descr="A blue and white motorcycle&#10;&#10;AI-generated content may be incorrect.">
            <a:extLst>
              <a:ext uri="{FF2B5EF4-FFF2-40B4-BE49-F238E27FC236}">
                <a16:creationId xmlns:a16="http://schemas.microsoft.com/office/drawing/2014/main" id="{C7F5BCA3-2C99-F917-5AFF-8036382E007B}"/>
              </a:ext>
            </a:extLst>
          </p:cNvPr>
          <p:cNvPicPr>
            <a:picLocks noChangeAspect="1"/>
          </p:cNvPicPr>
          <p:nvPr/>
        </p:nvPicPr>
        <p:blipFill>
          <a:blip r:embed="rId3" cstate="print">
            <a:alphaModFix amt="50000"/>
            <a:extLst>
              <a:ext uri="{28A0092B-C50C-407E-A947-70E740481C1C}">
                <a14:useLocalDpi xmlns:a14="http://schemas.microsoft.com/office/drawing/2010/main" val="0"/>
              </a:ext>
            </a:extLst>
          </a:blip>
          <a:srcRect t="7839" b="7839"/>
          <a:stretch/>
        </p:blipFill>
        <p:spPr>
          <a:xfrm>
            <a:off x="0" y="-1"/>
            <a:ext cx="12191999" cy="6858001"/>
          </a:xfrm>
          <a:prstGeom prst="rect">
            <a:avLst/>
          </a:prstGeom>
        </p:spPr>
      </p:pic>
      <p:sp>
        <p:nvSpPr>
          <p:cNvPr id="8" name="TextBox 7">
            <a:extLst>
              <a:ext uri="{FF2B5EF4-FFF2-40B4-BE49-F238E27FC236}">
                <a16:creationId xmlns:a16="http://schemas.microsoft.com/office/drawing/2014/main" id="{FDB4AB6E-BE0A-0A52-B5BC-701364E34849}"/>
              </a:ext>
            </a:extLst>
          </p:cNvPr>
          <p:cNvSpPr txBox="1"/>
          <p:nvPr/>
        </p:nvSpPr>
        <p:spPr>
          <a:xfrm>
            <a:off x="0" y="2222500"/>
            <a:ext cx="12192000" cy="769441"/>
          </a:xfrm>
          <a:prstGeom prst="rect">
            <a:avLst/>
          </a:prstGeom>
          <a:solidFill>
            <a:schemeClr val="bg1">
              <a:alpha val="80000"/>
            </a:schemeClr>
          </a:solidFill>
        </p:spPr>
        <p:txBody>
          <a:bodyPr wrap="square" rtlCol="0">
            <a:spAutoFit/>
          </a:bodyPr>
          <a:lstStyle/>
          <a:p>
            <a:pPr algn="ctr"/>
            <a:r>
              <a:rPr lang="en-US" sz="4400" b="1" dirty="0"/>
              <a:t>Chassis Redesign</a:t>
            </a:r>
          </a:p>
        </p:txBody>
      </p:sp>
      <p:sp>
        <p:nvSpPr>
          <p:cNvPr id="11" name="TextBox 10">
            <a:extLst>
              <a:ext uri="{FF2B5EF4-FFF2-40B4-BE49-F238E27FC236}">
                <a16:creationId xmlns:a16="http://schemas.microsoft.com/office/drawing/2014/main" id="{7D558472-09E2-DE86-940C-431187E4B098}"/>
              </a:ext>
            </a:extLst>
          </p:cNvPr>
          <p:cNvSpPr txBox="1"/>
          <p:nvPr/>
        </p:nvSpPr>
        <p:spPr>
          <a:xfrm>
            <a:off x="0" y="3206164"/>
            <a:ext cx="12192000" cy="461665"/>
          </a:xfrm>
          <a:prstGeom prst="rect">
            <a:avLst/>
          </a:prstGeom>
          <a:solidFill>
            <a:schemeClr val="bg1">
              <a:alpha val="80000"/>
            </a:schemeClr>
          </a:solidFill>
        </p:spPr>
        <p:txBody>
          <a:bodyPr wrap="square" rtlCol="0">
            <a:spAutoFit/>
          </a:bodyPr>
          <a:lstStyle/>
          <a:p>
            <a:pPr algn="ctr"/>
            <a:r>
              <a:rPr lang="en-US" sz="2400" b="1" dirty="0">
                <a:solidFill>
                  <a:schemeClr val="bg2">
                    <a:lumMod val="50000"/>
                  </a:schemeClr>
                </a:solidFill>
              </a:rPr>
              <a:t>Brody Crockford</a:t>
            </a:r>
          </a:p>
        </p:txBody>
      </p:sp>
    </p:spTree>
    <p:extLst>
      <p:ext uri="{BB962C8B-B14F-4D97-AF65-F5344CB8AC3E}">
        <p14:creationId xmlns:p14="http://schemas.microsoft.com/office/powerpoint/2010/main" val="31945481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FD6A727-AACB-0AD5-63DB-C74B84596D90}"/>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7FEB5E12-4E05-F478-94E4-76F30B7F8E3B}"/>
              </a:ext>
            </a:extLst>
          </p:cNvPr>
          <p:cNvPicPr>
            <a:picLocks noChangeAspect="1"/>
          </p:cNvPicPr>
          <p:nvPr/>
        </p:nvPicPr>
        <p:blipFill>
          <a:blip r:embed="rId3">
            <a:extLst>
              <a:ext uri="{BEBA8EAE-BF5A-486C-A8C5-ECC9F3942E4B}">
                <a14:imgProps xmlns:a14="http://schemas.microsoft.com/office/drawing/2010/main">
                  <a14:imgLayer r:embed="rId4">
                    <a14:imgEffect>
                      <a14:saturation/>
                    </a14:imgEffect>
                  </a14:imgLayer>
                </a14:imgProps>
              </a:ext>
            </a:extLst>
          </a:blip>
          <a:stretch>
            <a:fillRect/>
          </a:stretch>
        </p:blipFill>
        <p:spPr>
          <a:xfrm>
            <a:off x="0" y="0"/>
            <a:ext cx="4635500" cy="6873994"/>
          </a:xfrm>
          <a:prstGeom prst="rect">
            <a:avLst/>
          </a:prstGeom>
          <a:effectLst/>
        </p:spPr>
      </p:pic>
      <p:sp>
        <p:nvSpPr>
          <p:cNvPr id="7" name="TextBox 6">
            <a:extLst>
              <a:ext uri="{FF2B5EF4-FFF2-40B4-BE49-F238E27FC236}">
                <a16:creationId xmlns:a16="http://schemas.microsoft.com/office/drawing/2014/main" id="{20CEE7B1-430A-4CEB-08D9-34AA4F6AD93A}"/>
              </a:ext>
            </a:extLst>
          </p:cNvPr>
          <p:cNvSpPr txBox="1"/>
          <p:nvPr/>
        </p:nvSpPr>
        <p:spPr>
          <a:xfrm>
            <a:off x="552893" y="520511"/>
            <a:ext cx="3615070" cy="3662541"/>
          </a:xfrm>
          <a:prstGeom prst="rect">
            <a:avLst/>
          </a:prstGeom>
          <a:noFill/>
        </p:spPr>
        <p:txBody>
          <a:bodyPr wrap="square" rtlCol="0">
            <a:spAutoFit/>
          </a:bodyPr>
          <a:lstStyle/>
          <a:p>
            <a:pPr algn="ctr"/>
            <a:r>
              <a:rPr lang="en-US" sz="3200" b="1" dirty="0">
                <a:solidFill>
                  <a:schemeClr val="bg1"/>
                </a:solidFill>
              </a:rPr>
              <a:t>Previously:</a:t>
            </a:r>
          </a:p>
          <a:p>
            <a:endParaRPr lang="en-US" sz="2000" dirty="0">
              <a:solidFill>
                <a:schemeClr val="bg1"/>
              </a:solidFill>
            </a:endParaRPr>
          </a:p>
          <a:p>
            <a:pPr marL="342900" indent="-342900">
              <a:buFont typeface="System Font Regular"/>
              <a:buChar char="-"/>
            </a:pPr>
            <a:r>
              <a:rPr lang="en-US" sz="2000" dirty="0">
                <a:solidFill>
                  <a:schemeClr val="bg1"/>
                </a:solidFill>
              </a:rPr>
              <a:t>Bike was measured with the OEM frame</a:t>
            </a:r>
          </a:p>
          <a:p>
            <a:pPr marL="342900" indent="-342900">
              <a:buFont typeface="System Font Regular"/>
              <a:buChar char="-"/>
            </a:pPr>
            <a:endParaRPr lang="en-US" sz="2000" dirty="0">
              <a:solidFill>
                <a:schemeClr val="bg1"/>
              </a:solidFill>
            </a:endParaRPr>
          </a:p>
          <a:p>
            <a:pPr marL="342900" indent="-342900">
              <a:buFont typeface="System Font Regular"/>
              <a:buChar char="-"/>
            </a:pPr>
            <a:r>
              <a:rPr lang="en-US" sz="2000" dirty="0">
                <a:solidFill>
                  <a:schemeClr val="bg1"/>
                </a:solidFill>
              </a:rPr>
              <a:t>A chassis calculation tool was made</a:t>
            </a:r>
          </a:p>
          <a:p>
            <a:pPr marL="342900" indent="-342900">
              <a:buFont typeface="System Font Regular"/>
              <a:buChar char="-"/>
            </a:pPr>
            <a:endParaRPr lang="en-US" sz="2000" dirty="0">
              <a:solidFill>
                <a:schemeClr val="bg1"/>
              </a:solidFill>
            </a:endParaRPr>
          </a:p>
          <a:p>
            <a:pPr marL="342900" indent="-342900">
              <a:buFont typeface="System Font Regular"/>
              <a:buChar char="-"/>
            </a:pPr>
            <a:r>
              <a:rPr lang="en-US" sz="2000" dirty="0">
                <a:solidFill>
                  <a:schemeClr val="bg1"/>
                </a:solidFill>
              </a:rPr>
              <a:t>The new frame had started to be designed using FEA and TO</a:t>
            </a:r>
          </a:p>
        </p:txBody>
      </p:sp>
      <p:pic>
        <p:nvPicPr>
          <p:cNvPr id="2" name="Picture 1" descr="A colorful metal frame with screws&#10;&#10;Description automatically generated">
            <a:extLst>
              <a:ext uri="{FF2B5EF4-FFF2-40B4-BE49-F238E27FC236}">
                <a16:creationId xmlns:a16="http://schemas.microsoft.com/office/drawing/2014/main" id="{92779DF4-1129-9105-E2F0-EDA0CB0A9003}"/>
              </a:ext>
            </a:extLst>
          </p:cNvPr>
          <p:cNvPicPr>
            <a:picLocks noChangeAspect="1"/>
          </p:cNvPicPr>
          <p:nvPr/>
        </p:nvPicPr>
        <p:blipFill>
          <a:blip r:embed="rId5"/>
          <a:stretch>
            <a:fillRect/>
          </a:stretch>
        </p:blipFill>
        <p:spPr>
          <a:xfrm>
            <a:off x="5769160" y="3732529"/>
            <a:ext cx="5512558" cy="2974938"/>
          </a:xfrm>
          <a:prstGeom prst="rect">
            <a:avLst/>
          </a:prstGeom>
        </p:spPr>
      </p:pic>
      <p:pic>
        <p:nvPicPr>
          <p:cNvPr id="3" name="Picture 2" descr="A motorcycle in a workshop&#10;&#10;AI-generated content may be incorrect.">
            <a:extLst>
              <a:ext uri="{FF2B5EF4-FFF2-40B4-BE49-F238E27FC236}">
                <a16:creationId xmlns:a16="http://schemas.microsoft.com/office/drawing/2014/main" id="{4B4FF0E9-2E64-B798-E2CF-87DCF926EB7C}"/>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rot="5400000">
            <a:off x="4793708" y="666206"/>
            <a:ext cx="3157479" cy="2368109"/>
          </a:xfrm>
          <a:prstGeom prst="rect">
            <a:avLst/>
          </a:prstGeom>
        </p:spPr>
      </p:pic>
      <p:pic>
        <p:nvPicPr>
          <p:cNvPr id="4" name="Picture 3" descr="A blue and green object with a string&#10;&#10;AI-generated content may be incorrect.">
            <a:extLst>
              <a:ext uri="{FF2B5EF4-FFF2-40B4-BE49-F238E27FC236}">
                <a16:creationId xmlns:a16="http://schemas.microsoft.com/office/drawing/2014/main" id="{C586D47F-D484-A18B-A38F-FA76E5A84BBB}"/>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884881" y="662708"/>
            <a:ext cx="3959860" cy="2097405"/>
          </a:xfrm>
          <a:prstGeom prst="rect">
            <a:avLst/>
          </a:prstGeom>
        </p:spPr>
      </p:pic>
    </p:spTree>
    <p:extLst>
      <p:ext uri="{BB962C8B-B14F-4D97-AF65-F5344CB8AC3E}">
        <p14:creationId xmlns:p14="http://schemas.microsoft.com/office/powerpoint/2010/main" val="18500805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B337FE1-1D29-4C02-E50B-A09BDA593072}"/>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2C023600-E456-8484-8EF3-70B6A2906653}"/>
              </a:ext>
            </a:extLst>
          </p:cNvPr>
          <p:cNvPicPr>
            <a:picLocks noChangeAspect="1"/>
          </p:cNvPicPr>
          <p:nvPr/>
        </p:nvPicPr>
        <p:blipFill>
          <a:blip r:embed="rId3">
            <a:extLst>
              <a:ext uri="{BEBA8EAE-BF5A-486C-A8C5-ECC9F3942E4B}">
                <a14:imgProps xmlns:a14="http://schemas.microsoft.com/office/drawing/2010/main">
                  <a14:imgLayer r:embed="rId4">
                    <a14:imgEffect>
                      <a14:saturation/>
                    </a14:imgEffect>
                  </a14:imgLayer>
                </a14:imgProps>
              </a:ext>
            </a:extLst>
          </a:blip>
          <a:stretch>
            <a:fillRect/>
          </a:stretch>
        </p:blipFill>
        <p:spPr>
          <a:xfrm>
            <a:off x="7557786" y="0"/>
            <a:ext cx="4635500" cy="6873994"/>
          </a:xfrm>
          <a:prstGeom prst="rect">
            <a:avLst/>
          </a:prstGeom>
          <a:effectLst/>
        </p:spPr>
      </p:pic>
      <p:sp>
        <p:nvSpPr>
          <p:cNvPr id="7" name="TextBox 6">
            <a:extLst>
              <a:ext uri="{FF2B5EF4-FFF2-40B4-BE49-F238E27FC236}">
                <a16:creationId xmlns:a16="http://schemas.microsoft.com/office/drawing/2014/main" id="{84D812AE-F89D-8678-046B-9D7B4B78271A}"/>
              </a:ext>
            </a:extLst>
          </p:cNvPr>
          <p:cNvSpPr txBox="1"/>
          <p:nvPr/>
        </p:nvSpPr>
        <p:spPr>
          <a:xfrm>
            <a:off x="8068001" y="119774"/>
            <a:ext cx="3615070" cy="6924973"/>
          </a:xfrm>
          <a:prstGeom prst="rect">
            <a:avLst/>
          </a:prstGeom>
          <a:noFill/>
        </p:spPr>
        <p:txBody>
          <a:bodyPr wrap="square" rtlCol="0">
            <a:spAutoFit/>
          </a:bodyPr>
          <a:lstStyle/>
          <a:p>
            <a:pPr algn="ctr"/>
            <a:r>
              <a:rPr lang="en-US" sz="3200" b="1" dirty="0">
                <a:solidFill>
                  <a:schemeClr val="bg1"/>
                </a:solidFill>
              </a:rPr>
              <a:t>Final Chassis Design</a:t>
            </a:r>
          </a:p>
          <a:p>
            <a:endParaRPr lang="en-US" sz="2000" dirty="0">
              <a:solidFill>
                <a:schemeClr val="bg1"/>
              </a:solidFill>
            </a:endParaRPr>
          </a:p>
          <a:p>
            <a:pPr marL="342900" indent="-342900">
              <a:buFont typeface="System Font Regular"/>
              <a:buChar char="-"/>
            </a:pPr>
            <a:r>
              <a:rPr lang="en-US" sz="2000" dirty="0">
                <a:solidFill>
                  <a:schemeClr val="bg1"/>
                </a:solidFill>
              </a:rPr>
              <a:t>Engine Hangers Along Longitudinal Plane</a:t>
            </a:r>
          </a:p>
          <a:p>
            <a:pPr marL="342900" indent="-342900">
              <a:buFont typeface="System Font Regular"/>
              <a:buChar char="-"/>
            </a:pPr>
            <a:endParaRPr lang="en-US" sz="2000" dirty="0">
              <a:solidFill>
                <a:schemeClr val="bg1"/>
              </a:solidFill>
            </a:endParaRPr>
          </a:p>
          <a:p>
            <a:pPr marL="342900" indent="-342900">
              <a:buFont typeface="System Font Regular"/>
              <a:buChar char="-"/>
            </a:pPr>
            <a:r>
              <a:rPr lang="en-US" sz="2000" dirty="0">
                <a:solidFill>
                  <a:schemeClr val="bg1"/>
                </a:solidFill>
              </a:rPr>
              <a:t>All Planned Geometry Adjustment Has Been Modelled	</a:t>
            </a:r>
          </a:p>
          <a:p>
            <a:pPr marL="800100" lvl="1" indent="-342900">
              <a:buFont typeface="System Font Regular"/>
              <a:buChar char="-"/>
            </a:pPr>
            <a:r>
              <a:rPr lang="en-US" sz="2000" dirty="0">
                <a:solidFill>
                  <a:schemeClr val="bg1"/>
                </a:solidFill>
              </a:rPr>
              <a:t>±10mm Offset</a:t>
            </a:r>
          </a:p>
          <a:p>
            <a:pPr marL="800100" lvl="1" indent="-342900">
              <a:buFont typeface="System Font Regular"/>
              <a:buChar char="-"/>
            </a:pPr>
            <a:r>
              <a:rPr lang="en-US" sz="2000" dirty="0">
                <a:solidFill>
                  <a:schemeClr val="bg1"/>
                </a:solidFill>
              </a:rPr>
              <a:t>±6.5˚ Rake</a:t>
            </a:r>
          </a:p>
          <a:p>
            <a:pPr marL="800100" lvl="1" indent="-342900">
              <a:buFont typeface="System Font Regular"/>
              <a:buChar char="-"/>
            </a:pPr>
            <a:r>
              <a:rPr lang="en-US" sz="2000" dirty="0">
                <a:solidFill>
                  <a:schemeClr val="bg1"/>
                </a:solidFill>
              </a:rPr>
              <a:t>Link Ratio Options (2.89, 2.66, 2.49)</a:t>
            </a:r>
          </a:p>
          <a:p>
            <a:pPr marL="800100" lvl="1" indent="-342900">
              <a:buFont typeface="System Font Regular"/>
              <a:buChar char="-"/>
            </a:pPr>
            <a:endParaRPr lang="en-US" sz="2000" dirty="0">
              <a:solidFill>
                <a:schemeClr val="bg1"/>
              </a:solidFill>
            </a:endParaRPr>
          </a:p>
          <a:p>
            <a:pPr marL="342900" indent="-342900">
              <a:buFont typeface="System Font Regular"/>
              <a:buChar char="-"/>
            </a:pPr>
            <a:r>
              <a:rPr lang="en-US" sz="2000" dirty="0">
                <a:solidFill>
                  <a:schemeClr val="bg1"/>
                </a:solidFill>
              </a:rPr>
              <a:t>2.2kg (24.4%) Mass Reduction</a:t>
            </a:r>
          </a:p>
          <a:p>
            <a:pPr marL="342900" indent="-342900">
              <a:buFont typeface="System Font Regular"/>
              <a:buChar char="-"/>
            </a:pPr>
            <a:endParaRPr lang="en-US" sz="2000" dirty="0">
              <a:solidFill>
                <a:schemeClr val="bg1"/>
              </a:solidFill>
            </a:endParaRPr>
          </a:p>
          <a:p>
            <a:pPr marL="342900" indent="-342900">
              <a:buFont typeface="System Font Regular"/>
              <a:buChar char="-"/>
            </a:pPr>
            <a:r>
              <a:rPr lang="en-US" sz="2000" dirty="0">
                <a:solidFill>
                  <a:schemeClr val="bg1"/>
                </a:solidFill>
              </a:rPr>
              <a:t>Designed To 6061 </a:t>
            </a:r>
            <a:r>
              <a:rPr lang="en-US" sz="2000" dirty="0" err="1">
                <a:solidFill>
                  <a:schemeClr val="bg1"/>
                </a:solidFill>
              </a:rPr>
              <a:t>Aluminium</a:t>
            </a:r>
            <a:r>
              <a:rPr lang="en-US" sz="2000" dirty="0">
                <a:solidFill>
                  <a:schemeClr val="bg1"/>
                </a:solidFill>
              </a:rPr>
              <a:t>, Manufacture With 6061-T6 For </a:t>
            </a:r>
            <a:r>
              <a:rPr lang="en-US" sz="2000" dirty="0" err="1">
                <a:solidFill>
                  <a:schemeClr val="bg1"/>
                </a:solidFill>
              </a:rPr>
              <a:t>FoS</a:t>
            </a:r>
            <a:endParaRPr lang="en-US" sz="2000" dirty="0">
              <a:solidFill>
                <a:schemeClr val="bg1"/>
              </a:solidFill>
            </a:endParaRPr>
          </a:p>
          <a:p>
            <a:pPr marL="800100" lvl="1" indent="-342900">
              <a:buFont typeface="System Font Regular"/>
              <a:buChar char="-"/>
            </a:pPr>
            <a:endParaRPr lang="en-US" sz="2000" dirty="0">
              <a:solidFill>
                <a:schemeClr val="bg1"/>
              </a:solidFill>
            </a:endParaRPr>
          </a:p>
        </p:txBody>
      </p:sp>
      <p:pic>
        <p:nvPicPr>
          <p:cNvPr id="2" name="Picture 1" descr="A grey metal piece with screws&#10;&#10;AI-generated content may be incorrect.">
            <a:extLst>
              <a:ext uri="{FF2B5EF4-FFF2-40B4-BE49-F238E27FC236}">
                <a16:creationId xmlns:a16="http://schemas.microsoft.com/office/drawing/2014/main" id="{F519A879-80AF-3618-8BB0-2A9B00B74095}"/>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727128" y="119774"/>
            <a:ext cx="4059979" cy="2143925"/>
          </a:xfrm>
          <a:prstGeom prst="rect">
            <a:avLst/>
          </a:prstGeom>
        </p:spPr>
      </p:pic>
      <p:pic>
        <p:nvPicPr>
          <p:cNvPr id="4" name="Picture 3" descr="A drawing of a metal frame&#10;&#10;AI-generated content may be incorrect.">
            <a:extLst>
              <a:ext uri="{FF2B5EF4-FFF2-40B4-BE49-F238E27FC236}">
                <a16:creationId xmlns:a16="http://schemas.microsoft.com/office/drawing/2014/main" id="{45D00695-4F21-56F1-01F4-B4FEE5E2280D}"/>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723574" y="2357976"/>
            <a:ext cx="4056425" cy="2142047"/>
          </a:xfrm>
          <a:prstGeom prst="rect">
            <a:avLst/>
          </a:prstGeom>
        </p:spPr>
      </p:pic>
      <p:pic>
        <p:nvPicPr>
          <p:cNvPr id="5" name="Picture 4" descr="A metal frame with holes&#10;&#10;AI-generated content may be incorrect.">
            <a:extLst>
              <a:ext uri="{FF2B5EF4-FFF2-40B4-BE49-F238E27FC236}">
                <a16:creationId xmlns:a16="http://schemas.microsoft.com/office/drawing/2014/main" id="{1D399109-F220-43C3-778C-185D8520A27E}"/>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723575" y="4596179"/>
            <a:ext cx="4056424" cy="2142047"/>
          </a:xfrm>
          <a:prstGeom prst="rect">
            <a:avLst/>
          </a:prstGeom>
        </p:spPr>
      </p:pic>
    </p:spTree>
    <p:extLst>
      <p:ext uri="{BB962C8B-B14F-4D97-AF65-F5344CB8AC3E}">
        <p14:creationId xmlns:p14="http://schemas.microsoft.com/office/powerpoint/2010/main" val="41708501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FB70BE9-8702-E975-AF1C-E8E8D3C1F6BF}"/>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DAF49E56-F706-ED51-2FA4-97BAC27CAFAE}"/>
              </a:ext>
            </a:extLst>
          </p:cNvPr>
          <p:cNvPicPr>
            <a:picLocks noChangeAspect="1"/>
          </p:cNvPicPr>
          <p:nvPr/>
        </p:nvPicPr>
        <p:blipFill>
          <a:blip r:embed="rId3">
            <a:extLst>
              <a:ext uri="{BEBA8EAE-BF5A-486C-A8C5-ECC9F3942E4B}">
                <a14:imgProps xmlns:a14="http://schemas.microsoft.com/office/drawing/2010/main">
                  <a14:imgLayer r:embed="rId4">
                    <a14:imgEffect>
                      <a14:saturation/>
                    </a14:imgEffect>
                  </a14:imgLayer>
                </a14:imgProps>
              </a:ext>
            </a:extLst>
          </a:blip>
          <a:stretch>
            <a:fillRect/>
          </a:stretch>
        </p:blipFill>
        <p:spPr>
          <a:xfrm>
            <a:off x="7557786" y="0"/>
            <a:ext cx="4635500" cy="6873994"/>
          </a:xfrm>
          <a:prstGeom prst="rect">
            <a:avLst/>
          </a:prstGeom>
          <a:effectLst/>
        </p:spPr>
      </p:pic>
      <p:sp>
        <p:nvSpPr>
          <p:cNvPr id="7" name="TextBox 6">
            <a:extLst>
              <a:ext uri="{FF2B5EF4-FFF2-40B4-BE49-F238E27FC236}">
                <a16:creationId xmlns:a16="http://schemas.microsoft.com/office/drawing/2014/main" id="{AC1F9B81-0726-6B22-04E0-CA3F974F7BD3}"/>
              </a:ext>
            </a:extLst>
          </p:cNvPr>
          <p:cNvSpPr txBox="1"/>
          <p:nvPr/>
        </p:nvSpPr>
        <p:spPr>
          <a:xfrm>
            <a:off x="8114336" y="343842"/>
            <a:ext cx="3615070" cy="5693866"/>
          </a:xfrm>
          <a:prstGeom prst="rect">
            <a:avLst/>
          </a:prstGeom>
          <a:noFill/>
        </p:spPr>
        <p:txBody>
          <a:bodyPr wrap="square" rtlCol="0">
            <a:spAutoFit/>
          </a:bodyPr>
          <a:lstStyle/>
          <a:p>
            <a:pPr algn="ctr"/>
            <a:r>
              <a:rPr lang="en-US" sz="3200" b="1" dirty="0">
                <a:solidFill>
                  <a:schemeClr val="bg1"/>
                </a:solidFill>
              </a:rPr>
              <a:t>Final Chassis Design</a:t>
            </a:r>
          </a:p>
          <a:p>
            <a:endParaRPr lang="en-US" sz="2000" dirty="0">
              <a:solidFill>
                <a:schemeClr val="bg1"/>
              </a:solidFill>
            </a:endParaRPr>
          </a:p>
          <a:p>
            <a:pPr marL="342900" indent="-342900">
              <a:buFont typeface="System Font Regular"/>
              <a:buChar char="-"/>
            </a:pPr>
            <a:r>
              <a:rPr lang="en-US" sz="2000" dirty="0">
                <a:solidFill>
                  <a:schemeClr val="bg1"/>
                </a:solidFill>
              </a:rPr>
              <a:t>2 Main Philosophies For Bracing</a:t>
            </a:r>
          </a:p>
          <a:p>
            <a:pPr marL="342900" indent="-342900">
              <a:buFont typeface="System Font Regular"/>
              <a:buChar char="-"/>
            </a:pPr>
            <a:endParaRPr lang="en-US" sz="2000" dirty="0">
              <a:solidFill>
                <a:schemeClr val="bg1"/>
              </a:solidFill>
            </a:endParaRPr>
          </a:p>
          <a:p>
            <a:pPr marL="342900" indent="-342900">
              <a:buFont typeface="System Font Regular"/>
              <a:buChar char="-"/>
            </a:pPr>
            <a:r>
              <a:rPr lang="en-US" sz="2000" dirty="0">
                <a:solidFill>
                  <a:schemeClr val="bg1"/>
                </a:solidFill>
              </a:rPr>
              <a:t>Material Addition</a:t>
            </a:r>
          </a:p>
          <a:p>
            <a:pPr marL="800100" lvl="1" indent="-342900">
              <a:buFont typeface="System Font Regular"/>
              <a:buChar char="-"/>
            </a:pPr>
            <a:r>
              <a:rPr lang="en-US" sz="2000" dirty="0">
                <a:solidFill>
                  <a:schemeClr val="bg1"/>
                </a:solidFill>
              </a:rPr>
              <a:t>Increasing Thickness/Depth In An Area To Reduce Deflection &amp; Stress</a:t>
            </a:r>
          </a:p>
          <a:p>
            <a:pPr marL="800100" lvl="1" indent="-342900">
              <a:buFont typeface="System Font Regular"/>
              <a:buChar char="-"/>
            </a:pPr>
            <a:endParaRPr lang="en-US" sz="2000" dirty="0">
              <a:solidFill>
                <a:schemeClr val="bg1"/>
              </a:solidFill>
            </a:endParaRPr>
          </a:p>
          <a:p>
            <a:pPr marL="342900" indent="-342900">
              <a:buFont typeface="System Font Regular"/>
              <a:buChar char="-"/>
            </a:pPr>
            <a:r>
              <a:rPr lang="en-US" sz="2000" dirty="0">
                <a:solidFill>
                  <a:schemeClr val="bg1"/>
                </a:solidFill>
              </a:rPr>
              <a:t>Material Reduction</a:t>
            </a:r>
          </a:p>
          <a:p>
            <a:pPr marL="800100" lvl="1" indent="-342900">
              <a:buFont typeface="System Font Regular"/>
              <a:buChar char="-"/>
            </a:pPr>
            <a:r>
              <a:rPr lang="en-US" sz="2000" dirty="0">
                <a:solidFill>
                  <a:schemeClr val="bg1"/>
                </a:solidFill>
              </a:rPr>
              <a:t>Use Holes/Cutouts To Purposely Deflect And Move Stress Way From A Concentrated Area</a:t>
            </a:r>
          </a:p>
        </p:txBody>
      </p:sp>
      <p:pic>
        <p:nvPicPr>
          <p:cNvPr id="3" name="Picture 2" descr="A drawing of a metal object&#10;&#10;AI-generated content may be incorrect.">
            <a:extLst>
              <a:ext uri="{FF2B5EF4-FFF2-40B4-BE49-F238E27FC236}">
                <a16:creationId xmlns:a16="http://schemas.microsoft.com/office/drawing/2014/main" id="{E81EB2CB-B150-41E6-EDA8-31234AD32ABF}"/>
              </a:ext>
            </a:extLst>
          </p:cNvPr>
          <p:cNvPicPr>
            <a:picLocks noChangeAspect="1"/>
          </p:cNvPicPr>
          <p:nvPr/>
        </p:nvPicPr>
        <p:blipFill>
          <a:blip r:embed="rId5"/>
          <a:stretch>
            <a:fillRect/>
          </a:stretch>
        </p:blipFill>
        <p:spPr>
          <a:xfrm>
            <a:off x="844936" y="204142"/>
            <a:ext cx="5830707" cy="3078980"/>
          </a:xfrm>
          <a:prstGeom prst="rect">
            <a:avLst/>
          </a:prstGeom>
        </p:spPr>
      </p:pic>
      <p:pic>
        <p:nvPicPr>
          <p:cNvPr id="8" name="Picture 7" descr="A drawing of a metal part&#10;&#10;AI-generated content may be incorrect.">
            <a:extLst>
              <a:ext uri="{FF2B5EF4-FFF2-40B4-BE49-F238E27FC236}">
                <a16:creationId xmlns:a16="http://schemas.microsoft.com/office/drawing/2014/main" id="{C4CA01D7-C18F-4858-4C88-A057359EDF1F}"/>
              </a:ext>
            </a:extLst>
          </p:cNvPr>
          <p:cNvPicPr>
            <a:picLocks noChangeAspect="1"/>
          </p:cNvPicPr>
          <p:nvPr/>
        </p:nvPicPr>
        <p:blipFill>
          <a:blip r:embed="rId6"/>
          <a:stretch>
            <a:fillRect/>
          </a:stretch>
        </p:blipFill>
        <p:spPr>
          <a:xfrm>
            <a:off x="800333" y="3429000"/>
            <a:ext cx="5875310" cy="3078979"/>
          </a:xfrm>
          <a:prstGeom prst="rect">
            <a:avLst/>
          </a:prstGeom>
        </p:spPr>
      </p:pic>
    </p:spTree>
    <p:extLst>
      <p:ext uri="{BB962C8B-B14F-4D97-AF65-F5344CB8AC3E}">
        <p14:creationId xmlns:p14="http://schemas.microsoft.com/office/powerpoint/2010/main" val="29159397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D1A54B7-1635-1301-6457-5CA006ECE857}"/>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7C5F0729-D7B7-6480-028D-70A25B156088}"/>
              </a:ext>
            </a:extLst>
          </p:cNvPr>
          <p:cNvPicPr>
            <a:picLocks noChangeAspect="1"/>
          </p:cNvPicPr>
          <p:nvPr/>
        </p:nvPicPr>
        <p:blipFill>
          <a:blip r:embed="rId3">
            <a:extLst>
              <a:ext uri="{BEBA8EAE-BF5A-486C-A8C5-ECC9F3942E4B}">
                <a14:imgProps xmlns:a14="http://schemas.microsoft.com/office/drawing/2010/main">
                  <a14:imgLayer r:embed="rId4">
                    <a14:imgEffect>
                      <a14:saturation/>
                    </a14:imgEffect>
                  </a14:imgLayer>
                </a14:imgProps>
              </a:ext>
            </a:extLst>
          </a:blip>
          <a:stretch>
            <a:fillRect/>
          </a:stretch>
        </p:blipFill>
        <p:spPr>
          <a:xfrm>
            <a:off x="7557786" y="0"/>
            <a:ext cx="4635500" cy="6873994"/>
          </a:xfrm>
          <a:prstGeom prst="rect">
            <a:avLst/>
          </a:prstGeom>
          <a:effectLst/>
        </p:spPr>
      </p:pic>
      <p:sp>
        <p:nvSpPr>
          <p:cNvPr id="7" name="TextBox 6">
            <a:extLst>
              <a:ext uri="{FF2B5EF4-FFF2-40B4-BE49-F238E27FC236}">
                <a16:creationId xmlns:a16="http://schemas.microsoft.com/office/drawing/2014/main" id="{7B86070C-D70A-8D61-EB69-AA8C2DFF95AF}"/>
              </a:ext>
            </a:extLst>
          </p:cNvPr>
          <p:cNvSpPr txBox="1"/>
          <p:nvPr/>
        </p:nvSpPr>
        <p:spPr>
          <a:xfrm>
            <a:off x="8114336" y="343842"/>
            <a:ext cx="3615070" cy="5078313"/>
          </a:xfrm>
          <a:prstGeom prst="rect">
            <a:avLst/>
          </a:prstGeom>
          <a:noFill/>
        </p:spPr>
        <p:txBody>
          <a:bodyPr wrap="square" rtlCol="0">
            <a:spAutoFit/>
          </a:bodyPr>
          <a:lstStyle/>
          <a:p>
            <a:pPr algn="ctr"/>
            <a:r>
              <a:rPr lang="en-US" sz="3200" b="1" dirty="0">
                <a:solidFill>
                  <a:schemeClr val="bg1"/>
                </a:solidFill>
              </a:rPr>
              <a:t>Stiffness Characteristics</a:t>
            </a:r>
          </a:p>
          <a:p>
            <a:endParaRPr lang="en-US" sz="2000" dirty="0">
              <a:solidFill>
                <a:schemeClr val="bg1"/>
              </a:solidFill>
            </a:endParaRPr>
          </a:p>
          <a:p>
            <a:pPr marL="342900" indent="-342900">
              <a:buFont typeface="System Font Regular"/>
              <a:buChar char="-"/>
            </a:pPr>
            <a:r>
              <a:rPr lang="en-US" sz="2000" dirty="0">
                <a:solidFill>
                  <a:schemeClr val="bg1"/>
                </a:solidFill>
              </a:rPr>
              <a:t>Conventional frames follow a 1:1 torsional stiffness</a:t>
            </a:r>
          </a:p>
          <a:p>
            <a:pPr marL="342900" indent="-342900">
              <a:buFont typeface="System Font Regular"/>
              <a:buChar char="-"/>
            </a:pPr>
            <a:endParaRPr lang="en-US" sz="2000" dirty="0">
              <a:solidFill>
                <a:schemeClr val="bg1"/>
              </a:solidFill>
            </a:endParaRPr>
          </a:p>
          <a:p>
            <a:pPr marL="342900" indent="-342900">
              <a:buFont typeface="System Font Regular"/>
              <a:buChar char="-"/>
            </a:pPr>
            <a:r>
              <a:rPr lang="en-US" sz="2000" dirty="0">
                <a:solidFill>
                  <a:schemeClr val="bg1"/>
                </a:solidFill>
              </a:rPr>
              <a:t>This design with the latest engine hanger design is</a:t>
            </a:r>
            <a:r>
              <a:rPr lang="en-US" sz="2000" b="1" dirty="0">
                <a:solidFill>
                  <a:schemeClr val="bg1"/>
                </a:solidFill>
              </a:rPr>
              <a:t> 2.8x stiffer during braking </a:t>
            </a:r>
            <a:r>
              <a:rPr lang="en-US" sz="2000" dirty="0">
                <a:solidFill>
                  <a:schemeClr val="bg1"/>
                </a:solidFill>
              </a:rPr>
              <a:t>than mid corner</a:t>
            </a:r>
          </a:p>
          <a:p>
            <a:pPr marL="342900" indent="-342900">
              <a:buFont typeface="System Font Regular"/>
              <a:buChar char="-"/>
            </a:pPr>
            <a:endParaRPr lang="en-US" sz="2000" dirty="0">
              <a:solidFill>
                <a:schemeClr val="bg1"/>
              </a:solidFill>
            </a:endParaRPr>
          </a:p>
          <a:p>
            <a:pPr marL="342900" indent="-342900">
              <a:buFont typeface="System Font Regular"/>
              <a:buChar char="-"/>
            </a:pPr>
            <a:r>
              <a:rPr lang="en-US" sz="2000" dirty="0">
                <a:solidFill>
                  <a:schemeClr val="bg1"/>
                </a:solidFill>
              </a:rPr>
              <a:t>Replaceable Engine Hangers Allow This Ratio To Be Changed Depending On Track, </a:t>
            </a:r>
            <a:r>
              <a:rPr lang="en-US" sz="2000" dirty="0" err="1">
                <a:solidFill>
                  <a:schemeClr val="bg1"/>
                </a:solidFill>
              </a:rPr>
              <a:t>Tyres</a:t>
            </a:r>
            <a:r>
              <a:rPr lang="en-US" sz="2000" dirty="0">
                <a:solidFill>
                  <a:schemeClr val="bg1"/>
                </a:solidFill>
              </a:rPr>
              <a:t> &amp; Rider Feel</a:t>
            </a:r>
          </a:p>
        </p:txBody>
      </p:sp>
      <p:graphicFrame>
        <p:nvGraphicFramePr>
          <p:cNvPr id="2" name="Chart 1">
            <a:extLst>
              <a:ext uri="{FF2B5EF4-FFF2-40B4-BE49-F238E27FC236}">
                <a16:creationId xmlns:a16="http://schemas.microsoft.com/office/drawing/2014/main" id="{E6211EA8-5D85-2FAD-530B-3317BAC74B1C}"/>
              </a:ext>
            </a:extLst>
          </p:cNvPr>
          <p:cNvGraphicFramePr>
            <a:graphicFrameLocks noChangeAspect="1"/>
          </p:cNvGraphicFramePr>
          <p:nvPr>
            <p:extLst>
              <p:ext uri="{D42A27DB-BD31-4B8C-83A1-F6EECF244321}">
                <p14:modId xmlns:p14="http://schemas.microsoft.com/office/powerpoint/2010/main" val="3893657092"/>
              </p:ext>
            </p:extLst>
          </p:nvPr>
        </p:nvGraphicFramePr>
        <p:xfrm>
          <a:off x="251169" y="343842"/>
          <a:ext cx="6842737" cy="4104984"/>
        </p:xfrm>
        <a:graphic>
          <a:graphicData uri="http://schemas.openxmlformats.org/drawingml/2006/chart">
            <c:chart xmlns:c="http://schemas.openxmlformats.org/drawingml/2006/chart" xmlns:r="http://schemas.openxmlformats.org/officeDocument/2006/relationships" r:id="rId5"/>
          </a:graphicData>
        </a:graphic>
      </p:graphicFrame>
      <p:graphicFrame>
        <p:nvGraphicFramePr>
          <p:cNvPr id="3" name="Table 2">
            <a:extLst>
              <a:ext uri="{FF2B5EF4-FFF2-40B4-BE49-F238E27FC236}">
                <a16:creationId xmlns:a16="http://schemas.microsoft.com/office/drawing/2014/main" id="{132E5EE0-EC30-1FDF-06ED-C3DDE66780E1}"/>
              </a:ext>
            </a:extLst>
          </p:cNvPr>
          <p:cNvGraphicFramePr>
            <a:graphicFrameLocks noGrp="1"/>
          </p:cNvGraphicFramePr>
          <p:nvPr>
            <p:extLst>
              <p:ext uri="{D42A27DB-BD31-4B8C-83A1-F6EECF244321}">
                <p14:modId xmlns:p14="http://schemas.microsoft.com/office/powerpoint/2010/main" val="4070201500"/>
              </p:ext>
            </p:extLst>
          </p:nvPr>
        </p:nvGraphicFramePr>
        <p:xfrm>
          <a:off x="440682" y="4695562"/>
          <a:ext cx="6463710" cy="1717593"/>
        </p:xfrm>
        <a:graphic>
          <a:graphicData uri="http://schemas.openxmlformats.org/drawingml/2006/table">
            <a:tbl>
              <a:tblPr firstRow="1" firstCol="1" bandRow="1">
                <a:tableStyleId>{B301B821-A1FF-4177-AEE7-76D212191A09}</a:tableStyleId>
              </a:tblPr>
              <a:tblGrid>
                <a:gridCol w="2154331">
                  <a:extLst>
                    <a:ext uri="{9D8B030D-6E8A-4147-A177-3AD203B41FA5}">
                      <a16:colId xmlns:a16="http://schemas.microsoft.com/office/drawing/2014/main" val="2695660811"/>
                    </a:ext>
                  </a:extLst>
                </a:gridCol>
                <a:gridCol w="2154331">
                  <a:extLst>
                    <a:ext uri="{9D8B030D-6E8A-4147-A177-3AD203B41FA5}">
                      <a16:colId xmlns:a16="http://schemas.microsoft.com/office/drawing/2014/main" val="4248446259"/>
                    </a:ext>
                  </a:extLst>
                </a:gridCol>
                <a:gridCol w="2155048">
                  <a:extLst>
                    <a:ext uri="{9D8B030D-6E8A-4147-A177-3AD203B41FA5}">
                      <a16:colId xmlns:a16="http://schemas.microsoft.com/office/drawing/2014/main" val="239285276"/>
                    </a:ext>
                  </a:extLst>
                </a:gridCol>
              </a:tblGrid>
              <a:tr h="572531">
                <a:tc>
                  <a:txBody>
                    <a:bodyPr/>
                    <a:lstStyle/>
                    <a:p>
                      <a:pPr algn="ctr">
                        <a:lnSpc>
                          <a:spcPct val="107000"/>
                        </a:lnSpc>
                        <a:spcAft>
                          <a:spcPts val="800"/>
                        </a:spcAft>
                        <a:buNone/>
                      </a:pPr>
                      <a:r>
                        <a:rPr lang="en-GB" sz="1400">
                          <a:effectLst/>
                        </a:rPr>
                        <a:t>Longitudinal</a:t>
                      </a:r>
                      <a:endParaRPr lang="en-GB" sz="14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800"/>
                        </a:spcAft>
                        <a:buNone/>
                      </a:pPr>
                      <a:r>
                        <a:rPr lang="en-GB" sz="1400">
                          <a:effectLst/>
                        </a:rPr>
                        <a:t>Lateral</a:t>
                      </a:r>
                      <a:endParaRPr lang="en-GB" sz="14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800"/>
                        </a:spcAft>
                        <a:buNone/>
                      </a:pPr>
                      <a:r>
                        <a:rPr lang="en-GB" sz="1400">
                          <a:effectLst/>
                        </a:rPr>
                        <a:t>Vertical</a:t>
                      </a:r>
                      <a:endParaRPr lang="en-GB" sz="14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326464269"/>
                  </a:ext>
                </a:extLst>
              </a:tr>
              <a:tr h="572531">
                <a:tc>
                  <a:txBody>
                    <a:bodyPr/>
                    <a:lstStyle/>
                    <a:p>
                      <a:pPr algn="ctr">
                        <a:lnSpc>
                          <a:spcPct val="107000"/>
                        </a:lnSpc>
                        <a:spcAft>
                          <a:spcPts val="800"/>
                        </a:spcAft>
                        <a:buNone/>
                      </a:pPr>
                      <a:r>
                        <a:rPr lang="en-GB" sz="1400" b="0" dirty="0">
                          <a:effectLst/>
                        </a:rPr>
                        <a:t>0.374mm</a:t>
                      </a:r>
                      <a:endParaRPr lang="en-GB" sz="1400" b="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800"/>
                        </a:spcAft>
                        <a:buNone/>
                      </a:pPr>
                      <a:r>
                        <a:rPr lang="en-GB" sz="1400">
                          <a:effectLst/>
                        </a:rPr>
                        <a:t>0.831mm</a:t>
                      </a:r>
                      <a:endParaRPr lang="en-GB" sz="14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800"/>
                        </a:spcAft>
                        <a:buNone/>
                      </a:pPr>
                      <a:r>
                        <a:rPr lang="en-GB" sz="1400">
                          <a:effectLst/>
                        </a:rPr>
                        <a:t>0.331mm</a:t>
                      </a:r>
                      <a:endParaRPr lang="en-GB" sz="14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104570309"/>
                  </a:ext>
                </a:extLst>
              </a:tr>
              <a:tr h="572531">
                <a:tc>
                  <a:txBody>
                    <a:bodyPr/>
                    <a:lstStyle/>
                    <a:p>
                      <a:pPr algn="ctr">
                        <a:lnSpc>
                          <a:spcPct val="107000"/>
                        </a:lnSpc>
                        <a:spcAft>
                          <a:spcPts val="800"/>
                        </a:spcAft>
                        <a:buNone/>
                      </a:pPr>
                      <a:r>
                        <a:rPr lang="en-GB" sz="1400" b="1" dirty="0">
                          <a:effectLst/>
                        </a:rPr>
                        <a:t>5882.35 N/mm</a:t>
                      </a:r>
                      <a:endParaRPr lang="en-GB" sz="1400" b="1"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800"/>
                        </a:spcAft>
                        <a:buNone/>
                      </a:pPr>
                      <a:r>
                        <a:rPr lang="en-GB" sz="1400" b="1" dirty="0">
                          <a:effectLst/>
                        </a:rPr>
                        <a:t>2091.02 N/mm</a:t>
                      </a:r>
                      <a:endParaRPr lang="en-GB" sz="1400" b="1"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800"/>
                        </a:spcAft>
                        <a:buNone/>
                      </a:pPr>
                      <a:r>
                        <a:rPr lang="en-GB" sz="1400" dirty="0">
                          <a:effectLst/>
                        </a:rPr>
                        <a:t>6525.68 N/mm</a:t>
                      </a:r>
                      <a:endParaRPr lang="en-GB" sz="14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297485481"/>
                  </a:ext>
                </a:extLst>
              </a:tr>
            </a:tbl>
          </a:graphicData>
        </a:graphic>
      </p:graphicFrame>
    </p:spTree>
    <p:extLst>
      <p:ext uri="{BB962C8B-B14F-4D97-AF65-F5344CB8AC3E}">
        <p14:creationId xmlns:p14="http://schemas.microsoft.com/office/powerpoint/2010/main" val="4950177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878020-73F2-883D-F152-AC2D0F3D26A8}"/>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5391A2F4-E76F-3207-3E83-DEECBAFE267E}"/>
              </a:ext>
            </a:extLst>
          </p:cNvPr>
          <p:cNvPicPr>
            <a:picLocks noChangeAspect="1"/>
          </p:cNvPicPr>
          <p:nvPr/>
        </p:nvPicPr>
        <p:blipFill>
          <a:blip r:embed="rId3">
            <a:extLst>
              <a:ext uri="{BEBA8EAE-BF5A-486C-A8C5-ECC9F3942E4B}">
                <a14:imgProps xmlns:a14="http://schemas.microsoft.com/office/drawing/2010/main">
                  <a14:imgLayer r:embed="rId4">
                    <a14:imgEffect>
                      <a14:saturation/>
                    </a14:imgEffect>
                  </a14:imgLayer>
                </a14:imgProps>
              </a:ext>
            </a:extLst>
          </a:blip>
          <a:srcRect b="76289"/>
          <a:stretch/>
        </p:blipFill>
        <p:spPr>
          <a:xfrm>
            <a:off x="0" y="1"/>
            <a:ext cx="12193286" cy="1094508"/>
          </a:xfrm>
          <a:prstGeom prst="rect">
            <a:avLst/>
          </a:prstGeom>
          <a:effectLst/>
        </p:spPr>
      </p:pic>
      <p:sp>
        <p:nvSpPr>
          <p:cNvPr id="2" name="TextBox 1">
            <a:extLst>
              <a:ext uri="{FF2B5EF4-FFF2-40B4-BE49-F238E27FC236}">
                <a16:creationId xmlns:a16="http://schemas.microsoft.com/office/drawing/2014/main" id="{6FD7AE23-7B5D-D091-1F9E-53B0038B5AE5}"/>
              </a:ext>
            </a:extLst>
          </p:cNvPr>
          <p:cNvSpPr txBox="1"/>
          <p:nvPr/>
        </p:nvSpPr>
        <p:spPr>
          <a:xfrm>
            <a:off x="3909858" y="162534"/>
            <a:ext cx="4372287" cy="769441"/>
          </a:xfrm>
          <a:prstGeom prst="rect">
            <a:avLst/>
          </a:prstGeom>
          <a:noFill/>
        </p:spPr>
        <p:txBody>
          <a:bodyPr wrap="none" rtlCol="0">
            <a:spAutoFit/>
          </a:bodyPr>
          <a:lstStyle/>
          <a:p>
            <a:pPr algn="ctr"/>
            <a:r>
              <a:rPr lang="en-US" sz="4400" b="1" dirty="0">
                <a:solidFill>
                  <a:schemeClr val="bg1"/>
                </a:solidFill>
              </a:rPr>
              <a:t>FURTHER WORK</a:t>
            </a:r>
            <a:endParaRPr lang="en-US" sz="2800" b="1" dirty="0">
              <a:solidFill>
                <a:schemeClr val="bg1"/>
              </a:solidFill>
            </a:endParaRPr>
          </a:p>
        </p:txBody>
      </p:sp>
      <p:sp>
        <p:nvSpPr>
          <p:cNvPr id="4" name="TextBox 3">
            <a:extLst>
              <a:ext uri="{FF2B5EF4-FFF2-40B4-BE49-F238E27FC236}">
                <a16:creationId xmlns:a16="http://schemas.microsoft.com/office/drawing/2014/main" id="{2146A218-DF94-5974-4769-C404BA3972DF}"/>
              </a:ext>
            </a:extLst>
          </p:cNvPr>
          <p:cNvSpPr txBox="1"/>
          <p:nvPr/>
        </p:nvSpPr>
        <p:spPr>
          <a:xfrm>
            <a:off x="359664" y="1241601"/>
            <a:ext cx="11472672" cy="5453865"/>
          </a:xfrm>
          <a:prstGeom prst="rect">
            <a:avLst/>
          </a:prstGeom>
          <a:noFill/>
        </p:spPr>
        <p:txBody>
          <a:bodyPr wrap="square" numCol="1" rtlCol="0" anchor="ctr">
            <a:spAutoFit/>
          </a:bodyPr>
          <a:lstStyle/>
          <a:p>
            <a:pPr algn="ctr">
              <a:lnSpc>
                <a:spcPct val="150000"/>
              </a:lnSpc>
            </a:pPr>
            <a:r>
              <a:rPr lang="en-US" b="1" dirty="0"/>
              <a:t>Twist Rig Testing</a:t>
            </a:r>
          </a:p>
          <a:p>
            <a:pPr algn="ctr">
              <a:lnSpc>
                <a:spcPct val="150000"/>
              </a:lnSpc>
            </a:pPr>
            <a:r>
              <a:rPr lang="en-US" dirty="0"/>
              <a:t>Twist Rig Standard Part To See Gains Over OEM</a:t>
            </a:r>
          </a:p>
          <a:p>
            <a:pPr algn="ctr">
              <a:lnSpc>
                <a:spcPct val="150000"/>
              </a:lnSpc>
            </a:pPr>
            <a:endParaRPr lang="en-US" dirty="0"/>
          </a:p>
          <a:p>
            <a:pPr algn="ctr">
              <a:lnSpc>
                <a:spcPct val="150000"/>
              </a:lnSpc>
            </a:pPr>
            <a:r>
              <a:rPr lang="en-US" b="1" dirty="0"/>
              <a:t>Part Manufacture, Testing &amp; Comparison</a:t>
            </a:r>
          </a:p>
          <a:p>
            <a:pPr algn="ctr">
              <a:lnSpc>
                <a:spcPct val="150000"/>
              </a:lnSpc>
            </a:pPr>
            <a:r>
              <a:rPr lang="en-US" dirty="0"/>
              <a:t>Twist Rig Testing</a:t>
            </a:r>
          </a:p>
          <a:p>
            <a:pPr algn="ctr">
              <a:lnSpc>
                <a:spcPct val="150000"/>
              </a:lnSpc>
            </a:pPr>
            <a:r>
              <a:rPr lang="en-US" dirty="0"/>
              <a:t>On-Track Strain Gauge Testing</a:t>
            </a:r>
          </a:p>
          <a:p>
            <a:pPr algn="ctr">
              <a:lnSpc>
                <a:spcPct val="150000"/>
              </a:lnSpc>
            </a:pPr>
            <a:endParaRPr lang="en-US" dirty="0"/>
          </a:p>
          <a:p>
            <a:pPr algn="ctr">
              <a:lnSpc>
                <a:spcPct val="150000"/>
              </a:lnSpc>
            </a:pPr>
            <a:r>
              <a:rPr lang="en-US" b="1" dirty="0"/>
              <a:t>Engine Hanger Investigation</a:t>
            </a:r>
          </a:p>
          <a:p>
            <a:pPr algn="ctr">
              <a:lnSpc>
                <a:spcPct val="150000"/>
              </a:lnSpc>
            </a:pPr>
            <a:r>
              <a:rPr lang="en-US" dirty="0"/>
              <a:t>Test different shapes, bracing</a:t>
            </a:r>
          </a:p>
          <a:p>
            <a:pPr algn="ctr">
              <a:lnSpc>
                <a:spcPct val="150000"/>
              </a:lnSpc>
            </a:pPr>
            <a:endParaRPr lang="en-US" dirty="0"/>
          </a:p>
          <a:p>
            <a:pPr algn="ctr">
              <a:lnSpc>
                <a:spcPct val="150000"/>
              </a:lnSpc>
            </a:pPr>
            <a:r>
              <a:rPr lang="en-US" b="1" dirty="0"/>
              <a:t>Material Investigation</a:t>
            </a:r>
          </a:p>
          <a:p>
            <a:pPr algn="ctr">
              <a:lnSpc>
                <a:spcPct val="150000"/>
              </a:lnSpc>
            </a:pPr>
            <a:r>
              <a:rPr lang="en-US" dirty="0"/>
              <a:t>Try CF, Titanium, Other Metals</a:t>
            </a:r>
          </a:p>
          <a:p>
            <a:pPr algn="ctr">
              <a:lnSpc>
                <a:spcPct val="150000"/>
              </a:lnSpc>
            </a:pPr>
            <a:r>
              <a:rPr lang="en-US" dirty="0"/>
              <a:t>Multi-material composition </a:t>
            </a:r>
          </a:p>
        </p:txBody>
      </p:sp>
    </p:spTree>
    <p:extLst>
      <p:ext uri="{BB962C8B-B14F-4D97-AF65-F5344CB8AC3E}">
        <p14:creationId xmlns:p14="http://schemas.microsoft.com/office/powerpoint/2010/main" val="2492060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E643261-9062-DA9C-D783-7ACB8B758734}"/>
            </a:ext>
          </a:extLst>
        </p:cNvPr>
        <p:cNvGrpSpPr/>
        <p:nvPr/>
      </p:nvGrpSpPr>
      <p:grpSpPr>
        <a:xfrm>
          <a:off x="0" y="0"/>
          <a:ext cx="0" cy="0"/>
          <a:chOff x="0" y="0"/>
          <a:chExt cx="0" cy="0"/>
        </a:xfrm>
      </p:grpSpPr>
      <p:pic>
        <p:nvPicPr>
          <p:cNvPr id="3" name="Picture 2" descr="A yellow and silver motorcycle&#10;&#10;Description automatically generated">
            <a:extLst>
              <a:ext uri="{FF2B5EF4-FFF2-40B4-BE49-F238E27FC236}">
                <a16:creationId xmlns:a16="http://schemas.microsoft.com/office/drawing/2014/main" id="{D2B63CE8-5926-39B3-9A50-64F3E2510392}"/>
              </a:ext>
            </a:extLst>
          </p:cNvPr>
          <p:cNvPicPr>
            <a:picLocks noChangeAspect="1"/>
          </p:cNvPicPr>
          <p:nvPr/>
        </p:nvPicPr>
        <p:blipFill>
          <a:blip r:embed="rId2">
            <a:alphaModFix amt="50000"/>
          </a:blip>
          <a:stretch>
            <a:fillRect/>
          </a:stretch>
        </p:blipFill>
        <p:spPr>
          <a:xfrm>
            <a:off x="753824" y="0"/>
            <a:ext cx="10684354" cy="6858000"/>
          </a:xfrm>
          <a:prstGeom prst="rect">
            <a:avLst/>
          </a:prstGeom>
        </p:spPr>
      </p:pic>
      <p:sp>
        <p:nvSpPr>
          <p:cNvPr id="8" name="TextBox 7">
            <a:extLst>
              <a:ext uri="{FF2B5EF4-FFF2-40B4-BE49-F238E27FC236}">
                <a16:creationId xmlns:a16="http://schemas.microsoft.com/office/drawing/2014/main" id="{29AE23B1-2CE8-B8F4-0D96-53D48D528F2F}"/>
              </a:ext>
            </a:extLst>
          </p:cNvPr>
          <p:cNvSpPr txBox="1"/>
          <p:nvPr/>
        </p:nvSpPr>
        <p:spPr>
          <a:xfrm>
            <a:off x="0" y="2222500"/>
            <a:ext cx="12192000" cy="769441"/>
          </a:xfrm>
          <a:prstGeom prst="rect">
            <a:avLst/>
          </a:prstGeom>
          <a:solidFill>
            <a:schemeClr val="bg1">
              <a:alpha val="80000"/>
            </a:schemeClr>
          </a:solidFill>
        </p:spPr>
        <p:txBody>
          <a:bodyPr wrap="square" rtlCol="0">
            <a:spAutoFit/>
          </a:bodyPr>
          <a:lstStyle/>
          <a:p>
            <a:pPr algn="ctr"/>
            <a:r>
              <a:rPr lang="en-US" sz="4400" b="1" dirty="0"/>
              <a:t>Self Supporting Seat Unit</a:t>
            </a:r>
          </a:p>
        </p:txBody>
      </p:sp>
      <p:sp>
        <p:nvSpPr>
          <p:cNvPr id="11" name="TextBox 10">
            <a:extLst>
              <a:ext uri="{FF2B5EF4-FFF2-40B4-BE49-F238E27FC236}">
                <a16:creationId xmlns:a16="http://schemas.microsoft.com/office/drawing/2014/main" id="{4BF19FAD-E8C2-96D8-23AD-B851FBEBBEFA}"/>
              </a:ext>
            </a:extLst>
          </p:cNvPr>
          <p:cNvSpPr txBox="1"/>
          <p:nvPr/>
        </p:nvSpPr>
        <p:spPr>
          <a:xfrm>
            <a:off x="0" y="3206164"/>
            <a:ext cx="12192000" cy="461665"/>
          </a:xfrm>
          <a:prstGeom prst="rect">
            <a:avLst/>
          </a:prstGeom>
          <a:solidFill>
            <a:schemeClr val="bg1">
              <a:alpha val="80000"/>
            </a:schemeClr>
          </a:solidFill>
        </p:spPr>
        <p:txBody>
          <a:bodyPr wrap="square" rtlCol="0">
            <a:spAutoFit/>
          </a:bodyPr>
          <a:lstStyle/>
          <a:p>
            <a:pPr algn="ctr"/>
            <a:r>
              <a:rPr lang="en-US" sz="2400" b="1" dirty="0">
                <a:solidFill>
                  <a:schemeClr val="bg2">
                    <a:lumMod val="50000"/>
                  </a:schemeClr>
                </a:solidFill>
              </a:rPr>
              <a:t>Jay Wexler</a:t>
            </a:r>
          </a:p>
        </p:txBody>
      </p:sp>
    </p:spTree>
    <p:extLst>
      <p:ext uri="{BB962C8B-B14F-4D97-AF65-F5344CB8AC3E}">
        <p14:creationId xmlns:p14="http://schemas.microsoft.com/office/powerpoint/2010/main" val="18785784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5718E5-A4D2-F428-E2AB-A440A6EEDA24}"/>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9285FFBF-B99D-D7D2-59AB-1C40C11784D8}"/>
              </a:ext>
            </a:extLst>
          </p:cNvPr>
          <p:cNvPicPr>
            <a:picLocks noChangeAspect="1"/>
          </p:cNvPicPr>
          <p:nvPr/>
        </p:nvPicPr>
        <p:blipFill>
          <a:blip r:embed="rId3">
            <a:extLst>
              <a:ext uri="{BEBA8EAE-BF5A-486C-A8C5-ECC9F3942E4B}">
                <a14:imgProps xmlns:a14="http://schemas.microsoft.com/office/drawing/2010/main">
                  <a14:imgLayer r:embed="rId4">
                    <a14:imgEffect>
                      <a14:saturation/>
                    </a14:imgEffect>
                  </a14:imgLayer>
                </a14:imgProps>
              </a:ext>
            </a:extLst>
          </a:blip>
          <a:stretch>
            <a:fillRect/>
          </a:stretch>
        </p:blipFill>
        <p:spPr>
          <a:xfrm>
            <a:off x="0" y="0"/>
            <a:ext cx="4635500" cy="6873994"/>
          </a:xfrm>
          <a:prstGeom prst="rect">
            <a:avLst/>
          </a:prstGeom>
          <a:effectLst/>
        </p:spPr>
      </p:pic>
      <p:sp>
        <p:nvSpPr>
          <p:cNvPr id="7" name="TextBox 6">
            <a:extLst>
              <a:ext uri="{FF2B5EF4-FFF2-40B4-BE49-F238E27FC236}">
                <a16:creationId xmlns:a16="http://schemas.microsoft.com/office/drawing/2014/main" id="{15505CFA-FBB9-D9C9-162A-A2EE4AF36320}"/>
              </a:ext>
            </a:extLst>
          </p:cNvPr>
          <p:cNvSpPr txBox="1"/>
          <p:nvPr/>
        </p:nvSpPr>
        <p:spPr>
          <a:xfrm>
            <a:off x="510215" y="126811"/>
            <a:ext cx="3615070" cy="6063198"/>
          </a:xfrm>
          <a:prstGeom prst="rect">
            <a:avLst/>
          </a:prstGeom>
          <a:noFill/>
        </p:spPr>
        <p:txBody>
          <a:bodyPr wrap="square" rtlCol="0">
            <a:spAutoFit/>
          </a:bodyPr>
          <a:lstStyle/>
          <a:p>
            <a:pPr algn="ctr"/>
            <a:r>
              <a:rPr lang="en-US" sz="2800" b="1" dirty="0">
                <a:solidFill>
                  <a:schemeClr val="bg1"/>
                </a:solidFill>
              </a:rPr>
              <a:t>Previously discussed</a:t>
            </a:r>
          </a:p>
          <a:p>
            <a:endParaRPr lang="en-US" sz="2000" dirty="0">
              <a:solidFill>
                <a:schemeClr val="bg1"/>
              </a:solidFill>
            </a:endParaRPr>
          </a:p>
          <a:p>
            <a:r>
              <a:rPr lang="en-GB" sz="2000" dirty="0">
                <a:solidFill>
                  <a:schemeClr val="bg1"/>
                </a:solidFill>
              </a:rPr>
              <a:t>During the last viva I covered:</a:t>
            </a:r>
          </a:p>
          <a:p>
            <a:endParaRPr lang="en-GB" sz="2000" dirty="0">
              <a:solidFill>
                <a:schemeClr val="bg1"/>
              </a:solidFill>
            </a:endParaRPr>
          </a:p>
          <a:p>
            <a:pPr marL="342900" indent="-342900">
              <a:buFont typeface="System Font Regular"/>
              <a:buChar char="-"/>
            </a:pPr>
            <a:r>
              <a:rPr lang="en-GB" sz="2000" dirty="0">
                <a:solidFill>
                  <a:schemeClr val="bg1"/>
                </a:solidFill>
              </a:rPr>
              <a:t>Research that influenced my designs</a:t>
            </a:r>
          </a:p>
          <a:p>
            <a:endParaRPr lang="en-GB" sz="2000" dirty="0">
              <a:solidFill>
                <a:schemeClr val="bg1"/>
              </a:solidFill>
            </a:endParaRPr>
          </a:p>
          <a:p>
            <a:pPr marL="342900" indent="-342900">
              <a:buFont typeface="System Font Regular"/>
              <a:buChar char="-"/>
            </a:pPr>
            <a:r>
              <a:rPr lang="en-GB" sz="2000" dirty="0">
                <a:solidFill>
                  <a:schemeClr val="bg1"/>
                </a:solidFill>
              </a:rPr>
              <a:t>My measurements I took and use as a baseline</a:t>
            </a:r>
          </a:p>
          <a:p>
            <a:endParaRPr lang="en-GB" sz="2000" dirty="0">
              <a:solidFill>
                <a:schemeClr val="bg1"/>
              </a:solidFill>
            </a:endParaRPr>
          </a:p>
          <a:p>
            <a:pPr marL="342900" indent="-342900">
              <a:buFont typeface="System Font Regular"/>
              <a:buChar char="-"/>
            </a:pPr>
            <a:r>
              <a:rPr lang="en-GB" sz="2000" dirty="0">
                <a:solidFill>
                  <a:schemeClr val="bg1"/>
                </a:solidFill>
              </a:rPr>
              <a:t>The beginning stages of the cad model and how I modelled everything</a:t>
            </a:r>
          </a:p>
          <a:p>
            <a:endParaRPr lang="en-GB" sz="2000" dirty="0">
              <a:solidFill>
                <a:schemeClr val="bg1"/>
              </a:solidFill>
            </a:endParaRPr>
          </a:p>
          <a:p>
            <a:pPr marL="342900" indent="-342900">
              <a:buFont typeface="System Font Regular"/>
              <a:buChar char="-"/>
            </a:pPr>
            <a:r>
              <a:rPr lang="en-GB" sz="2000" dirty="0">
                <a:solidFill>
                  <a:schemeClr val="bg1"/>
                </a:solidFill>
              </a:rPr>
              <a:t>The most suitable manufacturing process </a:t>
            </a:r>
          </a:p>
          <a:p>
            <a:endParaRPr lang="en-GB" sz="2000" dirty="0">
              <a:solidFill>
                <a:schemeClr val="bg1"/>
              </a:solidFill>
            </a:endParaRPr>
          </a:p>
          <a:p>
            <a:pPr marL="285750" indent="-285750">
              <a:buFontTx/>
              <a:buChar char="-"/>
            </a:pPr>
            <a:r>
              <a:rPr lang="en-US" sz="2000" dirty="0">
                <a:solidFill>
                  <a:schemeClr val="bg1"/>
                </a:solidFill>
              </a:rPr>
              <a:t>And the steps I would be taking going forward</a:t>
            </a:r>
          </a:p>
        </p:txBody>
      </p:sp>
      <p:pic>
        <p:nvPicPr>
          <p:cNvPr id="1026" name="Picture 2" descr="A silver and black motorcycle seat&#10;&#10;Description automatically generated">
            <a:extLst>
              <a:ext uri="{FF2B5EF4-FFF2-40B4-BE49-F238E27FC236}">
                <a16:creationId xmlns:a16="http://schemas.microsoft.com/office/drawing/2014/main" id="{EF717B9C-C377-C7A7-27FB-1BB6913ED7A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018438" y="1652994"/>
            <a:ext cx="6856062" cy="6409476"/>
          </a:xfrm>
          <a:prstGeom prst="rect">
            <a:avLst/>
          </a:prstGeom>
          <a:noFill/>
          <a:ln>
            <a:noFill/>
          </a:ln>
          <a:extLst>
            <a:ext uri="{909E8E84-426E-40DD-AFC4-6F175D3DCCD1}">
              <a14:hiddenFill xmlns:a14="http://schemas.microsoft.com/office/drawing/2010/main">
                <a:solidFill>
                  <a:srgbClr val="FFFFFF"/>
                </a:solidFill>
              </a14:hiddenFill>
            </a:ext>
          </a:extLst>
        </p:spPr>
      </p:pic>
      <p:pic>
        <p:nvPicPr>
          <p:cNvPr id="2" name="Picture 1" descr="A person on a motorcycle&#10;&#10;Description automatically generated">
            <a:extLst>
              <a:ext uri="{FF2B5EF4-FFF2-40B4-BE49-F238E27FC236}">
                <a16:creationId xmlns:a16="http://schemas.microsoft.com/office/drawing/2014/main" id="{E83828D0-D4B9-1F5B-2726-14313493676A}"/>
              </a:ext>
            </a:extLst>
          </p:cNvPr>
          <p:cNvPicPr>
            <a:picLocks noChangeAspect="1"/>
          </p:cNvPicPr>
          <p:nvPr/>
        </p:nvPicPr>
        <p:blipFill>
          <a:blip r:embed="rId6"/>
          <a:srcRect l="966" t="22777" r="46216" b="15184"/>
          <a:stretch/>
        </p:blipFill>
        <p:spPr>
          <a:xfrm>
            <a:off x="6254131" y="126811"/>
            <a:ext cx="4384675" cy="3322298"/>
          </a:xfrm>
          <a:prstGeom prst="rect">
            <a:avLst/>
          </a:prstGeom>
        </p:spPr>
      </p:pic>
    </p:spTree>
    <p:extLst>
      <p:ext uri="{BB962C8B-B14F-4D97-AF65-F5344CB8AC3E}">
        <p14:creationId xmlns:p14="http://schemas.microsoft.com/office/powerpoint/2010/main" val="36527704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5FC7CB-4DC9-3DA0-39D8-8E85B1DD1201}"/>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1F56E829-E551-3BAA-592D-939B2A56230A}"/>
              </a:ext>
            </a:extLst>
          </p:cNvPr>
          <p:cNvPicPr>
            <a:picLocks noChangeAspect="1"/>
          </p:cNvPicPr>
          <p:nvPr/>
        </p:nvPicPr>
        <p:blipFill>
          <a:blip r:embed="rId3">
            <a:extLst>
              <a:ext uri="{BEBA8EAE-BF5A-486C-A8C5-ECC9F3942E4B}">
                <a14:imgProps xmlns:a14="http://schemas.microsoft.com/office/drawing/2010/main">
                  <a14:imgLayer r:embed="rId4">
                    <a14:imgEffect>
                      <a14:saturation/>
                    </a14:imgEffect>
                  </a14:imgLayer>
                </a14:imgProps>
              </a:ext>
            </a:extLst>
          </a:blip>
          <a:srcRect b="76289"/>
          <a:stretch/>
        </p:blipFill>
        <p:spPr>
          <a:xfrm>
            <a:off x="0" y="1"/>
            <a:ext cx="12193286" cy="1094508"/>
          </a:xfrm>
          <a:prstGeom prst="rect">
            <a:avLst/>
          </a:prstGeom>
          <a:effectLst/>
        </p:spPr>
      </p:pic>
      <p:sp>
        <p:nvSpPr>
          <p:cNvPr id="2" name="TextBox 1">
            <a:extLst>
              <a:ext uri="{FF2B5EF4-FFF2-40B4-BE49-F238E27FC236}">
                <a16:creationId xmlns:a16="http://schemas.microsoft.com/office/drawing/2014/main" id="{592DDC3F-B019-C245-2F5B-69022B3D0E7D}"/>
              </a:ext>
            </a:extLst>
          </p:cNvPr>
          <p:cNvSpPr txBox="1"/>
          <p:nvPr/>
        </p:nvSpPr>
        <p:spPr>
          <a:xfrm>
            <a:off x="4577795" y="162534"/>
            <a:ext cx="3036409" cy="769441"/>
          </a:xfrm>
          <a:prstGeom prst="rect">
            <a:avLst/>
          </a:prstGeom>
          <a:noFill/>
        </p:spPr>
        <p:txBody>
          <a:bodyPr wrap="none" rtlCol="0">
            <a:spAutoFit/>
          </a:bodyPr>
          <a:lstStyle/>
          <a:p>
            <a:pPr algn="ctr"/>
            <a:r>
              <a:rPr lang="en-US" sz="4400" b="1">
                <a:solidFill>
                  <a:schemeClr val="bg1"/>
                </a:solidFill>
              </a:rPr>
              <a:t>RESEARCH</a:t>
            </a:r>
            <a:endParaRPr lang="en-US" sz="2800" b="1">
              <a:solidFill>
                <a:schemeClr val="bg1"/>
              </a:solidFill>
            </a:endParaRPr>
          </a:p>
        </p:txBody>
      </p:sp>
      <p:graphicFrame>
        <p:nvGraphicFramePr>
          <p:cNvPr id="4" name="Table 3">
            <a:extLst>
              <a:ext uri="{FF2B5EF4-FFF2-40B4-BE49-F238E27FC236}">
                <a16:creationId xmlns:a16="http://schemas.microsoft.com/office/drawing/2014/main" id="{DA6D2C0A-E308-D19A-AE0A-F38EF8D6BF20}"/>
              </a:ext>
            </a:extLst>
          </p:cNvPr>
          <p:cNvGraphicFramePr>
            <a:graphicFrameLocks noGrp="1"/>
          </p:cNvGraphicFramePr>
          <p:nvPr/>
        </p:nvGraphicFramePr>
        <p:xfrm>
          <a:off x="499350" y="1179411"/>
          <a:ext cx="11193297" cy="5516055"/>
        </p:xfrm>
        <a:graphic>
          <a:graphicData uri="http://schemas.openxmlformats.org/drawingml/2006/table">
            <a:tbl>
              <a:tblPr firstRow="1" bandRow="1">
                <a:tableStyleId>{5C22544A-7EE6-4342-B048-85BDC9FD1C3A}</a:tableStyleId>
              </a:tblPr>
              <a:tblGrid>
                <a:gridCol w="3731099">
                  <a:extLst>
                    <a:ext uri="{9D8B030D-6E8A-4147-A177-3AD203B41FA5}">
                      <a16:colId xmlns:a16="http://schemas.microsoft.com/office/drawing/2014/main" val="159541304"/>
                    </a:ext>
                  </a:extLst>
                </a:gridCol>
                <a:gridCol w="4109842">
                  <a:extLst>
                    <a:ext uri="{9D8B030D-6E8A-4147-A177-3AD203B41FA5}">
                      <a16:colId xmlns:a16="http://schemas.microsoft.com/office/drawing/2014/main" val="1127239492"/>
                    </a:ext>
                  </a:extLst>
                </a:gridCol>
                <a:gridCol w="3352356">
                  <a:extLst>
                    <a:ext uri="{9D8B030D-6E8A-4147-A177-3AD203B41FA5}">
                      <a16:colId xmlns:a16="http://schemas.microsoft.com/office/drawing/2014/main" val="767253062"/>
                    </a:ext>
                  </a:extLst>
                </a:gridCol>
              </a:tblGrid>
              <a:tr h="324206">
                <a:tc>
                  <a:txBody>
                    <a:bodyPr/>
                    <a:lstStyle/>
                    <a:p>
                      <a:pPr algn="ctr">
                        <a:lnSpc>
                          <a:spcPct val="100000"/>
                        </a:lnSpc>
                      </a:pPr>
                      <a:r>
                        <a:rPr lang="en-US" sz="1600"/>
                        <a:t>TITLE &amp; AUTHOR</a:t>
                      </a:r>
                    </a:p>
                  </a:txBody>
                  <a:tcPr/>
                </a:tc>
                <a:tc>
                  <a:txBody>
                    <a:bodyPr/>
                    <a:lstStyle/>
                    <a:p>
                      <a:pPr algn="ctr">
                        <a:lnSpc>
                          <a:spcPct val="100000"/>
                        </a:lnSpc>
                      </a:pPr>
                      <a:r>
                        <a:rPr lang="en-US" sz="1600"/>
                        <a:t>REFERENCE</a:t>
                      </a:r>
                    </a:p>
                  </a:txBody>
                  <a:tcPr/>
                </a:tc>
                <a:tc>
                  <a:txBody>
                    <a:bodyPr/>
                    <a:lstStyle/>
                    <a:p>
                      <a:pPr algn="ctr">
                        <a:lnSpc>
                          <a:spcPct val="100000"/>
                        </a:lnSpc>
                      </a:pPr>
                      <a:r>
                        <a:rPr lang="en-US" sz="1600"/>
                        <a:t>KEY POINTS</a:t>
                      </a:r>
                    </a:p>
                  </a:txBody>
                  <a:tcPr/>
                </a:tc>
                <a:extLst>
                  <a:ext uri="{0D108BD9-81ED-4DB2-BD59-A6C34878D82A}">
                    <a16:rowId xmlns:a16="http://schemas.microsoft.com/office/drawing/2014/main" val="3258978278"/>
                  </a:ext>
                </a:extLst>
              </a:tr>
              <a:tr h="978903">
                <a:tc>
                  <a:txBody>
                    <a:bodyPr/>
                    <a:lstStyle/>
                    <a:p>
                      <a:pPr algn="l" rtl="0" fontAlgn="base">
                        <a:lnSpc>
                          <a:spcPct val="100000"/>
                        </a:lnSpc>
                      </a:pPr>
                      <a:r>
                        <a:rPr lang="en-GB" sz="1600" b="0" i="0" dirty="0">
                          <a:solidFill>
                            <a:srgbClr val="000000"/>
                          </a:solidFill>
                          <a:effectLst/>
                          <a:latin typeface="+mn-lt"/>
                        </a:rPr>
                        <a:t>Ergonomics: Tech Talk with Simon Crafar (MotoGP &amp; Simon Crafar)​</a:t>
                      </a:r>
                    </a:p>
                  </a:txBody>
                  <a:tcPr/>
                </a:tc>
                <a:tc>
                  <a:txBody>
                    <a:bodyPr/>
                    <a:lstStyle/>
                    <a:p>
                      <a:pPr algn="l" rtl="0" fontAlgn="base">
                        <a:lnSpc>
                          <a:spcPct val="100000"/>
                        </a:lnSpc>
                      </a:pPr>
                      <a:r>
                        <a:rPr lang="en-GB" sz="1600" b="0" i="0" u="none" strike="noStrike" dirty="0">
                          <a:solidFill>
                            <a:srgbClr val="000000"/>
                          </a:solidFill>
                          <a:effectLst/>
                          <a:latin typeface="+mn-lt"/>
                        </a:rPr>
                        <a:t>MotoGP. “Ergonomics: Tech Talk with Simon Crafar.” MotoGP, 16 Oct 2020. Video. 03 Dec 2024. &lt;https://www.youtube.com/watch?v=POqtpLvxkco&gt;.</a:t>
                      </a:r>
                      <a:r>
                        <a:rPr lang="en-GB" sz="1600" b="0" i="0" dirty="0">
                          <a:solidFill>
                            <a:srgbClr val="000000"/>
                          </a:solidFill>
                          <a:effectLst/>
                          <a:latin typeface="+mn-lt"/>
                        </a:rPr>
                        <a:t>​</a:t>
                      </a:r>
                    </a:p>
                  </a:txBody>
                  <a:tcPr/>
                </a:tc>
                <a:tc>
                  <a:txBody>
                    <a:bodyPr/>
                    <a:lstStyle/>
                    <a:p>
                      <a:pPr marL="285750" indent="-285750" algn="l" rtl="0" fontAlgn="base">
                        <a:lnSpc>
                          <a:spcPct val="100000"/>
                        </a:lnSpc>
                        <a:buFont typeface="Arial" panose="020B0604020202020204" pitchFamily="34" charset="0"/>
                        <a:buChar char="•"/>
                      </a:pPr>
                      <a:r>
                        <a:rPr lang="en-GB" sz="1600" b="0" i="0">
                          <a:solidFill>
                            <a:srgbClr val="000000"/>
                          </a:solidFill>
                          <a:effectLst/>
                          <a:latin typeface="+mn-lt"/>
                        </a:rPr>
                        <a:t> The body must allow for non-restrictive movement.​</a:t>
                      </a:r>
                    </a:p>
                    <a:p>
                      <a:pPr marL="285750" lvl="0" indent="-285750" algn="l">
                        <a:lnSpc>
                          <a:spcPct val="100000"/>
                        </a:lnSpc>
                        <a:buFont typeface="Arial" panose="020B0604020202020204" pitchFamily="34" charset="0"/>
                        <a:buChar char="•"/>
                      </a:pPr>
                      <a:r>
                        <a:rPr lang="en-GB" sz="1600" b="0" i="0">
                          <a:solidFill>
                            <a:srgbClr val="000000"/>
                          </a:solidFill>
                          <a:effectLst/>
                          <a:latin typeface="+mn-lt"/>
                        </a:rPr>
                        <a:t>The rider needs to be able to move into a position that allows air to flow around them as smooth as possible.</a:t>
                      </a:r>
                    </a:p>
                  </a:txBody>
                  <a:tcPr/>
                </a:tc>
                <a:extLst>
                  <a:ext uri="{0D108BD9-81ED-4DB2-BD59-A6C34878D82A}">
                    <a16:rowId xmlns:a16="http://schemas.microsoft.com/office/drawing/2014/main" val="2630354811"/>
                  </a:ext>
                </a:extLst>
              </a:tr>
              <a:tr h="1239017">
                <a:tc>
                  <a:txBody>
                    <a:bodyPr/>
                    <a:lstStyle/>
                    <a:p>
                      <a:pPr marL="0" marR="0" lvl="0" indent="0" algn="l" defTabSz="914400" rtl="0" eaLnBrk="1" fontAlgn="base" latinLnBrk="0" hangingPunct="1">
                        <a:lnSpc>
                          <a:spcPct val="100000"/>
                        </a:lnSpc>
                        <a:spcBef>
                          <a:spcPts val="0"/>
                        </a:spcBef>
                        <a:spcAft>
                          <a:spcPts val="0"/>
                        </a:spcAft>
                        <a:buClrTx/>
                        <a:buSzTx/>
                        <a:buFontTx/>
                        <a:buNone/>
                        <a:tabLst/>
                        <a:defRPr/>
                      </a:pPr>
                      <a:r>
                        <a:rPr lang="en-GB" sz="1600" b="0" i="0" dirty="0">
                          <a:solidFill>
                            <a:srgbClr val="000000"/>
                          </a:solidFill>
                          <a:effectLst/>
                          <a:latin typeface="+mn-lt"/>
                        </a:rPr>
                        <a:t>​Making a Carbon Fibre Bike Frame – From CAD Design to Downhill Race (Easy Composites Ltd)​</a:t>
                      </a:r>
                    </a:p>
                    <a:p>
                      <a:pPr algn="l" rtl="0" fontAlgn="base">
                        <a:lnSpc>
                          <a:spcPct val="100000"/>
                        </a:lnSpc>
                      </a:pPr>
                      <a:endParaRPr lang="en-GB" sz="1600" b="0" i="0" dirty="0">
                        <a:solidFill>
                          <a:srgbClr val="000000"/>
                        </a:solidFill>
                        <a:effectLst/>
                        <a:latin typeface="+mn-lt"/>
                      </a:endParaRPr>
                    </a:p>
                  </a:txBody>
                  <a:tcPr/>
                </a:tc>
                <a:tc>
                  <a:txBody>
                    <a:bodyPr/>
                    <a:lstStyle/>
                    <a:p>
                      <a:pPr marL="0" marR="0" lvl="0" indent="0" algn="l" defTabSz="914400" rtl="0" eaLnBrk="1" fontAlgn="base" latinLnBrk="0" hangingPunct="1">
                        <a:lnSpc>
                          <a:spcPct val="100000"/>
                        </a:lnSpc>
                        <a:spcBef>
                          <a:spcPts val="0"/>
                        </a:spcBef>
                        <a:spcAft>
                          <a:spcPts val="0"/>
                        </a:spcAft>
                        <a:buClrTx/>
                        <a:buSzTx/>
                        <a:buFontTx/>
                        <a:buNone/>
                        <a:tabLst/>
                        <a:defRPr/>
                      </a:pPr>
                      <a:r>
                        <a:rPr lang="en-GB" sz="1600" b="0" i="0" u="none" strike="noStrike" dirty="0">
                          <a:solidFill>
                            <a:srgbClr val="000000"/>
                          </a:solidFill>
                          <a:effectLst/>
                          <a:latin typeface="+mn-lt"/>
                        </a:rPr>
                        <a:t>Easy Composites Ltd. “Making Precision Split-Moulds for Complex Carbon Fibre Parts.” 26 Sept 2024. Video. 3 Dec 2024. &lt;https://www.youtube.com/watch?v=PcCUME6vbwE&gt;.</a:t>
                      </a:r>
                      <a:r>
                        <a:rPr lang="en-GB" sz="1600" b="0" i="0" dirty="0">
                          <a:solidFill>
                            <a:srgbClr val="000000"/>
                          </a:solidFill>
                          <a:effectLst/>
                          <a:latin typeface="+mn-lt"/>
                        </a:rPr>
                        <a:t>​</a:t>
                      </a:r>
                    </a:p>
                    <a:p>
                      <a:pPr algn="l" rtl="0" fontAlgn="base">
                        <a:lnSpc>
                          <a:spcPct val="100000"/>
                        </a:lnSpc>
                      </a:pPr>
                      <a:endParaRPr lang="en-GB" sz="1600" b="0" i="0" dirty="0">
                        <a:solidFill>
                          <a:srgbClr val="000000"/>
                        </a:solidFill>
                        <a:effectLst/>
                        <a:latin typeface="+mn-lt"/>
                      </a:endParaRPr>
                    </a:p>
                  </a:txBody>
                  <a:tcPr/>
                </a:tc>
                <a:tc>
                  <a:txBody>
                    <a:bodyPr/>
                    <a:lstStyle/>
                    <a:p>
                      <a:pPr marL="285750" indent="-285750" algn="l" rtl="0" fontAlgn="base">
                        <a:lnSpc>
                          <a:spcPct val="100000"/>
                        </a:lnSpc>
                        <a:buFont typeface="Arial" panose="020B0604020202020204" pitchFamily="34" charset="0"/>
                        <a:buChar char="•"/>
                      </a:pPr>
                      <a:r>
                        <a:rPr lang="en-GB" sz="1600" b="0" i="0" dirty="0">
                          <a:solidFill>
                            <a:srgbClr val="000000"/>
                          </a:solidFill>
                          <a:effectLst/>
                          <a:latin typeface="+mn-lt"/>
                        </a:rPr>
                        <a:t>First stage of production is to make a solid partial model for negative moulding​.</a:t>
                      </a:r>
                    </a:p>
                    <a:p>
                      <a:pPr marL="285750" indent="-285750" algn="l" rtl="0" fontAlgn="base">
                        <a:lnSpc>
                          <a:spcPct val="100000"/>
                        </a:lnSpc>
                        <a:buFont typeface="Arial" panose="020B0604020202020204" pitchFamily="34" charset="0"/>
                        <a:buChar char="•"/>
                      </a:pPr>
                      <a:r>
                        <a:rPr lang="en-GB" sz="1600" b="0" i="0" dirty="0">
                          <a:solidFill>
                            <a:srgbClr val="000000"/>
                          </a:solidFill>
                          <a:effectLst/>
                          <a:latin typeface="+mn-lt"/>
                        </a:rPr>
                        <a:t>Use wet layup and out of autoclave​.</a:t>
                      </a:r>
                    </a:p>
                    <a:p>
                      <a:pPr marL="285750" indent="-285750" algn="l" rtl="0" fontAlgn="base">
                        <a:lnSpc>
                          <a:spcPct val="100000"/>
                        </a:lnSpc>
                        <a:buFont typeface="Arial" panose="020B0604020202020204" pitchFamily="34" charset="0"/>
                        <a:buChar char="•"/>
                      </a:pPr>
                      <a:r>
                        <a:rPr lang="en-GB" sz="1600" b="0" i="0" dirty="0">
                          <a:solidFill>
                            <a:srgbClr val="000000"/>
                          </a:solidFill>
                          <a:effectLst/>
                          <a:latin typeface="+mn-lt"/>
                        </a:rPr>
                        <a:t>Model space holders for overlapping component areas​.</a:t>
                      </a:r>
                    </a:p>
                  </a:txBody>
                  <a:tcPr/>
                </a:tc>
                <a:extLst>
                  <a:ext uri="{0D108BD9-81ED-4DB2-BD59-A6C34878D82A}">
                    <a16:rowId xmlns:a16="http://schemas.microsoft.com/office/drawing/2014/main" val="2975092273"/>
                  </a:ext>
                </a:extLst>
              </a:tr>
              <a:tr h="804785">
                <a:tc>
                  <a:txBody>
                    <a:bodyPr/>
                    <a:lstStyle/>
                    <a:p>
                      <a:pPr algn="l" rtl="0" fontAlgn="base">
                        <a:lnSpc>
                          <a:spcPts val="1650"/>
                        </a:lnSpc>
                      </a:pPr>
                      <a:r>
                        <a:rPr lang="en-GB" sz="1600" b="0" i="0" dirty="0">
                          <a:solidFill>
                            <a:srgbClr val="000000"/>
                          </a:solidFill>
                          <a:effectLst/>
                          <a:latin typeface="+mn-lt"/>
                        </a:rPr>
                        <a:t>Motorcycle Aerodynamics </a:t>
                      </a:r>
                      <a:r>
                        <a:rPr lang="en-GB" sz="1600" kern="1200" dirty="0">
                          <a:solidFill>
                            <a:schemeClr val="dk1"/>
                          </a:solidFill>
                          <a:effectLst/>
                          <a:latin typeface="+mn-lt"/>
                          <a:ea typeface="+mn-ea"/>
                          <a:cs typeface="+mn-cs"/>
                        </a:rPr>
                        <a:t>(Underland, 2017)</a:t>
                      </a:r>
                      <a:endParaRPr lang="en-GB" sz="1600" b="0" i="0" dirty="0">
                        <a:solidFill>
                          <a:srgbClr val="000000"/>
                        </a:solidFill>
                        <a:effectLst/>
                        <a:latin typeface="+mn-lt"/>
                      </a:endParaRPr>
                    </a:p>
                  </a:txBody>
                  <a:tcPr/>
                </a:tc>
                <a:tc>
                  <a:txBody>
                    <a:bodyPr/>
                    <a:lstStyle/>
                    <a:p>
                      <a:pPr marL="0" marR="0" lvl="0" indent="0" algn="l" defTabSz="914400" rtl="0" eaLnBrk="1" fontAlgn="base" latinLnBrk="0" hangingPunct="1">
                        <a:lnSpc>
                          <a:spcPts val="1650"/>
                        </a:lnSpc>
                        <a:spcBef>
                          <a:spcPts val="0"/>
                        </a:spcBef>
                        <a:spcAft>
                          <a:spcPts val="0"/>
                        </a:spcAft>
                        <a:buClrTx/>
                        <a:buSzTx/>
                        <a:buFontTx/>
                        <a:buNone/>
                        <a:tabLst/>
                        <a:defRPr/>
                      </a:pPr>
                      <a:r>
                        <a:rPr lang="en-GB" sz="1800" kern="1200" dirty="0">
                          <a:solidFill>
                            <a:schemeClr val="dk1"/>
                          </a:solidFill>
                          <a:effectLst/>
                          <a:latin typeface="+mn-lt"/>
                          <a:ea typeface="+mn-ea"/>
                          <a:cs typeface="+mn-cs"/>
                        </a:rPr>
                        <a:t>Underland, K. (2017, Aug). </a:t>
                      </a:r>
                      <a:r>
                        <a:rPr lang="en-GB" sz="1800" i="1" kern="1200" dirty="0">
                          <a:solidFill>
                            <a:schemeClr val="dk1"/>
                          </a:solidFill>
                          <a:effectLst/>
                          <a:latin typeface="+mn-lt"/>
                          <a:ea typeface="+mn-ea"/>
                          <a:cs typeface="+mn-cs"/>
                        </a:rPr>
                        <a:t>Motorcycle Aerodynamics.</a:t>
                      </a:r>
                      <a:r>
                        <a:rPr lang="en-GB" sz="1800" kern="1200" dirty="0">
                          <a:solidFill>
                            <a:schemeClr val="dk1"/>
                          </a:solidFill>
                          <a:effectLst/>
                          <a:latin typeface="+mn-lt"/>
                          <a:ea typeface="+mn-ea"/>
                          <a:cs typeface="+mn-cs"/>
                        </a:rPr>
                        <a:t> Minneapolis, Minnesota, United States of America: Unpublished Thesis. Retrieved Mar 18, 2025, from https://conservancy.umn.edu/items/e6311e6e-7138-4491-8ca3-182178614612?</a:t>
                      </a:r>
                    </a:p>
                  </a:txBody>
                  <a:tcPr/>
                </a:tc>
                <a:tc>
                  <a:txBody>
                    <a:bodyPr/>
                    <a:lstStyle/>
                    <a:p>
                      <a:pPr marL="285750" indent="-285750" algn="l" rtl="0" fontAlgn="base">
                        <a:lnSpc>
                          <a:spcPts val="1650"/>
                        </a:lnSpc>
                        <a:buFont typeface="Arial" panose="020B0604020202020204" pitchFamily="34" charset="0"/>
                        <a:buChar char="•"/>
                      </a:pPr>
                      <a:r>
                        <a:rPr lang="en-GB" sz="1600" b="0" i="0" dirty="0">
                          <a:solidFill>
                            <a:srgbClr val="000000"/>
                          </a:solidFill>
                          <a:effectLst/>
                          <a:latin typeface="+mn-lt"/>
                        </a:rPr>
                        <a:t>The importance of rider comfort and wellbeing.</a:t>
                      </a:r>
                    </a:p>
                    <a:p>
                      <a:pPr marL="285750" indent="-285750" algn="l" rtl="0" fontAlgn="base">
                        <a:lnSpc>
                          <a:spcPts val="1650"/>
                        </a:lnSpc>
                        <a:buFont typeface="Arial" panose="020B0604020202020204" pitchFamily="34" charset="0"/>
                        <a:buChar char="•"/>
                      </a:pPr>
                      <a:r>
                        <a:rPr lang="en-GB" sz="1600" b="0" i="0" dirty="0">
                          <a:solidFill>
                            <a:srgbClr val="000000"/>
                          </a:solidFill>
                          <a:effectLst/>
                          <a:latin typeface="+mn-lt"/>
                        </a:rPr>
                        <a:t>How forces impact the vehicle stability and how improvements can reduce instabilities.</a:t>
                      </a:r>
                    </a:p>
                    <a:p>
                      <a:pPr marL="285750" indent="-285750" algn="l" rtl="0" fontAlgn="base">
                        <a:lnSpc>
                          <a:spcPts val="1650"/>
                        </a:lnSpc>
                        <a:buFont typeface="Arial" panose="020B0604020202020204" pitchFamily="34" charset="0"/>
                        <a:buChar char="•"/>
                      </a:pPr>
                      <a:r>
                        <a:rPr lang="en-GB" sz="1600" b="0" i="0" dirty="0">
                          <a:solidFill>
                            <a:srgbClr val="000000"/>
                          </a:solidFill>
                          <a:effectLst/>
                          <a:latin typeface="+mn-lt"/>
                        </a:rPr>
                        <a:t>Limiting edges in positions that may cause strong vortices can aid turbulence reduction</a:t>
                      </a:r>
                    </a:p>
                  </a:txBody>
                  <a:tcPr/>
                </a:tc>
                <a:extLst>
                  <a:ext uri="{0D108BD9-81ED-4DB2-BD59-A6C34878D82A}">
                    <a16:rowId xmlns:a16="http://schemas.microsoft.com/office/drawing/2014/main" val="1807683670"/>
                  </a:ext>
                </a:extLst>
              </a:tr>
            </a:tbl>
          </a:graphicData>
        </a:graphic>
      </p:graphicFrame>
    </p:spTree>
    <p:extLst>
      <p:ext uri="{BB962C8B-B14F-4D97-AF65-F5344CB8AC3E}">
        <p14:creationId xmlns:p14="http://schemas.microsoft.com/office/powerpoint/2010/main" val="42941846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5718E5-A4D2-F428-E2AB-A440A6EEDA24}"/>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9285FFBF-B99D-D7D2-59AB-1C40C11784D8}"/>
              </a:ext>
            </a:extLst>
          </p:cNvPr>
          <p:cNvPicPr>
            <a:picLocks noChangeAspect="1"/>
          </p:cNvPicPr>
          <p:nvPr/>
        </p:nvPicPr>
        <p:blipFill>
          <a:blip r:embed="rId3">
            <a:extLst>
              <a:ext uri="{BEBA8EAE-BF5A-486C-A8C5-ECC9F3942E4B}">
                <a14:imgProps xmlns:a14="http://schemas.microsoft.com/office/drawing/2010/main">
                  <a14:imgLayer r:embed="rId4">
                    <a14:imgEffect>
                      <a14:saturation/>
                    </a14:imgEffect>
                  </a14:imgLayer>
                </a14:imgProps>
              </a:ext>
            </a:extLst>
          </a:blip>
          <a:stretch>
            <a:fillRect/>
          </a:stretch>
        </p:blipFill>
        <p:spPr>
          <a:xfrm>
            <a:off x="0" y="0"/>
            <a:ext cx="4635500" cy="6873994"/>
          </a:xfrm>
          <a:prstGeom prst="rect">
            <a:avLst/>
          </a:prstGeom>
          <a:effectLst/>
        </p:spPr>
      </p:pic>
      <p:sp>
        <p:nvSpPr>
          <p:cNvPr id="7" name="TextBox 6">
            <a:extLst>
              <a:ext uri="{FF2B5EF4-FFF2-40B4-BE49-F238E27FC236}">
                <a16:creationId xmlns:a16="http://schemas.microsoft.com/office/drawing/2014/main" id="{15505CFA-FBB9-D9C9-162A-A2EE4AF36320}"/>
              </a:ext>
            </a:extLst>
          </p:cNvPr>
          <p:cNvSpPr txBox="1"/>
          <p:nvPr/>
        </p:nvSpPr>
        <p:spPr>
          <a:xfrm>
            <a:off x="510215" y="126811"/>
            <a:ext cx="3615070" cy="4955203"/>
          </a:xfrm>
          <a:prstGeom prst="rect">
            <a:avLst/>
          </a:prstGeom>
          <a:noFill/>
        </p:spPr>
        <p:txBody>
          <a:bodyPr wrap="square" rtlCol="0">
            <a:spAutoFit/>
          </a:bodyPr>
          <a:lstStyle/>
          <a:p>
            <a:pPr algn="ctr"/>
            <a:r>
              <a:rPr lang="en-GB" sz="2800" b="1" dirty="0">
                <a:solidFill>
                  <a:schemeClr val="bg1"/>
                </a:solidFill>
              </a:rPr>
              <a:t>Post Viva Developments</a:t>
            </a:r>
            <a:endParaRPr lang="en-GB" sz="2000" dirty="0">
              <a:solidFill>
                <a:schemeClr val="bg1"/>
              </a:solidFill>
            </a:endParaRPr>
          </a:p>
          <a:p>
            <a:pPr marL="285750" indent="-285750">
              <a:buFontTx/>
              <a:buChar char="-"/>
            </a:pPr>
            <a:r>
              <a:rPr lang="en-US" sz="2000" dirty="0">
                <a:solidFill>
                  <a:schemeClr val="bg1"/>
                </a:solidFill>
              </a:rPr>
              <a:t>Implementing additional section design</a:t>
            </a:r>
          </a:p>
          <a:p>
            <a:endParaRPr lang="en-US" sz="2000" dirty="0">
              <a:solidFill>
                <a:schemeClr val="bg1"/>
              </a:solidFill>
            </a:endParaRPr>
          </a:p>
          <a:p>
            <a:pPr marL="285750" indent="-285750">
              <a:buFontTx/>
              <a:buChar char="-"/>
            </a:pPr>
            <a:r>
              <a:rPr lang="en-US" sz="2000" dirty="0">
                <a:solidFill>
                  <a:schemeClr val="bg1"/>
                </a:solidFill>
              </a:rPr>
              <a:t>Altering the body</a:t>
            </a:r>
          </a:p>
          <a:p>
            <a:endParaRPr lang="en-US" sz="2000" dirty="0">
              <a:solidFill>
                <a:schemeClr val="bg1"/>
              </a:solidFill>
            </a:endParaRPr>
          </a:p>
          <a:p>
            <a:pPr marL="285750" indent="-285750">
              <a:buFontTx/>
              <a:buChar char="-"/>
            </a:pPr>
            <a:r>
              <a:rPr lang="en-US" sz="2000" dirty="0">
                <a:solidFill>
                  <a:schemeClr val="bg1"/>
                </a:solidFill>
              </a:rPr>
              <a:t>Researching material detail to attempt FEA</a:t>
            </a:r>
          </a:p>
          <a:p>
            <a:pPr marL="285750" indent="-285750">
              <a:buFontTx/>
              <a:buChar char="-"/>
            </a:pPr>
            <a:endParaRPr lang="en-US" sz="2000" dirty="0">
              <a:solidFill>
                <a:schemeClr val="bg1"/>
              </a:solidFill>
            </a:endParaRPr>
          </a:p>
          <a:p>
            <a:pPr marL="285750" indent="-285750">
              <a:buFontTx/>
              <a:buChar char="-"/>
            </a:pPr>
            <a:r>
              <a:rPr lang="en-US" sz="2000" dirty="0">
                <a:solidFill>
                  <a:schemeClr val="bg1"/>
                </a:solidFill>
              </a:rPr>
              <a:t>Updating timeline planning as a result of overall design requirements</a:t>
            </a:r>
          </a:p>
          <a:p>
            <a:endParaRPr lang="en-US" sz="2000" dirty="0">
              <a:solidFill>
                <a:schemeClr val="bg1"/>
              </a:solidFill>
            </a:endParaRPr>
          </a:p>
          <a:p>
            <a:pPr marL="285750" indent="-285750">
              <a:buFontTx/>
              <a:buChar char="-"/>
            </a:pPr>
            <a:r>
              <a:rPr lang="en-US" sz="2000" dirty="0">
                <a:solidFill>
                  <a:schemeClr val="bg1"/>
                </a:solidFill>
              </a:rPr>
              <a:t>Early-stage FEA</a:t>
            </a:r>
          </a:p>
        </p:txBody>
      </p:sp>
      <p:pic>
        <p:nvPicPr>
          <p:cNvPr id="2" name="Picture 1" descr="A person on a motorcycle&#10;&#10;Description automatically generated">
            <a:extLst>
              <a:ext uri="{FF2B5EF4-FFF2-40B4-BE49-F238E27FC236}">
                <a16:creationId xmlns:a16="http://schemas.microsoft.com/office/drawing/2014/main" id="{E83828D0-D4B9-1F5B-2726-14313493676A}"/>
              </a:ext>
            </a:extLst>
          </p:cNvPr>
          <p:cNvPicPr>
            <a:picLocks noChangeAspect="1"/>
          </p:cNvPicPr>
          <p:nvPr/>
        </p:nvPicPr>
        <p:blipFill>
          <a:blip r:embed="rId5"/>
          <a:srcRect l="966" t="22777" r="46216" b="15184"/>
          <a:stretch/>
        </p:blipFill>
        <p:spPr>
          <a:xfrm>
            <a:off x="5263111" y="976184"/>
            <a:ext cx="6474314" cy="4905632"/>
          </a:xfrm>
          <a:prstGeom prst="rect">
            <a:avLst/>
          </a:prstGeom>
        </p:spPr>
      </p:pic>
    </p:spTree>
    <p:extLst>
      <p:ext uri="{BB962C8B-B14F-4D97-AF65-F5344CB8AC3E}">
        <p14:creationId xmlns:p14="http://schemas.microsoft.com/office/powerpoint/2010/main" val="19438047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975CE9-4EE4-3100-51CA-F558F0E262F2}"/>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D6F76094-579F-6224-0FB2-A86ECFA4E7E1}"/>
              </a:ext>
            </a:extLst>
          </p:cNvPr>
          <p:cNvPicPr>
            <a:picLocks noChangeAspect="1"/>
          </p:cNvPicPr>
          <p:nvPr/>
        </p:nvPicPr>
        <p:blipFill>
          <a:blip r:embed="rId3">
            <a:extLst>
              <a:ext uri="{BEBA8EAE-BF5A-486C-A8C5-ECC9F3942E4B}">
                <a14:imgProps xmlns:a14="http://schemas.microsoft.com/office/drawing/2010/main">
                  <a14:imgLayer r:embed="rId4">
                    <a14:imgEffect>
                      <a14:saturation/>
                    </a14:imgEffect>
                  </a14:imgLayer>
                </a14:imgProps>
              </a:ext>
            </a:extLst>
          </a:blip>
          <a:stretch>
            <a:fillRect/>
          </a:stretch>
        </p:blipFill>
        <p:spPr>
          <a:xfrm>
            <a:off x="7556500" y="-15994"/>
            <a:ext cx="4635500" cy="6873994"/>
          </a:xfrm>
          <a:prstGeom prst="rect">
            <a:avLst/>
          </a:prstGeom>
          <a:effectLst/>
        </p:spPr>
      </p:pic>
      <p:sp>
        <p:nvSpPr>
          <p:cNvPr id="7" name="TextBox 6">
            <a:extLst>
              <a:ext uri="{FF2B5EF4-FFF2-40B4-BE49-F238E27FC236}">
                <a16:creationId xmlns:a16="http://schemas.microsoft.com/office/drawing/2014/main" id="{76C79998-E178-CA25-118B-FB8EA6F69671}"/>
              </a:ext>
            </a:extLst>
          </p:cNvPr>
          <p:cNvSpPr txBox="1"/>
          <p:nvPr/>
        </p:nvSpPr>
        <p:spPr>
          <a:xfrm>
            <a:off x="7628033" y="0"/>
            <a:ext cx="4563968" cy="6986528"/>
          </a:xfrm>
          <a:prstGeom prst="rect">
            <a:avLst/>
          </a:prstGeom>
          <a:noFill/>
        </p:spPr>
        <p:txBody>
          <a:bodyPr wrap="square" rtlCol="0">
            <a:spAutoFit/>
          </a:bodyPr>
          <a:lstStyle/>
          <a:p>
            <a:pPr algn="ctr"/>
            <a:r>
              <a:rPr lang="en-US" sz="2800" b="1" dirty="0">
                <a:solidFill>
                  <a:schemeClr val="bg1"/>
                </a:solidFill>
              </a:rPr>
              <a:t>CAD Modelling</a:t>
            </a:r>
            <a:endParaRPr lang="en-US" sz="2000" dirty="0">
              <a:solidFill>
                <a:schemeClr val="bg1"/>
              </a:solidFill>
            </a:endParaRPr>
          </a:p>
          <a:p>
            <a:pPr marL="342900" indent="-342900">
              <a:buFont typeface="System Font Regular"/>
              <a:buChar char="-"/>
            </a:pPr>
            <a:r>
              <a:rPr lang="en-US" sz="2000" dirty="0">
                <a:solidFill>
                  <a:schemeClr val="bg1"/>
                </a:solidFill>
              </a:rPr>
              <a:t>Further refinement and shaping of the body</a:t>
            </a:r>
          </a:p>
          <a:p>
            <a:pPr marL="342900" indent="-342900">
              <a:buFont typeface="System Font Regular"/>
              <a:buChar char="-"/>
            </a:pPr>
            <a:endParaRPr lang="en-US" sz="2000" dirty="0">
              <a:solidFill>
                <a:schemeClr val="bg1"/>
              </a:solidFill>
            </a:endParaRPr>
          </a:p>
          <a:p>
            <a:pPr marL="342900" indent="-342900">
              <a:buFont typeface="System Font Regular"/>
              <a:buChar char="-"/>
            </a:pPr>
            <a:r>
              <a:rPr lang="en-US" sz="2000" dirty="0">
                <a:solidFill>
                  <a:schemeClr val="bg1"/>
                </a:solidFill>
              </a:rPr>
              <a:t>Focusing on mounting points and limiting unnecessary material usage</a:t>
            </a:r>
          </a:p>
          <a:p>
            <a:pPr marL="342900" indent="-342900">
              <a:buFont typeface="System Font Regular"/>
              <a:buChar char="-"/>
            </a:pPr>
            <a:endParaRPr lang="en-US" sz="2000" dirty="0">
              <a:solidFill>
                <a:schemeClr val="bg1"/>
              </a:solidFill>
            </a:endParaRPr>
          </a:p>
          <a:p>
            <a:pPr marL="342900" indent="-342900">
              <a:buFont typeface="System Font Regular"/>
              <a:buChar char="-"/>
            </a:pPr>
            <a:r>
              <a:rPr lang="en-US" sz="2000" dirty="0">
                <a:solidFill>
                  <a:schemeClr val="bg1"/>
                </a:solidFill>
              </a:rPr>
              <a:t>Continuing to following trends set by various prototype classes</a:t>
            </a:r>
          </a:p>
          <a:p>
            <a:pPr marL="342900" indent="-342900">
              <a:buFont typeface="System Font Regular"/>
              <a:buChar char="-"/>
            </a:pPr>
            <a:endParaRPr lang="en-US" sz="2000" dirty="0">
              <a:solidFill>
                <a:schemeClr val="bg1"/>
              </a:solidFill>
            </a:endParaRPr>
          </a:p>
          <a:p>
            <a:pPr marL="342900" indent="-342900">
              <a:buFont typeface="System Font Regular"/>
              <a:buChar char="-"/>
            </a:pPr>
            <a:r>
              <a:rPr lang="en-US" sz="2000" dirty="0">
                <a:solidFill>
                  <a:schemeClr val="bg1"/>
                </a:solidFill>
              </a:rPr>
              <a:t>Modelled by extruding and cutting to shape using the frame as reference</a:t>
            </a:r>
          </a:p>
          <a:p>
            <a:endParaRPr lang="en-US" sz="2000" dirty="0">
              <a:solidFill>
                <a:schemeClr val="bg1"/>
              </a:solidFill>
            </a:endParaRPr>
          </a:p>
          <a:p>
            <a:pPr marL="342900" indent="-342900">
              <a:buFont typeface="System Font Regular"/>
              <a:buChar char="-"/>
            </a:pPr>
            <a:r>
              <a:rPr lang="en-US" sz="2000" dirty="0">
                <a:solidFill>
                  <a:schemeClr val="bg1"/>
                </a:solidFill>
              </a:rPr>
              <a:t>Split into 4 main sections</a:t>
            </a:r>
          </a:p>
          <a:p>
            <a:pPr marL="800100" lvl="1" indent="-342900">
              <a:buFont typeface="System Font Regular"/>
              <a:buChar char="-"/>
            </a:pPr>
            <a:r>
              <a:rPr lang="en-US" sz="2000" dirty="0">
                <a:solidFill>
                  <a:schemeClr val="bg1"/>
                </a:solidFill>
              </a:rPr>
              <a:t>Undertray</a:t>
            </a:r>
          </a:p>
          <a:p>
            <a:pPr marL="800100" lvl="1" indent="-342900">
              <a:buFont typeface="System Font Regular"/>
              <a:buChar char="-"/>
            </a:pPr>
            <a:r>
              <a:rPr lang="en-US" sz="2000" dirty="0">
                <a:solidFill>
                  <a:schemeClr val="bg1"/>
                </a:solidFill>
              </a:rPr>
              <a:t>Tail</a:t>
            </a:r>
          </a:p>
          <a:p>
            <a:pPr marL="800100" lvl="1" indent="-342900">
              <a:buFont typeface="System Font Regular"/>
              <a:buChar char="-"/>
            </a:pPr>
            <a:r>
              <a:rPr lang="en-US" sz="2000" dirty="0">
                <a:solidFill>
                  <a:schemeClr val="bg1"/>
                </a:solidFill>
              </a:rPr>
              <a:t>Seat </a:t>
            </a:r>
          </a:p>
          <a:p>
            <a:pPr marL="800100" lvl="1" indent="-342900">
              <a:buFont typeface="System Font Regular"/>
              <a:buChar char="-"/>
            </a:pPr>
            <a:r>
              <a:rPr lang="en-US" sz="2000" dirty="0">
                <a:solidFill>
                  <a:schemeClr val="bg1"/>
                </a:solidFill>
              </a:rPr>
              <a:t>Airbox/Fuel tank cover</a:t>
            </a:r>
          </a:p>
          <a:p>
            <a:pPr lvl="1"/>
            <a:endParaRPr lang="en-US" sz="2000" dirty="0">
              <a:solidFill>
                <a:schemeClr val="bg1"/>
              </a:solidFill>
            </a:endParaRPr>
          </a:p>
          <a:p>
            <a:pPr marL="342900" indent="-342900">
              <a:buFont typeface="System Font Regular"/>
              <a:buChar char="-"/>
            </a:pPr>
            <a:r>
              <a:rPr lang="en-US" sz="2000" dirty="0">
                <a:solidFill>
                  <a:schemeClr val="bg1"/>
                </a:solidFill>
              </a:rPr>
              <a:t>More recent focus on tank shape and mounts</a:t>
            </a:r>
          </a:p>
          <a:p>
            <a:pPr marL="342900" indent="-342900">
              <a:buFont typeface="System Font Regular"/>
              <a:buChar char="-"/>
            </a:pPr>
            <a:endParaRPr lang="en-US" sz="2000" dirty="0">
              <a:solidFill>
                <a:schemeClr val="bg1"/>
              </a:solidFill>
            </a:endParaRPr>
          </a:p>
        </p:txBody>
      </p:sp>
      <p:pic>
        <p:nvPicPr>
          <p:cNvPr id="4" name="Picture 3">
            <a:extLst>
              <a:ext uri="{FF2B5EF4-FFF2-40B4-BE49-F238E27FC236}">
                <a16:creationId xmlns:a16="http://schemas.microsoft.com/office/drawing/2014/main" id="{50E14E51-523D-82D8-4D66-D70CBCFEF734}"/>
              </a:ext>
            </a:extLst>
          </p:cNvPr>
          <p:cNvPicPr>
            <a:picLocks noChangeAspect="1"/>
          </p:cNvPicPr>
          <p:nvPr/>
        </p:nvPicPr>
        <p:blipFill>
          <a:blip r:embed="rId5"/>
          <a:stretch>
            <a:fillRect/>
          </a:stretch>
        </p:blipFill>
        <p:spPr>
          <a:xfrm>
            <a:off x="40057" y="51447"/>
            <a:ext cx="7451509" cy="2587329"/>
          </a:xfrm>
          <a:prstGeom prst="rect">
            <a:avLst/>
          </a:prstGeom>
        </p:spPr>
      </p:pic>
      <p:pic>
        <p:nvPicPr>
          <p:cNvPr id="8" name="Picture 7">
            <a:extLst>
              <a:ext uri="{FF2B5EF4-FFF2-40B4-BE49-F238E27FC236}">
                <a16:creationId xmlns:a16="http://schemas.microsoft.com/office/drawing/2014/main" id="{66E399DE-DA8A-8E6A-1BBA-BF851B242138}"/>
              </a:ext>
            </a:extLst>
          </p:cNvPr>
          <p:cNvPicPr>
            <a:picLocks noChangeAspect="1"/>
          </p:cNvPicPr>
          <p:nvPr/>
        </p:nvPicPr>
        <p:blipFill>
          <a:blip r:embed="rId6"/>
          <a:stretch>
            <a:fillRect/>
          </a:stretch>
        </p:blipFill>
        <p:spPr>
          <a:xfrm>
            <a:off x="-1" y="2553032"/>
            <a:ext cx="2449629" cy="4304968"/>
          </a:xfrm>
          <a:prstGeom prst="rect">
            <a:avLst/>
          </a:prstGeom>
        </p:spPr>
      </p:pic>
      <p:pic>
        <p:nvPicPr>
          <p:cNvPr id="10" name="Picture 9">
            <a:extLst>
              <a:ext uri="{FF2B5EF4-FFF2-40B4-BE49-F238E27FC236}">
                <a16:creationId xmlns:a16="http://schemas.microsoft.com/office/drawing/2014/main" id="{3D50DCC0-9BD3-56DC-EFC7-69FF0839CC5B}"/>
              </a:ext>
            </a:extLst>
          </p:cNvPr>
          <p:cNvPicPr>
            <a:picLocks noChangeAspect="1"/>
          </p:cNvPicPr>
          <p:nvPr/>
        </p:nvPicPr>
        <p:blipFill>
          <a:blip r:embed="rId7"/>
          <a:stretch>
            <a:fillRect/>
          </a:stretch>
        </p:blipFill>
        <p:spPr>
          <a:xfrm>
            <a:off x="2927599" y="2638775"/>
            <a:ext cx="4539163" cy="4167777"/>
          </a:xfrm>
          <a:prstGeom prst="rect">
            <a:avLst/>
          </a:prstGeom>
        </p:spPr>
      </p:pic>
    </p:spTree>
    <p:extLst>
      <p:ext uri="{BB962C8B-B14F-4D97-AF65-F5344CB8AC3E}">
        <p14:creationId xmlns:p14="http://schemas.microsoft.com/office/powerpoint/2010/main" val="22192950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3CAD60-BE30-CF89-1E44-23C9DF7ECE12}"/>
            </a:ext>
          </a:extLst>
        </p:cNvPr>
        <p:cNvGrpSpPr/>
        <p:nvPr/>
      </p:nvGrpSpPr>
      <p:grpSpPr>
        <a:xfrm>
          <a:off x="0" y="0"/>
          <a:ext cx="0" cy="0"/>
          <a:chOff x="0" y="0"/>
          <a:chExt cx="0" cy="0"/>
        </a:xfrm>
      </p:grpSpPr>
      <p:grpSp>
        <p:nvGrpSpPr>
          <p:cNvPr id="13" name="Group 12">
            <a:extLst>
              <a:ext uri="{FF2B5EF4-FFF2-40B4-BE49-F238E27FC236}">
                <a16:creationId xmlns:a16="http://schemas.microsoft.com/office/drawing/2014/main" id="{CD7B7DD4-A75A-39BC-E2F9-4FEE8D924CF9}"/>
              </a:ext>
            </a:extLst>
          </p:cNvPr>
          <p:cNvGrpSpPr/>
          <p:nvPr/>
        </p:nvGrpSpPr>
        <p:grpSpPr>
          <a:xfrm>
            <a:off x="3778250" y="0"/>
            <a:ext cx="4635500" cy="6873994"/>
            <a:chOff x="0" y="0"/>
            <a:chExt cx="4635500" cy="6873994"/>
          </a:xfrm>
        </p:grpSpPr>
        <p:pic>
          <p:nvPicPr>
            <p:cNvPr id="2" name="Picture 1">
              <a:extLst>
                <a:ext uri="{FF2B5EF4-FFF2-40B4-BE49-F238E27FC236}">
                  <a16:creationId xmlns:a16="http://schemas.microsoft.com/office/drawing/2014/main" id="{74C4B63E-3773-C7BC-F779-2A076A3B0320}"/>
                </a:ext>
              </a:extLst>
            </p:cNvPr>
            <p:cNvPicPr>
              <a:picLocks noChangeAspect="1"/>
            </p:cNvPicPr>
            <p:nvPr/>
          </p:nvPicPr>
          <p:blipFill>
            <a:blip r:embed="rId3">
              <a:extLst>
                <a:ext uri="{BEBA8EAE-BF5A-486C-A8C5-ECC9F3942E4B}">
                  <a14:imgProps xmlns:a14="http://schemas.microsoft.com/office/drawing/2010/main">
                    <a14:imgLayer r:embed="rId4">
                      <a14:imgEffect>
                        <a14:saturation/>
                      </a14:imgEffect>
                    </a14:imgLayer>
                  </a14:imgProps>
                </a:ext>
              </a:extLst>
            </a:blip>
            <a:stretch>
              <a:fillRect/>
            </a:stretch>
          </p:blipFill>
          <p:spPr>
            <a:xfrm>
              <a:off x="0" y="0"/>
              <a:ext cx="4635500" cy="6873994"/>
            </a:xfrm>
            <a:prstGeom prst="rect">
              <a:avLst/>
            </a:prstGeom>
            <a:effectLst/>
          </p:spPr>
        </p:pic>
        <p:sp>
          <p:nvSpPr>
            <p:cNvPr id="8" name="TextBox 7">
              <a:extLst>
                <a:ext uri="{FF2B5EF4-FFF2-40B4-BE49-F238E27FC236}">
                  <a16:creationId xmlns:a16="http://schemas.microsoft.com/office/drawing/2014/main" id="{3B1BAA41-7DA2-3850-2021-0A98C3FD156D}"/>
                </a:ext>
              </a:extLst>
            </p:cNvPr>
            <p:cNvSpPr txBox="1"/>
            <p:nvPr/>
          </p:nvSpPr>
          <p:spPr>
            <a:xfrm>
              <a:off x="510215" y="220731"/>
              <a:ext cx="3615070" cy="6309420"/>
            </a:xfrm>
            <a:prstGeom prst="rect">
              <a:avLst/>
            </a:prstGeom>
            <a:noFill/>
          </p:spPr>
          <p:txBody>
            <a:bodyPr wrap="square" rtlCol="0">
              <a:spAutoFit/>
            </a:bodyPr>
            <a:lstStyle/>
            <a:p>
              <a:pPr algn="ctr"/>
              <a:r>
                <a:rPr lang="en-US" sz="3200" b="1" dirty="0">
                  <a:solidFill>
                    <a:schemeClr val="bg1"/>
                  </a:solidFill>
                </a:rPr>
                <a:t>Early Material Analysis</a:t>
              </a:r>
            </a:p>
            <a:p>
              <a:endParaRPr lang="en-US" sz="2000" dirty="0">
                <a:solidFill>
                  <a:schemeClr val="bg1"/>
                </a:solidFill>
              </a:endParaRPr>
            </a:p>
            <a:p>
              <a:pPr marL="285750" indent="-285750">
                <a:buFontTx/>
                <a:buChar char="-"/>
              </a:pPr>
              <a:r>
                <a:rPr lang="en-US" sz="2000" dirty="0">
                  <a:solidFill>
                    <a:schemeClr val="bg1"/>
                  </a:solidFill>
                </a:rPr>
                <a:t>Finding generic material properties</a:t>
              </a:r>
            </a:p>
            <a:p>
              <a:endParaRPr lang="en-US" sz="2000" dirty="0">
                <a:solidFill>
                  <a:schemeClr val="bg1"/>
                </a:solidFill>
              </a:endParaRPr>
            </a:p>
            <a:p>
              <a:pPr marL="285750" indent="-285750">
                <a:buFontTx/>
                <a:buChar char="-"/>
              </a:pPr>
              <a:r>
                <a:rPr lang="en-US" sz="2000" dirty="0">
                  <a:solidFill>
                    <a:schemeClr val="bg1"/>
                  </a:solidFill>
                </a:rPr>
                <a:t>Learning how to use the material analysis in SolidWorks</a:t>
              </a:r>
            </a:p>
            <a:p>
              <a:endParaRPr lang="en-US" sz="2000" dirty="0">
                <a:solidFill>
                  <a:schemeClr val="bg1"/>
                </a:solidFill>
              </a:endParaRPr>
            </a:p>
            <a:p>
              <a:pPr marL="285750" indent="-285750">
                <a:buFontTx/>
                <a:buChar char="-"/>
              </a:pPr>
              <a:r>
                <a:rPr lang="en-US" sz="2000" dirty="0">
                  <a:solidFill>
                    <a:schemeClr val="bg1"/>
                  </a:solidFill>
                </a:rPr>
                <a:t>Attempting force studies in SolidWorks</a:t>
              </a:r>
            </a:p>
            <a:p>
              <a:endParaRPr lang="en-US" sz="2000" dirty="0">
                <a:solidFill>
                  <a:schemeClr val="bg1"/>
                </a:solidFill>
              </a:endParaRPr>
            </a:p>
            <a:p>
              <a:pPr marL="285750" indent="-285750">
                <a:buFontTx/>
                <a:buChar char="-"/>
              </a:pPr>
              <a:r>
                <a:rPr lang="en-US" sz="2000" dirty="0">
                  <a:solidFill>
                    <a:schemeClr val="bg1"/>
                  </a:solidFill>
                </a:rPr>
                <a:t>Plans for Ansys FEA in the future</a:t>
              </a:r>
            </a:p>
            <a:p>
              <a:endParaRPr lang="en-US" sz="2000" dirty="0">
                <a:solidFill>
                  <a:schemeClr val="bg1"/>
                </a:solidFill>
              </a:endParaRPr>
            </a:p>
            <a:p>
              <a:pPr marL="285750" indent="-285750">
                <a:buFontTx/>
                <a:buChar char="-"/>
              </a:pPr>
              <a:r>
                <a:rPr lang="en-US" sz="2000" dirty="0">
                  <a:solidFill>
                    <a:schemeClr val="bg1"/>
                  </a:solidFill>
                </a:rPr>
                <a:t> Analysis will be continued as part of my third year project</a:t>
              </a:r>
            </a:p>
          </p:txBody>
        </p:sp>
      </p:grpSp>
      <p:pic>
        <p:nvPicPr>
          <p:cNvPr id="4" name="Picture 3">
            <a:extLst>
              <a:ext uri="{FF2B5EF4-FFF2-40B4-BE49-F238E27FC236}">
                <a16:creationId xmlns:a16="http://schemas.microsoft.com/office/drawing/2014/main" id="{50804752-561C-4BD0-1954-C7596EE497E9}"/>
              </a:ext>
            </a:extLst>
          </p:cNvPr>
          <p:cNvPicPr>
            <a:picLocks noChangeAspect="1"/>
          </p:cNvPicPr>
          <p:nvPr/>
        </p:nvPicPr>
        <p:blipFill>
          <a:blip r:embed="rId3">
            <a:extLst>
              <a:ext uri="{BEBA8EAE-BF5A-486C-A8C5-ECC9F3942E4B}">
                <a14:imgProps xmlns:a14="http://schemas.microsoft.com/office/drawing/2010/main">
                  <a14:imgLayer r:embed="rId4">
                    <a14:imgEffect>
                      <a14:saturation/>
                    </a14:imgEffect>
                  </a14:imgLayer>
                </a14:imgProps>
              </a:ext>
            </a:extLst>
          </a:blip>
          <a:stretch>
            <a:fillRect/>
          </a:stretch>
        </p:blipFill>
        <p:spPr>
          <a:xfrm flipH="1">
            <a:off x="-347035" y="0"/>
            <a:ext cx="4635500" cy="6873994"/>
          </a:xfrm>
          <a:prstGeom prst="rect">
            <a:avLst/>
          </a:prstGeom>
          <a:effectLst/>
        </p:spPr>
      </p:pic>
    </p:spTree>
    <p:extLst>
      <p:ext uri="{BB962C8B-B14F-4D97-AF65-F5344CB8AC3E}">
        <p14:creationId xmlns:p14="http://schemas.microsoft.com/office/powerpoint/2010/main" val="19068285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0CCE00-EE00-361D-F170-76BF7F3E023B}"/>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BD2C5CAB-F38C-DF95-6A66-AE255B3016B8}"/>
              </a:ext>
            </a:extLst>
          </p:cNvPr>
          <p:cNvPicPr>
            <a:picLocks noChangeAspect="1"/>
          </p:cNvPicPr>
          <p:nvPr/>
        </p:nvPicPr>
        <p:blipFill>
          <a:blip r:embed="rId2">
            <a:extLst>
              <a:ext uri="{BEBA8EAE-BF5A-486C-A8C5-ECC9F3942E4B}">
                <a14:imgProps xmlns:a14="http://schemas.microsoft.com/office/drawing/2010/main">
                  <a14:imgLayer r:embed="rId3">
                    <a14:imgEffect>
                      <a14:saturation/>
                    </a14:imgEffect>
                  </a14:imgLayer>
                </a14:imgProps>
              </a:ext>
            </a:extLst>
          </a:blip>
          <a:srcRect b="76289"/>
          <a:stretch/>
        </p:blipFill>
        <p:spPr>
          <a:xfrm>
            <a:off x="0" y="1"/>
            <a:ext cx="12193286" cy="1094508"/>
          </a:xfrm>
          <a:prstGeom prst="rect">
            <a:avLst/>
          </a:prstGeom>
          <a:effectLst/>
        </p:spPr>
      </p:pic>
      <p:sp>
        <p:nvSpPr>
          <p:cNvPr id="2" name="TextBox 1">
            <a:extLst>
              <a:ext uri="{FF2B5EF4-FFF2-40B4-BE49-F238E27FC236}">
                <a16:creationId xmlns:a16="http://schemas.microsoft.com/office/drawing/2014/main" id="{65D069AD-2593-9AD6-239E-EE8F7BFD6240}"/>
              </a:ext>
            </a:extLst>
          </p:cNvPr>
          <p:cNvSpPr txBox="1"/>
          <p:nvPr/>
        </p:nvSpPr>
        <p:spPr>
          <a:xfrm>
            <a:off x="1150293" y="162534"/>
            <a:ext cx="9891427" cy="769441"/>
          </a:xfrm>
          <a:prstGeom prst="rect">
            <a:avLst/>
          </a:prstGeom>
          <a:noFill/>
        </p:spPr>
        <p:txBody>
          <a:bodyPr wrap="none" rtlCol="0">
            <a:spAutoFit/>
          </a:bodyPr>
          <a:lstStyle/>
          <a:p>
            <a:pPr algn="ctr"/>
            <a:r>
              <a:rPr lang="en-US" sz="4400" b="1" dirty="0">
                <a:solidFill>
                  <a:schemeClr val="bg1"/>
                </a:solidFill>
              </a:rPr>
              <a:t>FURTHER WORK AND 3</a:t>
            </a:r>
            <a:r>
              <a:rPr lang="en-US" sz="4400" b="1" baseline="30000" dirty="0">
                <a:solidFill>
                  <a:schemeClr val="bg1"/>
                </a:solidFill>
              </a:rPr>
              <a:t>RD</a:t>
            </a:r>
            <a:r>
              <a:rPr lang="en-US" sz="4400" b="1" dirty="0">
                <a:solidFill>
                  <a:schemeClr val="bg1"/>
                </a:solidFill>
              </a:rPr>
              <a:t> YEAR PLANS</a:t>
            </a:r>
            <a:endParaRPr lang="en-US" sz="2800" b="1" dirty="0">
              <a:solidFill>
                <a:schemeClr val="bg1"/>
              </a:solidFill>
            </a:endParaRPr>
          </a:p>
        </p:txBody>
      </p:sp>
      <p:sp>
        <p:nvSpPr>
          <p:cNvPr id="4" name="TextBox 3">
            <a:extLst>
              <a:ext uri="{FF2B5EF4-FFF2-40B4-BE49-F238E27FC236}">
                <a16:creationId xmlns:a16="http://schemas.microsoft.com/office/drawing/2014/main" id="{EBA35B44-EF0B-438D-12B1-393C2A5A00B0}"/>
              </a:ext>
            </a:extLst>
          </p:cNvPr>
          <p:cNvSpPr txBox="1"/>
          <p:nvPr/>
        </p:nvSpPr>
        <p:spPr>
          <a:xfrm>
            <a:off x="258358" y="1062861"/>
            <a:ext cx="11675284" cy="5755422"/>
          </a:xfrm>
          <a:prstGeom prst="rect">
            <a:avLst/>
          </a:prstGeom>
          <a:noFill/>
        </p:spPr>
        <p:txBody>
          <a:bodyPr wrap="square" numCol="1" rtlCol="0" anchor="ctr">
            <a:spAutoFit/>
          </a:bodyPr>
          <a:lstStyle/>
          <a:p>
            <a:pPr algn="ctr" rtl="0" fontAlgn="base"/>
            <a:r>
              <a:rPr lang="en-GB" sz="1600" b="1" i="0" u="none" strike="noStrike" dirty="0">
                <a:solidFill>
                  <a:srgbClr val="000000"/>
                </a:solidFill>
                <a:effectLst/>
                <a:latin typeface="Calibri" panose="020F0502020204030204" pitchFamily="34" charset="0"/>
              </a:rPr>
              <a:t>Finalise the CAD Model</a:t>
            </a:r>
          </a:p>
          <a:p>
            <a:pPr marL="285750" indent="-285750" algn="ctr" rtl="0" fontAlgn="base">
              <a:buFont typeface="System Font Regular"/>
              <a:buChar char="-"/>
            </a:pPr>
            <a:r>
              <a:rPr lang="en-US" sz="1600" dirty="0">
                <a:solidFill>
                  <a:srgbClr val="000000"/>
                </a:solidFill>
                <a:latin typeface="Calibri" panose="020F0502020204030204" pitchFamily="34" charset="0"/>
              </a:rPr>
              <a:t>Finish tank cover shape</a:t>
            </a:r>
          </a:p>
          <a:p>
            <a:pPr marL="285750" indent="-285750" algn="ctr" rtl="0" fontAlgn="base">
              <a:buFont typeface="System Font Regular"/>
              <a:buChar char="-"/>
            </a:pPr>
            <a:r>
              <a:rPr lang="en-US" sz="1600" b="0" i="0" dirty="0">
                <a:solidFill>
                  <a:srgbClr val="000000"/>
                </a:solidFill>
                <a:effectLst/>
                <a:latin typeface="Calibri" panose="020F0502020204030204" pitchFamily="34" charset="0"/>
              </a:rPr>
              <a:t>​Finish undertray shaping</a:t>
            </a:r>
            <a:endParaRPr lang="en-US" sz="1600" b="0" i="0" dirty="0">
              <a:solidFill>
                <a:srgbClr val="000000"/>
              </a:solidFill>
              <a:effectLst/>
              <a:latin typeface="Arial" panose="020B0604020202020204" pitchFamily="34" charset="0"/>
            </a:endParaRPr>
          </a:p>
          <a:p>
            <a:pPr marL="285750" indent="-285750" algn="ctr" rtl="0" fontAlgn="base">
              <a:buFont typeface="System Font Regular"/>
              <a:buChar char="-"/>
            </a:pPr>
            <a:endParaRPr lang="en-GB" sz="1600" dirty="0">
              <a:solidFill>
                <a:srgbClr val="000000"/>
              </a:solidFill>
              <a:latin typeface="Aptos" panose="020B0004020202020204" pitchFamily="34" charset="0"/>
            </a:endParaRPr>
          </a:p>
          <a:p>
            <a:pPr algn="ctr" rtl="0" fontAlgn="base"/>
            <a:r>
              <a:rPr lang="en-GB" sz="1600" b="1" i="0" u="none" strike="noStrike" dirty="0">
                <a:solidFill>
                  <a:srgbClr val="000000"/>
                </a:solidFill>
                <a:effectLst/>
                <a:latin typeface="Calibri" panose="020F0502020204030204" pitchFamily="34" charset="0"/>
              </a:rPr>
              <a:t>Begin FEA and fully analyse the model</a:t>
            </a:r>
            <a:r>
              <a:rPr lang="en-US" sz="1600" b="1" i="0" dirty="0">
                <a:solidFill>
                  <a:srgbClr val="000000"/>
                </a:solidFill>
                <a:effectLst/>
                <a:latin typeface="Calibri" panose="020F0502020204030204" pitchFamily="34" charset="0"/>
              </a:rPr>
              <a:t>​</a:t>
            </a:r>
            <a:endParaRPr lang="en-US" sz="1600" b="1" i="0" dirty="0">
              <a:solidFill>
                <a:srgbClr val="000000"/>
              </a:solidFill>
              <a:effectLst/>
              <a:latin typeface="Segoe UI" panose="020B0502040204020203" pitchFamily="34" charset="0"/>
            </a:endParaRPr>
          </a:p>
          <a:p>
            <a:pPr marL="285750" indent="-285750" algn="ctr" rtl="0" fontAlgn="base">
              <a:buFont typeface="System Font Regular"/>
              <a:buChar char="-"/>
            </a:pPr>
            <a:r>
              <a:rPr lang="en-GB" sz="1600" b="0" i="0" u="none" strike="noStrike" dirty="0">
                <a:solidFill>
                  <a:srgbClr val="000000"/>
                </a:solidFill>
                <a:effectLst/>
                <a:latin typeface="Calibri" panose="020F0502020204030204" pitchFamily="34" charset="0"/>
              </a:rPr>
              <a:t>Attempt full FEA in SolidWorks and compare to calculations</a:t>
            </a:r>
          </a:p>
          <a:p>
            <a:pPr marL="285750" indent="-285750" algn="ctr" rtl="0" fontAlgn="base">
              <a:buFont typeface="System Font Regular"/>
              <a:buChar char="-"/>
            </a:pPr>
            <a:r>
              <a:rPr lang="en-GB" sz="1600" dirty="0">
                <a:solidFill>
                  <a:srgbClr val="000000"/>
                </a:solidFill>
                <a:latin typeface="Calibri" panose="020F0502020204030204" pitchFamily="34" charset="0"/>
              </a:rPr>
              <a:t>Use Ansys to get carbon fibre FEA</a:t>
            </a:r>
            <a:endParaRPr lang="en-GB" sz="1600" b="0" i="0" u="none" strike="noStrike" dirty="0">
              <a:solidFill>
                <a:srgbClr val="000000"/>
              </a:solidFill>
              <a:effectLst/>
              <a:latin typeface="Calibri" panose="020F0502020204030204" pitchFamily="34" charset="0"/>
            </a:endParaRPr>
          </a:p>
          <a:p>
            <a:pPr algn="ctr" rtl="0" fontAlgn="base"/>
            <a:endParaRPr lang="en-GB" sz="1600" b="1" i="0" u="none" strike="noStrike" dirty="0">
              <a:solidFill>
                <a:srgbClr val="000000"/>
              </a:solidFill>
              <a:effectLst/>
              <a:latin typeface="Calibri" panose="020F0502020204030204" pitchFamily="34" charset="0"/>
            </a:endParaRPr>
          </a:p>
          <a:p>
            <a:pPr algn="ctr" rtl="0" fontAlgn="base"/>
            <a:r>
              <a:rPr lang="en-GB" sz="1600" b="1" i="0" u="none" strike="noStrike" dirty="0">
                <a:solidFill>
                  <a:srgbClr val="000000"/>
                </a:solidFill>
                <a:effectLst/>
                <a:latin typeface="Calibri" panose="020F0502020204030204" pitchFamily="34" charset="0"/>
              </a:rPr>
              <a:t>Mounting reconsiderations</a:t>
            </a:r>
            <a:r>
              <a:rPr lang="en-US" sz="1600" b="1" i="0" dirty="0">
                <a:solidFill>
                  <a:srgbClr val="000000"/>
                </a:solidFill>
                <a:effectLst/>
                <a:latin typeface="Calibri" panose="020F0502020204030204" pitchFamily="34" charset="0"/>
              </a:rPr>
              <a:t>​</a:t>
            </a:r>
            <a:endParaRPr lang="en-US" sz="1600" b="1" i="0" dirty="0">
              <a:solidFill>
                <a:srgbClr val="000000"/>
              </a:solidFill>
              <a:effectLst/>
              <a:latin typeface="Segoe UI" panose="020B0502040204020203" pitchFamily="34" charset="0"/>
            </a:endParaRPr>
          </a:p>
          <a:p>
            <a:pPr marL="285750" indent="-285750" algn="ctr" rtl="0" fontAlgn="base">
              <a:buFont typeface="System Font Regular"/>
              <a:buChar char="-"/>
            </a:pPr>
            <a:r>
              <a:rPr lang="en-GB" sz="1600" b="0" i="0" u="none" strike="noStrike" dirty="0">
                <a:solidFill>
                  <a:srgbClr val="000000"/>
                </a:solidFill>
                <a:effectLst/>
                <a:latin typeface="Calibri" panose="020F0502020204030204" pitchFamily="34" charset="0"/>
              </a:rPr>
              <a:t>Consider different rider positions and air box cover shapes</a:t>
            </a:r>
            <a:r>
              <a:rPr lang="en-US" sz="1600" b="0" i="0" dirty="0">
                <a:solidFill>
                  <a:srgbClr val="000000"/>
                </a:solidFill>
                <a:effectLst/>
                <a:latin typeface="Calibri" panose="020F0502020204030204" pitchFamily="34" charset="0"/>
              </a:rPr>
              <a:t>​</a:t>
            </a:r>
            <a:endParaRPr lang="en-US" sz="1600" b="0" i="0" dirty="0">
              <a:solidFill>
                <a:srgbClr val="000000"/>
              </a:solidFill>
              <a:effectLst/>
              <a:latin typeface="Arial" panose="020B0604020202020204" pitchFamily="34" charset="0"/>
            </a:endParaRPr>
          </a:p>
          <a:p>
            <a:pPr marL="285750" indent="-285750" algn="ctr" rtl="0" fontAlgn="base">
              <a:buFont typeface="System Font Regular"/>
              <a:buChar char="-"/>
            </a:pPr>
            <a:r>
              <a:rPr lang="en-GB" sz="1600" b="0" i="0" u="none" strike="noStrike" dirty="0">
                <a:solidFill>
                  <a:srgbClr val="000000"/>
                </a:solidFill>
                <a:effectLst/>
                <a:latin typeface="Calibri" panose="020F0502020204030204" pitchFamily="34" charset="0"/>
              </a:rPr>
              <a:t>Make modifications according to FEA results</a:t>
            </a:r>
          </a:p>
          <a:p>
            <a:pPr algn="ctr" rtl="0" fontAlgn="base"/>
            <a:endParaRPr lang="en-GB" sz="1600" b="1" i="0" u="none" strike="noStrike" dirty="0">
              <a:solidFill>
                <a:srgbClr val="000000"/>
              </a:solidFill>
              <a:effectLst/>
              <a:latin typeface="Calibri" panose="020F0502020204030204" pitchFamily="34" charset="0"/>
            </a:endParaRPr>
          </a:p>
          <a:p>
            <a:pPr algn="ctr" rtl="0" fontAlgn="base"/>
            <a:r>
              <a:rPr lang="en-GB" sz="1600" b="1" i="0" u="none" strike="noStrike" dirty="0">
                <a:solidFill>
                  <a:srgbClr val="000000"/>
                </a:solidFill>
                <a:effectLst/>
                <a:latin typeface="Calibri" panose="020F0502020204030204" pitchFamily="34" charset="0"/>
              </a:rPr>
              <a:t>Decide final production process</a:t>
            </a:r>
            <a:r>
              <a:rPr lang="en-US" sz="1600" b="1" i="0" dirty="0">
                <a:solidFill>
                  <a:srgbClr val="000000"/>
                </a:solidFill>
                <a:effectLst/>
                <a:latin typeface="Calibri" panose="020F0502020204030204" pitchFamily="34" charset="0"/>
              </a:rPr>
              <a:t>​</a:t>
            </a:r>
            <a:endParaRPr lang="en-US" sz="1600" b="1" i="0" dirty="0">
              <a:solidFill>
                <a:srgbClr val="000000"/>
              </a:solidFill>
              <a:effectLst/>
              <a:latin typeface="Segoe UI" panose="020B0502040204020203" pitchFamily="34" charset="0"/>
            </a:endParaRPr>
          </a:p>
          <a:p>
            <a:pPr marL="285750" indent="-285750" algn="ctr" rtl="0" fontAlgn="base">
              <a:buFont typeface="System Font Regular"/>
              <a:buChar char="-"/>
            </a:pPr>
            <a:r>
              <a:rPr lang="en-GB" sz="1600" b="0" i="0" u="none" strike="noStrike" dirty="0">
                <a:solidFill>
                  <a:srgbClr val="000000"/>
                </a:solidFill>
                <a:effectLst/>
                <a:latin typeface="Calibri" panose="020F0502020204030204" pitchFamily="34" charset="0"/>
              </a:rPr>
              <a:t>Identify th</a:t>
            </a:r>
            <a:r>
              <a:rPr lang="en-GB" sz="1600" dirty="0">
                <a:solidFill>
                  <a:srgbClr val="000000"/>
                </a:solidFill>
                <a:latin typeface="Calibri" panose="020F0502020204030204" pitchFamily="34" charset="0"/>
              </a:rPr>
              <a:t>e best fibre directions and weaving patterns using FEA results</a:t>
            </a:r>
            <a:endParaRPr lang="en-GB" sz="1600" b="0" i="0" u="none" strike="noStrike" dirty="0">
              <a:solidFill>
                <a:srgbClr val="000000"/>
              </a:solidFill>
              <a:effectLst/>
              <a:latin typeface="Calibri" panose="020F0502020204030204" pitchFamily="34" charset="0"/>
            </a:endParaRPr>
          </a:p>
          <a:p>
            <a:pPr marL="285750" indent="-285750" algn="ctr" rtl="0" fontAlgn="base">
              <a:buFont typeface="System Font Regular"/>
              <a:buChar char="-"/>
            </a:pPr>
            <a:r>
              <a:rPr lang="en-GB" sz="1600" b="0" i="0" u="none" strike="noStrike" dirty="0">
                <a:solidFill>
                  <a:srgbClr val="000000"/>
                </a:solidFill>
                <a:effectLst/>
                <a:latin typeface="Calibri" panose="020F0502020204030204" pitchFamily="34" charset="0"/>
              </a:rPr>
              <a:t>Research carbon production methods</a:t>
            </a:r>
            <a:r>
              <a:rPr lang="en-US" sz="1600" b="0" i="0" dirty="0">
                <a:solidFill>
                  <a:srgbClr val="000000"/>
                </a:solidFill>
                <a:effectLst/>
                <a:latin typeface="Calibri" panose="020F0502020204030204" pitchFamily="34" charset="0"/>
              </a:rPr>
              <a:t>​</a:t>
            </a:r>
            <a:endParaRPr lang="en-US" sz="1600" b="0" i="0" dirty="0">
              <a:solidFill>
                <a:srgbClr val="000000"/>
              </a:solidFill>
              <a:effectLst/>
              <a:latin typeface="Arial" panose="020B0604020202020204" pitchFamily="34" charset="0"/>
            </a:endParaRPr>
          </a:p>
          <a:p>
            <a:pPr algn="ctr" rtl="0" fontAlgn="base"/>
            <a:endParaRPr lang="en-GB" sz="1600" b="1" i="0" u="none" strike="noStrike" dirty="0">
              <a:solidFill>
                <a:srgbClr val="000000"/>
              </a:solidFill>
              <a:effectLst/>
              <a:latin typeface="Calibri" panose="020F0502020204030204" pitchFamily="34" charset="0"/>
            </a:endParaRPr>
          </a:p>
          <a:p>
            <a:pPr algn="ctr" rtl="0" fontAlgn="base"/>
            <a:r>
              <a:rPr lang="en-GB" sz="1600" b="1" i="0" u="none" strike="noStrike" dirty="0">
                <a:solidFill>
                  <a:srgbClr val="000000"/>
                </a:solidFill>
                <a:effectLst/>
                <a:latin typeface="Calibri" panose="020F0502020204030204" pitchFamily="34" charset="0"/>
              </a:rPr>
              <a:t>Consider CFD</a:t>
            </a:r>
            <a:r>
              <a:rPr lang="en-US" sz="1600" b="1" i="0" dirty="0">
                <a:solidFill>
                  <a:srgbClr val="000000"/>
                </a:solidFill>
                <a:effectLst/>
                <a:latin typeface="Calibri" panose="020F0502020204030204" pitchFamily="34" charset="0"/>
              </a:rPr>
              <a:t>​</a:t>
            </a:r>
            <a:endParaRPr lang="en-US" sz="1600" b="1" i="0" dirty="0">
              <a:solidFill>
                <a:srgbClr val="000000"/>
              </a:solidFill>
              <a:effectLst/>
              <a:latin typeface="Segoe UI" panose="020B0502040204020203" pitchFamily="34" charset="0"/>
            </a:endParaRPr>
          </a:p>
          <a:p>
            <a:pPr marL="285750" indent="-285750" algn="ctr" rtl="0" fontAlgn="base">
              <a:buFont typeface="System Font Regular"/>
              <a:buChar char="-"/>
            </a:pPr>
            <a:r>
              <a:rPr lang="en-GB" sz="1600" b="0" i="0" u="none" strike="noStrike" dirty="0">
                <a:solidFill>
                  <a:srgbClr val="000000"/>
                </a:solidFill>
                <a:effectLst/>
                <a:latin typeface="Calibri" panose="020F0502020204030204" pitchFamily="34" charset="0"/>
              </a:rPr>
              <a:t>Run flow tests in SolidWorks</a:t>
            </a:r>
            <a:r>
              <a:rPr lang="en-US" sz="1600" b="0" i="0" dirty="0">
                <a:solidFill>
                  <a:srgbClr val="000000"/>
                </a:solidFill>
                <a:effectLst/>
                <a:latin typeface="Calibri" panose="020F0502020204030204" pitchFamily="34" charset="0"/>
              </a:rPr>
              <a:t>​</a:t>
            </a:r>
            <a:endParaRPr lang="en-US" sz="1600" b="0" i="0" dirty="0">
              <a:solidFill>
                <a:srgbClr val="000000"/>
              </a:solidFill>
              <a:effectLst/>
              <a:latin typeface="Arial" panose="020B0604020202020204" pitchFamily="34" charset="0"/>
            </a:endParaRPr>
          </a:p>
          <a:p>
            <a:pPr marL="285750" indent="-285750" algn="ctr" rtl="0" fontAlgn="base">
              <a:buFont typeface="System Font Regular"/>
              <a:buChar char="-"/>
            </a:pPr>
            <a:r>
              <a:rPr lang="en-GB" sz="1600" b="0" i="0" u="none" strike="noStrike" dirty="0">
                <a:solidFill>
                  <a:srgbClr val="000000"/>
                </a:solidFill>
                <a:effectLst/>
                <a:latin typeface="Calibri" panose="020F0502020204030204" pitchFamily="34" charset="0"/>
              </a:rPr>
              <a:t>Consider how the new body will impact drag forces</a:t>
            </a:r>
            <a:r>
              <a:rPr lang="en-US" sz="1600" b="0" i="0" dirty="0">
                <a:solidFill>
                  <a:srgbClr val="000000"/>
                </a:solidFill>
                <a:effectLst/>
                <a:latin typeface="Calibri" panose="020F0502020204030204" pitchFamily="34" charset="0"/>
              </a:rPr>
              <a:t>​</a:t>
            </a:r>
            <a:endParaRPr lang="en-US" sz="1600" b="0" i="0" dirty="0">
              <a:solidFill>
                <a:srgbClr val="000000"/>
              </a:solidFill>
              <a:effectLst/>
              <a:latin typeface="Arial" panose="020B0604020202020204" pitchFamily="34" charset="0"/>
            </a:endParaRPr>
          </a:p>
          <a:p>
            <a:pPr marL="285750" indent="-285750" algn="ctr" rtl="0" fontAlgn="base">
              <a:buFont typeface="System Font Regular"/>
              <a:buChar char="-"/>
            </a:pPr>
            <a:endParaRPr lang="en-US" sz="1600" b="0" i="0" dirty="0">
              <a:solidFill>
                <a:srgbClr val="000000"/>
              </a:solidFill>
              <a:effectLst/>
              <a:latin typeface="Arial" panose="020B0604020202020204" pitchFamily="34" charset="0"/>
            </a:endParaRPr>
          </a:p>
          <a:p>
            <a:pPr algn="ctr" rtl="0" fontAlgn="base"/>
            <a:r>
              <a:rPr lang="en-US" sz="1600" b="1" dirty="0">
                <a:solidFill>
                  <a:srgbClr val="000000"/>
                </a:solidFill>
                <a:latin typeface="Calibri" panose="020F0502020204030204" pitchFamily="34" charset="0"/>
                <a:ea typeface="Calibri" panose="020F0502020204030204" pitchFamily="34" charset="0"/>
                <a:cs typeface="Calibri" panose="020F0502020204030204" pitchFamily="34" charset="0"/>
              </a:rPr>
              <a:t>Final Model</a:t>
            </a:r>
          </a:p>
          <a:p>
            <a:pPr marL="285750" indent="-285750" algn="ctr" rtl="0" fontAlgn="base">
              <a:buFont typeface="Calibri" panose="020F0502020204030204" pitchFamily="34" charset="0"/>
              <a:buChar char="-"/>
            </a:pPr>
            <a:r>
              <a:rPr lang="en-US" sz="160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Create foam model fo</a:t>
            </a:r>
            <a:r>
              <a:rPr lang="en-US" sz="1600" dirty="0">
                <a:solidFill>
                  <a:srgbClr val="000000"/>
                </a:solidFill>
                <a:latin typeface="Calibri" panose="020F0502020204030204" pitchFamily="34" charset="0"/>
                <a:ea typeface="Calibri" panose="020F0502020204030204" pitchFamily="34" charset="0"/>
                <a:cs typeface="Calibri" panose="020F0502020204030204" pitchFamily="34" charset="0"/>
              </a:rPr>
              <a:t>r refinement</a:t>
            </a:r>
          </a:p>
          <a:p>
            <a:pPr marL="285750" indent="-285750" algn="ctr" rtl="0" fontAlgn="base">
              <a:buFont typeface="Calibri" panose="020F0502020204030204" pitchFamily="34" charset="0"/>
              <a:buChar char="-"/>
            </a:pPr>
            <a:r>
              <a:rPr lang="en-US" sz="160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Create mould and begin man</a:t>
            </a:r>
            <a:r>
              <a:rPr lang="en-US" sz="1600" dirty="0">
                <a:solidFill>
                  <a:srgbClr val="000000"/>
                </a:solidFill>
                <a:latin typeface="Calibri" panose="020F0502020204030204" pitchFamily="34" charset="0"/>
                <a:ea typeface="Calibri" panose="020F0502020204030204" pitchFamily="34" charset="0"/>
                <a:cs typeface="Calibri" panose="020F0502020204030204" pitchFamily="34" charset="0"/>
              </a:rPr>
              <a:t>ufacturing with Carbon Fibre</a:t>
            </a:r>
            <a:endParaRPr lang="en-US" sz="1600" i="0"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3523980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BA8A7A-CB59-4CF6-437D-741BE7FC1F33}"/>
            </a:ext>
          </a:extLst>
        </p:cNvPr>
        <p:cNvGrpSpPr/>
        <p:nvPr/>
      </p:nvGrpSpPr>
      <p:grpSpPr>
        <a:xfrm>
          <a:off x="0" y="0"/>
          <a:ext cx="0" cy="0"/>
          <a:chOff x="0" y="0"/>
          <a:chExt cx="0" cy="0"/>
        </a:xfrm>
      </p:grpSpPr>
      <p:pic>
        <p:nvPicPr>
          <p:cNvPr id="2" name="Picture 2" descr="A close up of a machine&#10;&#10;Description automatically generated">
            <a:extLst>
              <a:ext uri="{FF2B5EF4-FFF2-40B4-BE49-F238E27FC236}">
                <a16:creationId xmlns:a16="http://schemas.microsoft.com/office/drawing/2014/main" id="{E6FB2420-490A-6ED3-5B45-29E8BB5E88C0}"/>
              </a:ext>
            </a:extLst>
          </p:cNvPr>
          <p:cNvPicPr>
            <a:picLocks noChangeAspect="1" noChangeArrowheads="1"/>
          </p:cNvPicPr>
          <p:nvPr/>
        </p:nvPicPr>
        <p:blipFill>
          <a:blip r:embed="rId3">
            <a:alphaModFix amt="50000"/>
            <a:extLst>
              <a:ext uri="{28A0092B-C50C-407E-A947-70E740481C1C}">
                <a14:useLocalDpi xmlns:a14="http://schemas.microsoft.com/office/drawing/2010/main" val="0"/>
              </a:ext>
            </a:extLst>
          </a:blip>
          <a:srcRect/>
          <a:stretch>
            <a:fillRect/>
          </a:stretch>
        </p:blipFill>
        <p:spPr bwMode="auto">
          <a:xfrm>
            <a:off x="2667000" y="0"/>
            <a:ext cx="6858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925D7919-8496-FACC-8720-D10B665B2478}"/>
              </a:ext>
            </a:extLst>
          </p:cNvPr>
          <p:cNvSpPr txBox="1"/>
          <p:nvPr/>
        </p:nvSpPr>
        <p:spPr>
          <a:xfrm>
            <a:off x="0" y="2222500"/>
            <a:ext cx="12192000" cy="769441"/>
          </a:xfrm>
          <a:prstGeom prst="rect">
            <a:avLst/>
          </a:prstGeom>
          <a:solidFill>
            <a:schemeClr val="bg1">
              <a:alpha val="80000"/>
            </a:schemeClr>
          </a:solidFill>
        </p:spPr>
        <p:txBody>
          <a:bodyPr wrap="square" rtlCol="0">
            <a:spAutoFit/>
          </a:bodyPr>
          <a:lstStyle/>
          <a:p>
            <a:pPr algn="ctr"/>
            <a:r>
              <a:rPr lang="en-US" sz="4400" b="1" dirty="0"/>
              <a:t>Variable Inlet Stacks</a:t>
            </a:r>
          </a:p>
        </p:txBody>
      </p:sp>
      <p:sp>
        <p:nvSpPr>
          <p:cNvPr id="11" name="TextBox 10">
            <a:extLst>
              <a:ext uri="{FF2B5EF4-FFF2-40B4-BE49-F238E27FC236}">
                <a16:creationId xmlns:a16="http://schemas.microsoft.com/office/drawing/2014/main" id="{431EF1AE-58AA-EDD8-9782-5BD131BE2783}"/>
              </a:ext>
            </a:extLst>
          </p:cNvPr>
          <p:cNvSpPr txBox="1"/>
          <p:nvPr/>
        </p:nvSpPr>
        <p:spPr>
          <a:xfrm>
            <a:off x="0" y="3206164"/>
            <a:ext cx="12192000" cy="461665"/>
          </a:xfrm>
          <a:prstGeom prst="rect">
            <a:avLst/>
          </a:prstGeom>
          <a:solidFill>
            <a:schemeClr val="bg1">
              <a:alpha val="80000"/>
            </a:schemeClr>
          </a:solidFill>
        </p:spPr>
        <p:txBody>
          <a:bodyPr wrap="square" rtlCol="0">
            <a:spAutoFit/>
          </a:bodyPr>
          <a:lstStyle/>
          <a:p>
            <a:pPr algn="ctr"/>
            <a:r>
              <a:rPr lang="en-US" sz="2400" b="1" dirty="0">
                <a:solidFill>
                  <a:schemeClr val="bg2">
                    <a:lumMod val="50000"/>
                  </a:schemeClr>
                </a:solidFill>
              </a:rPr>
              <a:t>Sam Stainsby</a:t>
            </a:r>
          </a:p>
        </p:txBody>
      </p:sp>
    </p:spTree>
    <p:extLst>
      <p:ext uri="{BB962C8B-B14F-4D97-AF65-F5344CB8AC3E}">
        <p14:creationId xmlns:p14="http://schemas.microsoft.com/office/powerpoint/2010/main" val="15552720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04336B-652B-0029-3CFF-EB37CBC25B79}"/>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0734C6F8-F98E-20A8-EC92-0E0116CDC44E}"/>
              </a:ext>
            </a:extLst>
          </p:cNvPr>
          <p:cNvPicPr>
            <a:picLocks noChangeAspect="1"/>
          </p:cNvPicPr>
          <p:nvPr/>
        </p:nvPicPr>
        <p:blipFill>
          <a:blip r:embed="rId3">
            <a:extLst>
              <a:ext uri="{BEBA8EAE-BF5A-486C-A8C5-ECC9F3942E4B}">
                <a14:imgProps xmlns:a14="http://schemas.microsoft.com/office/drawing/2010/main">
                  <a14:imgLayer r:embed="rId4">
                    <a14:imgEffect>
                      <a14:saturation/>
                    </a14:imgEffect>
                  </a14:imgLayer>
                </a14:imgProps>
              </a:ext>
            </a:extLst>
          </a:blip>
          <a:stretch>
            <a:fillRect/>
          </a:stretch>
        </p:blipFill>
        <p:spPr>
          <a:xfrm>
            <a:off x="7557786" y="0"/>
            <a:ext cx="4635500" cy="6873994"/>
          </a:xfrm>
          <a:prstGeom prst="rect">
            <a:avLst/>
          </a:prstGeom>
          <a:effectLst/>
        </p:spPr>
      </p:pic>
      <p:sp>
        <p:nvSpPr>
          <p:cNvPr id="7" name="TextBox 6">
            <a:extLst>
              <a:ext uri="{FF2B5EF4-FFF2-40B4-BE49-F238E27FC236}">
                <a16:creationId xmlns:a16="http://schemas.microsoft.com/office/drawing/2014/main" id="{0338E7B0-92AC-AF6F-4664-CABD6B535B71}"/>
              </a:ext>
            </a:extLst>
          </p:cNvPr>
          <p:cNvSpPr txBox="1"/>
          <p:nvPr/>
        </p:nvSpPr>
        <p:spPr>
          <a:xfrm>
            <a:off x="8068001" y="189954"/>
            <a:ext cx="3615070" cy="6801862"/>
          </a:xfrm>
          <a:prstGeom prst="rect">
            <a:avLst/>
          </a:prstGeom>
          <a:noFill/>
        </p:spPr>
        <p:txBody>
          <a:bodyPr wrap="square" rtlCol="0">
            <a:spAutoFit/>
          </a:bodyPr>
          <a:lstStyle/>
          <a:p>
            <a:pPr algn="ctr"/>
            <a:r>
              <a:rPr lang="en-US" sz="2800" b="1" dirty="0">
                <a:solidFill>
                  <a:schemeClr val="bg1"/>
                </a:solidFill>
              </a:rPr>
              <a:t>Recap</a:t>
            </a:r>
          </a:p>
          <a:p>
            <a:pPr algn="ctr"/>
            <a:endParaRPr lang="en-US" sz="2800" b="1" dirty="0">
              <a:solidFill>
                <a:schemeClr val="bg1"/>
              </a:solidFill>
            </a:endParaRPr>
          </a:p>
          <a:p>
            <a:pPr>
              <a:buFontTx/>
              <a:buChar char="-"/>
            </a:pPr>
            <a:r>
              <a:rPr lang="en-GB" dirty="0">
                <a:solidFill>
                  <a:schemeClr val="bg1"/>
                </a:solidFill>
              </a:rPr>
              <a:t>Measured intake length, airbox height, OEM stack height, OEM stack angle and MWR stack height.</a:t>
            </a:r>
          </a:p>
          <a:p>
            <a:pPr>
              <a:buFontTx/>
              <a:buChar char="-"/>
            </a:pPr>
            <a:endParaRPr lang="en-GB" dirty="0">
              <a:solidFill>
                <a:schemeClr val="bg1"/>
              </a:solidFill>
            </a:endParaRPr>
          </a:p>
          <a:p>
            <a:pPr>
              <a:buFontTx/>
              <a:buChar char="-"/>
            </a:pPr>
            <a:r>
              <a:rPr lang="en-GB" dirty="0">
                <a:solidFill>
                  <a:schemeClr val="bg1"/>
                </a:solidFill>
              </a:rPr>
              <a:t>Used to determine calculations e.g. pulse tuning and max length of stacks in accordance to its RPM.</a:t>
            </a:r>
          </a:p>
          <a:p>
            <a:pPr>
              <a:buFontTx/>
              <a:buChar char="-"/>
            </a:pPr>
            <a:endParaRPr lang="en-GB" dirty="0">
              <a:solidFill>
                <a:schemeClr val="bg1"/>
              </a:solidFill>
            </a:endParaRPr>
          </a:p>
          <a:p>
            <a:pPr>
              <a:buFontTx/>
              <a:buChar char="-"/>
            </a:pPr>
            <a:r>
              <a:rPr lang="en-GB" dirty="0">
                <a:solidFill>
                  <a:schemeClr val="bg1"/>
                </a:solidFill>
              </a:rPr>
              <a:t>Used the RS660 power curve to determine focus area for new telescopic stacks.</a:t>
            </a:r>
          </a:p>
          <a:p>
            <a:pPr>
              <a:buFontTx/>
              <a:buChar char="-"/>
            </a:pPr>
            <a:endParaRPr lang="en-GB" dirty="0">
              <a:solidFill>
                <a:schemeClr val="bg1"/>
              </a:solidFill>
            </a:endParaRPr>
          </a:p>
          <a:p>
            <a:pPr>
              <a:buFontTx/>
              <a:buChar char="-"/>
            </a:pPr>
            <a:r>
              <a:rPr lang="en-GB" dirty="0">
                <a:solidFill>
                  <a:schemeClr val="bg1"/>
                </a:solidFill>
              </a:rPr>
              <a:t>Research to determine pros and cons of different types of material that could be used for manufacturing.</a:t>
            </a:r>
          </a:p>
          <a:p>
            <a:pPr>
              <a:buFontTx/>
              <a:buChar char="-"/>
            </a:pPr>
            <a:endParaRPr lang="en-GB" dirty="0">
              <a:solidFill>
                <a:schemeClr val="bg1"/>
              </a:solidFill>
            </a:endParaRPr>
          </a:p>
          <a:p>
            <a:pPr>
              <a:buFontTx/>
              <a:buChar char="-"/>
            </a:pPr>
            <a:r>
              <a:rPr lang="en-GB" dirty="0">
                <a:solidFill>
                  <a:schemeClr val="bg1"/>
                </a:solidFill>
              </a:rPr>
              <a:t>Used various sources to research how intakes work and how the designs can affect the airflow.</a:t>
            </a:r>
          </a:p>
          <a:p>
            <a:endParaRPr lang="en-US" sz="2000" dirty="0">
              <a:solidFill>
                <a:schemeClr val="bg1"/>
              </a:solidFill>
            </a:endParaRPr>
          </a:p>
        </p:txBody>
      </p:sp>
      <p:pic>
        <p:nvPicPr>
          <p:cNvPr id="3" name="Picture 2">
            <a:extLst>
              <a:ext uri="{FF2B5EF4-FFF2-40B4-BE49-F238E27FC236}">
                <a16:creationId xmlns:a16="http://schemas.microsoft.com/office/drawing/2014/main" id="{A4F93E30-DE34-3C89-54A6-B694EBF67132}"/>
              </a:ext>
            </a:extLst>
          </p:cNvPr>
          <p:cNvPicPr>
            <a:picLocks noChangeAspect="1"/>
          </p:cNvPicPr>
          <p:nvPr/>
        </p:nvPicPr>
        <p:blipFill>
          <a:blip r:embed="rId5"/>
          <a:stretch>
            <a:fillRect/>
          </a:stretch>
        </p:blipFill>
        <p:spPr>
          <a:xfrm>
            <a:off x="1149047" y="347406"/>
            <a:ext cx="1528778" cy="2884488"/>
          </a:xfrm>
          <a:prstGeom prst="rect">
            <a:avLst/>
          </a:prstGeom>
        </p:spPr>
      </p:pic>
      <p:pic>
        <p:nvPicPr>
          <p:cNvPr id="4" name="Picture 3">
            <a:extLst>
              <a:ext uri="{FF2B5EF4-FFF2-40B4-BE49-F238E27FC236}">
                <a16:creationId xmlns:a16="http://schemas.microsoft.com/office/drawing/2014/main" id="{B5983043-19E1-ADF2-28CA-7DEDB5D9A944}"/>
              </a:ext>
            </a:extLst>
          </p:cNvPr>
          <p:cNvPicPr>
            <a:picLocks noChangeAspect="1"/>
          </p:cNvPicPr>
          <p:nvPr/>
        </p:nvPicPr>
        <p:blipFill>
          <a:blip r:embed="rId6"/>
          <a:stretch>
            <a:fillRect/>
          </a:stretch>
        </p:blipFill>
        <p:spPr>
          <a:xfrm>
            <a:off x="3950441" y="189954"/>
            <a:ext cx="2968941" cy="2931829"/>
          </a:xfrm>
          <a:prstGeom prst="rect">
            <a:avLst/>
          </a:prstGeom>
        </p:spPr>
      </p:pic>
      <p:pic>
        <p:nvPicPr>
          <p:cNvPr id="5" name="Picture 4">
            <a:extLst>
              <a:ext uri="{FF2B5EF4-FFF2-40B4-BE49-F238E27FC236}">
                <a16:creationId xmlns:a16="http://schemas.microsoft.com/office/drawing/2014/main" id="{25E8E454-DBCD-E1FE-1DA5-D2E0463E7E5D}"/>
              </a:ext>
            </a:extLst>
          </p:cNvPr>
          <p:cNvPicPr>
            <a:picLocks noChangeAspect="1"/>
          </p:cNvPicPr>
          <p:nvPr/>
        </p:nvPicPr>
        <p:blipFill>
          <a:blip r:embed="rId7"/>
          <a:stretch>
            <a:fillRect/>
          </a:stretch>
        </p:blipFill>
        <p:spPr>
          <a:xfrm>
            <a:off x="1913436" y="3759889"/>
            <a:ext cx="3504082" cy="2750705"/>
          </a:xfrm>
          <a:prstGeom prst="rect">
            <a:avLst/>
          </a:prstGeom>
        </p:spPr>
      </p:pic>
    </p:spTree>
    <p:extLst>
      <p:ext uri="{BB962C8B-B14F-4D97-AF65-F5344CB8AC3E}">
        <p14:creationId xmlns:p14="http://schemas.microsoft.com/office/powerpoint/2010/main" val="20469706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FD82C3-FC52-43FD-C29D-AE497E1B7D92}"/>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D8E14B75-1197-BCDF-524A-4A864B236B0A}"/>
              </a:ext>
            </a:extLst>
          </p:cNvPr>
          <p:cNvPicPr>
            <a:picLocks noChangeAspect="1"/>
          </p:cNvPicPr>
          <p:nvPr/>
        </p:nvPicPr>
        <p:blipFill>
          <a:blip r:embed="rId3">
            <a:extLst>
              <a:ext uri="{BEBA8EAE-BF5A-486C-A8C5-ECC9F3942E4B}">
                <a14:imgProps xmlns:a14="http://schemas.microsoft.com/office/drawing/2010/main">
                  <a14:imgLayer r:embed="rId4">
                    <a14:imgEffect>
                      <a14:saturation/>
                    </a14:imgEffect>
                  </a14:imgLayer>
                </a14:imgProps>
              </a:ext>
            </a:extLst>
          </a:blip>
          <a:stretch>
            <a:fillRect/>
          </a:stretch>
        </p:blipFill>
        <p:spPr>
          <a:xfrm>
            <a:off x="0" y="-15994"/>
            <a:ext cx="4635500" cy="6873994"/>
          </a:xfrm>
          <a:prstGeom prst="rect">
            <a:avLst/>
          </a:prstGeom>
          <a:effectLst/>
        </p:spPr>
      </p:pic>
      <p:sp>
        <p:nvSpPr>
          <p:cNvPr id="7" name="TextBox 6">
            <a:extLst>
              <a:ext uri="{FF2B5EF4-FFF2-40B4-BE49-F238E27FC236}">
                <a16:creationId xmlns:a16="http://schemas.microsoft.com/office/drawing/2014/main" id="{D91DE6EA-4213-F056-2C9C-BB3DF2843D5D}"/>
              </a:ext>
            </a:extLst>
          </p:cNvPr>
          <p:cNvSpPr txBox="1"/>
          <p:nvPr/>
        </p:nvSpPr>
        <p:spPr>
          <a:xfrm>
            <a:off x="510215" y="253811"/>
            <a:ext cx="3615070" cy="5940088"/>
          </a:xfrm>
          <a:prstGeom prst="rect">
            <a:avLst/>
          </a:prstGeom>
          <a:noFill/>
        </p:spPr>
        <p:txBody>
          <a:bodyPr wrap="square" rtlCol="0">
            <a:spAutoFit/>
          </a:bodyPr>
          <a:lstStyle/>
          <a:p>
            <a:pPr algn="ctr"/>
            <a:r>
              <a:rPr lang="en-US" sz="2800" b="1" dirty="0">
                <a:solidFill>
                  <a:schemeClr val="bg1"/>
                </a:solidFill>
              </a:rPr>
              <a:t>Initial CAD Models</a:t>
            </a:r>
          </a:p>
          <a:p>
            <a:endParaRPr lang="en-US" sz="2000" dirty="0">
              <a:solidFill>
                <a:schemeClr val="bg1"/>
              </a:solidFill>
            </a:endParaRPr>
          </a:p>
          <a:p>
            <a:pPr>
              <a:buFontTx/>
              <a:buChar char="-"/>
            </a:pPr>
            <a:r>
              <a:rPr lang="en-GB" dirty="0">
                <a:solidFill>
                  <a:schemeClr val="bg1"/>
                </a:solidFill>
              </a:rPr>
              <a:t>This first design illustrates the foundational base design for all concepts. The length of the base remains constant in the system.</a:t>
            </a:r>
          </a:p>
          <a:p>
            <a:pPr>
              <a:buFontTx/>
              <a:buChar char="-"/>
            </a:pPr>
            <a:endParaRPr lang="en-GB" dirty="0">
              <a:solidFill>
                <a:schemeClr val="bg1"/>
              </a:solidFill>
            </a:endParaRPr>
          </a:p>
          <a:p>
            <a:pPr>
              <a:buFontTx/>
              <a:buChar char="-"/>
            </a:pPr>
            <a:r>
              <a:rPr lang="en-GB" dirty="0">
                <a:solidFill>
                  <a:schemeClr val="bg1"/>
                </a:solidFill>
              </a:rPr>
              <a:t>The second design presents the initial bell design without the telescopic system. It served as an early exploration of the bell shape for further refinement.</a:t>
            </a:r>
          </a:p>
          <a:p>
            <a:pPr>
              <a:buFontTx/>
              <a:buChar char="-"/>
            </a:pPr>
            <a:endParaRPr lang="en-GB" sz="2800" dirty="0">
              <a:solidFill>
                <a:schemeClr val="bg1"/>
              </a:solidFill>
            </a:endParaRPr>
          </a:p>
          <a:p>
            <a:pPr>
              <a:buFontTx/>
              <a:buChar char="-"/>
            </a:pPr>
            <a:r>
              <a:rPr lang="en-GB" dirty="0">
                <a:solidFill>
                  <a:schemeClr val="bg1"/>
                </a:solidFill>
              </a:rPr>
              <a:t>The third design is the first telescopic design, presenting a telescopic system, although inoperable due to it being a single solid part.</a:t>
            </a:r>
            <a:endParaRPr lang="en-GB" sz="2800" dirty="0">
              <a:solidFill>
                <a:schemeClr val="bg1"/>
              </a:solidFill>
            </a:endParaRPr>
          </a:p>
          <a:p>
            <a:endParaRPr lang="en-US" sz="2000" dirty="0">
              <a:solidFill>
                <a:schemeClr val="bg1"/>
              </a:solidFill>
            </a:endParaRPr>
          </a:p>
        </p:txBody>
      </p:sp>
      <p:pic>
        <p:nvPicPr>
          <p:cNvPr id="2" name="Picture 1" descr="A black circular object with a hole&#10;&#10;AI-generated content may be incorrect.">
            <a:extLst>
              <a:ext uri="{FF2B5EF4-FFF2-40B4-BE49-F238E27FC236}">
                <a16:creationId xmlns:a16="http://schemas.microsoft.com/office/drawing/2014/main" id="{D1697D50-2430-84D9-919B-EEBB74E43121}"/>
              </a:ext>
            </a:extLst>
          </p:cNvPr>
          <p:cNvPicPr>
            <a:picLocks noChangeAspect="1"/>
          </p:cNvPicPr>
          <p:nvPr/>
        </p:nvPicPr>
        <p:blipFill>
          <a:blip r:embed="rId5"/>
          <a:srcRect l="5771" r="7643" b="-2"/>
          <a:stretch/>
        </p:blipFill>
        <p:spPr>
          <a:xfrm>
            <a:off x="5012191" y="253811"/>
            <a:ext cx="2834349" cy="2946144"/>
          </a:xfrm>
          <a:prstGeom prst="rect">
            <a:avLst/>
          </a:prstGeom>
        </p:spPr>
      </p:pic>
      <p:pic>
        <p:nvPicPr>
          <p:cNvPr id="3" name="Picture 2">
            <a:extLst>
              <a:ext uri="{FF2B5EF4-FFF2-40B4-BE49-F238E27FC236}">
                <a16:creationId xmlns:a16="http://schemas.microsoft.com/office/drawing/2014/main" id="{0BE564B3-BDE1-3A37-15AA-8210FB982A51}"/>
              </a:ext>
            </a:extLst>
          </p:cNvPr>
          <p:cNvPicPr>
            <a:picLocks noChangeAspect="1"/>
          </p:cNvPicPr>
          <p:nvPr/>
        </p:nvPicPr>
        <p:blipFill>
          <a:blip r:embed="rId6"/>
          <a:stretch>
            <a:fillRect/>
          </a:stretch>
        </p:blipFill>
        <p:spPr>
          <a:xfrm>
            <a:off x="8223231" y="1750783"/>
            <a:ext cx="3475935" cy="2946144"/>
          </a:xfrm>
          <a:prstGeom prst="rect">
            <a:avLst/>
          </a:prstGeom>
        </p:spPr>
      </p:pic>
      <p:pic>
        <p:nvPicPr>
          <p:cNvPr id="4" name="Picture 3">
            <a:extLst>
              <a:ext uri="{FF2B5EF4-FFF2-40B4-BE49-F238E27FC236}">
                <a16:creationId xmlns:a16="http://schemas.microsoft.com/office/drawing/2014/main" id="{0A011BF4-0D39-1E1E-9082-D4406EECDBCD}"/>
              </a:ext>
            </a:extLst>
          </p:cNvPr>
          <p:cNvPicPr>
            <a:picLocks noChangeAspect="1"/>
          </p:cNvPicPr>
          <p:nvPr/>
        </p:nvPicPr>
        <p:blipFill>
          <a:blip r:embed="rId7"/>
          <a:stretch>
            <a:fillRect/>
          </a:stretch>
        </p:blipFill>
        <p:spPr>
          <a:xfrm>
            <a:off x="5012191" y="3429000"/>
            <a:ext cx="2903290" cy="2946144"/>
          </a:xfrm>
          <a:prstGeom prst="rect">
            <a:avLst/>
          </a:prstGeom>
        </p:spPr>
      </p:pic>
    </p:spTree>
    <p:extLst>
      <p:ext uri="{BB962C8B-B14F-4D97-AF65-F5344CB8AC3E}">
        <p14:creationId xmlns:p14="http://schemas.microsoft.com/office/powerpoint/2010/main" val="23785054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9A6B78-B06B-4722-EE0F-1C913D911F90}"/>
            </a:ext>
          </a:extLst>
        </p:cNvPr>
        <p:cNvGrpSpPr/>
        <p:nvPr/>
      </p:nvGrpSpPr>
      <p:grpSpPr>
        <a:xfrm>
          <a:off x="0" y="0"/>
          <a:ext cx="0" cy="0"/>
          <a:chOff x="0" y="0"/>
          <a:chExt cx="0" cy="0"/>
        </a:xfrm>
      </p:grpSpPr>
      <p:grpSp>
        <p:nvGrpSpPr>
          <p:cNvPr id="10" name="Group 9">
            <a:extLst>
              <a:ext uri="{FF2B5EF4-FFF2-40B4-BE49-F238E27FC236}">
                <a16:creationId xmlns:a16="http://schemas.microsoft.com/office/drawing/2014/main" id="{BD339528-8D4E-1ADC-C93B-AA04FDD03394}"/>
              </a:ext>
            </a:extLst>
          </p:cNvPr>
          <p:cNvGrpSpPr/>
          <p:nvPr/>
        </p:nvGrpSpPr>
        <p:grpSpPr>
          <a:xfrm>
            <a:off x="0" y="0"/>
            <a:ext cx="4635500" cy="6873994"/>
            <a:chOff x="0" y="0"/>
            <a:chExt cx="4635500" cy="6873994"/>
          </a:xfrm>
        </p:grpSpPr>
        <p:pic>
          <p:nvPicPr>
            <p:cNvPr id="6" name="Picture 5">
              <a:extLst>
                <a:ext uri="{FF2B5EF4-FFF2-40B4-BE49-F238E27FC236}">
                  <a16:creationId xmlns:a16="http://schemas.microsoft.com/office/drawing/2014/main" id="{DE84AD91-551C-747A-72E7-59B8DE871228}"/>
                </a:ext>
              </a:extLst>
            </p:cNvPr>
            <p:cNvPicPr>
              <a:picLocks noChangeAspect="1"/>
            </p:cNvPicPr>
            <p:nvPr/>
          </p:nvPicPr>
          <p:blipFill>
            <a:blip r:embed="rId3">
              <a:extLst>
                <a:ext uri="{BEBA8EAE-BF5A-486C-A8C5-ECC9F3942E4B}">
                  <a14:imgProps xmlns:a14="http://schemas.microsoft.com/office/drawing/2010/main">
                    <a14:imgLayer r:embed="rId4">
                      <a14:imgEffect>
                        <a14:saturation/>
                      </a14:imgEffect>
                    </a14:imgLayer>
                  </a14:imgProps>
                </a:ext>
              </a:extLst>
            </a:blip>
            <a:stretch>
              <a:fillRect/>
            </a:stretch>
          </p:blipFill>
          <p:spPr>
            <a:xfrm>
              <a:off x="0" y="0"/>
              <a:ext cx="4635500" cy="6873994"/>
            </a:xfrm>
            <a:prstGeom prst="rect">
              <a:avLst/>
            </a:prstGeom>
            <a:effectLst/>
          </p:spPr>
        </p:pic>
        <p:sp>
          <p:nvSpPr>
            <p:cNvPr id="7" name="TextBox 6">
              <a:extLst>
                <a:ext uri="{FF2B5EF4-FFF2-40B4-BE49-F238E27FC236}">
                  <a16:creationId xmlns:a16="http://schemas.microsoft.com/office/drawing/2014/main" id="{7B988EC8-2C0D-6FB6-2651-49E1A18BAF23}"/>
                </a:ext>
              </a:extLst>
            </p:cNvPr>
            <p:cNvSpPr txBox="1"/>
            <p:nvPr/>
          </p:nvSpPr>
          <p:spPr>
            <a:xfrm>
              <a:off x="510215" y="126811"/>
              <a:ext cx="3615070" cy="5878532"/>
            </a:xfrm>
            <a:prstGeom prst="rect">
              <a:avLst/>
            </a:prstGeom>
            <a:noFill/>
          </p:spPr>
          <p:txBody>
            <a:bodyPr wrap="square" rtlCol="0">
              <a:spAutoFit/>
            </a:bodyPr>
            <a:lstStyle/>
            <a:p>
              <a:pPr algn="ctr"/>
              <a:r>
                <a:rPr lang="en-US" sz="2800" b="1" dirty="0">
                  <a:solidFill>
                    <a:schemeClr val="bg1"/>
                  </a:solidFill>
                </a:rPr>
                <a:t>Final Design Research</a:t>
              </a:r>
            </a:p>
            <a:p>
              <a:pPr marL="342900" indent="-342900">
                <a:buFont typeface="System Font Regular"/>
                <a:buChar char="-"/>
              </a:pPr>
              <a:endParaRPr lang="en-US" sz="2000" dirty="0">
                <a:solidFill>
                  <a:schemeClr val="bg1"/>
                </a:solidFill>
              </a:endParaRPr>
            </a:p>
            <a:p>
              <a:pPr>
                <a:buFontTx/>
                <a:buChar char="-"/>
              </a:pPr>
              <a:r>
                <a:rPr lang="en-GB" sz="2000" dirty="0">
                  <a:solidFill>
                    <a:schemeClr val="bg1"/>
                  </a:solidFill>
                </a:rPr>
                <a:t> Finalised the bell design as an aerofoil design</a:t>
              </a:r>
            </a:p>
            <a:p>
              <a:pPr>
                <a:buFontTx/>
                <a:buChar char="-"/>
              </a:pPr>
              <a:endParaRPr lang="en-GB" sz="2000" dirty="0">
                <a:solidFill>
                  <a:schemeClr val="bg1"/>
                </a:solidFill>
              </a:endParaRPr>
            </a:p>
            <a:p>
              <a:pPr>
                <a:buFontTx/>
                <a:buChar char="-"/>
              </a:pPr>
              <a:r>
                <a:rPr lang="en-GB" sz="2000" dirty="0">
                  <a:solidFill>
                    <a:schemeClr val="bg1"/>
                  </a:solidFill>
                </a:rPr>
                <a:t> Having the base inside bell would cause “flow separation” effect.</a:t>
              </a:r>
            </a:p>
            <a:p>
              <a:pPr>
                <a:buFontTx/>
                <a:buChar char="-"/>
              </a:pPr>
              <a:endParaRPr lang="en-GB" sz="2000" dirty="0">
                <a:solidFill>
                  <a:schemeClr val="bg1"/>
                </a:solidFill>
              </a:endParaRPr>
            </a:p>
            <a:p>
              <a:pPr>
                <a:buFontTx/>
                <a:buChar char="-"/>
              </a:pPr>
              <a:r>
                <a:rPr lang="en-GB" sz="2000" dirty="0">
                  <a:solidFill>
                    <a:schemeClr val="bg1"/>
                  </a:solidFill>
                </a:rPr>
                <a:t> Nylon-12 will be the material used in manufacturing in SLS 3D printing, it has good resistance to oil.</a:t>
              </a:r>
            </a:p>
            <a:p>
              <a:pPr>
                <a:buFontTx/>
                <a:buChar char="-"/>
              </a:pPr>
              <a:endParaRPr lang="en-GB" sz="2000" dirty="0">
                <a:solidFill>
                  <a:schemeClr val="bg1"/>
                </a:solidFill>
              </a:endParaRPr>
            </a:p>
            <a:p>
              <a:pPr>
                <a:buFontTx/>
                <a:buChar char="-"/>
              </a:pPr>
              <a:r>
                <a:rPr lang="en-GB" sz="2000" dirty="0">
                  <a:solidFill>
                    <a:schemeClr val="bg1"/>
                  </a:solidFill>
                </a:rPr>
                <a:t> Actuator used will be a stepper motor.</a:t>
              </a:r>
            </a:p>
            <a:p>
              <a:pPr marL="342900" indent="-342900">
                <a:buFont typeface="System Font Regular"/>
                <a:buChar char="-"/>
              </a:pPr>
              <a:endParaRPr lang="en-US" sz="2000" dirty="0">
                <a:solidFill>
                  <a:schemeClr val="bg1"/>
                </a:solidFill>
              </a:endParaRPr>
            </a:p>
          </p:txBody>
        </p:sp>
      </p:grpSp>
      <p:pic>
        <p:nvPicPr>
          <p:cNvPr id="2" name="Picture 1">
            <a:extLst>
              <a:ext uri="{FF2B5EF4-FFF2-40B4-BE49-F238E27FC236}">
                <a16:creationId xmlns:a16="http://schemas.microsoft.com/office/drawing/2014/main" id="{ED961246-3835-DF17-0D4E-279F211E4376}"/>
              </a:ext>
            </a:extLst>
          </p:cNvPr>
          <p:cNvPicPr>
            <a:picLocks noChangeAspect="1"/>
          </p:cNvPicPr>
          <p:nvPr/>
        </p:nvPicPr>
        <p:blipFill>
          <a:blip r:embed="rId5"/>
          <a:stretch>
            <a:fillRect/>
          </a:stretch>
        </p:blipFill>
        <p:spPr>
          <a:xfrm>
            <a:off x="6096000" y="520908"/>
            <a:ext cx="4902461" cy="5816184"/>
          </a:xfrm>
          <a:prstGeom prst="rect">
            <a:avLst/>
          </a:prstGeom>
        </p:spPr>
      </p:pic>
      <p:sp>
        <p:nvSpPr>
          <p:cNvPr id="11" name="TextBox 10">
            <a:extLst>
              <a:ext uri="{FF2B5EF4-FFF2-40B4-BE49-F238E27FC236}">
                <a16:creationId xmlns:a16="http://schemas.microsoft.com/office/drawing/2014/main" id="{F0B27821-97FE-764B-0C84-B59D32E3D3EF}"/>
              </a:ext>
            </a:extLst>
          </p:cNvPr>
          <p:cNvSpPr txBox="1"/>
          <p:nvPr/>
        </p:nvSpPr>
        <p:spPr>
          <a:xfrm>
            <a:off x="226729" y="6116503"/>
            <a:ext cx="4182042" cy="646331"/>
          </a:xfrm>
          <a:prstGeom prst="rect">
            <a:avLst/>
          </a:prstGeom>
          <a:noFill/>
        </p:spPr>
        <p:txBody>
          <a:bodyPr wrap="none" rtlCol="0">
            <a:spAutoFit/>
          </a:bodyPr>
          <a:lstStyle/>
          <a:p>
            <a:pPr algn="ctr"/>
            <a:r>
              <a:rPr lang="en-US" sz="1200" dirty="0">
                <a:solidFill>
                  <a:schemeClr val="bg1"/>
                </a:solidFill>
              </a:rPr>
              <a:t>(</a:t>
            </a:r>
            <a:r>
              <a:rPr lang="en-US" sz="1200" dirty="0" err="1">
                <a:solidFill>
                  <a:schemeClr val="bg1"/>
                </a:solidFill>
              </a:rPr>
              <a:t>Jongil</a:t>
            </a:r>
            <a:r>
              <a:rPr lang="en-US" sz="1200" dirty="0">
                <a:solidFill>
                  <a:schemeClr val="bg1"/>
                </a:solidFill>
              </a:rPr>
              <a:t> et al, 2023) (Pittman, 2023) (Linear Motion Tips, 2025) </a:t>
            </a:r>
          </a:p>
          <a:p>
            <a:pPr algn="ctr"/>
            <a:r>
              <a:rPr lang="en-US" sz="1200" dirty="0">
                <a:solidFill>
                  <a:schemeClr val="bg1"/>
                </a:solidFill>
              </a:rPr>
              <a:t>(Blair et al, </a:t>
            </a:r>
            <a:r>
              <a:rPr lang="en-US" sz="1200" dirty="0" err="1">
                <a:solidFill>
                  <a:schemeClr val="bg1"/>
                </a:solidFill>
              </a:rPr>
              <a:t>n.d</a:t>
            </a:r>
            <a:r>
              <a:rPr lang="en-US" sz="1200" dirty="0">
                <a:solidFill>
                  <a:schemeClr val="bg1"/>
                </a:solidFill>
              </a:rPr>
              <a:t>) (</a:t>
            </a:r>
            <a:r>
              <a:rPr lang="en-US" sz="1200" dirty="0" err="1">
                <a:solidFill>
                  <a:schemeClr val="bg1"/>
                </a:solidFill>
              </a:rPr>
              <a:t>Actuonics</a:t>
            </a:r>
            <a:r>
              <a:rPr lang="en-US" sz="1200" dirty="0">
                <a:solidFill>
                  <a:schemeClr val="bg1"/>
                </a:solidFill>
              </a:rPr>
              <a:t> Motor Devices, 2021)</a:t>
            </a:r>
          </a:p>
          <a:p>
            <a:pPr algn="ctr"/>
            <a:r>
              <a:rPr lang="en-US" sz="1200" dirty="0">
                <a:solidFill>
                  <a:schemeClr val="bg1"/>
                </a:solidFill>
              </a:rPr>
              <a:t>(3D People, 2025)</a:t>
            </a:r>
          </a:p>
        </p:txBody>
      </p:sp>
    </p:spTree>
    <p:extLst>
      <p:ext uri="{BB962C8B-B14F-4D97-AF65-F5344CB8AC3E}">
        <p14:creationId xmlns:p14="http://schemas.microsoft.com/office/powerpoint/2010/main" val="42496849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D11A7D-3711-DEE2-1850-DE935A685CC6}"/>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3A1060AE-1460-CE7F-6307-CEFC665747F7}"/>
              </a:ext>
            </a:extLst>
          </p:cNvPr>
          <p:cNvPicPr>
            <a:picLocks noChangeAspect="1"/>
          </p:cNvPicPr>
          <p:nvPr/>
        </p:nvPicPr>
        <p:blipFill>
          <a:blip r:embed="rId3">
            <a:extLst>
              <a:ext uri="{BEBA8EAE-BF5A-486C-A8C5-ECC9F3942E4B}">
                <a14:imgProps xmlns:a14="http://schemas.microsoft.com/office/drawing/2010/main">
                  <a14:imgLayer r:embed="rId4">
                    <a14:imgEffect>
                      <a14:saturation/>
                    </a14:imgEffect>
                  </a14:imgLayer>
                </a14:imgProps>
              </a:ext>
            </a:extLst>
          </a:blip>
          <a:stretch>
            <a:fillRect/>
          </a:stretch>
        </p:blipFill>
        <p:spPr>
          <a:xfrm>
            <a:off x="7557786" y="0"/>
            <a:ext cx="4635500" cy="6873994"/>
          </a:xfrm>
          <a:prstGeom prst="rect">
            <a:avLst/>
          </a:prstGeom>
          <a:effectLst/>
        </p:spPr>
      </p:pic>
      <p:sp>
        <p:nvSpPr>
          <p:cNvPr id="7" name="TextBox 6">
            <a:extLst>
              <a:ext uri="{FF2B5EF4-FFF2-40B4-BE49-F238E27FC236}">
                <a16:creationId xmlns:a16="http://schemas.microsoft.com/office/drawing/2014/main" id="{B11C36BE-680F-C1B7-4B85-7ED25F213688}"/>
              </a:ext>
            </a:extLst>
          </p:cNvPr>
          <p:cNvSpPr txBox="1"/>
          <p:nvPr/>
        </p:nvSpPr>
        <p:spPr>
          <a:xfrm>
            <a:off x="8110679" y="520511"/>
            <a:ext cx="3615070" cy="4524315"/>
          </a:xfrm>
          <a:prstGeom prst="rect">
            <a:avLst/>
          </a:prstGeom>
          <a:noFill/>
        </p:spPr>
        <p:txBody>
          <a:bodyPr wrap="square" rtlCol="0">
            <a:spAutoFit/>
          </a:bodyPr>
          <a:lstStyle/>
          <a:p>
            <a:pPr algn="ctr"/>
            <a:r>
              <a:rPr lang="en-US" sz="2800" b="1" dirty="0">
                <a:solidFill>
                  <a:schemeClr val="bg1"/>
                </a:solidFill>
              </a:rPr>
              <a:t>Final Design</a:t>
            </a:r>
          </a:p>
          <a:p>
            <a:endParaRPr lang="en-US" sz="2000" dirty="0">
              <a:solidFill>
                <a:schemeClr val="bg1"/>
              </a:solidFill>
            </a:endParaRPr>
          </a:p>
          <a:p>
            <a:pPr>
              <a:buFontTx/>
              <a:buChar char="-"/>
            </a:pPr>
            <a:r>
              <a:rPr lang="en-US" sz="2000" dirty="0">
                <a:solidFill>
                  <a:schemeClr val="bg1"/>
                </a:solidFill>
              </a:rPr>
              <a:t>Final model of the intake bell, with aforementioned design.</a:t>
            </a:r>
          </a:p>
          <a:p>
            <a:pPr>
              <a:buFontTx/>
              <a:buChar char="-"/>
            </a:pPr>
            <a:endParaRPr lang="en-US" sz="2000" dirty="0">
              <a:solidFill>
                <a:schemeClr val="bg1"/>
              </a:solidFill>
            </a:endParaRPr>
          </a:p>
          <a:p>
            <a:pPr>
              <a:buFontTx/>
              <a:buChar char="-"/>
            </a:pPr>
            <a:r>
              <a:rPr lang="en-US" sz="2000" dirty="0">
                <a:solidFill>
                  <a:schemeClr val="bg1"/>
                </a:solidFill>
              </a:rPr>
              <a:t>Created assembly with base and bell to present how it fits together</a:t>
            </a:r>
          </a:p>
          <a:p>
            <a:pPr>
              <a:buFontTx/>
              <a:buChar char="-"/>
            </a:pPr>
            <a:endParaRPr lang="en-US" sz="2000" dirty="0">
              <a:solidFill>
                <a:schemeClr val="bg1"/>
              </a:solidFill>
            </a:endParaRPr>
          </a:p>
          <a:p>
            <a:pPr>
              <a:buFontTx/>
              <a:buChar char="-"/>
            </a:pPr>
            <a:r>
              <a:rPr lang="en-US" sz="2000" dirty="0">
                <a:solidFill>
                  <a:schemeClr val="bg1"/>
                </a:solidFill>
              </a:rPr>
              <a:t>Assembly showing a basic design of how it would be controlled.</a:t>
            </a:r>
          </a:p>
          <a:p>
            <a:pPr>
              <a:buFontTx/>
              <a:buChar char="-"/>
            </a:pPr>
            <a:endParaRPr lang="en-US" sz="2000" dirty="0">
              <a:solidFill>
                <a:schemeClr val="bg1"/>
              </a:solidFill>
            </a:endParaRPr>
          </a:p>
          <a:p>
            <a:pPr>
              <a:buFontTx/>
              <a:buChar char="-"/>
            </a:pPr>
            <a:r>
              <a:rPr lang="en-US" sz="2000" dirty="0">
                <a:solidFill>
                  <a:schemeClr val="bg1"/>
                </a:solidFill>
              </a:rPr>
              <a:t>Assembly with airbox shell.</a:t>
            </a:r>
          </a:p>
        </p:txBody>
      </p:sp>
      <p:pic>
        <p:nvPicPr>
          <p:cNvPr id="4" name="Picture 3" descr="A black object with a hole in it&#10;&#10;AI-generated content may be incorrect.">
            <a:extLst>
              <a:ext uri="{FF2B5EF4-FFF2-40B4-BE49-F238E27FC236}">
                <a16:creationId xmlns:a16="http://schemas.microsoft.com/office/drawing/2014/main" id="{63C5D2CF-9A20-E96B-656B-934524F06E53}"/>
              </a:ext>
            </a:extLst>
          </p:cNvPr>
          <p:cNvPicPr>
            <a:picLocks noChangeAspect="1"/>
          </p:cNvPicPr>
          <p:nvPr/>
        </p:nvPicPr>
        <p:blipFill>
          <a:blip r:embed="rId5"/>
          <a:stretch>
            <a:fillRect/>
          </a:stretch>
        </p:blipFill>
        <p:spPr>
          <a:xfrm>
            <a:off x="126434" y="87258"/>
            <a:ext cx="4806189" cy="4421692"/>
          </a:xfrm>
          <a:prstGeom prst="rect">
            <a:avLst/>
          </a:prstGeom>
        </p:spPr>
      </p:pic>
      <p:pic>
        <p:nvPicPr>
          <p:cNvPr id="5" name="Content Placeholder 3" descr="A black rectangular object with a curved top&#10;&#10;AI-generated content may be incorrect.">
            <a:extLst>
              <a:ext uri="{FF2B5EF4-FFF2-40B4-BE49-F238E27FC236}">
                <a16:creationId xmlns:a16="http://schemas.microsoft.com/office/drawing/2014/main" id="{7E6AB6A8-A2AB-E9B8-4CF4-0051AA396AA5}"/>
              </a:ext>
            </a:extLst>
          </p:cNvPr>
          <p:cNvPicPr>
            <a:picLocks noChangeAspect="1"/>
          </p:cNvPicPr>
          <p:nvPr/>
        </p:nvPicPr>
        <p:blipFill>
          <a:blip r:embed="rId6"/>
          <a:stretch>
            <a:fillRect/>
          </a:stretch>
        </p:blipFill>
        <p:spPr>
          <a:xfrm>
            <a:off x="4932623" y="638287"/>
            <a:ext cx="2488769" cy="1972350"/>
          </a:xfrm>
          <a:prstGeom prst="rect">
            <a:avLst/>
          </a:prstGeom>
        </p:spPr>
      </p:pic>
      <p:pic>
        <p:nvPicPr>
          <p:cNvPr id="8" name="Picture 7">
            <a:extLst>
              <a:ext uri="{FF2B5EF4-FFF2-40B4-BE49-F238E27FC236}">
                <a16:creationId xmlns:a16="http://schemas.microsoft.com/office/drawing/2014/main" id="{2B935B0A-5933-577D-6BA2-D3B26ECD9A4F}"/>
              </a:ext>
            </a:extLst>
          </p:cNvPr>
          <p:cNvPicPr>
            <a:picLocks noChangeAspect="1"/>
          </p:cNvPicPr>
          <p:nvPr/>
        </p:nvPicPr>
        <p:blipFill>
          <a:blip r:embed="rId7"/>
          <a:stretch>
            <a:fillRect/>
          </a:stretch>
        </p:blipFill>
        <p:spPr>
          <a:xfrm>
            <a:off x="126434" y="4508949"/>
            <a:ext cx="3589165" cy="2171324"/>
          </a:xfrm>
          <a:prstGeom prst="rect">
            <a:avLst/>
          </a:prstGeom>
        </p:spPr>
      </p:pic>
      <p:pic>
        <p:nvPicPr>
          <p:cNvPr id="3" name="Picture 2" descr="A black and clear object with a round base&#10;&#10;AI-generated content may be incorrect.">
            <a:extLst>
              <a:ext uri="{FF2B5EF4-FFF2-40B4-BE49-F238E27FC236}">
                <a16:creationId xmlns:a16="http://schemas.microsoft.com/office/drawing/2014/main" id="{C28FF3BB-7876-C74E-AFB6-D33D1AE5E40B}"/>
              </a:ext>
            </a:extLst>
          </p:cNvPr>
          <p:cNvPicPr>
            <a:picLocks noChangeAspect="1"/>
          </p:cNvPicPr>
          <p:nvPr/>
        </p:nvPicPr>
        <p:blipFill>
          <a:blip r:embed="rId8"/>
          <a:stretch>
            <a:fillRect/>
          </a:stretch>
        </p:blipFill>
        <p:spPr>
          <a:xfrm>
            <a:off x="4823219" y="3795785"/>
            <a:ext cx="2545561" cy="2884488"/>
          </a:xfrm>
          <a:prstGeom prst="rect">
            <a:avLst/>
          </a:prstGeom>
        </p:spPr>
      </p:pic>
    </p:spTree>
    <p:extLst>
      <p:ext uri="{BB962C8B-B14F-4D97-AF65-F5344CB8AC3E}">
        <p14:creationId xmlns:p14="http://schemas.microsoft.com/office/powerpoint/2010/main" val="775062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2068F9-5246-0E7B-A1D0-40CA2121CE15}"/>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FF646625-7426-1F0F-083D-DA7F98695E29}"/>
              </a:ext>
            </a:extLst>
          </p:cNvPr>
          <p:cNvPicPr>
            <a:picLocks noChangeAspect="1"/>
          </p:cNvPicPr>
          <p:nvPr/>
        </p:nvPicPr>
        <p:blipFill>
          <a:blip r:embed="rId3">
            <a:extLst>
              <a:ext uri="{BEBA8EAE-BF5A-486C-A8C5-ECC9F3942E4B}">
                <a14:imgProps xmlns:a14="http://schemas.microsoft.com/office/drawing/2010/main">
                  <a14:imgLayer r:embed="rId4">
                    <a14:imgEffect>
                      <a14:saturation/>
                    </a14:imgEffect>
                  </a14:imgLayer>
                </a14:imgProps>
              </a:ext>
            </a:extLst>
          </a:blip>
          <a:srcRect b="76289"/>
          <a:stretch/>
        </p:blipFill>
        <p:spPr>
          <a:xfrm>
            <a:off x="0" y="1"/>
            <a:ext cx="12193286" cy="1094508"/>
          </a:xfrm>
          <a:prstGeom prst="rect">
            <a:avLst/>
          </a:prstGeom>
          <a:effectLst/>
        </p:spPr>
      </p:pic>
      <p:sp>
        <p:nvSpPr>
          <p:cNvPr id="2" name="TextBox 1">
            <a:extLst>
              <a:ext uri="{FF2B5EF4-FFF2-40B4-BE49-F238E27FC236}">
                <a16:creationId xmlns:a16="http://schemas.microsoft.com/office/drawing/2014/main" id="{1EEF133A-7B06-F095-024D-EB21B4CCFC38}"/>
              </a:ext>
            </a:extLst>
          </p:cNvPr>
          <p:cNvSpPr txBox="1"/>
          <p:nvPr/>
        </p:nvSpPr>
        <p:spPr>
          <a:xfrm>
            <a:off x="4529709" y="162534"/>
            <a:ext cx="3132589" cy="769441"/>
          </a:xfrm>
          <a:prstGeom prst="rect">
            <a:avLst/>
          </a:prstGeom>
          <a:noFill/>
        </p:spPr>
        <p:txBody>
          <a:bodyPr wrap="none" rtlCol="0">
            <a:spAutoFit/>
          </a:bodyPr>
          <a:lstStyle/>
          <a:p>
            <a:pPr algn="ctr"/>
            <a:r>
              <a:rPr lang="en-US" sz="4400" b="1" dirty="0">
                <a:solidFill>
                  <a:schemeClr val="bg1"/>
                </a:solidFill>
              </a:rPr>
              <a:t>Conclusion</a:t>
            </a:r>
            <a:endParaRPr lang="en-US" sz="2800" b="1" dirty="0">
              <a:solidFill>
                <a:schemeClr val="bg1"/>
              </a:solidFill>
            </a:endParaRPr>
          </a:p>
        </p:txBody>
      </p:sp>
      <p:sp>
        <p:nvSpPr>
          <p:cNvPr id="4" name="TextBox 3">
            <a:extLst>
              <a:ext uri="{FF2B5EF4-FFF2-40B4-BE49-F238E27FC236}">
                <a16:creationId xmlns:a16="http://schemas.microsoft.com/office/drawing/2014/main" id="{D9A26104-F7F2-03B7-5DC8-AFA7900E82C1}"/>
              </a:ext>
            </a:extLst>
          </p:cNvPr>
          <p:cNvSpPr txBox="1"/>
          <p:nvPr/>
        </p:nvSpPr>
        <p:spPr>
          <a:xfrm>
            <a:off x="359664" y="1283134"/>
            <a:ext cx="11472672" cy="3554819"/>
          </a:xfrm>
          <a:prstGeom prst="rect">
            <a:avLst/>
          </a:prstGeom>
          <a:noFill/>
        </p:spPr>
        <p:txBody>
          <a:bodyPr wrap="square" numCol="1" rtlCol="0" anchor="ctr">
            <a:spAutoFit/>
          </a:bodyPr>
          <a:lstStyle/>
          <a:p>
            <a:pPr algn="ctr">
              <a:lnSpc>
                <a:spcPct val="150000"/>
              </a:lnSpc>
              <a:buFontTx/>
              <a:buChar char="-"/>
            </a:pPr>
            <a:r>
              <a:rPr lang="en-GB" sz="1800" dirty="0"/>
              <a:t>Conducted research to allow me to create a final CAD design of intake stacks.</a:t>
            </a:r>
          </a:p>
          <a:p>
            <a:pPr algn="ctr">
              <a:lnSpc>
                <a:spcPct val="150000"/>
              </a:lnSpc>
              <a:buFontTx/>
              <a:buChar char="-"/>
            </a:pPr>
            <a:r>
              <a:rPr lang="en-GB" sz="1800" dirty="0"/>
              <a:t>The scope of the project required higher levels of experience than I was able to achieve.</a:t>
            </a:r>
          </a:p>
          <a:p>
            <a:pPr algn="ctr">
              <a:lnSpc>
                <a:spcPct val="150000"/>
              </a:lnSpc>
              <a:buFontTx/>
              <a:buChar char="-"/>
            </a:pPr>
            <a:r>
              <a:rPr lang="en-GB" sz="1800" dirty="0"/>
              <a:t>Unfortunately, no testing performed, stacks have been sent and are ready for 3D printing.</a:t>
            </a:r>
          </a:p>
          <a:p>
            <a:pPr algn="ctr">
              <a:lnSpc>
                <a:spcPct val="150000"/>
              </a:lnSpc>
              <a:buFontTx/>
              <a:buChar char="-"/>
            </a:pPr>
            <a:r>
              <a:rPr lang="en-GB" sz="1800" dirty="0"/>
              <a:t>Follow Gantt chart closely to achieve goals.</a:t>
            </a:r>
          </a:p>
          <a:p>
            <a:pPr algn="ctr">
              <a:lnSpc>
                <a:spcPct val="150000"/>
              </a:lnSpc>
              <a:buFontTx/>
              <a:buChar char="-"/>
            </a:pPr>
            <a:r>
              <a:rPr lang="en-GB" sz="1800" dirty="0"/>
              <a:t>Focus on time given and priority between sections of future projects.</a:t>
            </a:r>
          </a:p>
          <a:p>
            <a:pPr algn="ctr">
              <a:lnSpc>
                <a:spcPct val="150000"/>
              </a:lnSpc>
              <a:buFontTx/>
              <a:buChar char="-"/>
            </a:pPr>
            <a:r>
              <a:rPr lang="en-GB" sz="1800" dirty="0"/>
              <a:t>Future test opportunities needed, including CFD use and track data.</a:t>
            </a:r>
          </a:p>
          <a:p>
            <a:pPr algn="ctr">
              <a:lnSpc>
                <a:spcPct val="150000"/>
              </a:lnSpc>
              <a:buFontTx/>
              <a:buChar char="-"/>
            </a:pPr>
            <a:r>
              <a:rPr lang="en-GB" sz="1800" dirty="0"/>
              <a:t>Designs presented give structure for future tests and improvements.</a:t>
            </a:r>
            <a:endParaRPr lang="en-US" b="0" i="0" dirty="0">
              <a:solidFill>
                <a:srgbClr val="000000"/>
              </a:solidFill>
              <a:effectLst/>
              <a:latin typeface="Arial" panose="020B0604020202020204" pitchFamily="34" charset="0"/>
            </a:endParaRPr>
          </a:p>
          <a:p>
            <a:pPr marL="285750" indent="-285750" algn="ctr">
              <a:buFontTx/>
              <a:buChar char="-"/>
            </a:pPr>
            <a:endParaRPr lang="en-US" dirty="0"/>
          </a:p>
          <a:p>
            <a:pPr marL="285750" indent="-285750" algn="ctr">
              <a:buFontTx/>
              <a:buChar char="-"/>
            </a:pPr>
            <a:endParaRPr lang="en-US" dirty="0"/>
          </a:p>
        </p:txBody>
      </p:sp>
      <p:sp>
        <p:nvSpPr>
          <p:cNvPr id="5" name="Rectangle 1">
            <a:extLst>
              <a:ext uri="{FF2B5EF4-FFF2-40B4-BE49-F238E27FC236}">
                <a16:creationId xmlns:a16="http://schemas.microsoft.com/office/drawing/2014/main" id="{511CDA62-1321-ED88-FE0F-C8EB5BB73C24}"/>
              </a:ext>
            </a:extLst>
          </p:cNvPr>
          <p:cNvSpPr>
            <a:spLocks noChangeArrowheads="1"/>
          </p:cNvSpPr>
          <p:nvPr/>
        </p:nvSpPr>
        <p:spPr bwMode="auto">
          <a:xfrm>
            <a:off x="-3683000" y="2939781"/>
            <a:ext cx="8599188"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Times"/>
              </a:rPr>
              <a:t> </a:t>
            </a:r>
            <a:endParaRPr kumimoji="0" lang="en-US" altLang="en-US" sz="1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3" name="Picture 2">
            <a:extLst>
              <a:ext uri="{FF2B5EF4-FFF2-40B4-BE49-F238E27FC236}">
                <a16:creationId xmlns:a16="http://schemas.microsoft.com/office/drawing/2014/main" id="{FF3D34F5-4E34-0C20-DD6A-4C64A4D76E7E}"/>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549871" y="4531450"/>
            <a:ext cx="9092257" cy="1799867"/>
          </a:xfrm>
          <a:prstGeom prst="rect">
            <a:avLst/>
          </a:prstGeom>
          <a:noFill/>
        </p:spPr>
      </p:pic>
    </p:spTree>
    <p:extLst>
      <p:ext uri="{BB962C8B-B14F-4D97-AF65-F5344CB8AC3E}">
        <p14:creationId xmlns:p14="http://schemas.microsoft.com/office/powerpoint/2010/main" val="24635239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1D533F0-0D28-3CD5-5953-5CA1A6C58712}"/>
              </a:ext>
            </a:extLst>
          </p:cNvPr>
          <p:cNvPicPr>
            <a:picLocks noChangeAspect="1"/>
          </p:cNvPicPr>
          <p:nvPr/>
        </p:nvPicPr>
        <p:blipFill>
          <a:blip r:embed="rId2"/>
          <a:srcRect t="370" b="370"/>
          <a:stretch/>
        </p:blipFill>
        <p:spPr>
          <a:xfrm>
            <a:off x="3424059" y="776825"/>
            <a:ext cx="5343881" cy="2652175"/>
          </a:xfrm>
          <a:prstGeom prst="rect">
            <a:avLst/>
          </a:prstGeom>
        </p:spPr>
      </p:pic>
      <p:pic>
        <p:nvPicPr>
          <p:cNvPr id="4" name="Picture 3">
            <a:extLst>
              <a:ext uri="{FF2B5EF4-FFF2-40B4-BE49-F238E27FC236}">
                <a16:creationId xmlns:a16="http://schemas.microsoft.com/office/drawing/2014/main" id="{46028711-ED40-642D-17AD-01F625D92231}"/>
              </a:ext>
            </a:extLst>
          </p:cNvPr>
          <p:cNvPicPr>
            <a:picLocks noChangeAspect="1"/>
          </p:cNvPicPr>
          <p:nvPr/>
        </p:nvPicPr>
        <p:blipFill>
          <a:blip r:embed="rId3">
            <a:extLst>
              <a:ext uri="{BEBA8EAE-BF5A-486C-A8C5-ECC9F3942E4B}">
                <a14:imgProps xmlns:a14="http://schemas.microsoft.com/office/drawing/2010/main">
                  <a14:imgLayer r:embed="rId4">
                    <a14:imgEffect>
                      <a14:saturation/>
                    </a14:imgEffect>
                  </a14:imgLayer>
                </a14:imgProps>
              </a:ext>
            </a:extLst>
          </a:blip>
          <a:srcRect b="76289"/>
          <a:stretch/>
        </p:blipFill>
        <p:spPr>
          <a:xfrm>
            <a:off x="0" y="3673928"/>
            <a:ext cx="12193286" cy="1452707"/>
          </a:xfrm>
          <a:prstGeom prst="rect">
            <a:avLst/>
          </a:prstGeom>
          <a:effectLst/>
        </p:spPr>
      </p:pic>
      <p:sp>
        <p:nvSpPr>
          <p:cNvPr id="5" name="TextBox 4">
            <a:extLst>
              <a:ext uri="{FF2B5EF4-FFF2-40B4-BE49-F238E27FC236}">
                <a16:creationId xmlns:a16="http://schemas.microsoft.com/office/drawing/2014/main" id="{47F69E5C-12BD-DDDD-E574-77311FD8A872}"/>
              </a:ext>
            </a:extLst>
          </p:cNvPr>
          <p:cNvSpPr txBox="1"/>
          <p:nvPr/>
        </p:nvSpPr>
        <p:spPr>
          <a:xfrm>
            <a:off x="4135045" y="3938616"/>
            <a:ext cx="3921907" cy="923330"/>
          </a:xfrm>
          <a:prstGeom prst="rect">
            <a:avLst/>
          </a:prstGeom>
          <a:noFill/>
        </p:spPr>
        <p:txBody>
          <a:bodyPr wrap="none" rtlCol="0">
            <a:spAutoFit/>
          </a:bodyPr>
          <a:lstStyle/>
          <a:p>
            <a:r>
              <a:rPr lang="en-US" sz="5400" b="1" dirty="0">
                <a:solidFill>
                  <a:schemeClr val="bg1"/>
                </a:solidFill>
              </a:rPr>
              <a:t>THANK YOU</a:t>
            </a:r>
          </a:p>
        </p:txBody>
      </p:sp>
    </p:spTree>
    <p:extLst>
      <p:ext uri="{BB962C8B-B14F-4D97-AF65-F5344CB8AC3E}">
        <p14:creationId xmlns:p14="http://schemas.microsoft.com/office/powerpoint/2010/main" val="2411846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5588AD14A218C44AEE417A7E5BCBD64" ma:contentTypeVersion="11" ma:contentTypeDescription="Create a new document." ma:contentTypeScope="" ma:versionID="b1917676d2d8b96538ef5df9929328f6">
  <xsd:schema xmlns:xsd="http://www.w3.org/2001/XMLSchema" xmlns:xs="http://www.w3.org/2001/XMLSchema" xmlns:p="http://schemas.microsoft.com/office/2006/metadata/properties" xmlns:ns2="a07acfd4-2c96-4ef5-a0a4-65bc3feddee9" xmlns:ns3="6a54b9e6-26fb-472a-b3d3-d3bd8549e36a" targetNamespace="http://schemas.microsoft.com/office/2006/metadata/properties" ma:root="true" ma:fieldsID="7611c181af4b0eb2a920b7713dd1bdc2" ns2:_="" ns3:_="">
    <xsd:import namespace="a07acfd4-2c96-4ef5-a0a4-65bc3feddee9"/>
    <xsd:import namespace="6a54b9e6-26fb-472a-b3d3-d3bd8549e36a"/>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lcf76f155ced4ddcb4097134ff3c332f" minOccurs="0"/>
                <xsd:element ref="ns3:TaxCatchAll" minOccurs="0"/>
                <xsd:element ref="ns2:MediaServiceDateTaken" minOccurs="0"/>
                <xsd:element ref="ns2:MediaServiceGenerationTime" minOccurs="0"/>
                <xsd:element ref="ns2:MediaServiceEventHashCode"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7acfd4-2c96-4ef5-a0a4-65bc3feddee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a54b9e6-26fb-472a-b3d3-d3bd8549e36a"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f52ce0be-4540-4eff-ad62-73f436b0a5c9}" ma:internalName="TaxCatchAll" ma:showField="CatchAllData" ma:web="6a54b9e6-26fb-472a-b3d3-d3bd8549e36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a07acfd4-2c96-4ef5-a0a4-65bc3feddee9">
      <Terms xmlns="http://schemas.microsoft.com/office/infopath/2007/PartnerControls"/>
    </lcf76f155ced4ddcb4097134ff3c332f>
    <TaxCatchAll xmlns="6a54b9e6-26fb-472a-b3d3-d3bd8549e36a"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FF5EE4F-B893-4B01-B90B-FE6DF221D910}">
  <ds:schemaRefs>
    <ds:schemaRef ds:uri="6a54b9e6-26fb-472a-b3d3-d3bd8549e36a"/>
    <ds:schemaRef ds:uri="a07acfd4-2c96-4ef5-a0a4-65bc3feddee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EDF987A4-C45F-48AF-B672-16F1E897A865}">
  <ds:schemaRefs>
    <ds:schemaRef ds:uri="6a54b9e6-26fb-472a-b3d3-d3bd8549e36a"/>
    <ds:schemaRef ds:uri="a07acfd4-2c96-4ef5-a0a4-65bc3feddee9"/>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AABFDEF8-79AB-4923-9FF1-39DF6460311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13651</TotalTime>
  <Words>2231</Words>
  <Application>Microsoft Macintosh PowerPoint</Application>
  <PresentationFormat>Widescreen</PresentationFormat>
  <Paragraphs>313</Paragraphs>
  <Slides>23</Slides>
  <Notes>20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23</vt:i4>
      </vt:variant>
    </vt:vector>
  </HeadingPairs>
  <TitlesOfParts>
    <vt:vector size="31" baseType="lpstr">
      <vt:lpstr>Aptos</vt:lpstr>
      <vt:lpstr>Aptos Display</vt:lpstr>
      <vt:lpstr>Arial</vt:lpstr>
      <vt:lpstr>Calibri</vt:lpstr>
      <vt:lpstr>Segoe UI</vt:lpstr>
      <vt:lpstr>System Font Regular</vt:lpstr>
      <vt:lpstr>Times</vt:lpstr>
      <vt:lpstr>Office Theme</vt:lpstr>
      <vt:lpstr>GROUP PROJECT</vt:lpstr>
      <vt:lpstr>GROUP PROJECT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Brody Crockford (2300783)</dc:creator>
  <cp:lastModifiedBy>Brody Crockford (2300783)</cp:lastModifiedBy>
  <cp:revision>239</cp:revision>
  <dcterms:created xsi:type="dcterms:W3CDTF">2024-10-17T15:26:50Z</dcterms:created>
  <dcterms:modified xsi:type="dcterms:W3CDTF">2025-04-01T19:07:52Z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0x01010055588AD14A218C44AEE417A7E5BCBD64</vt:lpwstr>
  </property>
  <property fmtid="{D5CDD505-2E9C-101B-9397-08002B2CF9AE}" pid="3" name="MediaServiceImageTags">
    <vt:lpwstr/>
  </property>
</Properties>
</file>