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70" r:id="rId9"/>
    <p:sldId id="264" r:id="rId10"/>
    <p:sldId id="265" r:id="rId11"/>
    <p:sldId id="266" r:id="rId12"/>
    <p:sldId id="268" r:id="rId13"/>
    <p:sldId id="267"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6" d="100"/>
          <a:sy n="66" d="100"/>
        </p:scale>
        <p:origin x="-2128" y="-10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printerSettings" Target="printerSettings/printerSettings1.bin"/><Relationship Id="rId16" Type="http://schemas.openxmlformats.org/officeDocument/2006/relationships/presProps" Target="presProps.xml"/><Relationship Id="rId17" Type="http://schemas.openxmlformats.org/officeDocument/2006/relationships/viewProps" Target="viewProps.xml"/><Relationship Id="rId18" Type="http://schemas.openxmlformats.org/officeDocument/2006/relationships/theme" Target="theme/theme1.xml"/><Relationship Id="rId19"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ound Diagonal Corner Rectangle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Title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en-US" smtClean="0"/>
              <a:t>Click to edit Master title style</a:t>
            </a:r>
            <a:endParaRPr kumimoji="0" lang="en-US"/>
          </a:p>
        </p:txBody>
      </p:sp>
      <p:sp>
        <p:nvSpPr>
          <p:cNvPr id="9" name="Subtitle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10" name="Date Placeholder 9"/>
          <p:cNvSpPr>
            <a:spLocks noGrp="1"/>
          </p:cNvSpPr>
          <p:nvPr>
            <p:ph type="dt" sz="half" idx="10"/>
          </p:nvPr>
        </p:nvSpPr>
        <p:spPr>
          <a:xfrm>
            <a:off x="5562600" y="6509004"/>
            <a:ext cx="3002280" cy="274320"/>
          </a:xfrm>
        </p:spPr>
        <p:txBody>
          <a:bodyPr vert="horz" rtlCol="0"/>
          <a:lstStyle>
            <a:extLst/>
          </a:lstStyle>
          <a:p>
            <a:fld id="{D86CA1CD-0665-4334-9BAC-E45C120B80B7}" type="datetimeFigureOut">
              <a:rPr lang="en-US" smtClean="0"/>
              <a:t>01/11/2017</a:t>
            </a:fld>
            <a:endParaRPr lang="en-US"/>
          </a:p>
        </p:txBody>
      </p:sp>
      <p:sp>
        <p:nvSpPr>
          <p:cNvPr id="11" name="Slide Number Placeholder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B0DE8B9F-2BF9-4801-B1B3-97D3600BB657}" type="slidenum">
              <a:rPr lang="en-US" smtClean="0"/>
              <a:t>‹#›</a:t>
            </a:fld>
            <a:endParaRPr lang="en-US"/>
          </a:p>
        </p:txBody>
      </p:sp>
      <p:sp>
        <p:nvSpPr>
          <p:cNvPr id="12" name="Footer Placeholder 11"/>
          <p:cNvSpPr>
            <a:spLocks noGrp="1"/>
          </p:cNvSpPr>
          <p:nvPr>
            <p:ph type="ftr" sz="quarter" idx="12"/>
          </p:nvPr>
        </p:nvSpPr>
        <p:spPr>
          <a:xfrm>
            <a:off x="1600200" y="6509004"/>
            <a:ext cx="3907464" cy="274320"/>
          </a:xfrm>
        </p:spPr>
        <p:txBody>
          <a:bodyPr vert="horz" rtlCol="0"/>
          <a:lstStyle>
            <a:extLst/>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86CA1CD-0665-4334-9BAC-E45C120B80B7}" type="datetimeFigureOut">
              <a:rPr lang="en-US" smtClean="0"/>
              <a:t>01/11/2017</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0DE8B9F-2BF9-4801-B1B3-97D3600BB657}"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7" name="Rectangle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8" name="Date Placeholder 7"/>
          <p:cNvSpPr>
            <a:spLocks noGrp="1"/>
          </p:cNvSpPr>
          <p:nvPr>
            <p:ph type="dt" sz="half" idx="10"/>
          </p:nvPr>
        </p:nvSpPr>
        <p:spPr>
          <a:xfrm>
            <a:off x="5562600" y="6513670"/>
            <a:ext cx="3002280" cy="274320"/>
          </a:xfrm>
        </p:spPr>
        <p:txBody>
          <a:bodyPr vert="horz" rtlCol="0"/>
          <a:lstStyle>
            <a:extLst/>
          </a:lstStyle>
          <a:p>
            <a:fld id="{D86CA1CD-0665-4334-9BAC-E45C120B80B7}" type="datetimeFigureOut">
              <a:rPr lang="en-US" smtClean="0"/>
              <a:t>01/11/2017</a:t>
            </a:fld>
            <a:endParaRPr lang="en-US"/>
          </a:p>
        </p:txBody>
      </p:sp>
      <p:sp>
        <p:nvSpPr>
          <p:cNvPr id="9" name="Slide Number Placeholder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B0DE8B9F-2BF9-4801-B1B3-97D3600BB657}" type="slidenum">
              <a:rPr lang="en-US" smtClean="0"/>
              <a:t>‹#›</a:t>
            </a:fld>
            <a:endParaRPr lang="en-US"/>
          </a:p>
        </p:txBody>
      </p:sp>
      <p:sp>
        <p:nvSpPr>
          <p:cNvPr id="10" name="Footer Placeholder 9"/>
          <p:cNvSpPr>
            <a:spLocks noGrp="1"/>
          </p:cNvSpPr>
          <p:nvPr>
            <p:ph type="ftr" sz="quarter" idx="12"/>
          </p:nvPr>
        </p:nvSpPr>
        <p:spPr>
          <a:xfrm>
            <a:off x="1600200" y="6513670"/>
            <a:ext cx="3907464" cy="274320"/>
          </a:xfrm>
        </p:spPr>
        <p:txBody>
          <a:bodyPr vert="horz" rtlCol="0"/>
          <a:lstStyle>
            <a:extLst/>
          </a:lstStyle>
          <a:p>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D86CA1CD-0665-4334-9BAC-E45C120B80B7}" type="datetimeFigureOut">
              <a:rPr lang="en-US" smtClean="0"/>
              <a:t>01/11/2017</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a:xfrm>
            <a:off x="8641080" y="6514568"/>
            <a:ext cx="464288" cy="274320"/>
          </a:xfrm>
        </p:spPr>
        <p:txBody>
          <a:bodyPr/>
          <a:lstStyle>
            <a:extLst/>
          </a:lstStyle>
          <a:p>
            <a:fld id="{B0DE8B9F-2BF9-4801-B1B3-97D3600BB657}" type="slidenum">
              <a:rPr lang="en-US" smtClean="0"/>
              <a:t>‹#›</a:t>
            </a:fld>
            <a:endParaRPr lang="en-US"/>
          </a:p>
        </p:txBody>
      </p:sp>
      <p:sp>
        <p:nvSpPr>
          <p:cNvPr id="10" name="Rectangle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11" name="Rectangle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2" name="Title 1"/>
          <p:cNvSpPr>
            <a:spLocks noGrp="1"/>
          </p:cNvSpPr>
          <p:nvPr>
            <p:ph type="title"/>
          </p:nvPr>
        </p:nvSpPr>
        <p:spPr>
          <a:xfrm>
            <a:off x="457200" y="251948"/>
            <a:ext cx="8229600" cy="1143000"/>
          </a:xfrm>
        </p:spPr>
        <p:txBody>
          <a:bodyPr anchor="b"/>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D86CA1CD-0665-4334-9BAC-E45C120B80B7}" type="datetimeFigureOut">
              <a:rPr lang="en-US" smtClean="0"/>
              <a:t>01/11/2017</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a:xfrm>
            <a:off x="8641080" y="6514568"/>
            <a:ext cx="464288" cy="274320"/>
          </a:xfrm>
        </p:spPr>
        <p:txBody>
          <a:bodyPr/>
          <a:lstStyle>
            <a:extLst/>
          </a:lstStyle>
          <a:p>
            <a:fld id="{B0DE8B9F-2BF9-4801-B1B3-97D3600BB657}"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53218"/>
            <a:ext cx="8229600" cy="1143000"/>
          </a:xfrm>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D86CA1CD-0665-4334-9BAC-E45C120B80B7}" type="datetimeFigureOut">
              <a:rPr lang="en-US" smtClean="0"/>
              <a:t>01/11/2017</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0DE8B9F-2BF9-4801-B1B3-97D3600BB657}" type="slidenum">
              <a:rPr lang="en-US" smtClean="0"/>
              <a:t>‹#›</a:t>
            </a:fld>
            <a:endParaRPr lang="en-US"/>
          </a:p>
        </p:txBody>
      </p:sp>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D86CA1CD-0665-4334-9BAC-E45C120B80B7}" type="datetimeFigureOut">
              <a:rPr lang="en-US" smtClean="0"/>
              <a:t>01/11/2017</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B0DE8B9F-2BF9-4801-B1B3-97D3600BB657}"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4963136" y="304800"/>
            <a:ext cx="3931920" cy="762000"/>
          </a:xfrm>
        </p:spPr>
        <p:txBody>
          <a:bodyPr anchor="b"/>
          <a:lstStyle>
            <a:lvl1pPr marL="0" algn="r">
              <a:buNone/>
              <a:defRPr sz="2000" b="1"/>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9" name="Date Placeholder 8"/>
          <p:cNvSpPr>
            <a:spLocks noGrp="1"/>
          </p:cNvSpPr>
          <p:nvPr>
            <p:ph type="dt" sz="half" idx="10"/>
          </p:nvPr>
        </p:nvSpPr>
        <p:spPr>
          <a:xfrm>
            <a:off x="5562600" y="6513670"/>
            <a:ext cx="3002280" cy="274320"/>
          </a:xfrm>
        </p:spPr>
        <p:txBody>
          <a:bodyPr vert="horz" rtlCol="0"/>
          <a:lstStyle>
            <a:extLst/>
          </a:lstStyle>
          <a:p>
            <a:fld id="{D86CA1CD-0665-4334-9BAC-E45C120B80B7}" type="datetimeFigureOut">
              <a:rPr lang="en-US" smtClean="0"/>
              <a:t>01/11/2017</a:t>
            </a:fld>
            <a:endParaRPr lang="en-US"/>
          </a:p>
        </p:txBody>
      </p:sp>
      <p:sp>
        <p:nvSpPr>
          <p:cNvPr id="10" name="Slide Number Placeholder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B0DE8B9F-2BF9-4801-B1B3-97D3600BB657}" type="slidenum">
              <a:rPr lang="en-US" smtClean="0"/>
              <a:t>‹#›</a:t>
            </a:fld>
            <a:endParaRPr lang="en-US"/>
          </a:p>
        </p:txBody>
      </p:sp>
      <p:sp>
        <p:nvSpPr>
          <p:cNvPr id="11" name="Footer Placeholder 10"/>
          <p:cNvSpPr>
            <a:spLocks noGrp="1"/>
          </p:cNvSpPr>
          <p:nvPr>
            <p:ph type="ftr" sz="quarter" idx="12"/>
          </p:nvPr>
        </p:nvSpPr>
        <p:spPr>
          <a:xfrm>
            <a:off x="1600200" y="6513670"/>
            <a:ext cx="3907464" cy="274320"/>
          </a:xfrm>
        </p:spPr>
        <p:txBody>
          <a:bodyPr vert="horz" rtlCol="0"/>
          <a:lstStyle>
            <a:extLst/>
          </a:lstStyle>
          <a:p>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0443" y="4724400"/>
            <a:ext cx="5486400" cy="664536"/>
          </a:xfrm>
        </p:spPr>
        <p:txBody>
          <a:bodyPr anchor="b"/>
          <a:lstStyle>
            <a:lvl1pPr marL="0" algn="r">
              <a:buNone/>
              <a:defRPr sz="2000" b="1"/>
            </a:lvl1pPr>
            <a:extLst/>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13" name="Picture Placeholder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8" name="Date Placeholder 7"/>
          <p:cNvSpPr>
            <a:spLocks noGrp="1"/>
          </p:cNvSpPr>
          <p:nvPr>
            <p:ph type="dt" sz="half" idx="10"/>
          </p:nvPr>
        </p:nvSpPr>
        <p:spPr>
          <a:xfrm>
            <a:off x="5562600" y="6509004"/>
            <a:ext cx="3002280" cy="274320"/>
          </a:xfrm>
        </p:spPr>
        <p:txBody>
          <a:bodyPr vert="horz" rtlCol="0"/>
          <a:lstStyle>
            <a:extLst/>
          </a:lstStyle>
          <a:p>
            <a:fld id="{D86CA1CD-0665-4334-9BAC-E45C120B80B7}" type="datetimeFigureOut">
              <a:rPr lang="en-US" smtClean="0"/>
              <a:t>01/11/2017</a:t>
            </a:fld>
            <a:endParaRPr lang="en-US"/>
          </a:p>
        </p:txBody>
      </p:sp>
      <p:sp>
        <p:nvSpPr>
          <p:cNvPr id="9" name="Slide Number Placeholder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B0DE8B9F-2BF9-4801-B1B3-97D3600BB657}" type="slidenum">
              <a:rPr lang="en-US" smtClean="0"/>
              <a:t>‹#›</a:t>
            </a:fld>
            <a:endParaRPr lang="en-US"/>
          </a:p>
        </p:txBody>
      </p:sp>
      <p:sp>
        <p:nvSpPr>
          <p:cNvPr id="10" name="Footer Placeholder 9"/>
          <p:cNvSpPr>
            <a:spLocks noGrp="1"/>
          </p:cNvSpPr>
          <p:nvPr>
            <p:ph type="ftr" sz="quarter" idx="12"/>
          </p:nvPr>
        </p:nvSpPr>
        <p:spPr>
          <a:xfrm>
            <a:off x="1600200" y="6509004"/>
            <a:ext cx="3907464" cy="274320"/>
          </a:xfrm>
        </p:spPr>
        <p:txBody>
          <a:bodyPr vert="horz" rtlCol="0"/>
          <a:lstStyle>
            <a:extLst/>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86CA1CD-0665-4334-9BAC-E45C120B80B7}" type="datetimeFigureOut">
              <a:rPr lang="en-US" smtClean="0"/>
              <a:t>01/11/2017</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0DE8B9F-2BF9-4801-B1B3-97D3600BB657}"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lvl1pPr algn="l">
              <a:defRPr/>
            </a:lvl1pPr>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86CA1CD-0665-4334-9BAC-E45C120B80B7}" type="datetimeFigureOut">
              <a:rPr lang="en-US" smtClean="0"/>
              <a:t>01/11/2017</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0DE8B9F-2BF9-4801-B1B3-97D3600BB657}"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ound Diagonal Corner Rectangle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Footer Placeholder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en-US"/>
          </a:p>
        </p:txBody>
      </p:sp>
      <p:sp>
        <p:nvSpPr>
          <p:cNvPr id="14" name="Date Placeholder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D86CA1CD-0665-4334-9BAC-E45C120B80B7}" type="datetimeFigureOut">
              <a:rPr lang="en-US" smtClean="0"/>
              <a:t>01/11/2017</a:t>
            </a:fld>
            <a:endParaRPr lang="en-US"/>
          </a:p>
        </p:txBody>
      </p:sp>
      <p:sp>
        <p:nvSpPr>
          <p:cNvPr id="23" name="Slide Number Placeholder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B0DE8B9F-2BF9-4801-B1B3-97D3600BB657}" type="slidenum">
              <a:rPr lang="en-US" smtClean="0"/>
              <a:t>‹#›</a:t>
            </a:fld>
            <a:endParaRPr lang="en-US"/>
          </a:p>
        </p:txBody>
      </p:sp>
      <p:sp>
        <p:nvSpPr>
          <p:cNvPr id="22" name="Title Placeholder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extLst/>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46237"/>
            <a:ext cx="8229600" cy="452628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609600" y="838200"/>
            <a:ext cx="7772400" cy="1470025"/>
          </a:xfrm>
        </p:spPr>
        <p:txBody>
          <a:bodyPr>
            <a:normAutofit fontScale="90000"/>
          </a:bodyPr>
          <a:lstStyle/>
          <a:p>
            <a:pPr eaLnBrk="1" hangingPunct="1">
              <a:defRPr/>
            </a:pPr>
            <a:r>
              <a:rPr lang="en-GB" sz="4800" dirty="0" smtClean="0">
                <a:solidFill>
                  <a:srgbClr val="00FF00"/>
                </a:solidFill>
                <a:ea typeface="ＭＳ Ｐゴシック" charset="-128"/>
              </a:rPr>
              <a:t>Planning </a:t>
            </a:r>
            <a:r>
              <a:rPr lang="en-GB" sz="4800" dirty="0" smtClean="0">
                <a:solidFill>
                  <a:srgbClr val="00FF00"/>
                </a:solidFill>
                <a:ea typeface="ＭＳ Ｐゴシック" charset="-128"/>
              </a:rPr>
              <a:t>your </a:t>
            </a:r>
            <a:r>
              <a:rPr lang="en-GB" sz="4800" dirty="0" smtClean="0">
                <a:solidFill>
                  <a:srgbClr val="00FF00"/>
                </a:solidFill>
                <a:ea typeface="ＭＳ Ｐゴシック" charset="-128"/>
              </a:rPr>
              <a:t>Literature Review</a:t>
            </a:r>
          </a:p>
        </p:txBody>
      </p:sp>
      <p:sp>
        <p:nvSpPr>
          <p:cNvPr id="2051" name="Rectangle 3"/>
          <p:cNvSpPr>
            <a:spLocks noGrp="1" noChangeArrowheads="1"/>
          </p:cNvSpPr>
          <p:nvPr>
            <p:ph type="subTitle" idx="1"/>
          </p:nvPr>
        </p:nvSpPr>
        <p:spPr>
          <a:xfrm>
            <a:off x="1403350" y="3429000"/>
            <a:ext cx="6400800" cy="1752600"/>
          </a:xfrm>
        </p:spPr>
        <p:txBody>
          <a:bodyPr>
            <a:normAutofit/>
          </a:bodyPr>
          <a:lstStyle/>
          <a:p>
            <a:pPr eaLnBrk="1" hangingPunct="1">
              <a:defRPr/>
            </a:pPr>
            <a:r>
              <a:rPr lang="en-GB" dirty="0" smtClean="0">
                <a:solidFill>
                  <a:srgbClr val="FFFF66"/>
                </a:solidFill>
                <a:ea typeface="ＭＳ Ｐゴシック" charset="-128"/>
              </a:rPr>
              <a:t>SHSS6070: Dissertation</a:t>
            </a:r>
          </a:p>
          <a:p>
            <a:pPr eaLnBrk="1" hangingPunct="1">
              <a:defRPr/>
            </a:pPr>
            <a:r>
              <a:rPr lang="en-GB" dirty="0" smtClean="0">
                <a:ea typeface="ＭＳ Ｐゴシック" charset="-128"/>
              </a:rPr>
              <a:t>Alison </a:t>
            </a:r>
            <a:r>
              <a:rPr lang="en-GB" dirty="0" err="1" smtClean="0">
                <a:ea typeface="ＭＳ Ｐゴシック" charset="-128"/>
              </a:rPr>
              <a:t>Connaughton</a:t>
            </a:r>
            <a:endParaRPr lang="en-GB" dirty="0" smtClean="0">
              <a:ea typeface="ＭＳ Ｐゴシック" charset="-128"/>
            </a:endParaRPr>
          </a:p>
        </p:txBody>
      </p:sp>
    </p:spTree>
    <p:extLst>
      <p:ext uri="{BB962C8B-B14F-4D97-AF65-F5344CB8AC3E}">
        <p14:creationId xmlns:p14="http://schemas.microsoft.com/office/powerpoint/2010/main" val="1161517693"/>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hangingPunct="1">
              <a:defRPr/>
            </a:pPr>
            <a:r>
              <a:rPr lang="en-GB" dirty="0" smtClean="0">
                <a:ea typeface="+mj-ea"/>
              </a:rPr>
              <a:t>1</a:t>
            </a:r>
            <a:r>
              <a:rPr lang="en-GB" baseline="30000" dirty="0" smtClean="0">
                <a:ea typeface="+mj-ea"/>
              </a:rPr>
              <a:t>st</a:t>
            </a:r>
            <a:r>
              <a:rPr lang="en-GB" dirty="0" smtClean="0">
                <a:ea typeface="+mj-ea"/>
              </a:rPr>
              <a:t> class dissertation</a:t>
            </a:r>
            <a:endParaRPr lang="en-US" dirty="0" smtClean="0">
              <a:ea typeface="+mj-ea"/>
            </a:endParaRPr>
          </a:p>
        </p:txBody>
      </p:sp>
      <p:sp>
        <p:nvSpPr>
          <p:cNvPr id="4099" name="Content Placeholder 2"/>
          <p:cNvSpPr>
            <a:spLocks noGrp="1"/>
          </p:cNvSpPr>
          <p:nvPr>
            <p:ph idx="1"/>
          </p:nvPr>
        </p:nvSpPr>
        <p:spPr>
          <a:xfrm>
            <a:off x="457200" y="1752600"/>
            <a:ext cx="8229600" cy="4738687"/>
          </a:xfrm>
        </p:spPr>
        <p:txBody>
          <a:bodyPr/>
          <a:lstStyle/>
          <a:p>
            <a:pPr eaLnBrk="1" hangingPunct="1"/>
            <a:r>
              <a:rPr lang="en-GB" sz="2000" dirty="0" smtClean="0"/>
              <a:t>All literature reviewed is relevant to the research problem, and is critically and systematically analysed. Shows clear ability to analyse and synthesise different theoretical, conceptual and applied perspectives.</a:t>
            </a:r>
            <a:endParaRPr lang="en-US" sz="2000" dirty="0" smtClean="0"/>
          </a:p>
          <a:p>
            <a:pPr eaLnBrk="1" hangingPunct="1"/>
            <a:r>
              <a:rPr lang="en-GB" sz="2000" dirty="0" smtClean="0">
                <a:solidFill>
                  <a:srgbClr val="FFFF00"/>
                </a:solidFill>
              </a:rPr>
              <a:t>Clear and concise analysis and interpretation of the data, making links to the existing body of knowledge. Evidence of originality in this analysis and interpretation, with innovative thinking and depth of understanding.</a:t>
            </a:r>
            <a:endParaRPr lang="en-US" sz="2000" dirty="0" smtClean="0">
              <a:solidFill>
                <a:srgbClr val="FFFF00"/>
              </a:solidFill>
            </a:endParaRPr>
          </a:p>
          <a:p>
            <a:pPr eaLnBrk="1" hangingPunct="1"/>
            <a:r>
              <a:rPr lang="en-GB" sz="2000" dirty="0" smtClean="0"/>
              <a:t>Clear, logical and coherent organisation.</a:t>
            </a:r>
            <a:endParaRPr lang="en-US" sz="2000" dirty="0" smtClean="0"/>
          </a:p>
          <a:p>
            <a:pPr eaLnBrk="1" hangingPunct="1"/>
            <a:r>
              <a:rPr lang="en-GB" sz="2000" dirty="0" smtClean="0"/>
              <a:t>Connects the literature and argument over the entire study in a coherent fashion.  Clearly identifies directions for future research. Potential for publication.</a:t>
            </a:r>
            <a:endParaRPr lang="en-US" sz="2000" dirty="0" smtClean="0"/>
          </a:p>
          <a:p>
            <a:pPr eaLnBrk="1" hangingPunct="1"/>
            <a:endParaRPr lang="en-US" dirty="0" smtClean="0"/>
          </a:p>
        </p:txBody>
      </p:sp>
    </p:spTree>
    <p:extLst>
      <p:ext uri="{BB962C8B-B14F-4D97-AF65-F5344CB8AC3E}">
        <p14:creationId xmlns:p14="http://schemas.microsoft.com/office/powerpoint/2010/main" val="7897407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3536"/>
            <a:ext cx="8229600" cy="1346664"/>
          </a:xfrm>
        </p:spPr>
        <p:txBody>
          <a:bodyPr>
            <a:normAutofit fontScale="90000"/>
          </a:bodyPr>
          <a:lstStyle/>
          <a:p>
            <a:pPr algn="l" eaLnBrk="1" hangingPunct="1">
              <a:defRPr/>
            </a:pPr>
            <a:r>
              <a:rPr lang="en-GB" dirty="0" smtClean="0">
                <a:ea typeface="+mj-ea"/>
              </a:rPr>
              <a:t>Common problems with literature reviews</a:t>
            </a:r>
            <a:endParaRPr lang="en-US" dirty="0" smtClean="0">
              <a:ea typeface="+mj-ea"/>
            </a:endParaRPr>
          </a:p>
        </p:txBody>
      </p:sp>
      <p:sp>
        <p:nvSpPr>
          <p:cNvPr id="5123" name="Content Placeholder 2"/>
          <p:cNvSpPr>
            <a:spLocks noGrp="1"/>
          </p:cNvSpPr>
          <p:nvPr>
            <p:ph idx="1"/>
          </p:nvPr>
        </p:nvSpPr>
        <p:spPr/>
        <p:txBody>
          <a:bodyPr/>
          <a:lstStyle/>
          <a:p>
            <a:pPr eaLnBrk="1" hangingPunct="1"/>
            <a:r>
              <a:rPr lang="en-GB" sz="2000" dirty="0" smtClean="0"/>
              <a:t>Irrelevant information</a:t>
            </a:r>
          </a:p>
          <a:p>
            <a:pPr eaLnBrk="1" hangingPunct="1"/>
            <a:r>
              <a:rPr lang="en-GB" sz="2000" dirty="0" smtClean="0"/>
              <a:t>Does not address the specific research question – talks around the area</a:t>
            </a:r>
          </a:p>
          <a:p>
            <a:pPr eaLnBrk="1" hangingPunct="1"/>
            <a:r>
              <a:rPr lang="en-GB" sz="2000" dirty="0" smtClean="0"/>
              <a:t>Too few or too many words – be honest with yourself</a:t>
            </a:r>
          </a:p>
          <a:p>
            <a:pPr eaLnBrk="1" hangingPunct="1"/>
            <a:r>
              <a:rPr lang="en-GB" sz="2000" dirty="0" smtClean="0"/>
              <a:t>Repetition due to poor structure</a:t>
            </a:r>
          </a:p>
          <a:p>
            <a:pPr eaLnBrk="1" hangingPunct="1"/>
            <a:r>
              <a:rPr lang="en-GB" sz="2000" dirty="0" smtClean="0"/>
              <a:t>Linking of sections</a:t>
            </a:r>
          </a:p>
          <a:p>
            <a:pPr eaLnBrk="1" hangingPunct="1"/>
            <a:r>
              <a:rPr lang="en-GB" sz="2000" dirty="0" smtClean="0"/>
              <a:t>No introduction to what is to be discussed</a:t>
            </a:r>
          </a:p>
          <a:p>
            <a:pPr eaLnBrk="1" hangingPunct="1"/>
            <a:r>
              <a:rPr lang="en-GB" sz="2000" dirty="0" smtClean="0"/>
              <a:t>Poor referencing &amp; incorrect referencing (not using primary sources)</a:t>
            </a:r>
          </a:p>
          <a:p>
            <a:pPr eaLnBrk="1" hangingPunct="1"/>
            <a:r>
              <a:rPr lang="en-GB" sz="2000" dirty="0" smtClean="0"/>
              <a:t>Poor quality of resources</a:t>
            </a:r>
          </a:p>
          <a:p>
            <a:pPr eaLnBrk="1" hangingPunct="1"/>
            <a:r>
              <a:rPr lang="en-GB" sz="2000" dirty="0" smtClean="0"/>
              <a:t>Failing to use figures and tables</a:t>
            </a:r>
          </a:p>
          <a:p>
            <a:pPr eaLnBrk="1" hangingPunct="1"/>
            <a:r>
              <a:rPr lang="en-GB" sz="2000" dirty="0" smtClean="0"/>
              <a:t>Too many / too little paragraphs</a:t>
            </a:r>
          </a:p>
          <a:p>
            <a:pPr eaLnBrk="1" hangingPunct="1"/>
            <a:r>
              <a:rPr lang="en-GB" sz="2000" dirty="0" smtClean="0"/>
              <a:t>Description rather than analysis of research</a:t>
            </a:r>
          </a:p>
          <a:p>
            <a:pPr eaLnBrk="1" hangingPunct="1"/>
            <a:endParaRPr lang="en-US" dirty="0" smtClean="0"/>
          </a:p>
        </p:txBody>
      </p:sp>
    </p:spTree>
    <p:extLst>
      <p:ext uri="{BB962C8B-B14F-4D97-AF65-F5344CB8AC3E}">
        <p14:creationId xmlns:p14="http://schemas.microsoft.com/office/powerpoint/2010/main" val="730188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143000"/>
          </a:xfrm>
        </p:spPr>
        <p:txBody>
          <a:bodyPr>
            <a:normAutofit fontScale="90000"/>
          </a:bodyPr>
          <a:lstStyle/>
          <a:p>
            <a:pPr algn="l" eaLnBrk="1" hangingPunct="1">
              <a:defRPr/>
            </a:pPr>
            <a:r>
              <a:rPr lang="en-GB" dirty="0" smtClean="0">
                <a:ea typeface="ＭＳ Ｐゴシック" charset="-128"/>
              </a:rPr>
              <a:t>Make sure the following are adhered to…</a:t>
            </a:r>
            <a:endParaRPr lang="en-US" dirty="0" smtClean="0">
              <a:ea typeface="ＭＳ Ｐゴシック" charset="-128"/>
            </a:endParaRPr>
          </a:p>
        </p:txBody>
      </p:sp>
      <p:sp>
        <p:nvSpPr>
          <p:cNvPr id="6147" name="Content Placeholder 2"/>
          <p:cNvSpPr>
            <a:spLocks noGrp="1"/>
          </p:cNvSpPr>
          <p:nvPr>
            <p:ph idx="1"/>
          </p:nvPr>
        </p:nvSpPr>
        <p:spPr/>
        <p:txBody>
          <a:bodyPr/>
          <a:lstStyle/>
          <a:p>
            <a:pPr eaLnBrk="1" hangingPunct="1"/>
            <a:r>
              <a:rPr lang="en-GB" dirty="0" smtClean="0"/>
              <a:t>All literature reviewed is relevant to the research problem</a:t>
            </a:r>
          </a:p>
          <a:p>
            <a:pPr eaLnBrk="1" hangingPunct="1"/>
            <a:r>
              <a:rPr lang="en-GB" dirty="0" smtClean="0"/>
              <a:t>Tempting to include all that you have found!</a:t>
            </a:r>
          </a:p>
          <a:p>
            <a:pPr eaLnBrk="1" hangingPunct="1"/>
            <a:r>
              <a:rPr lang="en-GB" dirty="0" smtClean="0"/>
              <a:t>Is it relevant?.... Really?</a:t>
            </a:r>
          </a:p>
          <a:p>
            <a:pPr eaLnBrk="1" hangingPunct="1"/>
            <a:endParaRPr lang="en-US" dirty="0" smtClean="0"/>
          </a:p>
          <a:p>
            <a:pPr eaLnBrk="1" hangingPunct="1"/>
            <a:endParaRPr lang="en-US" dirty="0" smtClean="0"/>
          </a:p>
        </p:txBody>
      </p:sp>
    </p:spTree>
    <p:extLst>
      <p:ext uri="{BB962C8B-B14F-4D97-AF65-F5344CB8AC3E}">
        <p14:creationId xmlns:p14="http://schemas.microsoft.com/office/powerpoint/2010/main" val="15144672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914400"/>
            <a:ext cx="8229600" cy="1143000"/>
          </a:xfrm>
        </p:spPr>
        <p:txBody>
          <a:bodyPr>
            <a:normAutofit fontScale="90000"/>
          </a:bodyPr>
          <a:lstStyle/>
          <a:p>
            <a:pPr algn="ctr" eaLnBrk="1" hangingPunct="1">
              <a:defRPr/>
            </a:pPr>
            <a:r>
              <a:rPr lang="en-GB" dirty="0" smtClean="0">
                <a:solidFill>
                  <a:schemeClr val="tx1"/>
                </a:solidFill>
                <a:ea typeface="ＭＳ Ｐゴシック" charset="-128"/>
              </a:rPr>
              <a:t/>
            </a:r>
            <a:br>
              <a:rPr lang="en-GB" dirty="0" smtClean="0">
                <a:solidFill>
                  <a:schemeClr val="tx1"/>
                </a:solidFill>
                <a:ea typeface="ＭＳ Ｐゴシック" charset="-128"/>
              </a:rPr>
            </a:br>
            <a:r>
              <a:rPr lang="en-GB" dirty="0">
                <a:solidFill>
                  <a:schemeClr val="tx1"/>
                </a:solidFill>
                <a:ea typeface="ＭＳ Ｐゴシック" charset="-128"/>
              </a:rPr>
              <a:t/>
            </a:r>
            <a:br>
              <a:rPr lang="en-GB" dirty="0">
                <a:solidFill>
                  <a:schemeClr val="tx1"/>
                </a:solidFill>
                <a:ea typeface="ＭＳ Ｐゴシック" charset="-128"/>
              </a:rPr>
            </a:br>
            <a:r>
              <a:rPr lang="en-GB" dirty="0" smtClean="0">
                <a:solidFill>
                  <a:srgbClr val="92D050"/>
                </a:solidFill>
                <a:ea typeface="ＭＳ Ｐゴシック" charset="-128"/>
              </a:rPr>
              <a:t>Literature reviewed is critically and systematically analysed.</a:t>
            </a:r>
            <a:r>
              <a:rPr lang="en-US" dirty="0" smtClean="0">
                <a:ea typeface="ＭＳ Ｐゴシック" charset="-128"/>
              </a:rPr>
              <a:t/>
            </a:r>
            <a:br>
              <a:rPr lang="en-US" dirty="0" smtClean="0">
                <a:ea typeface="ＭＳ Ｐゴシック" charset="-128"/>
              </a:rPr>
            </a:br>
            <a:endParaRPr lang="en-US" dirty="0" smtClean="0">
              <a:ea typeface="ＭＳ Ｐゴシック" charset="-128"/>
            </a:endParaRPr>
          </a:p>
        </p:txBody>
      </p:sp>
      <p:sp>
        <p:nvSpPr>
          <p:cNvPr id="7171" name="Content Placeholder 2"/>
          <p:cNvSpPr>
            <a:spLocks noGrp="1"/>
          </p:cNvSpPr>
          <p:nvPr>
            <p:ph idx="1"/>
          </p:nvPr>
        </p:nvSpPr>
        <p:spPr/>
        <p:txBody>
          <a:bodyPr/>
          <a:lstStyle/>
          <a:p>
            <a:pPr eaLnBrk="1" hangingPunct="1"/>
            <a:r>
              <a:rPr lang="en-GB" dirty="0" smtClean="0"/>
              <a:t>Critically – positive and negative aspects about the research findings </a:t>
            </a:r>
          </a:p>
          <a:p>
            <a:pPr marL="0" indent="0" eaLnBrk="1" hangingPunct="1">
              <a:buNone/>
            </a:pPr>
            <a:r>
              <a:rPr lang="en-GB" dirty="0"/>
              <a:t>	</a:t>
            </a:r>
            <a:r>
              <a:rPr lang="en-GB" dirty="0" smtClean="0"/>
              <a:t>…..and the methodologies employed.</a:t>
            </a:r>
          </a:p>
          <a:p>
            <a:pPr eaLnBrk="1" hangingPunct="1"/>
            <a:r>
              <a:rPr lang="en-GB" dirty="0" smtClean="0"/>
              <a:t>Are you supporting a theory that has been discredited / modified and updated?</a:t>
            </a:r>
          </a:p>
          <a:p>
            <a:pPr eaLnBrk="1" hangingPunct="1"/>
            <a:r>
              <a:rPr lang="en-GB" dirty="0" smtClean="0"/>
              <a:t>Systematically – logical progression of theories / research – chronological. </a:t>
            </a:r>
            <a:endParaRPr lang="en-US" dirty="0" smtClean="0"/>
          </a:p>
        </p:txBody>
      </p:sp>
    </p:spTree>
    <p:extLst>
      <p:ext uri="{BB962C8B-B14F-4D97-AF65-F5344CB8AC3E}">
        <p14:creationId xmlns:p14="http://schemas.microsoft.com/office/powerpoint/2010/main" val="40040771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571500"/>
            <a:ext cx="8229600" cy="1143000"/>
          </a:xfrm>
        </p:spPr>
        <p:txBody>
          <a:bodyPr>
            <a:normAutofit fontScale="90000"/>
          </a:bodyPr>
          <a:lstStyle/>
          <a:p>
            <a:pPr eaLnBrk="1" hangingPunct="1">
              <a:defRPr/>
            </a:pPr>
            <a:r>
              <a:rPr lang="en-GB" sz="2800" dirty="0" smtClean="0">
                <a:solidFill>
                  <a:schemeClr val="tx1"/>
                </a:solidFill>
                <a:ea typeface="+mj-ea"/>
              </a:rPr>
              <a:t>Shows clear ability to analyse and synthesise different theoretical, conceptual and applied perspectives.</a:t>
            </a:r>
            <a:r>
              <a:rPr lang="en-GB" dirty="0" smtClean="0">
                <a:solidFill>
                  <a:schemeClr val="tx1"/>
                </a:solidFill>
                <a:ea typeface="+mj-ea"/>
              </a:rPr>
              <a:t/>
            </a:r>
            <a:br>
              <a:rPr lang="en-GB" dirty="0" smtClean="0">
                <a:solidFill>
                  <a:schemeClr val="tx1"/>
                </a:solidFill>
                <a:ea typeface="+mj-ea"/>
              </a:rPr>
            </a:br>
            <a:endParaRPr lang="en-US" dirty="0" smtClean="0">
              <a:ea typeface="+mj-ea"/>
            </a:endParaRPr>
          </a:p>
        </p:txBody>
      </p:sp>
      <p:sp>
        <p:nvSpPr>
          <p:cNvPr id="8195" name="Content Placeholder 2"/>
          <p:cNvSpPr>
            <a:spLocks noGrp="1"/>
          </p:cNvSpPr>
          <p:nvPr>
            <p:ph idx="1"/>
          </p:nvPr>
        </p:nvSpPr>
        <p:spPr/>
        <p:txBody>
          <a:bodyPr/>
          <a:lstStyle/>
          <a:p>
            <a:pPr eaLnBrk="1" hangingPunct="1"/>
            <a:endParaRPr lang="en-GB" smtClean="0"/>
          </a:p>
          <a:p>
            <a:pPr eaLnBrk="1" hangingPunct="1"/>
            <a:r>
              <a:rPr lang="en-GB" smtClean="0"/>
              <a:t>Analysis of research and theories – demonstrates breadth and depth of reading.</a:t>
            </a:r>
          </a:p>
          <a:p>
            <a:pPr eaLnBrk="1" hangingPunct="1"/>
            <a:r>
              <a:rPr lang="en-GB" smtClean="0"/>
              <a:t>Description only demonstrates a basic understanding. </a:t>
            </a:r>
            <a:endParaRPr lang="en-US" smtClean="0"/>
          </a:p>
          <a:p>
            <a:pPr eaLnBrk="1" hangingPunct="1"/>
            <a:endParaRPr lang="en-US" smtClean="0"/>
          </a:p>
        </p:txBody>
      </p:sp>
    </p:spTree>
    <p:extLst>
      <p:ext uri="{BB962C8B-B14F-4D97-AF65-F5344CB8AC3E}">
        <p14:creationId xmlns:p14="http://schemas.microsoft.com/office/powerpoint/2010/main" val="20770983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ea typeface="+mj-ea"/>
              </a:rPr>
              <a:t>Links to Discussion Section:</a:t>
            </a:r>
            <a:endParaRPr lang="en-US" dirty="0" smtClean="0">
              <a:ea typeface="+mj-ea"/>
            </a:endParaRPr>
          </a:p>
        </p:txBody>
      </p:sp>
      <p:sp>
        <p:nvSpPr>
          <p:cNvPr id="9219" name="Content Placeholder 2"/>
          <p:cNvSpPr>
            <a:spLocks noGrp="1"/>
          </p:cNvSpPr>
          <p:nvPr>
            <p:ph idx="1"/>
          </p:nvPr>
        </p:nvSpPr>
        <p:spPr/>
        <p:txBody>
          <a:bodyPr>
            <a:normAutofit lnSpcReduction="10000"/>
          </a:bodyPr>
          <a:lstStyle/>
          <a:p>
            <a:pPr eaLnBrk="1" hangingPunct="1"/>
            <a:r>
              <a:rPr lang="en-GB" sz="2800" dirty="0" smtClean="0"/>
              <a:t>Do you have sufficient information / research to refer to?</a:t>
            </a:r>
          </a:p>
          <a:p>
            <a:pPr eaLnBrk="1" hangingPunct="1"/>
            <a:r>
              <a:rPr lang="en-GB" sz="2800" dirty="0" smtClean="0"/>
              <a:t>Have your results shown up any new avenues of research that you have omitted and now need to go back and include? – this shouldn't</a:t>
            </a:r>
            <a:r>
              <a:rPr lang="en-GB" altLang="ja-JP" sz="2800" dirty="0" smtClean="0"/>
              <a:t> happen in theory but…</a:t>
            </a:r>
          </a:p>
          <a:p>
            <a:pPr marL="0" indent="0" eaLnBrk="1" hangingPunct="1">
              <a:buNone/>
            </a:pPr>
            <a:r>
              <a:rPr lang="en-GB" altLang="ja-JP" sz="2800" dirty="0" smtClean="0"/>
              <a:t>	Don’t be afraid to do this at a later date…</a:t>
            </a:r>
          </a:p>
          <a:p>
            <a:pPr eaLnBrk="1" hangingPunct="1"/>
            <a:r>
              <a:rPr lang="en-GB" sz="2800" dirty="0" smtClean="0"/>
              <a:t>Clear and concise analysis and interpretation of the data, making links to the existing body of knowledge. </a:t>
            </a:r>
            <a:r>
              <a:rPr lang="en-US" dirty="0" smtClean="0"/>
              <a:t/>
            </a:r>
            <a:br>
              <a:rPr lang="en-US" dirty="0" smtClean="0"/>
            </a:br>
            <a:endParaRPr lang="en-US" dirty="0" smtClean="0"/>
          </a:p>
          <a:p>
            <a:pPr eaLnBrk="1" hangingPunct="1"/>
            <a:endParaRPr lang="en-US" dirty="0" smtClean="0"/>
          </a:p>
        </p:txBody>
      </p:sp>
    </p:spTree>
    <p:extLst>
      <p:ext uri="{BB962C8B-B14F-4D97-AF65-F5344CB8AC3E}">
        <p14:creationId xmlns:p14="http://schemas.microsoft.com/office/powerpoint/2010/main" val="1317126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Task:</a:t>
            </a:r>
            <a:endParaRPr lang="en-US" dirty="0"/>
          </a:p>
        </p:txBody>
      </p:sp>
      <p:sp>
        <p:nvSpPr>
          <p:cNvPr id="3" name="Content Placeholder 2"/>
          <p:cNvSpPr>
            <a:spLocks noGrp="1"/>
          </p:cNvSpPr>
          <p:nvPr>
            <p:ph idx="1"/>
          </p:nvPr>
        </p:nvSpPr>
        <p:spPr>
          <a:xfrm>
            <a:off x="457200" y="1447800"/>
            <a:ext cx="8229600" cy="5181600"/>
          </a:xfrm>
        </p:spPr>
        <p:txBody>
          <a:bodyPr>
            <a:normAutofit fontScale="85000" lnSpcReduction="20000"/>
          </a:bodyPr>
          <a:lstStyle/>
          <a:p>
            <a:r>
              <a:rPr lang="en-GB" dirty="0" smtClean="0"/>
              <a:t>Evaluate your current progress with your literature review</a:t>
            </a:r>
            <a:r>
              <a:rPr lang="en-US" dirty="0" smtClean="0"/>
              <a:t>.</a:t>
            </a:r>
          </a:p>
          <a:p>
            <a:r>
              <a:rPr lang="en-GB" dirty="0" smtClean="0"/>
              <a:t>Where have you reached?</a:t>
            </a:r>
          </a:p>
          <a:p>
            <a:r>
              <a:rPr lang="en-GB" dirty="0" smtClean="0"/>
              <a:t>Quantity and quality of resources?</a:t>
            </a:r>
          </a:p>
          <a:p>
            <a:r>
              <a:rPr lang="en-GB" dirty="0" smtClean="0"/>
              <a:t>Structure?</a:t>
            </a:r>
          </a:p>
          <a:p>
            <a:endParaRPr lang="en-US" dirty="0" smtClean="0"/>
          </a:p>
          <a:p>
            <a:r>
              <a:rPr lang="en-GB" dirty="0" smtClean="0"/>
              <a:t>Goal setting…</a:t>
            </a:r>
          </a:p>
          <a:p>
            <a:r>
              <a:rPr lang="en-GB" dirty="0" smtClean="0"/>
              <a:t>What is your plan to get this completed by the end of December / early January?</a:t>
            </a:r>
          </a:p>
          <a:p>
            <a:endParaRPr lang="en-GB" dirty="0" smtClean="0"/>
          </a:p>
          <a:p>
            <a:r>
              <a:rPr lang="en-GB" dirty="0" smtClean="0"/>
              <a:t>What does this mean realistically?</a:t>
            </a:r>
          </a:p>
          <a:p>
            <a:r>
              <a:rPr lang="en-GB" dirty="0" smtClean="0"/>
              <a:t>What are you going to do over the next two weeks?</a:t>
            </a:r>
          </a:p>
          <a:p>
            <a:r>
              <a:rPr lang="en-GB" dirty="0" smtClean="0"/>
              <a:t>What do you need to ask your supervisor prior to the Christmas break?</a:t>
            </a:r>
          </a:p>
          <a:p>
            <a:endParaRPr lang="en-GB" dirty="0" smtClean="0"/>
          </a:p>
        </p:txBody>
      </p:sp>
    </p:spTree>
    <p:extLst>
      <p:ext uri="{BB962C8B-B14F-4D97-AF65-F5344CB8AC3E}">
        <p14:creationId xmlns:p14="http://schemas.microsoft.com/office/powerpoint/2010/main" val="13759498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algn="l" eaLnBrk="1" hangingPunct="1">
              <a:defRPr/>
            </a:pPr>
            <a:r>
              <a:rPr lang="en-GB" dirty="0" smtClean="0">
                <a:solidFill>
                  <a:srgbClr val="00FF00"/>
                </a:solidFill>
                <a:ea typeface="ＭＳ Ｐゴシック" charset="-128"/>
              </a:rPr>
              <a:t>Review of literature</a:t>
            </a:r>
          </a:p>
        </p:txBody>
      </p:sp>
      <p:sp>
        <p:nvSpPr>
          <p:cNvPr id="24579" name="Rectangle 3"/>
          <p:cNvSpPr>
            <a:spLocks noGrp="1" noChangeArrowheads="1"/>
          </p:cNvSpPr>
          <p:nvPr>
            <p:ph idx="1"/>
          </p:nvPr>
        </p:nvSpPr>
        <p:spPr/>
        <p:txBody>
          <a:bodyPr/>
          <a:lstStyle/>
          <a:p>
            <a:pPr algn="ctr" eaLnBrk="1" hangingPunct="1">
              <a:buFontTx/>
              <a:buNone/>
            </a:pPr>
            <a:r>
              <a:rPr lang="en-GB" sz="4400" b="1" dirty="0" smtClean="0">
                <a:solidFill>
                  <a:srgbClr val="FFFF66"/>
                </a:solidFill>
              </a:rPr>
              <a:t>General </a:t>
            </a:r>
            <a:r>
              <a:rPr lang="en-GB" sz="2800" b="1" dirty="0" smtClean="0">
                <a:solidFill>
                  <a:srgbClr val="FFFF66"/>
                </a:solidFill>
              </a:rPr>
              <a:t>(intro to area of study)</a:t>
            </a:r>
          </a:p>
          <a:p>
            <a:pPr eaLnBrk="1" hangingPunct="1"/>
            <a:endParaRPr lang="en-GB" b="1" dirty="0" smtClean="0"/>
          </a:p>
          <a:p>
            <a:pPr eaLnBrk="1" hangingPunct="1"/>
            <a:endParaRPr lang="en-GB" dirty="0" smtClean="0"/>
          </a:p>
          <a:p>
            <a:pPr eaLnBrk="1" hangingPunct="1"/>
            <a:endParaRPr lang="en-GB" dirty="0" smtClean="0"/>
          </a:p>
          <a:p>
            <a:pPr eaLnBrk="1" hangingPunct="1"/>
            <a:endParaRPr lang="en-GB" dirty="0" smtClean="0"/>
          </a:p>
          <a:p>
            <a:pPr eaLnBrk="1" hangingPunct="1"/>
            <a:endParaRPr lang="en-GB" dirty="0" smtClean="0"/>
          </a:p>
          <a:p>
            <a:pPr algn="ctr" eaLnBrk="1" hangingPunct="1">
              <a:buFontTx/>
              <a:buNone/>
            </a:pPr>
            <a:endParaRPr lang="en-GB" dirty="0" smtClean="0">
              <a:solidFill>
                <a:srgbClr val="FF66CC"/>
              </a:solidFill>
            </a:endParaRPr>
          </a:p>
          <a:p>
            <a:pPr algn="ctr" eaLnBrk="1" hangingPunct="1">
              <a:buFontTx/>
              <a:buNone/>
            </a:pPr>
            <a:r>
              <a:rPr lang="en-GB" dirty="0" smtClean="0">
                <a:solidFill>
                  <a:srgbClr val="FF66CC"/>
                </a:solidFill>
              </a:rPr>
              <a:t>Specific </a:t>
            </a:r>
            <a:r>
              <a:rPr lang="en-GB" sz="2800" dirty="0" smtClean="0">
                <a:solidFill>
                  <a:srgbClr val="FF66CC"/>
                </a:solidFill>
              </a:rPr>
              <a:t>(most relevant studies)</a:t>
            </a:r>
          </a:p>
          <a:p>
            <a:pPr eaLnBrk="1" hangingPunct="1"/>
            <a:endParaRPr lang="en-GB" dirty="0" smtClean="0"/>
          </a:p>
        </p:txBody>
      </p:sp>
      <p:sp>
        <p:nvSpPr>
          <p:cNvPr id="24580" name="Line 4"/>
          <p:cNvSpPr>
            <a:spLocks noChangeShapeType="1"/>
          </p:cNvSpPr>
          <p:nvPr/>
        </p:nvSpPr>
        <p:spPr bwMode="auto">
          <a:xfrm>
            <a:off x="4572000" y="2286000"/>
            <a:ext cx="0" cy="2736850"/>
          </a:xfrm>
          <a:prstGeom prst="line">
            <a:avLst/>
          </a:prstGeom>
          <a:noFill/>
          <a:ln w="79375">
            <a:solidFill>
              <a:schemeClr val="tx1"/>
            </a:solidFill>
            <a:round/>
            <a:headEnd/>
            <a:tailEnd type="stealth" w="lg" len="lg"/>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297126110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8" presetClass="entr" presetSubtype="12" fill="hold"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animEffect transition="in" filter="strips(downLeft)">
                                      <p:cBhvr>
                                        <p:cTn id="7" dur="500"/>
                                        <p:tgtEl>
                                          <p:spTgt spid="24579">
                                            <p:txEl>
                                              <p:pRg st="0" end="0"/>
                                            </p:txEl>
                                          </p:spTgt>
                                        </p:tgtEl>
                                      </p:cBhvr>
                                    </p:animEffect>
                                  </p:childTnLst>
                                </p:cTn>
                              </p:par>
                            </p:childTnLst>
                          </p:cTn>
                        </p:par>
                        <p:par>
                          <p:cTn id="8" fill="hold" nodeType="afterGroup">
                            <p:stCondLst>
                              <p:cond delay="500"/>
                            </p:stCondLst>
                            <p:childTnLst>
                              <p:par>
                                <p:cTn id="9" presetID="34" presetClass="entr" presetSubtype="0" fill="hold" grpId="0" nodeType="afterEffect">
                                  <p:stCondLst>
                                    <p:cond delay="0"/>
                                  </p:stCondLst>
                                  <p:childTnLst>
                                    <p:set>
                                      <p:cBhvr>
                                        <p:cTn id="10" dur="1" fill="hold">
                                          <p:stCondLst>
                                            <p:cond delay="0"/>
                                          </p:stCondLst>
                                        </p:cTn>
                                        <p:tgtEl>
                                          <p:spTgt spid="24580"/>
                                        </p:tgtEl>
                                        <p:attrNameLst>
                                          <p:attrName>style.visibility</p:attrName>
                                        </p:attrNameLst>
                                      </p:cBhvr>
                                      <p:to>
                                        <p:strVal val="visible"/>
                                      </p:to>
                                    </p:set>
                                    <p:anim from="(-#ppt_w/2)" to="(#ppt_x)" calcmode="lin" valueType="num">
                                      <p:cBhvr>
                                        <p:cTn id="11" dur="1200" fill="hold">
                                          <p:stCondLst>
                                            <p:cond delay="0"/>
                                          </p:stCondLst>
                                        </p:cTn>
                                        <p:tgtEl>
                                          <p:spTgt spid="24580"/>
                                        </p:tgtEl>
                                        <p:attrNameLst>
                                          <p:attrName>ppt_x</p:attrName>
                                        </p:attrNameLst>
                                      </p:cBhvr>
                                    </p:anim>
                                    <p:anim from="0" to="-1.0" calcmode="lin" valueType="num">
                                      <p:cBhvr>
                                        <p:cTn id="12" dur="400" decel="50000" autoRev="1" fill="hold">
                                          <p:stCondLst>
                                            <p:cond delay="1200"/>
                                          </p:stCondLst>
                                        </p:cTn>
                                        <p:tgtEl>
                                          <p:spTgt spid="24580"/>
                                        </p:tgtEl>
                                        <p:attrNameLst>
                                          <p:attrName>xshear</p:attrName>
                                        </p:attrNameLst>
                                      </p:cBhvr>
                                    </p:anim>
                                    <p:animScale>
                                      <p:cBhvr>
                                        <p:cTn id="13" dur="400" decel="100000" autoRev="1" fill="hold">
                                          <p:stCondLst>
                                            <p:cond delay="1200"/>
                                          </p:stCondLst>
                                        </p:cTn>
                                        <p:tgtEl>
                                          <p:spTgt spid="24580"/>
                                        </p:tgtEl>
                                      </p:cBhvr>
                                      <p:from x="100000" y="100000"/>
                                      <p:to x="80000" y="100000"/>
                                    </p:animScale>
                                    <p:anim by="(#ppt_h/3+#ppt_w*0.1)" calcmode="lin" valueType="num">
                                      <p:cBhvr additive="sum">
                                        <p:cTn id="14" dur="400" decel="100000" autoRev="1" fill="hold">
                                          <p:stCondLst>
                                            <p:cond delay="1200"/>
                                          </p:stCondLst>
                                        </p:cTn>
                                        <p:tgtEl>
                                          <p:spTgt spid="24580"/>
                                        </p:tgtEl>
                                        <p:attrNameLst>
                                          <p:attrName>ppt_x</p:attrName>
                                        </p:attrNameLst>
                                      </p:cBhvr>
                                    </p:anim>
                                  </p:childTnLst>
                                </p:cTn>
                              </p:par>
                            </p:childTnLst>
                          </p:cTn>
                        </p:par>
                        <p:par>
                          <p:cTn id="15" fill="hold" nodeType="afterGroup">
                            <p:stCondLst>
                              <p:cond delay="2500"/>
                            </p:stCondLst>
                            <p:childTnLst>
                              <p:par>
                                <p:cTn id="16" presetID="6" presetClass="entr" presetSubtype="16" fill="hold" nodeType="afterEffect">
                                  <p:stCondLst>
                                    <p:cond delay="0"/>
                                  </p:stCondLst>
                                  <p:childTnLst>
                                    <p:set>
                                      <p:cBhvr>
                                        <p:cTn id="17" dur="1" fill="hold">
                                          <p:stCondLst>
                                            <p:cond delay="0"/>
                                          </p:stCondLst>
                                        </p:cTn>
                                        <p:tgtEl>
                                          <p:spTgt spid="24579">
                                            <p:txEl>
                                              <p:pRg st="7" end="7"/>
                                            </p:txEl>
                                          </p:spTgt>
                                        </p:tgtEl>
                                        <p:attrNameLst>
                                          <p:attrName>style.visibility</p:attrName>
                                        </p:attrNameLst>
                                      </p:cBhvr>
                                      <p:to>
                                        <p:strVal val="visible"/>
                                      </p:to>
                                    </p:set>
                                    <p:animEffect transition="in" filter="circle(in)">
                                      <p:cBhvr>
                                        <p:cTn id="18" dur="1000"/>
                                        <p:tgtEl>
                                          <p:spTgt spid="2457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80" grpId="0" animBg="1"/>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algn="ctr" eaLnBrk="1" hangingPunct="1">
              <a:defRPr/>
            </a:pPr>
            <a:r>
              <a:rPr lang="en-GB" dirty="0" smtClean="0">
                <a:solidFill>
                  <a:srgbClr val="00FF00"/>
                </a:solidFill>
                <a:ea typeface="ＭＳ Ｐゴシック" charset="-128"/>
              </a:rPr>
              <a:t>Referencing</a:t>
            </a:r>
          </a:p>
        </p:txBody>
      </p:sp>
      <p:sp>
        <p:nvSpPr>
          <p:cNvPr id="8195" name="Rectangle 3"/>
          <p:cNvSpPr>
            <a:spLocks noGrp="1" noChangeArrowheads="1"/>
          </p:cNvSpPr>
          <p:nvPr>
            <p:ph idx="1"/>
          </p:nvPr>
        </p:nvSpPr>
        <p:spPr>
          <a:xfrm>
            <a:off x="457200" y="1357313"/>
            <a:ext cx="8229600" cy="4738687"/>
          </a:xfrm>
        </p:spPr>
        <p:txBody>
          <a:bodyPr/>
          <a:lstStyle/>
          <a:p>
            <a:pPr eaLnBrk="1" hangingPunct="1">
              <a:lnSpc>
                <a:spcPct val="90000"/>
              </a:lnSpc>
            </a:pPr>
            <a:r>
              <a:rPr lang="en-US" sz="2800" dirty="0" smtClean="0"/>
              <a:t>Make sure that your referencing is excellent…</a:t>
            </a:r>
          </a:p>
          <a:p>
            <a:pPr eaLnBrk="1" hangingPunct="1">
              <a:lnSpc>
                <a:spcPct val="90000"/>
              </a:lnSpc>
            </a:pPr>
            <a:r>
              <a:rPr lang="en-GB" sz="2800" dirty="0" smtClean="0"/>
              <a:t>Cite Them Right</a:t>
            </a:r>
          </a:p>
          <a:p>
            <a:pPr eaLnBrk="1" hangingPunct="1">
              <a:lnSpc>
                <a:spcPct val="90000"/>
              </a:lnSpc>
            </a:pPr>
            <a:r>
              <a:rPr lang="en-GB" sz="2800" dirty="0" smtClean="0"/>
              <a:t>Original authors of theories and definitions – don</a:t>
            </a:r>
            <a:r>
              <a:rPr lang="ja-JP" altLang="en-GB" sz="2800" dirty="0" smtClean="0"/>
              <a:t>’</a:t>
            </a:r>
            <a:r>
              <a:rPr lang="en-GB" altLang="ja-JP" sz="2800" dirty="0" smtClean="0"/>
              <a:t>t get confused by secondary references.</a:t>
            </a:r>
          </a:p>
          <a:p>
            <a:pPr eaLnBrk="1" hangingPunct="1">
              <a:lnSpc>
                <a:spcPct val="90000"/>
              </a:lnSpc>
            </a:pPr>
            <a:endParaRPr lang="en-GB" altLang="ja-JP" sz="2800" dirty="0" smtClean="0"/>
          </a:p>
          <a:p>
            <a:pPr eaLnBrk="1" hangingPunct="1">
              <a:lnSpc>
                <a:spcPct val="90000"/>
              </a:lnSpc>
            </a:pPr>
            <a:r>
              <a:rPr lang="en-GB" sz="2800" dirty="0" smtClean="0"/>
              <a:t>Check: Can you use a better quality resource?</a:t>
            </a:r>
          </a:p>
          <a:p>
            <a:pPr eaLnBrk="1" hangingPunct="1">
              <a:lnSpc>
                <a:spcPct val="90000"/>
              </a:lnSpc>
            </a:pPr>
            <a:r>
              <a:rPr lang="en-GB" sz="2800" dirty="0" smtClean="0"/>
              <a:t>Have you got any poor quality resources which are affecting the credibility of your argument?</a:t>
            </a:r>
          </a:p>
          <a:p>
            <a:pPr marL="0" indent="0" eaLnBrk="1" hangingPunct="1">
              <a:lnSpc>
                <a:spcPct val="90000"/>
              </a:lnSpc>
              <a:buNone/>
            </a:pPr>
            <a:endParaRPr lang="en-US" sz="2800" dirty="0" smtClean="0"/>
          </a:p>
          <a:p>
            <a:pPr eaLnBrk="1" hangingPunct="1">
              <a:lnSpc>
                <a:spcPct val="90000"/>
              </a:lnSpc>
            </a:pPr>
            <a:r>
              <a:rPr lang="en-US" sz="2800" i="1" dirty="0" smtClean="0"/>
              <a:t>Avoid common referencing errors as this will detract from the quality of your work.</a:t>
            </a:r>
          </a:p>
          <a:p>
            <a:pPr eaLnBrk="1" hangingPunct="1">
              <a:lnSpc>
                <a:spcPct val="90000"/>
              </a:lnSpc>
            </a:pPr>
            <a:endParaRPr lang="en-US" dirty="0" smtClean="0"/>
          </a:p>
        </p:txBody>
      </p:sp>
    </p:spTree>
    <p:extLst>
      <p:ext uri="{BB962C8B-B14F-4D97-AF65-F5344CB8AC3E}">
        <p14:creationId xmlns:p14="http://schemas.microsoft.com/office/powerpoint/2010/main" val="1979434937"/>
      </p:ext>
    </p:extLst>
  </p:cSld>
  <p:clrMapOvr>
    <a:masterClrMapping/>
  </p:clrMapOvr>
  <p:transition xmlns:p14="http://schemas.microsoft.com/office/powerpoint/2010/main">
    <p:fade/>
  </p:transition>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entr" presetSubtype="0" fill="hold" grpId="0" nodeType="withEffect">
                                  <p:stCondLst>
                                    <p:cond delay="0"/>
                                  </p:stCondLst>
                                  <p:childTnLst>
                                    <p:set>
                                      <p:cBhvr>
                                        <p:cTn id="6" dur="1" fill="hold">
                                          <p:stCondLst>
                                            <p:cond delay="0"/>
                                          </p:stCondLst>
                                        </p:cTn>
                                        <p:tgtEl>
                                          <p:spTgt spid="8194"/>
                                        </p:tgtEl>
                                        <p:attrNameLst>
                                          <p:attrName>style.visibility</p:attrName>
                                        </p:attrNameLst>
                                      </p:cBhvr>
                                      <p:to>
                                        <p:strVal val="visible"/>
                                      </p:to>
                                    </p:set>
                                    <p:anim calcmode="lin" valueType="num">
                                      <p:cBhvr>
                                        <p:cTn id="7" dur="1000" fill="hold"/>
                                        <p:tgtEl>
                                          <p:spTgt spid="8194"/>
                                        </p:tgtEl>
                                        <p:attrNameLst>
                                          <p:attrName>ppt_x</p:attrName>
                                        </p:attrNameLst>
                                      </p:cBhvr>
                                      <p:tavLst>
                                        <p:tav tm="0">
                                          <p:val>
                                            <p:strVal val="#ppt_x-.2"/>
                                          </p:val>
                                        </p:tav>
                                        <p:tav tm="100000">
                                          <p:val>
                                            <p:strVal val="#ppt_x"/>
                                          </p:val>
                                        </p:tav>
                                      </p:tavLst>
                                    </p:anim>
                                    <p:anim calcmode="lin" valueType="num">
                                      <p:cBhvr>
                                        <p:cTn id="8" dur="1000" fill="hold"/>
                                        <p:tgtEl>
                                          <p:spTgt spid="8194"/>
                                        </p:tgtEl>
                                        <p:attrNameLst>
                                          <p:attrName>ppt_y</p:attrName>
                                        </p:attrNameLst>
                                      </p:cBhvr>
                                      <p:tavLst>
                                        <p:tav tm="0">
                                          <p:val>
                                            <p:strVal val="#ppt_y"/>
                                          </p:val>
                                        </p:tav>
                                        <p:tav tm="100000">
                                          <p:val>
                                            <p:strVal val="#ppt_y"/>
                                          </p:val>
                                        </p:tav>
                                      </p:tavLst>
                                    </p:anim>
                                    <p:animEffect transition="in" filter="wipe(right)" prLst="gradientSize: 0.1">
                                      <p:cBhvr>
                                        <p:cTn id="9" dur="1000"/>
                                        <p:tgtEl>
                                          <p:spTgt spid="8194"/>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8195">
                                            <p:txEl>
                                              <p:pRg st="0" end="0"/>
                                            </p:txEl>
                                          </p:spTgt>
                                        </p:tgtEl>
                                        <p:attrNameLst>
                                          <p:attrName>style.visibility</p:attrName>
                                        </p:attrNameLst>
                                      </p:cBhvr>
                                      <p:to>
                                        <p:strVal val="visible"/>
                                      </p:to>
                                    </p:set>
                                    <p:animEffect transition="in" filter="fade">
                                      <p:cBhvr>
                                        <p:cTn id="14" dur="500"/>
                                        <p:tgtEl>
                                          <p:spTgt spid="8195">
                                            <p:txEl>
                                              <p:pRg st="0" end="0"/>
                                            </p:txEl>
                                          </p:spTgt>
                                        </p:tgtEl>
                                      </p:cBhvr>
                                    </p:animEffect>
                                    <p:anim calcmode="lin" valueType="num">
                                      <p:cBhvr>
                                        <p:cTn id="15" dur="500" fill="hold"/>
                                        <p:tgtEl>
                                          <p:spTgt spid="8195">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8195">
                                            <p:txEl>
                                              <p:pRg st="0" end="0"/>
                                            </p:txEl>
                                          </p:spTgt>
                                        </p:tgtEl>
                                        <p:attrNameLst>
                                          <p:attrName>ppt_y</p:attrName>
                                        </p:attrNameLst>
                                      </p:cBhvr>
                                      <p:tavLst>
                                        <p:tav tm="0">
                                          <p:val>
                                            <p:strVal val="#ppt_y+.05"/>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4" presetClass="entr" presetSubtype="0" fill="hold" grpId="0" nodeType="clickEffect">
                                  <p:stCondLst>
                                    <p:cond delay="0"/>
                                  </p:stCondLst>
                                  <p:childTnLst>
                                    <p:set>
                                      <p:cBhvr>
                                        <p:cTn id="20" dur="1" fill="hold">
                                          <p:stCondLst>
                                            <p:cond delay="0"/>
                                          </p:stCondLst>
                                        </p:cTn>
                                        <p:tgtEl>
                                          <p:spTgt spid="8195">
                                            <p:txEl>
                                              <p:pRg st="1" end="1"/>
                                            </p:txEl>
                                          </p:spTgt>
                                        </p:tgtEl>
                                        <p:attrNameLst>
                                          <p:attrName>style.visibility</p:attrName>
                                        </p:attrNameLst>
                                      </p:cBhvr>
                                      <p:to>
                                        <p:strVal val="visible"/>
                                      </p:to>
                                    </p:set>
                                    <p:animEffect transition="in" filter="fade">
                                      <p:cBhvr>
                                        <p:cTn id="21" dur="500"/>
                                        <p:tgtEl>
                                          <p:spTgt spid="8195">
                                            <p:txEl>
                                              <p:pRg st="1" end="1"/>
                                            </p:txEl>
                                          </p:spTgt>
                                        </p:tgtEl>
                                      </p:cBhvr>
                                    </p:animEffect>
                                    <p:anim calcmode="lin" valueType="num">
                                      <p:cBhvr>
                                        <p:cTn id="22" dur="500" fill="hold"/>
                                        <p:tgtEl>
                                          <p:spTgt spid="8195">
                                            <p:txEl>
                                              <p:pRg st="1" end="1"/>
                                            </p:txEl>
                                          </p:spTgt>
                                        </p:tgtEl>
                                        <p:attrNameLst>
                                          <p:attrName>ppt_x</p:attrName>
                                        </p:attrNameLst>
                                      </p:cBhvr>
                                      <p:tavLst>
                                        <p:tav tm="0">
                                          <p:val>
                                            <p:strVal val="#ppt_x"/>
                                          </p:val>
                                        </p:tav>
                                        <p:tav tm="100000">
                                          <p:val>
                                            <p:strVal val="#ppt_x"/>
                                          </p:val>
                                        </p:tav>
                                      </p:tavLst>
                                    </p:anim>
                                    <p:anim calcmode="lin" valueType="num">
                                      <p:cBhvr>
                                        <p:cTn id="23" dur="500" fill="hold"/>
                                        <p:tgtEl>
                                          <p:spTgt spid="8195">
                                            <p:txEl>
                                              <p:pRg st="1" end="1"/>
                                            </p:txEl>
                                          </p:spTgt>
                                        </p:tgtEl>
                                        <p:attrNameLst>
                                          <p:attrName>ppt_y</p:attrName>
                                        </p:attrNameLst>
                                      </p:cBhvr>
                                      <p:tavLst>
                                        <p:tav tm="0">
                                          <p:val>
                                            <p:strVal val="#ppt_y+.05"/>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4" presetClass="entr" presetSubtype="0" fill="hold" grpId="0" nodeType="clickEffect">
                                  <p:stCondLst>
                                    <p:cond delay="0"/>
                                  </p:stCondLst>
                                  <p:childTnLst>
                                    <p:set>
                                      <p:cBhvr>
                                        <p:cTn id="27" dur="1" fill="hold">
                                          <p:stCondLst>
                                            <p:cond delay="0"/>
                                          </p:stCondLst>
                                        </p:cTn>
                                        <p:tgtEl>
                                          <p:spTgt spid="8195">
                                            <p:txEl>
                                              <p:pRg st="2" end="2"/>
                                            </p:txEl>
                                          </p:spTgt>
                                        </p:tgtEl>
                                        <p:attrNameLst>
                                          <p:attrName>style.visibility</p:attrName>
                                        </p:attrNameLst>
                                      </p:cBhvr>
                                      <p:to>
                                        <p:strVal val="visible"/>
                                      </p:to>
                                    </p:set>
                                    <p:animEffect transition="in" filter="fade">
                                      <p:cBhvr>
                                        <p:cTn id="28" dur="500"/>
                                        <p:tgtEl>
                                          <p:spTgt spid="8195">
                                            <p:txEl>
                                              <p:pRg st="2" end="2"/>
                                            </p:txEl>
                                          </p:spTgt>
                                        </p:tgtEl>
                                      </p:cBhvr>
                                    </p:animEffect>
                                    <p:anim calcmode="lin" valueType="num">
                                      <p:cBhvr>
                                        <p:cTn id="29" dur="500" fill="hold"/>
                                        <p:tgtEl>
                                          <p:spTgt spid="8195">
                                            <p:txEl>
                                              <p:pRg st="2" end="2"/>
                                            </p:txEl>
                                          </p:spTgt>
                                        </p:tgtEl>
                                        <p:attrNameLst>
                                          <p:attrName>ppt_x</p:attrName>
                                        </p:attrNameLst>
                                      </p:cBhvr>
                                      <p:tavLst>
                                        <p:tav tm="0">
                                          <p:val>
                                            <p:strVal val="#ppt_x"/>
                                          </p:val>
                                        </p:tav>
                                        <p:tav tm="100000">
                                          <p:val>
                                            <p:strVal val="#ppt_x"/>
                                          </p:val>
                                        </p:tav>
                                      </p:tavLst>
                                    </p:anim>
                                    <p:anim calcmode="lin" valueType="num">
                                      <p:cBhvr>
                                        <p:cTn id="30" dur="500" fill="hold"/>
                                        <p:tgtEl>
                                          <p:spTgt spid="8195">
                                            <p:txEl>
                                              <p:pRg st="2" end="2"/>
                                            </p:txEl>
                                          </p:spTgt>
                                        </p:tgtEl>
                                        <p:attrNameLst>
                                          <p:attrName>ppt_y</p:attrName>
                                        </p:attrNameLst>
                                      </p:cBhvr>
                                      <p:tavLst>
                                        <p:tav tm="0">
                                          <p:val>
                                            <p:strVal val="#ppt_y+.05"/>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4" presetClass="entr" presetSubtype="0" fill="hold" grpId="0" nodeType="clickEffect">
                                  <p:stCondLst>
                                    <p:cond delay="0"/>
                                  </p:stCondLst>
                                  <p:childTnLst>
                                    <p:set>
                                      <p:cBhvr>
                                        <p:cTn id="34" dur="1" fill="hold">
                                          <p:stCondLst>
                                            <p:cond delay="0"/>
                                          </p:stCondLst>
                                        </p:cTn>
                                        <p:tgtEl>
                                          <p:spTgt spid="8195">
                                            <p:txEl>
                                              <p:pRg st="4" end="4"/>
                                            </p:txEl>
                                          </p:spTgt>
                                        </p:tgtEl>
                                        <p:attrNameLst>
                                          <p:attrName>style.visibility</p:attrName>
                                        </p:attrNameLst>
                                      </p:cBhvr>
                                      <p:to>
                                        <p:strVal val="visible"/>
                                      </p:to>
                                    </p:set>
                                    <p:animEffect transition="in" filter="fade">
                                      <p:cBhvr>
                                        <p:cTn id="35" dur="500"/>
                                        <p:tgtEl>
                                          <p:spTgt spid="8195">
                                            <p:txEl>
                                              <p:pRg st="4" end="4"/>
                                            </p:txEl>
                                          </p:spTgt>
                                        </p:tgtEl>
                                      </p:cBhvr>
                                    </p:animEffect>
                                    <p:anim calcmode="lin" valueType="num">
                                      <p:cBhvr>
                                        <p:cTn id="36" dur="500" fill="hold"/>
                                        <p:tgtEl>
                                          <p:spTgt spid="8195">
                                            <p:txEl>
                                              <p:pRg st="4" end="4"/>
                                            </p:txEl>
                                          </p:spTgt>
                                        </p:tgtEl>
                                        <p:attrNameLst>
                                          <p:attrName>ppt_x</p:attrName>
                                        </p:attrNameLst>
                                      </p:cBhvr>
                                      <p:tavLst>
                                        <p:tav tm="0">
                                          <p:val>
                                            <p:strVal val="#ppt_x"/>
                                          </p:val>
                                        </p:tav>
                                        <p:tav tm="100000">
                                          <p:val>
                                            <p:strVal val="#ppt_x"/>
                                          </p:val>
                                        </p:tav>
                                      </p:tavLst>
                                    </p:anim>
                                    <p:anim calcmode="lin" valueType="num">
                                      <p:cBhvr>
                                        <p:cTn id="37" dur="500" fill="hold"/>
                                        <p:tgtEl>
                                          <p:spTgt spid="8195">
                                            <p:txEl>
                                              <p:pRg st="4" end="4"/>
                                            </p:txEl>
                                          </p:spTgt>
                                        </p:tgtEl>
                                        <p:attrNameLst>
                                          <p:attrName>ppt_y</p:attrName>
                                        </p:attrNameLst>
                                      </p:cBhvr>
                                      <p:tavLst>
                                        <p:tav tm="0">
                                          <p:val>
                                            <p:strVal val="#ppt_y+.05"/>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4" presetClass="entr" presetSubtype="0" fill="hold" grpId="0" nodeType="clickEffect">
                                  <p:stCondLst>
                                    <p:cond delay="0"/>
                                  </p:stCondLst>
                                  <p:childTnLst>
                                    <p:set>
                                      <p:cBhvr>
                                        <p:cTn id="41" dur="1" fill="hold">
                                          <p:stCondLst>
                                            <p:cond delay="0"/>
                                          </p:stCondLst>
                                        </p:cTn>
                                        <p:tgtEl>
                                          <p:spTgt spid="8195">
                                            <p:txEl>
                                              <p:pRg st="5" end="5"/>
                                            </p:txEl>
                                          </p:spTgt>
                                        </p:tgtEl>
                                        <p:attrNameLst>
                                          <p:attrName>style.visibility</p:attrName>
                                        </p:attrNameLst>
                                      </p:cBhvr>
                                      <p:to>
                                        <p:strVal val="visible"/>
                                      </p:to>
                                    </p:set>
                                    <p:animEffect transition="in" filter="fade">
                                      <p:cBhvr>
                                        <p:cTn id="42" dur="500"/>
                                        <p:tgtEl>
                                          <p:spTgt spid="8195">
                                            <p:txEl>
                                              <p:pRg st="5" end="5"/>
                                            </p:txEl>
                                          </p:spTgt>
                                        </p:tgtEl>
                                      </p:cBhvr>
                                    </p:animEffect>
                                    <p:anim calcmode="lin" valueType="num">
                                      <p:cBhvr>
                                        <p:cTn id="43" dur="500" fill="hold"/>
                                        <p:tgtEl>
                                          <p:spTgt spid="8195">
                                            <p:txEl>
                                              <p:pRg st="5" end="5"/>
                                            </p:txEl>
                                          </p:spTgt>
                                        </p:tgtEl>
                                        <p:attrNameLst>
                                          <p:attrName>ppt_x</p:attrName>
                                        </p:attrNameLst>
                                      </p:cBhvr>
                                      <p:tavLst>
                                        <p:tav tm="0">
                                          <p:val>
                                            <p:strVal val="#ppt_x"/>
                                          </p:val>
                                        </p:tav>
                                        <p:tav tm="100000">
                                          <p:val>
                                            <p:strVal val="#ppt_x"/>
                                          </p:val>
                                        </p:tav>
                                      </p:tavLst>
                                    </p:anim>
                                    <p:anim calcmode="lin" valueType="num">
                                      <p:cBhvr>
                                        <p:cTn id="44" dur="500" fill="hold"/>
                                        <p:tgtEl>
                                          <p:spTgt spid="8195">
                                            <p:txEl>
                                              <p:pRg st="5" end="5"/>
                                            </p:txEl>
                                          </p:spTgt>
                                        </p:tgtEl>
                                        <p:attrNameLst>
                                          <p:attrName>ppt_y</p:attrName>
                                        </p:attrNameLst>
                                      </p:cBhvr>
                                      <p:tavLst>
                                        <p:tav tm="0">
                                          <p:val>
                                            <p:strVal val="#ppt_y+.05"/>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4" presetClass="entr" presetSubtype="0" fill="hold" grpId="0" nodeType="clickEffect">
                                  <p:stCondLst>
                                    <p:cond delay="0"/>
                                  </p:stCondLst>
                                  <p:childTnLst>
                                    <p:set>
                                      <p:cBhvr>
                                        <p:cTn id="48" dur="1" fill="hold">
                                          <p:stCondLst>
                                            <p:cond delay="0"/>
                                          </p:stCondLst>
                                        </p:cTn>
                                        <p:tgtEl>
                                          <p:spTgt spid="8195">
                                            <p:txEl>
                                              <p:pRg st="7" end="7"/>
                                            </p:txEl>
                                          </p:spTgt>
                                        </p:tgtEl>
                                        <p:attrNameLst>
                                          <p:attrName>style.visibility</p:attrName>
                                        </p:attrNameLst>
                                      </p:cBhvr>
                                      <p:to>
                                        <p:strVal val="visible"/>
                                      </p:to>
                                    </p:set>
                                    <p:animEffect transition="in" filter="fade">
                                      <p:cBhvr>
                                        <p:cTn id="49" dur="500"/>
                                        <p:tgtEl>
                                          <p:spTgt spid="8195">
                                            <p:txEl>
                                              <p:pRg st="7" end="7"/>
                                            </p:txEl>
                                          </p:spTgt>
                                        </p:tgtEl>
                                      </p:cBhvr>
                                    </p:animEffect>
                                    <p:anim calcmode="lin" valueType="num">
                                      <p:cBhvr>
                                        <p:cTn id="50" dur="500" fill="hold"/>
                                        <p:tgtEl>
                                          <p:spTgt spid="8195">
                                            <p:txEl>
                                              <p:pRg st="7" end="7"/>
                                            </p:txEl>
                                          </p:spTgt>
                                        </p:tgtEl>
                                        <p:attrNameLst>
                                          <p:attrName>ppt_x</p:attrName>
                                        </p:attrNameLst>
                                      </p:cBhvr>
                                      <p:tavLst>
                                        <p:tav tm="0">
                                          <p:val>
                                            <p:strVal val="#ppt_x"/>
                                          </p:val>
                                        </p:tav>
                                        <p:tav tm="100000">
                                          <p:val>
                                            <p:strVal val="#ppt_x"/>
                                          </p:val>
                                        </p:tav>
                                      </p:tavLst>
                                    </p:anim>
                                    <p:anim calcmode="lin" valueType="num">
                                      <p:cBhvr>
                                        <p:cTn id="51" dur="500" fill="hold"/>
                                        <p:tgtEl>
                                          <p:spTgt spid="8195">
                                            <p:txEl>
                                              <p:pRg st="7" end="7"/>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p:bldP spid="8195"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228600"/>
            <a:ext cx="8229600" cy="896938"/>
          </a:xfrm>
        </p:spPr>
        <p:txBody>
          <a:bodyPr/>
          <a:lstStyle/>
          <a:p>
            <a:pPr algn="ctr" eaLnBrk="1" hangingPunct="1">
              <a:defRPr/>
            </a:pPr>
            <a:r>
              <a:rPr lang="en-GB" sz="3200" dirty="0" smtClean="0">
                <a:solidFill>
                  <a:srgbClr val="00FF00"/>
                </a:solidFill>
                <a:ea typeface="ＭＳ Ｐゴシック" charset="-128"/>
              </a:rPr>
              <a:t>Check that you are at this stage…</a:t>
            </a:r>
          </a:p>
        </p:txBody>
      </p:sp>
      <p:sp>
        <p:nvSpPr>
          <p:cNvPr id="10243" name="Rectangle 3"/>
          <p:cNvSpPr>
            <a:spLocks noGrp="1" noChangeArrowheads="1"/>
          </p:cNvSpPr>
          <p:nvPr>
            <p:ph idx="1"/>
          </p:nvPr>
        </p:nvSpPr>
        <p:spPr>
          <a:xfrm>
            <a:off x="457200" y="1676400"/>
            <a:ext cx="8229600" cy="4419600"/>
          </a:xfrm>
        </p:spPr>
        <p:txBody>
          <a:bodyPr/>
          <a:lstStyle/>
          <a:p>
            <a:pPr eaLnBrk="1" hangingPunct="1">
              <a:lnSpc>
                <a:spcPct val="90000"/>
              </a:lnSpc>
              <a:buFontTx/>
              <a:buNone/>
            </a:pPr>
            <a:r>
              <a:rPr lang="en-US" sz="2800" dirty="0" smtClean="0">
                <a:solidFill>
                  <a:srgbClr val="FFFF66"/>
                </a:solidFill>
              </a:rPr>
              <a:t>When you have finished your literature review:</a:t>
            </a:r>
          </a:p>
          <a:p>
            <a:pPr eaLnBrk="1" hangingPunct="1">
              <a:lnSpc>
                <a:spcPct val="90000"/>
              </a:lnSpc>
            </a:pPr>
            <a:r>
              <a:rPr lang="en-US" sz="2800" dirty="0" smtClean="0"/>
              <a:t>You should be an authority on your area of study!</a:t>
            </a:r>
          </a:p>
          <a:p>
            <a:pPr eaLnBrk="1" hangingPunct="1">
              <a:lnSpc>
                <a:spcPct val="90000"/>
              </a:lnSpc>
            </a:pPr>
            <a:r>
              <a:rPr lang="en-US" sz="2800" dirty="0" smtClean="0"/>
              <a:t>You should know what the most recent research published in your area of study is…</a:t>
            </a:r>
          </a:p>
          <a:p>
            <a:pPr eaLnBrk="1" hangingPunct="1">
              <a:lnSpc>
                <a:spcPct val="90000"/>
              </a:lnSpc>
            </a:pPr>
            <a:r>
              <a:rPr lang="en-GB" sz="2800" dirty="0" smtClean="0"/>
              <a:t>You should be very aware of </a:t>
            </a:r>
          </a:p>
          <a:p>
            <a:pPr lvl="1">
              <a:lnSpc>
                <a:spcPct val="90000"/>
              </a:lnSpc>
            </a:pPr>
            <a:r>
              <a:rPr lang="en-GB" sz="2200" dirty="0" smtClean="0"/>
              <a:t>gaps in the research, </a:t>
            </a:r>
          </a:p>
          <a:p>
            <a:pPr lvl="1">
              <a:lnSpc>
                <a:spcPct val="90000"/>
              </a:lnSpc>
            </a:pPr>
            <a:r>
              <a:rPr lang="en-GB" sz="2200" dirty="0" smtClean="0"/>
              <a:t>practical implications,</a:t>
            </a:r>
          </a:p>
          <a:p>
            <a:pPr lvl="1">
              <a:lnSpc>
                <a:spcPct val="90000"/>
              </a:lnSpc>
            </a:pPr>
            <a:r>
              <a:rPr lang="en-GB" sz="2200" dirty="0" smtClean="0"/>
              <a:t>ideas for future research based on what has been published.</a:t>
            </a:r>
          </a:p>
          <a:p>
            <a:pPr eaLnBrk="1" hangingPunct="1">
              <a:lnSpc>
                <a:spcPct val="90000"/>
              </a:lnSpc>
              <a:buFontTx/>
              <a:buNone/>
            </a:pPr>
            <a:endParaRPr lang="en-GB" sz="2400" dirty="0" smtClean="0"/>
          </a:p>
        </p:txBody>
      </p:sp>
    </p:spTree>
    <p:extLst>
      <p:ext uri="{BB962C8B-B14F-4D97-AF65-F5344CB8AC3E}">
        <p14:creationId xmlns:p14="http://schemas.microsoft.com/office/powerpoint/2010/main" val="2259755742"/>
      </p:ext>
    </p:extLst>
  </p:cSld>
  <p:clrMapOvr>
    <a:masterClrMapping/>
  </p:clrMapOvr>
  <p:transition xmlns:p14="http://schemas.microsoft.com/office/powerpoint/2010/main">
    <p:fade/>
  </p:transition>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entr" presetSubtype="0" fill="hold" grpId="0" nodeType="withEffect">
                                  <p:stCondLst>
                                    <p:cond delay="0"/>
                                  </p:stCondLst>
                                  <p:childTnLst>
                                    <p:set>
                                      <p:cBhvr>
                                        <p:cTn id="6" dur="1" fill="hold">
                                          <p:stCondLst>
                                            <p:cond delay="0"/>
                                          </p:stCondLst>
                                        </p:cTn>
                                        <p:tgtEl>
                                          <p:spTgt spid="10242"/>
                                        </p:tgtEl>
                                        <p:attrNameLst>
                                          <p:attrName>style.visibility</p:attrName>
                                        </p:attrNameLst>
                                      </p:cBhvr>
                                      <p:to>
                                        <p:strVal val="visible"/>
                                      </p:to>
                                    </p:set>
                                    <p:anim calcmode="lin" valueType="num">
                                      <p:cBhvr>
                                        <p:cTn id="7" dur="1000" fill="hold"/>
                                        <p:tgtEl>
                                          <p:spTgt spid="10242"/>
                                        </p:tgtEl>
                                        <p:attrNameLst>
                                          <p:attrName>ppt_x</p:attrName>
                                        </p:attrNameLst>
                                      </p:cBhvr>
                                      <p:tavLst>
                                        <p:tav tm="0">
                                          <p:val>
                                            <p:strVal val="#ppt_x-.2"/>
                                          </p:val>
                                        </p:tav>
                                        <p:tav tm="100000">
                                          <p:val>
                                            <p:strVal val="#ppt_x"/>
                                          </p:val>
                                        </p:tav>
                                      </p:tavLst>
                                    </p:anim>
                                    <p:anim calcmode="lin" valueType="num">
                                      <p:cBhvr>
                                        <p:cTn id="8" dur="1000" fill="hold"/>
                                        <p:tgtEl>
                                          <p:spTgt spid="10242"/>
                                        </p:tgtEl>
                                        <p:attrNameLst>
                                          <p:attrName>ppt_y</p:attrName>
                                        </p:attrNameLst>
                                      </p:cBhvr>
                                      <p:tavLst>
                                        <p:tav tm="0">
                                          <p:val>
                                            <p:strVal val="#ppt_y"/>
                                          </p:val>
                                        </p:tav>
                                        <p:tav tm="100000">
                                          <p:val>
                                            <p:strVal val="#ppt_y"/>
                                          </p:val>
                                        </p:tav>
                                      </p:tavLst>
                                    </p:anim>
                                    <p:animEffect transition="in" filter="wipe(right)" prLst="gradientSize: 0.1">
                                      <p:cBhvr>
                                        <p:cTn id="9" dur="1000"/>
                                        <p:tgtEl>
                                          <p:spTgt spid="10242"/>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10243">
                                            <p:txEl>
                                              <p:pRg st="0" end="0"/>
                                            </p:txEl>
                                          </p:spTgt>
                                        </p:tgtEl>
                                        <p:attrNameLst>
                                          <p:attrName>style.visibility</p:attrName>
                                        </p:attrNameLst>
                                      </p:cBhvr>
                                      <p:to>
                                        <p:strVal val="visible"/>
                                      </p:to>
                                    </p:set>
                                    <p:animEffect transition="in" filter="fade">
                                      <p:cBhvr>
                                        <p:cTn id="14" dur="500"/>
                                        <p:tgtEl>
                                          <p:spTgt spid="10243">
                                            <p:txEl>
                                              <p:pRg st="0" end="0"/>
                                            </p:txEl>
                                          </p:spTgt>
                                        </p:tgtEl>
                                      </p:cBhvr>
                                    </p:animEffect>
                                    <p:anim calcmode="lin" valueType="num">
                                      <p:cBhvr>
                                        <p:cTn id="15" dur="500" fill="hold"/>
                                        <p:tgtEl>
                                          <p:spTgt spid="10243">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10243">
                                            <p:txEl>
                                              <p:pRg st="0" end="0"/>
                                            </p:txEl>
                                          </p:spTgt>
                                        </p:tgtEl>
                                        <p:attrNameLst>
                                          <p:attrName>ppt_y</p:attrName>
                                        </p:attrNameLst>
                                      </p:cBhvr>
                                      <p:tavLst>
                                        <p:tav tm="0">
                                          <p:val>
                                            <p:strVal val="#ppt_y+.05"/>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4" presetClass="entr" presetSubtype="0" fill="hold" grpId="0" nodeType="clickEffect">
                                  <p:stCondLst>
                                    <p:cond delay="0"/>
                                  </p:stCondLst>
                                  <p:childTnLst>
                                    <p:set>
                                      <p:cBhvr>
                                        <p:cTn id="20" dur="1" fill="hold">
                                          <p:stCondLst>
                                            <p:cond delay="0"/>
                                          </p:stCondLst>
                                        </p:cTn>
                                        <p:tgtEl>
                                          <p:spTgt spid="10243">
                                            <p:txEl>
                                              <p:pRg st="1" end="1"/>
                                            </p:txEl>
                                          </p:spTgt>
                                        </p:tgtEl>
                                        <p:attrNameLst>
                                          <p:attrName>style.visibility</p:attrName>
                                        </p:attrNameLst>
                                      </p:cBhvr>
                                      <p:to>
                                        <p:strVal val="visible"/>
                                      </p:to>
                                    </p:set>
                                    <p:animEffect transition="in" filter="fade">
                                      <p:cBhvr>
                                        <p:cTn id="21" dur="500"/>
                                        <p:tgtEl>
                                          <p:spTgt spid="10243">
                                            <p:txEl>
                                              <p:pRg st="1" end="1"/>
                                            </p:txEl>
                                          </p:spTgt>
                                        </p:tgtEl>
                                      </p:cBhvr>
                                    </p:animEffect>
                                    <p:anim calcmode="lin" valueType="num">
                                      <p:cBhvr>
                                        <p:cTn id="22" dur="500" fill="hold"/>
                                        <p:tgtEl>
                                          <p:spTgt spid="10243">
                                            <p:txEl>
                                              <p:pRg st="1" end="1"/>
                                            </p:txEl>
                                          </p:spTgt>
                                        </p:tgtEl>
                                        <p:attrNameLst>
                                          <p:attrName>ppt_x</p:attrName>
                                        </p:attrNameLst>
                                      </p:cBhvr>
                                      <p:tavLst>
                                        <p:tav tm="0">
                                          <p:val>
                                            <p:strVal val="#ppt_x"/>
                                          </p:val>
                                        </p:tav>
                                        <p:tav tm="100000">
                                          <p:val>
                                            <p:strVal val="#ppt_x"/>
                                          </p:val>
                                        </p:tav>
                                      </p:tavLst>
                                    </p:anim>
                                    <p:anim calcmode="lin" valueType="num">
                                      <p:cBhvr>
                                        <p:cTn id="23" dur="500" fill="hold"/>
                                        <p:tgtEl>
                                          <p:spTgt spid="10243">
                                            <p:txEl>
                                              <p:pRg st="1" end="1"/>
                                            </p:txEl>
                                          </p:spTgt>
                                        </p:tgtEl>
                                        <p:attrNameLst>
                                          <p:attrName>ppt_y</p:attrName>
                                        </p:attrNameLst>
                                      </p:cBhvr>
                                      <p:tavLst>
                                        <p:tav tm="0">
                                          <p:val>
                                            <p:strVal val="#ppt_y+.05"/>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4" presetClass="entr" presetSubtype="0" fill="hold" grpId="0" nodeType="clickEffect">
                                  <p:stCondLst>
                                    <p:cond delay="0"/>
                                  </p:stCondLst>
                                  <p:childTnLst>
                                    <p:set>
                                      <p:cBhvr>
                                        <p:cTn id="27" dur="1" fill="hold">
                                          <p:stCondLst>
                                            <p:cond delay="0"/>
                                          </p:stCondLst>
                                        </p:cTn>
                                        <p:tgtEl>
                                          <p:spTgt spid="10243">
                                            <p:txEl>
                                              <p:pRg st="2" end="2"/>
                                            </p:txEl>
                                          </p:spTgt>
                                        </p:tgtEl>
                                        <p:attrNameLst>
                                          <p:attrName>style.visibility</p:attrName>
                                        </p:attrNameLst>
                                      </p:cBhvr>
                                      <p:to>
                                        <p:strVal val="visible"/>
                                      </p:to>
                                    </p:set>
                                    <p:animEffect transition="in" filter="fade">
                                      <p:cBhvr>
                                        <p:cTn id="28" dur="500"/>
                                        <p:tgtEl>
                                          <p:spTgt spid="10243">
                                            <p:txEl>
                                              <p:pRg st="2" end="2"/>
                                            </p:txEl>
                                          </p:spTgt>
                                        </p:tgtEl>
                                      </p:cBhvr>
                                    </p:animEffect>
                                    <p:anim calcmode="lin" valueType="num">
                                      <p:cBhvr>
                                        <p:cTn id="29" dur="5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p:cTn id="30" dur="500" fill="hold"/>
                                        <p:tgtEl>
                                          <p:spTgt spid="10243">
                                            <p:txEl>
                                              <p:pRg st="2" end="2"/>
                                            </p:txEl>
                                          </p:spTgt>
                                        </p:tgtEl>
                                        <p:attrNameLst>
                                          <p:attrName>ppt_y</p:attrName>
                                        </p:attrNameLst>
                                      </p:cBhvr>
                                      <p:tavLst>
                                        <p:tav tm="0">
                                          <p:val>
                                            <p:strVal val="#ppt_y+.05"/>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4" presetClass="entr" presetSubtype="0" fill="hold" grpId="0" nodeType="clickEffect">
                                  <p:stCondLst>
                                    <p:cond delay="0"/>
                                  </p:stCondLst>
                                  <p:childTnLst>
                                    <p:set>
                                      <p:cBhvr>
                                        <p:cTn id="34" dur="1" fill="hold">
                                          <p:stCondLst>
                                            <p:cond delay="0"/>
                                          </p:stCondLst>
                                        </p:cTn>
                                        <p:tgtEl>
                                          <p:spTgt spid="10243">
                                            <p:txEl>
                                              <p:pRg st="3" end="3"/>
                                            </p:txEl>
                                          </p:spTgt>
                                        </p:tgtEl>
                                        <p:attrNameLst>
                                          <p:attrName>style.visibility</p:attrName>
                                        </p:attrNameLst>
                                      </p:cBhvr>
                                      <p:to>
                                        <p:strVal val="visible"/>
                                      </p:to>
                                    </p:set>
                                    <p:animEffect transition="in" filter="fade">
                                      <p:cBhvr>
                                        <p:cTn id="35" dur="500"/>
                                        <p:tgtEl>
                                          <p:spTgt spid="10243">
                                            <p:txEl>
                                              <p:pRg st="3" end="3"/>
                                            </p:txEl>
                                          </p:spTgt>
                                        </p:tgtEl>
                                      </p:cBhvr>
                                    </p:animEffect>
                                    <p:anim calcmode="lin" valueType="num">
                                      <p:cBhvr>
                                        <p:cTn id="36" dur="500" fill="hold"/>
                                        <p:tgtEl>
                                          <p:spTgt spid="10243">
                                            <p:txEl>
                                              <p:pRg st="3" end="3"/>
                                            </p:txEl>
                                          </p:spTgt>
                                        </p:tgtEl>
                                        <p:attrNameLst>
                                          <p:attrName>ppt_x</p:attrName>
                                        </p:attrNameLst>
                                      </p:cBhvr>
                                      <p:tavLst>
                                        <p:tav tm="0">
                                          <p:val>
                                            <p:strVal val="#ppt_x"/>
                                          </p:val>
                                        </p:tav>
                                        <p:tav tm="100000">
                                          <p:val>
                                            <p:strVal val="#ppt_x"/>
                                          </p:val>
                                        </p:tav>
                                      </p:tavLst>
                                    </p:anim>
                                    <p:anim calcmode="lin" valueType="num">
                                      <p:cBhvr>
                                        <p:cTn id="37" dur="500" fill="hold"/>
                                        <p:tgtEl>
                                          <p:spTgt spid="10243">
                                            <p:txEl>
                                              <p:pRg st="3" end="3"/>
                                            </p:txEl>
                                          </p:spTgt>
                                        </p:tgtEl>
                                        <p:attrNameLst>
                                          <p:attrName>ppt_y</p:attrName>
                                        </p:attrNameLst>
                                      </p:cBhvr>
                                      <p:tavLst>
                                        <p:tav tm="0">
                                          <p:val>
                                            <p:strVal val="#ppt_y+.05"/>
                                          </p:val>
                                        </p:tav>
                                        <p:tav tm="100000">
                                          <p:val>
                                            <p:strVal val="#ppt_y"/>
                                          </p:val>
                                        </p:tav>
                                      </p:tavLst>
                                    </p:anim>
                                  </p:childTnLst>
                                </p:cTn>
                              </p:par>
                              <p:par>
                                <p:cTn id="38" presetID="44" presetClass="entr" presetSubtype="0" fill="hold" grpId="0" nodeType="withEffect">
                                  <p:stCondLst>
                                    <p:cond delay="0"/>
                                  </p:stCondLst>
                                  <p:childTnLst>
                                    <p:set>
                                      <p:cBhvr>
                                        <p:cTn id="39" dur="1" fill="hold">
                                          <p:stCondLst>
                                            <p:cond delay="0"/>
                                          </p:stCondLst>
                                        </p:cTn>
                                        <p:tgtEl>
                                          <p:spTgt spid="10243">
                                            <p:txEl>
                                              <p:pRg st="4" end="4"/>
                                            </p:txEl>
                                          </p:spTgt>
                                        </p:tgtEl>
                                        <p:attrNameLst>
                                          <p:attrName>style.visibility</p:attrName>
                                        </p:attrNameLst>
                                      </p:cBhvr>
                                      <p:to>
                                        <p:strVal val="visible"/>
                                      </p:to>
                                    </p:set>
                                    <p:animEffect transition="in" filter="fade">
                                      <p:cBhvr>
                                        <p:cTn id="40" dur="500"/>
                                        <p:tgtEl>
                                          <p:spTgt spid="10243">
                                            <p:txEl>
                                              <p:pRg st="4" end="4"/>
                                            </p:txEl>
                                          </p:spTgt>
                                        </p:tgtEl>
                                      </p:cBhvr>
                                    </p:animEffect>
                                    <p:anim calcmode="lin" valueType="num">
                                      <p:cBhvr>
                                        <p:cTn id="41" dur="500" fill="hold"/>
                                        <p:tgtEl>
                                          <p:spTgt spid="10243">
                                            <p:txEl>
                                              <p:pRg st="4" end="4"/>
                                            </p:txEl>
                                          </p:spTgt>
                                        </p:tgtEl>
                                        <p:attrNameLst>
                                          <p:attrName>ppt_x</p:attrName>
                                        </p:attrNameLst>
                                      </p:cBhvr>
                                      <p:tavLst>
                                        <p:tav tm="0">
                                          <p:val>
                                            <p:strVal val="#ppt_x"/>
                                          </p:val>
                                        </p:tav>
                                        <p:tav tm="100000">
                                          <p:val>
                                            <p:strVal val="#ppt_x"/>
                                          </p:val>
                                        </p:tav>
                                      </p:tavLst>
                                    </p:anim>
                                    <p:anim calcmode="lin" valueType="num">
                                      <p:cBhvr>
                                        <p:cTn id="42" dur="500" fill="hold"/>
                                        <p:tgtEl>
                                          <p:spTgt spid="10243">
                                            <p:txEl>
                                              <p:pRg st="4" end="4"/>
                                            </p:txEl>
                                          </p:spTgt>
                                        </p:tgtEl>
                                        <p:attrNameLst>
                                          <p:attrName>ppt_y</p:attrName>
                                        </p:attrNameLst>
                                      </p:cBhvr>
                                      <p:tavLst>
                                        <p:tav tm="0">
                                          <p:val>
                                            <p:strVal val="#ppt_y+.05"/>
                                          </p:val>
                                        </p:tav>
                                        <p:tav tm="100000">
                                          <p:val>
                                            <p:strVal val="#ppt_y"/>
                                          </p:val>
                                        </p:tav>
                                      </p:tavLst>
                                    </p:anim>
                                  </p:childTnLst>
                                </p:cTn>
                              </p:par>
                              <p:par>
                                <p:cTn id="43" presetID="44" presetClass="entr" presetSubtype="0" fill="hold" grpId="0" nodeType="withEffect">
                                  <p:stCondLst>
                                    <p:cond delay="0"/>
                                  </p:stCondLst>
                                  <p:childTnLst>
                                    <p:set>
                                      <p:cBhvr>
                                        <p:cTn id="44" dur="1" fill="hold">
                                          <p:stCondLst>
                                            <p:cond delay="0"/>
                                          </p:stCondLst>
                                        </p:cTn>
                                        <p:tgtEl>
                                          <p:spTgt spid="10243">
                                            <p:txEl>
                                              <p:pRg st="5" end="5"/>
                                            </p:txEl>
                                          </p:spTgt>
                                        </p:tgtEl>
                                        <p:attrNameLst>
                                          <p:attrName>style.visibility</p:attrName>
                                        </p:attrNameLst>
                                      </p:cBhvr>
                                      <p:to>
                                        <p:strVal val="visible"/>
                                      </p:to>
                                    </p:set>
                                    <p:animEffect transition="in" filter="fade">
                                      <p:cBhvr>
                                        <p:cTn id="45" dur="500"/>
                                        <p:tgtEl>
                                          <p:spTgt spid="10243">
                                            <p:txEl>
                                              <p:pRg st="5" end="5"/>
                                            </p:txEl>
                                          </p:spTgt>
                                        </p:tgtEl>
                                      </p:cBhvr>
                                    </p:animEffect>
                                    <p:anim calcmode="lin" valueType="num">
                                      <p:cBhvr>
                                        <p:cTn id="46" dur="500" fill="hold"/>
                                        <p:tgtEl>
                                          <p:spTgt spid="10243">
                                            <p:txEl>
                                              <p:pRg st="5" end="5"/>
                                            </p:txEl>
                                          </p:spTgt>
                                        </p:tgtEl>
                                        <p:attrNameLst>
                                          <p:attrName>ppt_x</p:attrName>
                                        </p:attrNameLst>
                                      </p:cBhvr>
                                      <p:tavLst>
                                        <p:tav tm="0">
                                          <p:val>
                                            <p:strVal val="#ppt_x"/>
                                          </p:val>
                                        </p:tav>
                                        <p:tav tm="100000">
                                          <p:val>
                                            <p:strVal val="#ppt_x"/>
                                          </p:val>
                                        </p:tav>
                                      </p:tavLst>
                                    </p:anim>
                                    <p:anim calcmode="lin" valueType="num">
                                      <p:cBhvr>
                                        <p:cTn id="47" dur="500" fill="hold"/>
                                        <p:tgtEl>
                                          <p:spTgt spid="10243">
                                            <p:txEl>
                                              <p:pRg st="5" end="5"/>
                                            </p:txEl>
                                          </p:spTgt>
                                        </p:tgtEl>
                                        <p:attrNameLst>
                                          <p:attrName>ppt_y</p:attrName>
                                        </p:attrNameLst>
                                      </p:cBhvr>
                                      <p:tavLst>
                                        <p:tav tm="0">
                                          <p:val>
                                            <p:strVal val="#ppt_y+.05"/>
                                          </p:val>
                                        </p:tav>
                                        <p:tav tm="100000">
                                          <p:val>
                                            <p:strVal val="#ppt_y"/>
                                          </p:val>
                                        </p:tav>
                                      </p:tavLst>
                                    </p:anim>
                                  </p:childTnLst>
                                </p:cTn>
                              </p:par>
                              <p:par>
                                <p:cTn id="48" presetID="44" presetClass="entr" presetSubtype="0" fill="hold" grpId="0" nodeType="withEffect">
                                  <p:stCondLst>
                                    <p:cond delay="0"/>
                                  </p:stCondLst>
                                  <p:childTnLst>
                                    <p:set>
                                      <p:cBhvr>
                                        <p:cTn id="49" dur="1" fill="hold">
                                          <p:stCondLst>
                                            <p:cond delay="0"/>
                                          </p:stCondLst>
                                        </p:cTn>
                                        <p:tgtEl>
                                          <p:spTgt spid="10243">
                                            <p:txEl>
                                              <p:pRg st="6" end="6"/>
                                            </p:txEl>
                                          </p:spTgt>
                                        </p:tgtEl>
                                        <p:attrNameLst>
                                          <p:attrName>style.visibility</p:attrName>
                                        </p:attrNameLst>
                                      </p:cBhvr>
                                      <p:to>
                                        <p:strVal val="visible"/>
                                      </p:to>
                                    </p:set>
                                    <p:animEffect transition="in" filter="fade">
                                      <p:cBhvr>
                                        <p:cTn id="50" dur="500"/>
                                        <p:tgtEl>
                                          <p:spTgt spid="10243">
                                            <p:txEl>
                                              <p:pRg st="6" end="6"/>
                                            </p:txEl>
                                          </p:spTgt>
                                        </p:tgtEl>
                                      </p:cBhvr>
                                    </p:animEffect>
                                    <p:anim calcmode="lin" valueType="num">
                                      <p:cBhvr>
                                        <p:cTn id="51" dur="500" fill="hold"/>
                                        <p:tgtEl>
                                          <p:spTgt spid="10243">
                                            <p:txEl>
                                              <p:pRg st="6" end="6"/>
                                            </p:txEl>
                                          </p:spTgt>
                                        </p:tgtEl>
                                        <p:attrNameLst>
                                          <p:attrName>ppt_x</p:attrName>
                                        </p:attrNameLst>
                                      </p:cBhvr>
                                      <p:tavLst>
                                        <p:tav tm="0">
                                          <p:val>
                                            <p:strVal val="#ppt_x"/>
                                          </p:val>
                                        </p:tav>
                                        <p:tav tm="100000">
                                          <p:val>
                                            <p:strVal val="#ppt_x"/>
                                          </p:val>
                                        </p:tav>
                                      </p:tavLst>
                                    </p:anim>
                                    <p:anim calcmode="lin" valueType="num">
                                      <p:cBhvr>
                                        <p:cTn id="52" dur="500" fill="hold"/>
                                        <p:tgtEl>
                                          <p:spTgt spid="10243">
                                            <p:txEl>
                                              <p:pRg st="6" end="6"/>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P spid="1024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noFill/>
          <a:extLst>
            <a:ext uri="{909E8E84-426E-40dd-AFC4-6F175D3DCCD1}">
              <a14:hiddenFill xmlns:a14="http://schemas.microsoft.com/office/drawing/2010/main">
                <a:solidFill>
                  <a:srgbClr val="FFFFFF"/>
                </a:solidFill>
              </a14:hiddenFill>
            </a:ext>
          </a:extLst>
        </p:spPr>
        <p:txBody>
          <a:bodyPr/>
          <a:lstStyle/>
          <a:p>
            <a:pPr algn="ctr"/>
            <a:r>
              <a:rPr lang="en-GB" dirty="0" smtClean="0">
                <a:effectLst/>
              </a:rPr>
              <a:t>Other issues</a:t>
            </a:r>
          </a:p>
        </p:txBody>
      </p:sp>
      <p:sp>
        <p:nvSpPr>
          <p:cNvPr id="14339" name="Rectangle 3"/>
          <p:cNvSpPr>
            <a:spLocks noGrp="1" noChangeArrowheads="1"/>
          </p:cNvSpPr>
          <p:nvPr>
            <p:ph idx="1"/>
          </p:nvPr>
        </p:nvSpPr>
        <p:spPr/>
        <p:txBody>
          <a:bodyPr>
            <a:normAutofit/>
          </a:bodyPr>
          <a:lstStyle/>
          <a:p>
            <a:r>
              <a:rPr lang="en-GB" dirty="0" smtClean="0"/>
              <a:t>Ethics forms – Complete these now</a:t>
            </a:r>
          </a:p>
          <a:p>
            <a:r>
              <a:rPr lang="en-GB" dirty="0" smtClean="0"/>
              <a:t>Literature review plans…</a:t>
            </a:r>
          </a:p>
          <a:p>
            <a:endParaRPr lang="en-GB" dirty="0" smtClean="0"/>
          </a:p>
          <a:p>
            <a:endParaRPr lang="en-GB" dirty="0" smtClean="0"/>
          </a:p>
        </p:txBody>
      </p:sp>
    </p:spTree>
    <p:extLst>
      <p:ext uri="{BB962C8B-B14F-4D97-AF65-F5344CB8AC3E}">
        <p14:creationId xmlns:p14="http://schemas.microsoft.com/office/powerpoint/2010/main" val="625897292"/>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normAutofit/>
          </a:bodyPr>
          <a:lstStyle/>
          <a:p>
            <a:pPr eaLnBrk="1" hangingPunct="1">
              <a:defRPr/>
            </a:pPr>
            <a:endParaRPr lang="en-US" dirty="0" smtClean="0">
              <a:ea typeface="ＭＳ Ｐゴシック" charset="-128"/>
            </a:endParaRPr>
          </a:p>
        </p:txBody>
      </p:sp>
      <p:sp>
        <p:nvSpPr>
          <p:cNvPr id="13315" name="Rectangle 3"/>
          <p:cNvSpPr>
            <a:spLocks noGrp="1" noChangeArrowheads="1"/>
          </p:cNvSpPr>
          <p:nvPr>
            <p:ph idx="1"/>
          </p:nvPr>
        </p:nvSpPr>
        <p:spPr/>
        <p:txBody>
          <a:bodyPr/>
          <a:lstStyle/>
          <a:p>
            <a:pPr algn="ctr" eaLnBrk="1" hangingPunct="1">
              <a:buFontTx/>
              <a:buNone/>
            </a:pPr>
            <a:r>
              <a:rPr lang="en-GB" sz="4800" dirty="0" smtClean="0">
                <a:solidFill>
                  <a:srgbClr val="FFFF66"/>
                </a:solidFill>
              </a:rPr>
              <a:t>Any Questions?</a:t>
            </a:r>
          </a:p>
          <a:p>
            <a:pPr eaLnBrk="1" hangingPunct="1">
              <a:buFontTx/>
              <a:buNone/>
            </a:pPr>
            <a:endParaRPr lang="en-GB" dirty="0" smtClean="0"/>
          </a:p>
        </p:txBody>
      </p:sp>
    </p:spTree>
    <p:extLst>
      <p:ext uri="{BB962C8B-B14F-4D97-AF65-F5344CB8AC3E}">
        <p14:creationId xmlns:p14="http://schemas.microsoft.com/office/powerpoint/2010/main" val="247052509"/>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oundry">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Foundry">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Foundry">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177</TotalTime>
  <Words>562</Words>
  <Application>Microsoft Macintosh PowerPoint</Application>
  <PresentationFormat>On-screen Show (4:3)</PresentationFormat>
  <Paragraphs>80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Foundry</vt:lpstr>
      <vt:lpstr>Planning your Literature Review</vt:lpstr>
      <vt:lpstr>1st class dissertation</vt:lpstr>
      <vt:lpstr>Common problems with literature reviews</vt:lpstr>
      <vt:lpstr>Make sure the following are adhered to…</vt:lpstr>
      <vt:lpstr>  Literature reviewed is critically and systematically analysed. </vt:lpstr>
      <vt:lpstr>Shows clear ability to analyse and synthesise different theoretical, conceptual and applied perspectives. </vt:lpstr>
      <vt:lpstr>Links to Discussion Section:</vt:lpstr>
      <vt:lpstr>Task:</vt:lpstr>
      <vt:lpstr>Review of literature</vt:lpstr>
      <vt:lpstr>Referencing</vt:lpstr>
      <vt:lpstr>Check that you are at this stage…</vt:lpstr>
      <vt:lpstr>Other issues</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SHOE4</cp:lastModifiedBy>
  <cp:revision>8</cp:revision>
  <dcterms:created xsi:type="dcterms:W3CDTF">2015-11-24T14:25:51Z</dcterms:created>
  <dcterms:modified xsi:type="dcterms:W3CDTF">2017-11-01T15:24:24Z</dcterms:modified>
</cp:coreProperties>
</file>