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media/image24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5" d="100"/>
          <a:sy n="75" d="100"/>
        </p:scale>
        <p:origin x="1666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2B75B5-01C9-4287-BF61-EF4BA81C703F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2691210-F74D-4C98-8185-F789A8C7AF1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Communication</a:t>
          </a:r>
        </a:p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Good communication skills:</a:t>
          </a:r>
        </a:p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1. Active listening</a:t>
          </a:r>
        </a:p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2. Clarity and concision</a:t>
          </a:r>
        </a:p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3. Empathy</a:t>
          </a:r>
        </a:p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4. Feedback </a:t>
          </a:r>
        </a:p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5. Confidence </a:t>
          </a:r>
        </a:p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(ingeus,2024)</a:t>
          </a:r>
        </a:p>
      </dgm:t>
    </dgm:pt>
    <dgm:pt modelId="{C2E71684-022A-4DCE-8F6C-BF2B7F31B3C2}" type="parTrans" cxnId="{2AEA7D53-213F-4BBE-83E8-922360B590C5}">
      <dgm:prSet/>
      <dgm:spPr/>
      <dgm:t>
        <a:bodyPr/>
        <a:lstStyle/>
        <a:p>
          <a:endParaRPr lang="en-US"/>
        </a:p>
      </dgm:t>
    </dgm:pt>
    <dgm:pt modelId="{5137086A-27F8-4788-BEF6-E35DE15C940D}" type="sibTrans" cxnId="{2AEA7D53-213F-4BBE-83E8-922360B590C5}">
      <dgm:prSet/>
      <dgm:spPr/>
      <dgm:t>
        <a:bodyPr/>
        <a:lstStyle/>
        <a:p>
          <a:endParaRPr lang="en-US"/>
        </a:p>
      </dgm:t>
    </dgm:pt>
    <dgm:pt modelId="{3EEC2974-273E-4558-9E84-C2B239A420B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Teamwork</a:t>
          </a:r>
        </a:p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Critical reasons to encourage teamwork:</a:t>
          </a:r>
        </a:p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1. Reduce and eliminate workplace conflict</a:t>
          </a:r>
        </a:p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2. To reduce the rate of attrition </a:t>
          </a:r>
        </a:p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3. To align employees to the core goal of the business</a:t>
          </a:r>
        </a:p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(Indeed editorial team,2024)</a:t>
          </a:r>
        </a:p>
      </dgm:t>
    </dgm:pt>
    <dgm:pt modelId="{DB3631B9-6268-465B-AEA1-0E13C9CCA554}" type="parTrans" cxnId="{D7D580DD-0785-4498-A8EC-FC6683A2E4E8}">
      <dgm:prSet/>
      <dgm:spPr/>
      <dgm:t>
        <a:bodyPr/>
        <a:lstStyle/>
        <a:p>
          <a:endParaRPr lang="en-US"/>
        </a:p>
      </dgm:t>
    </dgm:pt>
    <dgm:pt modelId="{40BBBEA7-78F6-43C2-A5F6-8FF319CE3439}" type="sibTrans" cxnId="{D7D580DD-0785-4498-A8EC-FC6683A2E4E8}">
      <dgm:prSet/>
      <dgm:spPr/>
      <dgm:t>
        <a:bodyPr/>
        <a:lstStyle/>
        <a:p>
          <a:endParaRPr lang="en-US"/>
        </a:p>
      </dgm:t>
    </dgm:pt>
    <dgm:pt modelId="{8F6F0614-D382-4741-84F2-7429F47FD15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Adaptability</a:t>
          </a:r>
        </a:p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Adaptability skills :</a:t>
          </a:r>
        </a:p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1. Critical thinking </a:t>
          </a:r>
        </a:p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2. Resilience </a:t>
          </a:r>
        </a:p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3. Collaboration </a:t>
          </a:r>
        </a:p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4. Responsive to feedback </a:t>
          </a:r>
        </a:p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(Kaplan, Z 2023)</a:t>
          </a:r>
        </a:p>
        <a:p>
          <a:pPr>
            <a:lnSpc>
              <a:spcPct val="100000"/>
            </a:lnSpc>
          </a:pPr>
          <a:endParaRPr lang="en-US" sz="1500" dirty="0"/>
        </a:p>
      </dgm:t>
    </dgm:pt>
    <dgm:pt modelId="{211BD526-1948-4CA4-964E-ECFEB65F45B7}" type="parTrans" cxnId="{5DB435BA-3403-4FFD-8000-3E27866C4BAA}">
      <dgm:prSet/>
      <dgm:spPr/>
      <dgm:t>
        <a:bodyPr/>
        <a:lstStyle/>
        <a:p>
          <a:endParaRPr lang="en-US"/>
        </a:p>
      </dgm:t>
    </dgm:pt>
    <dgm:pt modelId="{641BCA2D-74AD-4B82-95AB-175D3C94B2A5}" type="sibTrans" cxnId="{5DB435BA-3403-4FFD-8000-3E27866C4BAA}">
      <dgm:prSet/>
      <dgm:spPr/>
      <dgm:t>
        <a:bodyPr/>
        <a:lstStyle/>
        <a:p>
          <a:endParaRPr lang="en-US"/>
        </a:p>
      </dgm:t>
    </dgm:pt>
    <dgm:pt modelId="{AAC1CDB1-E8A7-4407-A85A-5D8063767A2C}" type="pres">
      <dgm:prSet presAssocID="{F22B75B5-01C9-4287-BF61-EF4BA81C703F}" presName="root" presStyleCnt="0">
        <dgm:presLayoutVars>
          <dgm:dir/>
          <dgm:resizeHandles val="exact"/>
        </dgm:presLayoutVars>
      </dgm:prSet>
      <dgm:spPr/>
    </dgm:pt>
    <dgm:pt modelId="{D58EA0D8-6505-4308-A4FF-4CAFBA1FFF91}" type="pres">
      <dgm:prSet presAssocID="{42691210-F74D-4C98-8185-F789A8C7AF1B}" presName="compNode" presStyleCnt="0"/>
      <dgm:spPr/>
    </dgm:pt>
    <dgm:pt modelId="{0B680F64-5149-4F19-9165-83187B17F9CD}" type="pres">
      <dgm:prSet presAssocID="{42691210-F74D-4C98-8185-F789A8C7AF1B}" presName="iconRect" presStyleLbl="node1" presStyleIdx="0" presStyleCnt="3" custScaleX="123293" custLinFactX="-100000" custLinFactNeighborX="-167988" custLinFactNeighborY="-2083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lephone"/>
        </a:ext>
      </dgm:extLst>
    </dgm:pt>
    <dgm:pt modelId="{8478F797-4F94-4D17-B763-116DD7AE4641}" type="pres">
      <dgm:prSet presAssocID="{42691210-F74D-4C98-8185-F789A8C7AF1B}" presName="spaceRect" presStyleCnt="0"/>
      <dgm:spPr/>
    </dgm:pt>
    <dgm:pt modelId="{B51C859E-2646-433E-807D-A13E975B7CFD}" type="pres">
      <dgm:prSet presAssocID="{42691210-F74D-4C98-8185-F789A8C7AF1B}" presName="textRect" presStyleLbl="revTx" presStyleIdx="0" presStyleCnt="3" custScaleY="164178" custLinFactX="-28544" custLinFactNeighborX="-100000" custLinFactNeighborY="4257">
        <dgm:presLayoutVars>
          <dgm:chMax val="1"/>
          <dgm:chPref val="1"/>
        </dgm:presLayoutVars>
      </dgm:prSet>
      <dgm:spPr/>
    </dgm:pt>
    <dgm:pt modelId="{7F7DA3B6-4668-44F7-AE26-33E4B5B56F33}" type="pres">
      <dgm:prSet presAssocID="{5137086A-27F8-4788-BEF6-E35DE15C940D}" presName="sibTrans" presStyleCnt="0"/>
      <dgm:spPr/>
    </dgm:pt>
    <dgm:pt modelId="{C720D3C8-F29D-4685-A704-4AED5C1F7CF4}" type="pres">
      <dgm:prSet presAssocID="{3EEC2974-273E-4558-9E84-C2B239A420BD}" presName="compNode" presStyleCnt="0"/>
      <dgm:spPr/>
    </dgm:pt>
    <dgm:pt modelId="{43DBF2C7-C5A3-4B2C-90FB-6C767AEE3BDB}" type="pres">
      <dgm:prSet presAssocID="{3EEC2974-273E-4558-9E84-C2B239A420BD}" presName="iconRect" presStyleLbl="node1" presStyleIdx="1" presStyleCnt="3" custScaleY="109413" custLinFactX="-44340" custLinFactNeighborX="-100000" custLinFactNeighborY="-6320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76DEC061-B4A4-4B88-9B07-B30781C215A6}" type="pres">
      <dgm:prSet presAssocID="{3EEC2974-273E-4558-9E84-C2B239A420BD}" presName="spaceRect" presStyleCnt="0"/>
      <dgm:spPr/>
    </dgm:pt>
    <dgm:pt modelId="{036745E4-BFBC-4002-97A2-904E2D1202FA}" type="pres">
      <dgm:prSet presAssocID="{3EEC2974-273E-4558-9E84-C2B239A420BD}" presName="textRect" presStyleLbl="revTx" presStyleIdx="1" presStyleCnt="3" custScaleY="127622" custLinFactNeighborX="-56220" custLinFactNeighborY="-21044">
        <dgm:presLayoutVars>
          <dgm:chMax val="1"/>
          <dgm:chPref val="1"/>
        </dgm:presLayoutVars>
      </dgm:prSet>
      <dgm:spPr/>
    </dgm:pt>
    <dgm:pt modelId="{EBB73378-5F00-47E7-8234-873EE7CA818B}" type="pres">
      <dgm:prSet presAssocID="{40BBBEA7-78F6-43C2-A5F6-8FF319CE3439}" presName="sibTrans" presStyleCnt="0"/>
      <dgm:spPr/>
    </dgm:pt>
    <dgm:pt modelId="{4C9D312C-EEB0-4876-A2D5-DDE875D956E7}" type="pres">
      <dgm:prSet presAssocID="{8F6F0614-D382-4741-84F2-7429F47FD157}" presName="compNode" presStyleCnt="0"/>
      <dgm:spPr/>
    </dgm:pt>
    <dgm:pt modelId="{DE79DD05-AF7B-44E9-8405-FA2A0212A84D}" type="pres">
      <dgm:prSet presAssocID="{8F6F0614-D382-4741-84F2-7429F47FD157}" presName="iconRect" presStyleLbl="node1" presStyleIdx="2" presStyleCnt="3" custScaleX="138209" custLinFactNeighborX="39900" custLinFactNeighborY="-99350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2094C1B-7B3A-4215-B695-1C4205FA7842}" type="pres">
      <dgm:prSet presAssocID="{8F6F0614-D382-4741-84F2-7429F47FD157}" presName="spaceRect" presStyleCnt="0"/>
      <dgm:spPr/>
    </dgm:pt>
    <dgm:pt modelId="{582836C0-1474-4055-8685-0DD86F427CD7}" type="pres">
      <dgm:prSet presAssocID="{8F6F0614-D382-4741-84F2-7429F47FD157}" presName="textRect" presStyleLbl="revTx" presStyleIdx="2" presStyleCnt="3" custLinFactNeighborX="12304" custLinFactNeighborY="-41098">
        <dgm:presLayoutVars>
          <dgm:chMax val="1"/>
          <dgm:chPref val="1"/>
        </dgm:presLayoutVars>
      </dgm:prSet>
      <dgm:spPr/>
    </dgm:pt>
  </dgm:ptLst>
  <dgm:cxnLst>
    <dgm:cxn modelId="{85508E2A-00C2-460A-899B-8369E014E60E}" type="presOf" srcId="{3EEC2974-273E-4558-9E84-C2B239A420BD}" destId="{036745E4-BFBC-4002-97A2-904E2D1202FA}" srcOrd="0" destOrd="0" presId="urn:microsoft.com/office/officeart/2018/2/layout/IconLabelList"/>
    <dgm:cxn modelId="{2AEA7D53-213F-4BBE-83E8-922360B590C5}" srcId="{F22B75B5-01C9-4287-BF61-EF4BA81C703F}" destId="{42691210-F74D-4C98-8185-F789A8C7AF1B}" srcOrd="0" destOrd="0" parTransId="{C2E71684-022A-4DCE-8F6C-BF2B7F31B3C2}" sibTransId="{5137086A-27F8-4788-BEF6-E35DE15C940D}"/>
    <dgm:cxn modelId="{5D9CF58B-011B-452F-93E3-55E22C5F19E6}" type="presOf" srcId="{8F6F0614-D382-4741-84F2-7429F47FD157}" destId="{582836C0-1474-4055-8685-0DD86F427CD7}" srcOrd="0" destOrd="0" presId="urn:microsoft.com/office/officeart/2018/2/layout/IconLabelList"/>
    <dgm:cxn modelId="{0A94E8A1-FFFA-4672-8BAC-753BE3DEDFB5}" type="presOf" srcId="{42691210-F74D-4C98-8185-F789A8C7AF1B}" destId="{B51C859E-2646-433E-807D-A13E975B7CFD}" srcOrd="0" destOrd="0" presId="urn:microsoft.com/office/officeart/2018/2/layout/IconLabelList"/>
    <dgm:cxn modelId="{5DB435BA-3403-4FFD-8000-3E27866C4BAA}" srcId="{F22B75B5-01C9-4287-BF61-EF4BA81C703F}" destId="{8F6F0614-D382-4741-84F2-7429F47FD157}" srcOrd="2" destOrd="0" parTransId="{211BD526-1948-4CA4-964E-ECFEB65F45B7}" sibTransId="{641BCA2D-74AD-4B82-95AB-175D3C94B2A5}"/>
    <dgm:cxn modelId="{D7D580DD-0785-4498-A8EC-FC6683A2E4E8}" srcId="{F22B75B5-01C9-4287-BF61-EF4BA81C703F}" destId="{3EEC2974-273E-4558-9E84-C2B239A420BD}" srcOrd="1" destOrd="0" parTransId="{DB3631B9-6268-465B-AEA1-0E13C9CCA554}" sibTransId="{40BBBEA7-78F6-43C2-A5F6-8FF319CE3439}"/>
    <dgm:cxn modelId="{57A452E4-6727-4685-9729-D780BF35E0D0}" type="presOf" srcId="{F22B75B5-01C9-4287-BF61-EF4BA81C703F}" destId="{AAC1CDB1-E8A7-4407-A85A-5D8063767A2C}" srcOrd="0" destOrd="0" presId="urn:microsoft.com/office/officeart/2018/2/layout/IconLabelList"/>
    <dgm:cxn modelId="{8E3D699D-E73E-454C-AF8F-3A706D7E4D0F}" type="presParOf" srcId="{AAC1CDB1-E8A7-4407-A85A-5D8063767A2C}" destId="{D58EA0D8-6505-4308-A4FF-4CAFBA1FFF91}" srcOrd="0" destOrd="0" presId="urn:microsoft.com/office/officeart/2018/2/layout/IconLabelList"/>
    <dgm:cxn modelId="{628E0080-4151-4FFE-952E-88B5E78658EF}" type="presParOf" srcId="{D58EA0D8-6505-4308-A4FF-4CAFBA1FFF91}" destId="{0B680F64-5149-4F19-9165-83187B17F9CD}" srcOrd="0" destOrd="0" presId="urn:microsoft.com/office/officeart/2018/2/layout/IconLabelList"/>
    <dgm:cxn modelId="{6BE35BDE-C65F-4636-8781-88FBA0E5811D}" type="presParOf" srcId="{D58EA0D8-6505-4308-A4FF-4CAFBA1FFF91}" destId="{8478F797-4F94-4D17-B763-116DD7AE4641}" srcOrd="1" destOrd="0" presId="urn:microsoft.com/office/officeart/2018/2/layout/IconLabelList"/>
    <dgm:cxn modelId="{AADD5158-D55A-4CEB-BC16-E6A547451E1B}" type="presParOf" srcId="{D58EA0D8-6505-4308-A4FF-4CAFBA1FFF91}" destId="{B51C859E-2646-433E-807D-A13E975B7CFD}" srcOrd="2" destOrd="0" presId="urn:microsoft.com/office/officeart/2018/2/layout/IconLabelList"/>
    <dgm:cxn modelId="{C520E21C-9C8C-47C0-B8F1-47BC3B4C23CE}" type="presParOf" srcId="{AAC1CDB1-E8A7-4407-A85A-5D8063767A2C}" destId="{7F7DA3B6-4668-44F7-AE26-33E4B5B56F33}" srcOrd="1" destOrd="0" presId="urn:microsoft.com/office/officeart/2018/2/layout/IconLabelList"/>
    <dgm:cxn modelId="{3B6BE255-E3D5-413B-83A9-F695DF811A3F}" type="presParOf" srcId="{AAC1CDB1-E8A7-4407-A85A-5D8063767A2C}" destId="{C720D3C8-F29D-4685-A704-4AED5C1F7CF4}" srcOrd="2" destOrd="0" presId="urn:microsoft.com/office/officeart/2018/2/layout/IconLabelList"/>
    <dgm:cxn modelId="{4E34B36A-D57A-4ABA-B7E6-D0C47DFEEED4}" type="presParOf" srcId="{C720D3C8-F29D-4685-A704-4AED5C1F7CF4}" destId="{43DBF2C7-C5A3-4B2C-90FB-6C767AEE3BDB}" srcOrd="0" destOrd="0" presId="urn:microsoft.com/office/officeart/2018/2/layout/IconLabelList"/>
    <dgm:cxn modelId="{821D9CC0-15F9-4CFB-BFBD-AD3A5C84D0D2}" type="presParOf" srcId="{C720D3C8-F29D-4685-A704-4AED5C1F7CF4}" destId="{76DEC061-B4A4-4B88-9B07-B30781C215A6}" srcOrd="1" destOrd="0" presId="urn:microsoft.com/office/officeart/2018/2/layout/IconLabelList"/>
    <dgm:cxn modelId="{BE3560F2-3319-4C35-9CC7-5A8919D9FCD0}" type="presParOf" srcId="{C720D3C8-F29D-4685-A704-4AED5C1F7CF4}" destId="{036745E4-BFBC-4002-97A2-904E2D1202FA}" srcOrd="2" destOrd="0" presId="urn:microsoft.com/office/officeart/2018/2/layout/IconLabelList"/>
    <dgm:cxn modelId="{C147159A-E691-44AF-9D47-FEC853EBAC8B}" type="presParOf" srcId="{AAC1CDB1-E8A7-4407-A85A-5D8063767A2C}" destId="{EBB73378-5F00-47E7-8234-873EE7CA818B}" srcOrd="3" destOrd="0" presId="urn:microsoft.com/office/officeart/2018/2/layout/IconLabelList"/>
    <dgm:cxn modelId="{7287FBC2-19EA-4147-9BB3-3B448B260018}" type="presParOf" srcId="{AAC1CDB1-E8A7-4407-A85A-5D8063767A2C}" destId="{4C9D312C-EEB0-4876-A2D5-DDE875D956E7}" srcOrd="4" destOrd="0" presId="urn:microsoft.com/office/officeart/2018/2/layout/IconLabelList"/>
    <dgm:cxn modelId="{B3A533E3-98E5-486D-8BB8-537DC2186795}" type="presParOf" srcId="{4C9D312C-EEB0-4876-A2D5-DDE875D956E7}" destId="{DE79DD05-AF7B-44E9-8405-FA2A0212A84D}" srcOrd="0" destOrd="0" presId="urn:microsoft.com/office/officeart/2018/2/layout/IconLabelList"/>
    <dgm:cxn modelId="{B7E0EA71-3208-4861-9025-26091938EA70}" type="presParOf" srcId="{4C9D312C-EEB0-4876-A2D5-DDE875D956E7}" destId="{F2094C1B-7B3A-4215-B695-1C4205FA7842}" srcOrd="1" destOrd="0" presId="urn:microsoft.com/office/officeart/2018/2/layout/IconLabelList"/>
    <dgm:cxn modelId="{B5C4A23A-85BE-45FA-BC15-B61F62710E8F}" type="presParOf" srcId="{4C9D312C-EEB0-4876-A2D5-DDE875D956E7}" destId="{582836C0-1474-4055-8685-0DD86F427CD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680F64-5149-4F19-9165-83187B17F9CD}">
      <dsp:nvSpPr>
        <dsp:cNvPr id="0" name=""/>
        <dsp:cNvSpPr/>
      </dsp:nvSpPr>
      <dsp:spPr>
        <a:xfrm>
          <a:off x="640081" y="0"/>
          <a:ext cx="839704" cy="6810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1C859E-2646-433E-807D-A13E975B7CFD}">
      <dsp:nvSpPr>
        <dsp:cNvPr id="0" name=""/>
        <dsp:cNvSpPr/>
      </dsp:nvSpPr>
      <dsp:spPr>
        <a:xfrm>
          <a:off x="182883" y="603779"/>
          <a:ext cx="1513476" cy="5471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Communication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Good communication skills: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1. Active listening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2. Clarity and concision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3. Empathy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4. Feedback 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5. Confidence 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(ingeus,2024)</a:t>
          </a:r>
        </a:p>
      </dsp:txBody>
      <dsp:txXfrm>
        <a:off x="182883" y="603779"/>
        <a:ext cx="1513476" cy="5471888"/>
      </dsp:txXfrm>
    </dsp:sp>
    <dsp:sp modelId="{43DBF2C7-C5A3-4B2C-90FB-6C767AEE3BDB}">
      <dsp:nvSpPr>
        <dsp:cNvPr id="0" name=""/>
        <dsp:cNvSpPr/>
      </dsp:nvSpPr>
      <dsp:spPr>
        <a:xfrm>
          <a:off x="3339859" y="0"/>
          <a:ext cx="681064" cy="7451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6745E4-BFBC-4002-97A2-904E2D1202FA}">
      <dsp:nvSpPr>
        <dsp:cNvPr id="0" name=""/>
        <dsp:cNvSpPr/>
      </dsp:nvSpPr>
      <dsp:spPr>
        <a:xfrm>
          <a:off x="3055825" y="690330"/>
          <a:ext cx="1513476" cy="42535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Teamwork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Critical reasons to encourage teamwork: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1. Reduce and eliminate workplace conflict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2. To reduce the rate of attrition 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3. To align employees to the core goal of the business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(Indeed editorial team,2024)</a:t>
          </a:r>
        </a:p>
      </dsp:txBody>
      <dsp:txXfrm>
        <a:off x="3055825" y="690330"/>
        <a:ext cx="1513476" cy="4253513"/>
      </dsp:txXfrm>
    </dsp:sp>
    <dsp:sp modelId="{DE79DD05-AF7B-44E9-8405-FA2A0212A84D}">
      <dsp:nvSpPr>
        <dsp:cNvPr id="0" name=""/>
        <dsp:cNvSpPr/>
      </dsp:nvSpPr>
      <dsp:spPr>
        <a:xfrm>
          <a:off x="6242873" y="3"/>
          <a:ext cx="941292" cy="6810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2836C0-1474-4055-8685-0DD86F427CD7}">
      <dsp:nvSpPr>
        <dsp:cNvPr id="0" name=""/>
        <dsp:cNvSpPr/>
      </dsp:nvSpPr>
      <dsp:spPr>
        <a:xfrm>
          <a:off x="5871254" y="696383"/>
          <a:ext cx="1513476" cy="3332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Adaptability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Adaptability skills :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1. Critical thinking 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2. Resilience 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3. Collaboration 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4. Responsive to feedback 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(Kaplan, Z 2023)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 dirty="0"/>
        </a:p>
      </dsp:txBody>
      <dsp:txXfrm>
        <a:off x="5871254" y="696383"/>
        <a:ext cx="1513476" cy="33329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ersonology.co.uk/case-study-morgans-hotel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rganshotel.enjovia.com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lands.com/2154475/rewards-program-hotel-mistake-booking-not-signing-up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hutterstock.com/search/corporate-guests?image_type=illustration" TargetMode="Externa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seeman/5518234489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ar.inspiredpencil.com/pictures-2023/hotel-lobby-check-in" TargetMode="External"/><Relationship Id="rId4" Type="http://schemas.openxmlformats.org/officeDocument/2006/relationships/image" Target="../media/image1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aticon.com/free-icon/medical-case_11377918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vecteezy.com/photo/31788914-positive-and-negative-emotions-good-and-bad-experience-happy-and-unhappy-emoji-icons-customer-satisfaction-and-product-service-evaluation-customer-feedback-review" TargetMode="External"/><Relationship Id="rId4" Type="http://schemas.openxmlformats.org/officeDocument/2006/relationships/image" Target="../media/image1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berlycollardpr.com/2020/06/what-will-marketing-communications-look-like-for-the-restaurant-and-hospitality-industries-moving-forward/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logs.ed.ac.uk/annabel-treshansky/2020/03/23/transactional-distance-case-study/" TargetMode="External"/><Relationship Id="rId4" Type="http://schemas.openxmlformats.org/officeDocument/2006/relationships/image" Target="../media/image2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380084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fYRhDJjT53Y" TargetMode="External"/><Relationship Id="rId4" Type="http://schemas.openxmlformats.org/officeDocument/2006/relationships/image" Target="../media/image23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leadership/five-defining-traits-of-future-ready-leaders-23197" TargetMode="Externa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edium.com/on-breaking-the-mold/how-i-learned-to-get-a-lot-done-without-being-busy-7989f7b300de" TargetMode="External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nuritcare.com/unleashing-your-potential-the-transformative-power-of-skill-development-in-accelerating-career-growth/" TargetMode="Externa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vecteezy.com/vector-art/19902181-are-you-ready-sign-with-megaphone-icon-speech-bubble-vector-illustration" TargetMode="External"/><Relationship Id="rId4" Type="http://schemas.openxmlformats.org/officeDocument/2006/relationships/image" Target="../media/image27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3411" y="1142676"/>
            <a:ext cx="3485178" cy="1624520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Placement Experience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at Morgans Hotel Swansea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name: Adriana Ghiocel-Ioaniciu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number:2127376</a:t>
            </a:r>
          </a:p>
        </p:txBody>
      </p:sp>
      <p:pic>
        <p:nvPicPr>
          <p:cNvPr id="9" name="Picture 8" descr="A building with a clock tower">
            <a:extLst>
              <a:ext uri="{FF2B5EF4-FFF2-40B4-BE49-F238E27FC236}">
                <a16:creationId xmlns:a16="http://schemas.microsoft.com/office/drawing/2014/main" id="{47DA6B15-A7D0-AD5A-788E-2C8507DAB1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7175" r="18274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8BC803E-13F3-4DAB-B17C-BEB00761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9D85F1B-3302-4DB9-81B1-038ADCE4D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9143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36" y="3874590"/>
            <a:ext cx="3292939" cy="209464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Placement Overview</a:t>
            </a:r>
          </a:p>
        </p:txBody>
      </p:sp>
      <p:pic>
        <p:nvPicPr>
          <p:cNvPr id="6" name="Picture 5" descr="A tray of food and wine">
            <a:extLst>
              <a:ext uri="{FF2B5EF4-FFF2-40B4-BE49-F238E27FC236}">
                <a16:creationId xmlns:a16="http://schemas.microsoft.com/office/drawing/2014/main" id="{DF81C1BD-52AD-361C-630D-76A748B7FF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222" r="7801" b="3"/>
          <a:stretch>
            <a:fillRect/>
          </a:stretch>
        </p:blipFill>
        <p:spPr>
          <a:xfrm>
            <a:off x="20" y="10"/>
            <a:ext cx="4571980" cy="3175906"/>
          </a:xfrm>
          <a:custGeom>
            <a:avLst/>
            <a:gdLst/>
            <a:ahLst/>
            <a:cxnLst/>
            <a:rect l="l" t="t" r="r" b="b"/>
            <a:pathLst>
              <a:path w="6096000" h="3175916">
                <a:moveTo>
                  <a:pt x="0" y="0"/>
                </a:moveTo>
                <a:lnTo>
                  <a:pt x="6096000" y="0"/>
                </a:lnTo>
                <a:lnTo>
                  <a:pt x="6096000" y="3175916"/>
                </a:lnTo>
                <a:lnTo>
                  <a:pt x="6074953" y="3168556"/>
                </a:lnTo>
                <a:cubicBezTo>
                  <a:pt x="6065180" y="3165138"/>
                  <a:pt x="6054705" y="3162334"/>
                  <a:pt x="6041425" y="3161984"/>
                </a:cubicBezTo>
                <a:lnTo>
                  <a:pt x="5978335" y="3173176"/>
                </a:lnTo>
                <a:cubicBezTo>
                  <a:pt x="5953369" y="3176890"/>
                  <a:pt x="5845857" y="3169112"/>
                  <a:pt x="5827638" y="3169738"/>
                </a:cubicBezTo>
                <a:cubicBezTo>
                  <a:pt x="5821882" y="3178743"/>
                  <a:pt x="5799256" y="3174685"/>
                  <a:pt x="5761310" y="3170760"/>
                </a:cubicBezTo>
                <a:cubicBezTo>
                  <a:pt x="5731057" y="3170684"/>
                  <a:pt x="5713719" y="3171961"/>
                  <a:pt x="5696588" y="3173023"/>
                </a:cubicBezTo>
                <a:lnTo>
                  <a:pt x="5682596" y="3173661"/>
                </a:lnTo>
                <a:lnTo>
                  <a:pt x="5575844" y="3148218"/>
                </a:lnTo>
                <a:cubicBezTo>
                  <a:pt x="5455823" y="3136706"/>
                  <a:pt x="5377668" y="3144388"/>
                  <a:pt x="5287401" y="3135195"/>
                </a:cubicBezTo>
                <a:cubicBezTo>
                  <a:pt x="5197135" y="3126002"/>
                  <a:pt x="5202548" y="3115782"/>
                  <a:pt x="5034243" y="3093057"/>
                </a:cubicBezTo>
                <a:cubicBezTo>
                  <a:pt x="4879585" y="3031690"/>
                  <a:pt x="4724928" y="3048859"/>
                  <a:pt x="4570270" y="3026761"/>
                </a:cubicBezTo>
                <a:cubicBezTo>
                  <a:pt x="4488718" y="3050631"/>
                  <a:pt x="4344263" y="2990436"/>
                  <a:pt x="4232462" y="2981221"/>
                </a:cubicBezTo>
                <a:cubicBezTo>
                  <a:pt x="4120662" y="2972005"/>
                  <a:pt x="3986179" y="2970108"/>
                  <a:pt x="3899469" y="2971466"/>
                </a:cubicBezTo>
                <a:cubicBezTo>
                  <a:pt x="3892272" y="2982518"/>
                  <a:pt x="3768985" y="2995342"/>
                  <a:pt x="3710933" y="2958642"/>
                </a:cubicBezTo>
                <a:cubicBezTo>
                  <a:pt x="3583105" y="2956402"/>
                  <a:pt x="3623640" y="2964712"/>
                  <a:pt x="3495164" y="2941478"/>
                </a:cubicBezTo>
                <a:cubicBezTo>
                  <a:pt x="3419432" y="2942273"/>
                  <a:pt x="3339383" y="2952386"/>
                  <a:pt x="3282944" y="2951628"/>
                </a:cubicBezTo>
                <a:cubicBezTo>
                  <a:pt x="3281769" y="2953455"/>
                  <a:pt x="3129759" y="2929645"/>
                  <a:pt x="3085959" y="2922940"/>
                </a:cubicBezTo>
                <a:cubicBezTo>
                  <a:pt x="3042159" y="2916235"/>
                  <a:pt x="3054740" y="2920103"/>
                  <a:pt x="3020146" y="2911397"/>
                </a:cubicBezTo>
                <a:cubicBezTo>
                  <a:pt x="2871334" y="2883584"/>
                  <a:pt x="2762563" y="2883465"/>
                  <a:pt x="2653542" y="2876899"/>
                </a:cubicBezTo>
                <a:cubicBezTo>
                  <a:pt x="2533423" y="2872448"/>
                  <a:pt x="2683271" y="2915174"/>
                  <a:pt x="2510424" y="2888407"/>
                </a:cubicBezTo>
                <a:cubicBezTo>
                  <a:pt x="2506340" y="2898923"/>
                  <a:pt x="2449170" y="2888049"/>
                  <a:pt x="2412523" y="2882673"/>
                </a:cubicBezTo>
                <a:cubicBezTo>
                  <a:pt x="2355021" y="2881306"/>
                  <a:pt x="2382991" y="2891314"/>
                  <a:pt x="2308292" y="2874695"/>
                </a:cubicBezTo>
                <a:lnTo>
                  <a:pt x="2233764" y="2908195"/>
                </a:lnTo>
                <a:cubicBezTo>
                  <a:pt x="2234416" y="2903929"/>
                  <a:pt x="2112578" y="2949704"/>
                  <a:pt x="2089169" y="2948983"/>
                </a:cubicBezTo>
                <a:lnTo>
                  <a:pt x="1901626" y="2945454"/>
                </a:lnTo>
                <a:cubicBezTo>
                  <a:pt x="1851336" y="2959106"/>
                  <a:pt x="1870664" y="2971169"/>
                  <a:pt x="1825089" y="2978820"/>
                </a:cubicBezTo>
                <a:cubicBezTo>
                  <a:pt x="1779514" y="2986471"/>
                  <a:pt x="1746268" y="2976574"/>
                  <a:pt x="1628175" y="2991359"/>
                </a:cubicBezTo>
                <a:cubicBezTo>
                  <a:pt x="1580792" y="3002760"/>
                  <a:pt x="1459893" y="2977867"/>
                  <a:pt x="1367439" y="2991184"/>
                </a:cubicBezTo>
                <a:cubicBezTo>
                  <a:pt x="1369407" y="3003218"/>
                  <a:pt x="1303810" y="3002393"/>
                  <a:pt x="1260431" y="2993313"/>
                </a:cubicBezTo>
                <a:lnTo>
                  <a:pt x="1131986" y="3017812"/>
                </a:lnTo>
                <a:cubicBezTo>
                  <a:pt x="1134074" y="3034431"/>
                  <a:pt x="1115111" y="3023292"/>
                  <a:pt x="1062297" y="3034267"/>
                </a:cubicBezTo>
                <a:cubicBezTo>
                  <a:pt x="1046148" y="3044857"/>
                  <a:pt x="1019464" y="3043729"/>
                  <a:pt x="979009" y="3052795"/>
                </a:cubicBezTo>
                <a:cubicBezTo>
                  <a:pt x="963885" y="3062784"/>
                  <a:pt x="844270" y="3032960"/>
                  <a:pt x="809514" y="3039765"/>
                </a:cubicBezTo>
                <a:cubicBezTo>
                  <a:pt x="773761" y="3042869"/>
                  <a:pt x="775984" y="3025792"/>
                  <a:pt x="686053" y="3027101"/>
                </a:cubicBezTo>
                <a:cubicBezTo>
                  <a:pt x="600190" y="3024844"/>
                  <a:pt x="595882" y="3019147"/>
                  <a:pt x="504370" y="3015625"/>
                </a:cubicBezTo>
                <a:cubicBezTo>
                  <a:pt x="442615" y="3013617"/>
                  <a:pt x="455531" y="3005845"/>
                  <a:pt x="421644" y="3004997"/>
                </a:cubicBezTo>
                <a:cubicBezTo>
                  <a:pt x="377193" y="3017912"/>
                  <a:pt x="307611" y="2981496"/>
                  <a:pt x="274973" y="2996304"/>
                </a:cubicBezTo>
                <a:lnTo>
                  <a:pt x="116340" y="2982098"/>
                </a:lnTo>
                <a:lnTo>
                  <a:pt x="35300" y="2993836"/>
                </a:lnTo>
                <a:cubicBezTo>
                  <a:pt x="29001" y="2994370"/>
                  <a:pt x="18688" y="2993580"/>
                  <a:pt x="6479" y="2992085"/>
                </a:cubicBezTo>
                <a:lnTo>
                  <a:pt x="0" y="2991123"/>
                </a:lnTo>
                <a:close/>
              </a:path>
            </a:pathLst>
          </a:custGeom>
        </p:spPr>
      </p:pic>
      <p:pic>
        <p:nvPicPr>
          <p:cNvPr id="8" name="Picture 7" descr="A group of people at a reception&#10;&#10;AI-generated content may be incorrect.">
            <a:extLst>
              <a:ext uri="{FF2B5EF4-FFF2-40B4-BE49-F238E27FC236}">
                <a16:creationId xmlns:a16="http://schemas.microsoft.com/office/drawing/2014/main" id="{516632D7-0C74-A393-D2DF-93D8C1ED977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4103" b="3"/>
          <a:stretch>
            <a:fillRect/>
          </a:stretch>
        </p:blipFill>
        <p:spPr>
          <a:xfrm>
            <a:off x="4572000" y="10"/>
            <a:ext cx="4572000" cy="3182262"/>
          </a:xfrm>
          <a:custGeom>
            <a:avLst/>
            <a:gdLst/>
            <a:ahLst/>
            <a:cxnLst/>
            <a:rect l="l" t="t" r="r" b="b"/>
            <a:pathLst>
              <a:path w="6096000" h="3182272">
                <a:moveTo>
                  <a:pt x="0" y="0"/>
                </a:moveTo>
                <a:lnTo>
                  <a:pt x="6096000" y="0"/>
                </a:lnTo>
                <a:lnTo>
                  <a:pt x="6096000" y="2977881"/>
                </a:lnTo>
                <a:lnTo>
                  <a:pt x="6089100" y="2979305"/>
                </a:lnTo>
                <a:cubicBezTo>
                  <a:pt x="6033641" y="2989882"/>
                  <a:pt x="5988719" y="2996128"/>
                  <a:pt x="5963104" y="2993636"/>
                </a:cubicBezTo>
                <a:cubicBezTo>
                  <a:pt x="5792949" y="3029182"/>
                  <a:pt x="5730547" y="3002240"/>
                  <a:pt x="5622676" y="2993454"/>
                </a:cubicBezTo>
                <a:cubicBezTo>
                  <a:pt x="5358705" y="2975083"/>
                  <a:pt x="5242862" y="2994654"/>
                  <a:pt x="5115732" y="2989671"/>
                </a:cubicBezTo>
                <a:cubicBezTo>
                  <a:pt x="4988602" y="2984687"/>
                  <a:pt x="5029567" y="2975639"/>
                  <a:pt x="4859897" y="2963549"/>
                </a:cubicBezTo>
                <a:lnTo>
                  <a:pt x="4391870" y="2926580"/>
                </a:lnTo>
                <a:cubicBezTo>
                  <a:pt x="4327296" y="2956949"/>
                  <a:pt x="4071930" y="2902434"/>
                  <a:pt x="4051327" y="2902384"/>
                </a:cubicBezTo>
                <a:cubicBezTo>
                  <a:pt x="3968352" y="2908170"/>
                  <a:pt x="3882315" y="2886803"/>
                  <a:pt x="3767876" y="2899218"/>
                </a:cubicBezTo>
                <a:cubicBezTo>
                  <a:pt x="3761563" y="2910695"/>
                  <a:pt x="3759706" y="2886579"/>
                  <a:pt x="3607318" y="2887826"/>
                </a:cubicBezTo>
                <a:cubicBezTo>
                  <a:pt x="3517854" y="2911862"/>
                  <a:pt x="3239059" y="2908898"/>
                  <a:pt x="3200813" y="2916134"/>
                </a:cubicBezTo>
                <a:cubicBezTo>
                  <a:pt x="3125330" y="2921689"/>
                  <a:pt x="3104585" y="2900825"/>
                  <a:pt x="3048226" y="2903616"/>
                </a:cubicBezTo>
                <a:cubicBezTo>
                  <a:pt x="3047198" y="2905512"/>
                  <a:pt x="2972947" y="2922104"/>
                  <a:pt x="2930185" y="2925795"/>
                </a:cubicBezTo>
                <a:cubicBezTo>
                  <a:pt x="2887423" y="2929486"/>
                  <a:pt x="2826842" y="2932273"/>
                  <a:pt x="2791651" y="2925762"/>
                </a:cubicBezTo>
                <a:cubicBezTo>
                  <a:pt x="2641026" y="2907373"/>
                  <a:pt x="2577392" y="2897262"/>
                  <a:pt x="2468125" y="2897565"/>
                </a:cubicBezTo>
                <a:cubicBezTo>
                  <a:pt x="2347953" y="2900676"/>
                  <a:pt x="2483169" y="2941985"/>
                  <a:pt x="2308652" y="2926146"/>
                </a:cubicBezTo>
                <a:cubicBezTo>
                  <a:pt x="2305401" y="2936895"/>
                  <a:pt x="2265130" y="2921533"/>
                  <a:pt x="2228153" y="2918475"/>
                </a:cubicBezTo>
                <a:cubicBezTo>
                  <a:pt x="2170686" y="2920724"/>
                  <a:pt x="2206286" y="2945386"/>
                  <a:pt x="2130469" y="2933502"/>
                </a:cubicBezTo>
                <a:lnTo>
                  <a:pt x="2051835" y="2955169"/>
                </a:lnTo>
                <a:cubicBezTo>
                  <a:pt x="2052153" y="2950872"/>
                  <a:pt x="1934201" y="3004193"/>
                  <a:pt x="1910793" y="3004946"/>
                </a:cubicBezTo>
                <a:lnTo>
                  <a:pt x="1758332" y="3027886"/>
                </a:lnTo>
                <a:cubicBezTo>
                  <a:pt x="1709235" y="3044665"/>
                  <a:pt x="1700383" y="3043257"/>
                  <a:pt x="1649704" y="3051307"/>
                </a:cubicBezTo>
                <a:cubicBezTo>
                  <a:pt x="1599024" y="3059359"/>
                  <a:pt x="1520412" y="3098900"/>
                  <a:pt x="1454257" y="3076192"/>
                </a:cubicBezTo>
                <a:cubicBezTo>
                  <a:pt x="1407884" y="3090545"/>
                  <a:pt x="1414359" y="3062092"/>
                  <a:pt x="1323176" y="3081187"/>
                </a:cubicBezTo>
                <a:cubicBezTo>
                  <a:pt x="1269270" y="3084300"/>
                  <a:pt x="1246499" y="3082073"/>
                  <a:pt x="1231798" y="3083652"/>
                </a:cubicBezTo>
                <a:lnTo>
                  <a:pt x="1128386" y="3096270"/>
                </a:lnTo>
                <a:lnTo>
                  <a:pt x="1087572" y="3101257"/>
                </a:lnTo>
                <a:lnTo>
                  <a:pt x="1075937" y="3104255"/>
                </a:lnTo>
                <a:lnTo>
                  <a:pt x="992872" y="3105385"/>
                </a:lnTo>
                <a:cubicBezTo>
                  <a:pt x="955021" y="3105296"/>
                  <a:pt x="904630" y="3125038"/>
                  <a:pt x="891882" y="3122691"/>
                </a:cubicBezTo>
                <a:cubicBezTo>
                  <a:pt x="784087" y="3112356"/>
                  <a:pt x="829281" y="3133000"/>
                  <a:pt x="715888" y="3127380"/>
                </a:cubicBezTo>
                <a:cubicBezTo>
                  <a:pt x="637116" y="3116268"/>
                  <a:pt x="537472" y="3131012"/>
                  <a:pt x="399964" y="3152096"/>
                </a:cubicBezTo>
                <a:lnTo>
                  <a:pt x="310170" y="3146040"/>
                </a:lnTo>
                <a:lnTo>
                  <a:pt x="251771" y="3165636"/>
                </a:lnTo>
                <a:cubicBezTo>
                  <a:pt x="208442" y="3181313"/>
                  <a:pt x="136178" y="3149360"/>
                  <a:pt x="104780" y="3166182"/>
                </a:cubicBezTo>
                <a:cubicBezTo>
                  <a:pt x="55782" y="3185117"/>
                  <a:pt x="29223" y="3184417"/>
                  <a:pt x="8274" y="3178809"/>
                </a:cubicBezTo>
                <a:lnTo>
                  <a:pt x="0" y="3175916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9280" y="3493827"/>
            <a:ext cx="4360461" cy="285616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 &amp; Beverage</a:t>
            </a:r>
          </a:p>
          <a:p>
            <a:pPr marL="0" indent="0">
              <a:buNone/>
            </a:pPr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Front Office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4BFCCA4-109C-4B21-816E-144FE75C3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188" y="643465"/>
            <a:ext cx="2921519" cy="184661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Food &amp; Beverage Role</a:t>
            </a:r>
          </a:p>
        </p:txBody>
      </p:sp>
      <p:sp>
        <p:nvSpPr>
          <p:cNvPr id="38" name="sketch line">
            <a:extLst>
              <a:ext uri="{FF2B5EF4-FFF2-40B4-BE49-F238E27FC236}">
                <a16:creationId xmlns:a16="http://schemas.microsoft.com/office/drawing/2014/main" id="{0059B5C0-FEC8-4370-AF45-02E3AEF6F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659144"/>
            <a:ext cx="2674620" cy="18288"/>
          </a:xfrm>
          <a:custGeom>
            <a:avLst/>
            <a:gdLst>
              <a:gd name="connsiteX0" fmla="*/ 0 w 2674620"/>
              <a:gd name="connsiteY0" fmla="*/ 0 h 18288"/>
              <a:gd name="connsiteX1" fmla="*/ 641909 w 2674620"/>
              <a:gd name="connsiteY1" fmla="*/ 0 h 18288"/>
              <a:gd name="connsiteX2" fmla="*/ 1337310 w 2674620"/>
              <a:gd name="connsiteY2" fmla="*/ 0 h 18288"/>
              <a:gd name="connsiteX3" fmla="*/ 1979219 w 2674620"/>
              <a:gd name="connsiteY3" fmla="*/ 0 h 18288"/>
              <a:gd name="connsiteX4" fmla="*/ 2674620 w 2674620"/>
              <a:gd name="connsiteY4" fmla="*/ 0 h 18288"/>
              <a:gd name="connsiteX5" fmla="*/ 2674620 w 2674620"/>
              <a:gd name="connsiteY5" fmla="*/ 18288 h 18288"/>
              <a:gd name="connsiteX6" fmla="*/ 1952473 w 2674620"/>
              <a:gd name="connsiteY6" fmla="*/ 18288 h 18288"/>
              <a:gd name="connsiteX7" fmla="*/ 1257071 w 2674620"/>
              <a:gd name="connsiteY7" fmla="*/ 18288 h 18288"/>
              <a:gd name="connsiteX8" fmla="*/ 615163 w 2674620"/>
              <a:gd name="connsiteY8" fmla="*/ 18288 h 18288"/>
              <a:gd name="connsiteX9" fmla="*/ 0 w 2674620"/>
              <a:gd name="connsiteY9" fmla="*/ 18288 h 18288"/>
              <a:gd name="connsiteX10" fmla="*/ 0 w 267462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74620" h="18288" fill="none" extrusionOk="0">
                <a:moveTo>
                  <a:pt x="0" y="0"/>
                </a:moveTo>
                <a:cubicBezTo>
                  <a:pt x="223686" y="-27283"/>
                  <a:pt x="416037" y="8041"/>
                  <a:pt x="641909" y="0"/>
                </a:cubicBezTo>
                <a:cubicBezTo>
                  <a:pt x="867781" y="-8041"/>
                  <a:pt x="1125885" y="15252"/>
                  <a:pt x="1337310" y="0"/>
                </a:cubicBezTo>
                <a:cubicBezTo>
                  <a:pt x="1548735" y="-15252"/>
                  <a:pt x="1809020" y="-2338"/>
                  <a:pt x="1979219" y="0"/>
                </a:cubicBezTo>
                <a:cubicBezTo>
                  <a:pt x="2149418" y="2338"/>
                  <a:pt x="2403746" y="-23101"/>
                  <a:pt x="2674620" y="0"/>
                </a:cubicBezTo>
                <a:cubicBezTo>
                  <a:pt x="2674874" y="6173"/>
                  <a:pt x="2674321" y="9417"/>
                  <a:pt x="2674620" y="18288"/>
                </a:cubicBezTo>
                <a:cubicBezTo>
                  <a:pt x="2384204" y="39407"/>
                  <a:pt x="2124794" y="9377"/>
                  <a:pt x="1952473" y="18288"/>
                </a:cubicBezTo>
                <a:cubicBezTo>
                  <a:pt x="1780152" y="27199"/>
                  <a:pt x="1469502" y="9163"/>
                  <a:pt x="1257071" y="18288"/>
                </a:cubicBezTo>
                <a:cubicBezTo>
                  <a:pt x="1044640" y="27413"/>
                  <a:pt x="886842" y="49997"/>
                  <a:pt x="615163" y="18288"/>
                </a:cubicBezTo>
                <a:cubicBezTo>
                  <a:pt x="343484" y="-13421"/>
                  <a:pt x="280198" y="10146"/>
                  <a:pt x="0" y="18288"/>
                </a:cubicBezTo>
                <a:cubicBezTo>
                  <a:pt x="569" y="10806"/>
                  <a:pt x="-314" y="7671"/>
                  <a:pt x="0" y="0"/>
                </a:cubicBezTo>
                <a:close/>
              </a:path>
              <a:path w="2674620" h="18288" stroke="0" extrusionOk="0">
                <a:moveTo>
                  <a:pt x="0" y="0"/>
                </a:moveTo>
                <a:cubicBezTo>
                  <a:pt x="231855" y="-1293"/>
                  <a:pt x="402066" y="-28662"/>
                  <a:pt x="668655" y="0"/>
                </a:cubicBezTo>
                <a:cubicBezTo>
                  <a:pt x="935244" y="28662"/>
                  <a:pt x="1178759" y="24409"/>
                  <a:pt x="1364056" y="0"/>
                </a:cubicBezTo>
                <a:cubicBezTo>
                  <a:pt x="1549353" y="-24409"/>
                  <a:pt x="1706883" y="-9273"/>
                  <a:pt x="2005965" y="0"/>
                </a:cubicBezTo>
                <a:cubicBezTo>
                  <a:pt x="2305047" y="9273"/>
                  <a:pt x="2446507" y="-22114"/>
                  <a:pt x="2674620" y="0"/>
                </a:cubicBezTo>
                <a:cubicBezTo>
                  <a:pt x="2674290" y="6753"/>
                  <a:pt x="2674363" y="10653"/>
                  <a:pt x="2674620" y="18288"/>
                </a:cubicBezTo>
                <a:cubicBezTo>
                  <a:pt x="2376619" y="8269"/>
                  <a:pt x="2249009" y="47455"/>
                  <a:pt x="1979219" y="18288"/>
                </a:cubicBezTo>
                <a:cubicBezTo>
                  <a:pt x="1709429" y="-10879"/>
                  <a:pt x="1513733" y="36040"/>
                  <a:pt x="1364056" y="18288"/>
                </a:cubicBezTo>
                <a:cubicBezTo>
                  <a:pt x="1214379" y="536"/>
                  <a:pt x="982991" y="18989"/>
                  <a:pt x="748894" y="18288"/>
                </a:cubicBezTo>
                <a:cubicBezTo>
                  <a:pt x="514797" y="17587"/>
                  <a:pt x="177151" y="-5811"/>
                  <a:pt x="0" y="18288"/>
                </a:cubicBezTo>
                <a:cubicBezTo>
                  <a:pt x="-751" y="13461"/>
                  <a:pt x="911" y="748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3A31D7-0EAB-C716-25CA-05FFB754C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202" y="2807167"/>
            <a:ext cx="2921641" cy="338639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900" dirty="0"/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Bar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Prepare rooms for event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Cleaning </a:t>
            </a:r>
          </a:p>
        </p:txBody>
      </p:sp>
      <p:pic>
        <p:nvPicPr>
          <p:cNvPr id="29" name="Picture 28" descr="A list of things on a white surface&#10;&#10;AI-generated content may be incorrect.">
            <a:extLst>
              <a:ext uri="{FF2B5EF4-FFF2-40B4-BE49-F238E27FC236}">
                <a16:creationId xmlns:a16="http://schemas.microsoft.com/office/drawing/2014/main" id="{5F08F680-8DF4-52E3-4193-357BBB7DE0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468" y="342900"/>
            <a:ext cx="2324862" cy="3099816"/>
          </a:xfrm>
          <a:prstGeom prst="rect">
            <a:avLst/>
          </a:prstGeom>
        </p:spPr>
      </p:pic>
      <p:pic>
        <p:nvPicPr>
          <p:cNvPr id="24" name="Picture 23" descr="A group of people sitting in a bar&#10;&#10;AI-generated content may be incorrect.">
            <a:extLst>
              <a:ext uri="{FF2B5EF4-FFF2-40B4-BE49-F238E27FC236}">
                <a16:creationId xmlns:a16="http://schemas.microsoft.com/office/drawing/2014/main" id="{5F93F8AA-F714-0B74-8676-029F39591A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5916" y="538292"/>
            <a:ext cx="2839212" cy="1895174"/>
          </a:xfrm>
          <a:prstGeom prst="rect">
            <a:avLst/>
          </a:prstGeom>
        </p:spPr>
      </p:pic>
      <p:pic>
        <p:nvPicPr>
          <p:cNvPr id="27" name="Picture 26" descr="A room with tables and chairs&#10;&#10;AI-generated content may be incorrect.">
            <a:extLst>
              <a:ext uri="{FF2B5EF4-FFF2-40B4-BE49-F238E27FC236}">
                <a16:creationId xmlns:a16="http://schemas.microsoft.com/office/drawing/2014/main" id="{BEDECC10-8FD0-1A71-C069-F597F02F07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4468" y="3832113"/>
            <a:ext cx="2324862" cy="2324862"/>
          </a:xfrm>
          <a:prstGeom prst="rect">
            <a:avLst/>
          </a:prstGeom>
        </p:spPr>
      </p:pic>
      <p:pic>
        <p:nvPicPr>
          <p:cNvPr id="31" name="Picture 30" descr="A note on a table&#10;&#10;AI-generated content may be incorrect.">
            <a:extLst>
              <a:ext uri="{FF2B5EF4-FFF2-40B4-BE49-F238E27FC236}">
                <a16:creationId xmlns:a16="http://schemas.microsoft.com/office/drawing/2014/main" id="{0401EB6E-3C5D-C7DD-2A7D-5ED7FE9369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7344" y="2971759"/>
            <a:ext cx="2416355" cy="322180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2862072" cy="1938076"/>
          </a:xfrm>
        </p:spPr>
        <p:txBody>
          <a:bodyPr>
            <a:normAutofit fontScale="90000"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Front Office Role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482589"/>
            <a:ext cx="2862072" cy="3694373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Reservations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Guest interaction</a:t>
            </a:r>
          </a:p>
        </p:txBody>
      </p:sp>
      <p:pic>
        <p:nvPicPr>
          <p:cNvPr id="8" name="Picture 7" descr="A person typing on a computer&#10;&#10;AI-generated content may be incorrect.">
            <a:extLst>
              <a:ext uri="{FF2B5EF4-FFF2-40B4-BE49-F238E27FC236}">
                <a16:creationId xmlns:a16="http://schemas.microsoft.com/office/drawing/2014/main" id="{8D4E2699-AE0C-4297-3E90-1B96D6918D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779" r="-3" b="-3"/>
          <a:stretch>
            <a:fillRect/>
          </a:stretch>
        </p:blipFill>
        <p:spPr>
          <a:xfrm>
            <a:off x="3678237" y="-4"/>
            <a:ext cx="5465763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6" name="Picture 5" descr="A person and person at a reception desk&#10;&#10;AI-generated content may be incorrect.">
            <a:extLst>
              <a:ext uri="{FF2B5EF4-FFF2-40B4-BE49-F238E27FC236}">
                <a16:creationId xmlns:a16="http://schemas.microsoft.com/office/drawing/2014/main" id="{3EED739F-A48C-3CE5-DA93-6B473127F8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434" r="2" b="2"/>
          <a:stretch>
            <a:fillRect/>
          </a:stretch>
        </p:blipFill>
        <p:spPr>
          <a:xfrm>
            <a:off x="3545046" y="3802961"/>
            <a:ext cx="5604285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31762"/>
            <a:ext cx="8229600" cy="1143000"/>
          </a:xfrm>
        </p:spPr>
        <p:txBody>
          <a:bodyPr>
            <a:normAutofit/>
          </a:bodyPr>
          <a:lstStyle/>
          <a:p>
            <a:r>
              <a:rPr sz="4000" dirty="0">
                <a:latin typeface="Arial" panose="020B0604020202020204" pitchFamily="34" charset="0"/>
                <a:cs typeface="Arial" panose="020B0604020202020204" pitchFamily="34" charset="0"/>
              </a:rPr>
              <a:t>Key Skills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5D1DB8D-B41A-CE1E-9646-DD97FBC4C0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414757"/>
              </p:ext>
            </p:extLst>
          </p:nvPr>
        </p:nvGraphicFramePr>
        <p:xfrm>
          <a:off x="-182880" y="782320"/>
          <a:ext cx="9326880" cy="6075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8BC803E-13F3-4DAB-B17C-BEB00761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9D85F1B-3302-4DB9-81B1-038ADCE4D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9143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36" y="3874590"/>
            <a:ext cx="3292939" cy="209464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</p:txBody>
      </p:sp>
      <p:pic>
        <p:nvPicPr>
          <p:cNvPr id="15" name="Picture 14" descr="A person working on a computer&#10;&#10;AI-generated content may be incorrect.">
            <a:extLst>
              <a:ext uri="{FF2B5EF4-FFF2-40B4-BE49-F238E27FC236}">
                <a16:creationId xmlns:a16="http://schemas.microsoft.com/office/drawing/2014/main" id="{9CD35D7F-042C-830E-5153-451EEE460C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910" b="2"/>
          <a:stretch>
            <a:fillRect/>
          </a:stretch>
        </p:blipFill>
        <p:spPr>
          <a:xfrm>
            <a:off x="20" y="10"/>
            <a:ext cx="4571980" cy="3175906"/>
          </a:xfrm>
          <a:custGeom>
            <a:avLst/>
            <a:gdLst/>
            <a:ahLst/>
            <a:cxnLst/>
            <a:rect l="l" t="t" r="r" b="b"/>
            <a:pathLst>
              <a:path w="6096000" h="3175916">
                <a:moveTo>
                  <a:pt x="0" y="0"/>
                </a:moveTo>
                <a:lnTo>
                  <a:pt x="6096000" y="0"/>
                </a:lnTo>
                <a:lnTo>
                  <a:pt x="6096000" y="3175916"/>
                </a:lnTo>
                <a:lnTo>
                  <a:pt x="6074953" y="3168556"/>
                </a:lnTo>
                <a:cubicBezTo>
                  <a:pt x="6065180" y="3165138"/>
                  <a:pt x="6054705" y="3162334"/>
                  <a:pt x="6041425" y="3161984"/>
                </a:cubicBezTo>
                <a:lnTo>
                  <a:pt x="5978335" y="3173176"/>
                </a:lnTo>
                <a:cubicBezTo>
                  <a:pt x="5953369" y="3176890"/>
                  <a:pt x="5845857" y="3169112"/>
                  <a:pt x="5827638" y="3169738"/>
                </a:cubicBezTo>
                <a:cubicBezTo>
                  <a:pt x="5821882" y="3178743"/>
                  <a:pt x="5799256" y="3174685"/>
                  <a:pt x="5761310" y="3170760"/>
                </a:cubicBezTo>
                <a:cubicBezTo>
                  <a:pt x="5731057" y="3170684"/>
                  <a:pt x="5713719" y="3171961"/>
                  <a:pt x="5696588" y="3173023"/>
                </a:cubicBezTo>
                <a:lnTo>
                  <a:pt x="5682596" y="3173661"/>
                </a:lnTo>
                <a:lnTo>
                  <a:pt x="5575844" y="3148218"/>
                </a:lnTo>
                <a:cubicBezTo>
                  <a:pt x="5455823" y="3136706"/>
                  <a:pt x="5377668" y="3144388"/>
                  <a:pt x="5287401" y="3135195"/>
                </a:cubicBezTo>
                <a:cubicBezTo>
                  <a:pt x="5197135" y="3126002"/>
                  <a:pt x="5202548" y="3115782"/>
                  <a:pt x="5034243" y="3093057"/>
                </a:cubicBezTo>
                <a:cubicBezTo>
                  <a:pt x="4879585" y="3031690"/>
                  <a:pt x="4724928" y="3048859"/>
                  <a:pt x="4570270" y="3026761"/>
                </a:cubicBezTo>
                <a:cubicBezTo>
                  <a:pt x="4488718" y="3050631"/>
                  <a:pt x="4344263" y="2990436"/>
                  <a:pt x="4232462" y="2981221"/>
                </a:cubicBezTo>
                <a:cubicBezTo>
                  <a:pt x="4120662" y="2972005"/>
                  <a:pt x="3986179" y="2970108"/>
                  <a:pt x="3899469" y="2971466"/>
                </a:cubicBezTo>
                <a:cubicBezTo>
                  <a:pt x="3892272" y="2982518"/>
                  <a:pt x="3768985" y="2995342"/>
                  <a:pt x="3710933" y="2958642"/>
                </a:cubicBezTo>
                <a:cubicBezTo>
                  <a:pt x="3583105" y="2956402"/>
                  <a:pt x="3623640" y="2964712"/>
                  <a:pt x="3495164" y="2941478"/>
                </a:cubicBezTo>
                <a:cubicBezTo>
                  <a:pt x="3419432" y="2942273"/>
                  <a:pt x="3339383" y="2952386"/>
                  <a:pt x="3282944" y="2951628"/>
                </a:cubicBezTo>
                <a:cubicBezTo>
                  <a:pt x="3281769" y="2953455"/>
                  <a:pt x="3129759" y="2929645"/>
                  <a:pt x="3085959" y="2922940"/>
                </a:cubicBezTo>
                <a:cubicBezTo>
                  <a:pt x="3042159" y="2916235"/>
                  <a:pt x="3054740" y="2920103"/>
                  <a:pt x="3020146" y="2911397"/>
                </a:cubicBezTo>
                <a:cubicBezTo>
                  <a:pt x="2871334" y="2883584"/>
                  <a:pt x="2762563" y="2883465"/>
                  <a:pt x="2653542" y="2876899"/>
                </a:cubicBezTo>
                <a:cubicBezTo>
                  <a:pt x="2533423" y="2872448"/>
                  <a:pt x="2683271" y="2915174"/>
                  <a:pt x="2510424" y="2888407"/>
                </a:cubicBezTo>
                <a:cubicBezTo>
                  <a:pt x="2506340" y="2898923"/>
                  <a:pt x="2449170" y="2888049"/>
                  <a:pt x="2412523" y="2882673"/>
                </a:cubicBezTo>
                <a:cubicBezTo>
                  <a:pt x="2355021" y="2881306"/>
                  <a:pt x="2382991" y="2891314"/>
                  <a:pt x="2308292" y="2874695"/>
                </a:cubicBezTo>
                <a:lnTo>
                  <a:pt x="2233764" y="2908195"/>
                </a:lnTo>
                <a:cubicBezTo>
                  <a:pt x="2234416" y="2903929"/>
                  <a:pt x="2112578" y="2949704"/>
                  <a:pt x="2089169" y="2948983"/>
                </a:cubicBezTo>
                <a:lnTo>
                  <a:pt x="1901626" y="2945454"/>
                </a:lnTo>
                <a:cubicBezTo>
                  <a:pt x="1851336" y="2959106"/>
                  <a:pt x="1870664" y="2971169"/>
                  <a:pt x="1825089" y="2978820"/>
                </a:cubicBezTo>
                <a:cubicBezTo>
                  <a:pt x="1779514" y="2986471"/>
                  <a:pt x="1746268" y="2976574"/>
                  <a:pt x="1628175" y="2991359"/>
                </a:cubicBezTo>
                <a:cubicBezTo>
                  <a:pt x="1580792" y="3002760"/>
                  <a:pt x="1459893" y="2977867"/>
                  <a:pt x="1367439" y="2991184"/>
                </a:cubicBezTo>
                <a:cubicBezTo>
                  <a:pt x="1369407" y="3003218"/>
                  <a:pt x="1303810" y="3002393"/>
                  <a:pt x="1260431" y="2993313"/>
                </a:cubicBezTo>
                <a:lnTo>
                  <a:pt x="1131986" y="3017812"/>
                </a:lnTo>
                <a:cubicBezTo>
                  <a:pt x="1134074" y="3034431"/>
                  <a:pt x="1115111" y="3023292"/>
                  <a:pt x="1062297" y="3034267"/>
                </a:cubicBezTo>
                <a:cubicBezTo>
                  <a:pt x="1046148" y="3044857"/>
                  <a:pt x="1019464" y="3043729"/>
                  <a:pt x="979009" y="3052795"/>
                </a:cubicBezTo>
                <a:cubicBezTo>
                  <a:pt x="963885" y="3062784"/>
                  <a:pt x="844270" y="3032960"/>
                  <a:pt x="809514" y="3039765"/>
                </a:cubicBezTo>
                <a:cubicBezTo>
                  <a:pt x="773761" y="3042869"/>
                  <a:pt x="775984" y="3025792"/>
                  <a:pt x="686053" y="3027101"/>
                </a:cubicBezTo>
                <a:cubicBezTo>
                  <a:pt x="600190" y="3024844"/>
                  <a:pt x="595882" y="3019147"/>
                  <a:pt x="504370" y="3015625"/>
                </a:cubicBezTo>
                <a:cubicBezTo>
                  <a:pt x="442615" y="3013617"/>
                  <a:pt x="455531" y="3005845"/>
                  <a:pt x="421644" y="3004997"/>
                </a:cubicBezTo>
                <a:cubicBezTo>
                  <a:pt x="377193" y="3017912"/>
                  <a:pt x="307611" y="2981496"/>
                  <a:pt x="274973" y="2996304"/>
                </a:cubicBezTo>
                <a:lnTo>
                  <a:pt x="116340" y="2982098"/>
                </a:lnTo>
                <a:lnTo>
                  <a:pt x="35300" y="2993836"/>
                </a:lnTo>
                <a:cubicBezTo>
                  <a:pt x="29001" y="2994370"/>
                  <a:pt x="18688" y="2993580"/>
                  <a:pt x="6479" y="2992085"/>
                </a:cubicBezTo>
                <a:lnTo>
                  <a:pt x="0" y="2991123"/>
                </a:lnTo>
                <a:close/>
              </a:path>
            </a:pathLst>
          </a:custGeom>
        </p:spPr>
      </p:pic>
      <p:pic>
        <p:nvPicPr>
          <p:cNvPr id="18" name="Picture 17" descr="A group of people standing in a hotel lobby&#10;&#10;AI-generated content may be incorrect.">
            <a:extLst>
              <a:ext uri="{FF2B5EF4-FFF2-40B4-BE49-F238E27FC236}">
                <a16:creationId xmlns:a16="http://schemas.microsoft.com/office/drawing/2014/main" id="{F06D01CA-BFD3-2DD0-605B-416EF4F838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4455" b="-3"/>
          <a:stretch>
            <a:fillRect/>
          </a:stretch>
        </p:blipFill>
        <p:spPr>
          <a:xfrm>
            <a:off x="4572000" y="10"/>
            <a:ext cx="4572000" cy="3182262"/>
          </a:xfrm>
          <a:custGeom>
            <a:avLst/>
            <a:gdLst/>
            <a:ahLst/>
            <a:cxnLst/>
            <a:rect l="l" t="t" r="r" b="b"/>
            <a:pathLst>
              <a:path w="6096000" h="3182272">
                <a:moveTo>
                  <a:pt x="0" y="0"/>
                </a:moveTo>
                <a:lnTo>
                  <a:pt x="6096000" y="0"/>
                </a:lnTo>
                <a:lnTo>
                  <a:pt x="6096000" y="2977881"/>
                </a:lnTo>
                <a:lnTo>
                  <a:pt x="6089100" y="2979305"/>
                </a:lnTo>
                <a:cubicBezTo>
                  <a:pt x="6033641" y="2989882"/>
                  <a:pt x="5988719" y="2996128"/>
                  <a:pt x="5963104" y="2993636"/>
                </a:cubicBezTo>
                <a:cubicBezTo>
                  <a:pt x="5792949" y="3029182"/>
                  <a:pt x="5730547" y="3002240"/>
                  <a:pt x="5622676" y="2993454"/>
                </a:cubicBezTo>
                <a:cubicBezTo>
                  <a:pt x="5358705" y="2975083"/>
                  <a:pt x="5242862" y="2994654"/>
                  <a:pt x="5115732" y="2989671"/>
                </a:cubicBezTo>
                <a:cubicBezTo>
                  <a:pt x="4988602" y="2984687"/>
                  <a:pt x="5029567" y="2975639"/>
                  <a:pt x="4859897" y="2963549"/>
                </a:cubicBezTo>
                <a:lnTo>
                  <a:pt x="4391870" y="2926580"/>
                </a:lnTo>
                <a:cubicBezTo>
                  <a:pt x="4327296" y="2956949"/>
                  <a:pt x="4071930" y="2902434"/>
                  <a:pt x="4051327" y="2902384"/>
                </a:cubicBezTo>
                <a:cubicBezTo>
                  <a:pt x="3968352" y="2908170"/>
                  <a:pt x="3882315" y="2886803"/>
                  <a:pt x="3767876" y="2899218"/>
                </a:cubicBezTo>
                <a:cubicBezTo>
                  <a:pt x="3761563" y="2910695"/>
                  <a:pt x="3759706" y="2886579"/>
                  <a:pt x="3607318" y="2887826"/>
                </a:cubicBezTo>
                <a:cubicBezTo>
                  <a:pt x="3517854" y="2911862"/>
                  <a:pt x="3239059" y="2908898"/>
                  <a:pt x="3200813" y="2916134"/>
                </a:cubicBezTo>
                <a:cubicBezTo>
                  <a:pt x="3125330" y="2921689"/>
                  <a:pt x="3104585" y="2900825"/>
                  <a:pt x="3048226" y="2903616"/>
                </a:cubicBezTo>
                <a:cubicBezTo>
                  <a:pt x="3047198" y="2905512"/>
                  <a:pt x="2972947" y="2922104"/>
                  <a:pt x="2930185" y="2925795"/>
                </a:cubicBezTo>
                <a:cubicBezTo>
                  <a:pt x="2887423" y="2929486"/>
                  <a:pt x="2826842" y="2932273"/>
                  <a:pt x="2791651" y="2925762"/>
                </a:cubicBezTo>
                <a:cubicBezTo>
                  <a:pt x="2641026" y="2907373"/>
                  <a:pt x="2577392" y="2897262"/>
                  <a:pt x="2468125" y="2897565"/>
                </a:cubicBezTo>
                <a:cubicBezTo>
                  <a:pt x="2347953" y="2900676"/>
                  <a:pt x="2483169" y="2941985"/>
                  <a:pt x="2308652" y="2926146"/>
                </a:cubicBezTo>
                <a:cubicBezTo>
                  <a:pt x="2305401" y="2936895"/>
                  <a:pt x="2265130" y="2921533"/>
                  <a:pt x="2228153" y="2918475"/>
                </a:cubicBezTo>
                <a:cubicBezTo>
                  <a:pt x="2170686" y="2920724"/>
                  <a:pt x="2206286" y="2945386"/>
                  <a:pt x="2130469" y="2933502"/>
                </a:cubicBezTo>
                <a:lnTo>
                  <a:pt x="2051835" y="2955169"/>
                </a:lnTo>
                <a:cubicBezTo>
                  <a:pt x="2052153" y="2950872"/>
                  <a:pt x="1934201" y="3004193"/>
                  <a:pt x="1910793" y="3004946"/>
                </a:cubicBezTo>
                <a:lnTo>
                  <a:pt x="1758332" y="3027886"/>
                </a:lnTo>
                <a:cubicBezTo>
                  <a:pt x="1709235" y="3044665"/>
                  <a:pt x="1700383" y="3043257"/>
                  <a:pt x="1649704" y="3051307"/>
                </a:cubicBezTo>
                <a:cubicBezTo>
                  <a:pt x="1599024" y="3059359"/>
                  <a:pt x="1520412" y="3098900"/>
                  <a:pt x="1454257" y="3076192"/>
                </a:cubicBezTo>
                <a:cubicBezTo>
                  <a:pt x="1407884" y="3090545"/>
                  <a:pt x="1414359" y="3062092"/>
                  <a:pt x="1323176" y="3081187"/>
                </a:cubicBezTo>
                <a:cubicBezTo>
                  <a:pt x="1269270" y="3084300"/>
                  <a:pt x="1246499" y="3082073"/>
                  <a:pt x="1231798" y="3083652"/>
                </a:cubicBezTo>
                <a:lnTo>
                  <a:pt x="1128386" y="3096270"/>
                </a:lnTo>
                <a:lnTo>
                  <a:pt x="1087572" y="3101257"/>
                </a:lnTo>
                <a:lnTo>
                  <a:pt x="1075937" y="3104255"/>
                </a:lnTo>
                <a:lnTo>
                  <a:pt x="992872" y="3105385"/>
                </a:lnTo>
                <a:cubicBezTo>
                  <a:pt x="955021" y="3105296"/>
                  <a:pt x="904630" y="3125038"/>
                  <a:pt x="891882" y="3122691"/>
                </a:cubicBezTo>
                <a:cubicBezTo>
                  <a:pt x="784087" y="3112356"/>
                  <a:pt x="829281" y="3133000"/>
                  <a:pt x="715888" y="3127380"/>
                </a:cubicBezTo>
                <a:cubicBezTo>
                  <a:pt x="637116" y="3116268"/>
                  <a:pt x="537472" y="3131012"/>
                  <a:pt x="399964" y="3152096"/>
                </a:cubicBezTo>
                <a:lnTo>
                  <a:pt x="310170" y="3146040"/>
                </a:lnTo>
                <a:lnTo>
                  <a:pt x="251771" y="3165636"/>
                </a:lnTo>
                <a:cubicBezTo>
                  <a:pt x="208442" y="3181313"/>
                  <a:pt x="136178" y="3149360"/>
                  <a:pt x="104780" y="3166182"/>
                </a:cubicBezTo>
                <a:cubicBezTo>
                  <a:pt x="55782" y="3185117"/>
                  <a:pt x="29223" y="3184417"/>
                  <a:pt x="8274" y="3178809"/>
                </a:cubicBezTo>
                <a:lnTo>
                  <a:pt x="0" y="3175916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9280" y="3493827"/>
            <a:ext cx="4360461" cy="2856166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Busy environment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Multitasking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E4ADE7C-09E6-51F1-C6D4-11A267B9A427}"/>
              </a:ext>
            </a:extLst>
          </p:cNvPr>
          <p:cNvSpPr txBox="1"/>
          <p:nvPr/>
        </p:nvSpPr>
        <p:spPr>
          <a:xfrm>
            <a:off x="6703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cseeman/5518234489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8BC803E-13F3-4DAB-B17C-BEB00761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8DDE571-E57F-4AB5-83C7-30EB5DDCC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9143997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6" y="603622"/>
            <a:ext cx="3211785" cy="13229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 Experience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2775" y="2207977"/>
            <a:ext cx="2976274" cy="404640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Lost medicine case</a:t>
            </a:r>
          </a:p>
          <a:p>
            <a:pPr marL="0" indent="0">
              <a:buNone/>
            </a:pPr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Bad experience with the supervisor at the Afternoon Tea event </a:t>
            </a:r>
          </a:p>
        </p:txBody>
      </p:sp>
      <p:pic>
        <p:nvPicPr>
          <p:cNvPr id="6" name="Picture 5" descr="A white first aid kit with a red cross&#10;&#10;AI-generated content may be incorrect.">
            <a:extLst>
              <a:ext uri="{FF2B5EF4-FFF2-40B4-BE49-F238E27FC236}">
                <a16:creationId xmlns:a16="http://schemas.microsoft.com/office/drawing/2014/main" id="{55D352F6-EDA2-2A20-1AD4-0D68E8BE0A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8910" r="4" b="10645"/>
          <a:stretch>
            <a:fillRect/>
          </a:stretch>
        </p:blipFill>
        <p:spPr>
          <a:xfrm>
            <a:off x="4276638" y="1"/>
            <a:ext cx="4867368" cy="3429002"/>
          </a:xfrm>
          <a:custGeom>
            <a:avLst/>
            <a:gdLst/>
            <a:ahLst/>
            <a:cxnLst/>
            <a:rect l="l" t="t" r="r" b="b"/>
            <a:pathLst>
              <a:path w="6489823" h="3421047">
                <a:moveTo>
                  <a:pt x="383239" y="0"/>
                </a:moveTo>
                <a:lnTo>
                  <a:pt x="6489823" y="0"/>
                </a:lnTo>
                <a:lnTo>
                  <a:pt x="6489823" y="3421047"/>
                </a:lnTo>
                <a:lnTo>
                  <a:pt x="0" y="3421047"/>
                </a:lnTo>
                <a:lnTo>
                  <a:pt x="10162" y="3368785"/>
                </a:lnTo>
                <a:cubicBezTo>
                  <a:pt x="15448" y="3346584"/>
                  <a:pt x="22094" y="3323293"/>
                  <a:pt x="30699" y="3298569"/>
                </a:cubicBezTo>
                <a:cubicBezTo>
                  <a:pt x="41150" y="3275988"/>
                  <a:pt x="42443" y="3246652"/>
                  <a:pt x="33589" y="3233050"/>
                </a:cubicBezTo>
                <a:cubicBezTo>
                  <a:pt x="32065" y="3230708"/>
                  <a:pt x="30291" y="3228932"/>
                  <a:pt x="28325" y="3227777"/>
                </a:cubicBezTo>
                <a:cubicBezTo>
                  <a:pt x="30678" y="3188484"/>
                  <a:pt x="72205" y="3103624"/>
                  <a:pt x="73382" y="3050568"/>
                </a:cubicBezTo>
                <a:cubicBezTo>
                  <a:pt x="69165" y="3022639"/>
                  <a:pt x="68605" y="2960322"/>
                  <a:pt x="84953" y="2920501"/>
                </a:cubicBezTo>
                <a:cubicBezTo>
                  <a:pt x="69327" y="2932298"/>
                  <a:pt x="121103" y="2664904"/>
                  <a:pt x="109217" y="2657859"/>
                </a:cubicBezTo>
                <a:cubicBezTo>
                  <a:pt x="110075" y="2597031"/>
                  <a:pt x="138136" y="2522558"/>
                  <a:pt x="139777" y="2464312"/>
                </a:cubicBezTo>
                <a:cubicBezTo>
                  <a:pt x="141801" y="2450201"/>
                  <a:pt x="199861" y="2246813"/>
                  <a:pt x="198683" y="2236608"/>
                </a:cubicBezTo>
                <a:lnTo>
                  <a:pt x="283684" y="1924542"/>
                </a:lnTo>
                <a:cubicBezTo>
                  <a:pt x="313071" y="1811100"/>
                  <a:pt x="307196" y="1868801"/>
                  <a:pt x="336583" y="1755359"/>
                </a:cubicBezTo>
                <a:cubicBezTo>
                  <a:pt x="383246" y="1573239"/>
                  <a:pt x="363875" y="1577802"/>
                  <a:pt x="409119" y="1401207"/>
                </a:cubicBezTo>
                <a:cubicBezTo>
                  <a:pt x="428998" y="1329345"/>
                  <a:pt x="403240" y="1279669"/>
                  <a:pt x="421957" y="1175450"/>
                </a:cubicBezTo>
                <a:cubicBezTo>
                  <a:pt x="442602" y="1107577"/>
                  <a:pt x="340683" y="794854"/>
                  <a:pt x="369233" y="688836"/>
                </a:cubicBezTo>
                <a:cubicBezTo>
                  <a:pt x="378440" y="610640"/>
                  <a:pt x="331945" y="587322"/>
                  <a:pt x="346155" y="513896"/>
                </a:cubicBezTo>
                <a:cubicBezTo>
                  <a:pt x="351974" y="496939"/>
                  <a:pt x="362179" y="406394"/>
                  <a:pt x="344911" y="393010"/>
                </a:cubicBezTo>
                <a:cubicBezTo>
                  <a:pt x="389436" y="301493"/>
                  <a:pt x="356186" y="264408"/>
                  <a:pt x="369960" y="232042"/>
                </a:cubicBezTo>
                <a:cubicBezTo>
                  <a:pt x="394611" y="153791"/>
                  <a:pt x="372056" y="165633"/>
                  <a:pt x="392742" y="72037"/>
                </a:cubicBezTo>
                <a:cubicBezTo>
                  <a:pt x="398537" y="53819"/>
                  <a:pt x="397997" y="38693"/>
                  <a:pt x="394525" y="25405"/>
                </a:cubicBezTo>
                <a:close/>
              </a:path>
            </a:pathLst>
          </a:custGeom>
        </p:spPr>
      </p:pic>
      <p:pic>
        <p:nvPicPr>
          <p:cNvPr id="8" name="Picture 7" descr="A hand holding a smiley face and a check mark&#10;&#10;AI-generated content may be incorrect.">
            <a:extLst>
              <a:ext uri="{FF2B5EF4-FFF2-40B4-BE49-F238E27FC236}">
                <a16:creationId xmlns:a16="http://schemas.microsoft.com/office/drawing/2014/main" id="{5BB2A5DD-2D84-59B7-EAEA-AD93036360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6676"/>
          <a:stretch>
            <a:fillRect/>
          </a:stretch>
        </p:blipFill>
        <p:spPr>
          <a:xfrm>
            <a:off x="4064565" y="3429000"/>
            <a:ext cx="5079435" cy="3429000"/>
          </a:xfrm>
          <a:custGeom>
            <a:avLst/>
            <a:gdLst/>
            <a:ahLst/>
            <a:cxnLst/>
            <a:rect l="l" t="t" r="r" b="b"/>
            <a:pathLst>
              <a:path w="6772580" h="3429000">
                <a:moveTo>
                  <a:pt x="271594" y="0"/>
                </a:moveTo>
                <a:lnTo>
                  <a:pt x="6772580" y="0"/>
                </a:lnTo>
                <a:lnTo>
                  <a:pt x="6772580" y="3429000"/>
                </a:lnTo>
                <a:lnTo>
                  <a:pt x="8976" y="3429000"/>
                </a:lnTo>
                <a:lnTo>
                  <a:pt x="7894" y="3419403"/>
                </a:lnTo>
                <a:cubicBezTo>
                  <a:pt x="2772" y="3402540"/>
                  <a:pt x="-7409" y="3393117"/>
                  <a:pt x="8790" y="3369074"/>
                </a:cubicBezTo>
                <a:cubicBezTo>
                  <a:pt x="18674" y="3308209"/>
                  <a:pt x="52540" y="3147708"/>
                  <a:pt x="69466" y="3074368"/>
                </a:cubicBezTo>
                <a:cubicBezTo>
                  <a:pt x="86170" y="2985158"/>
                  <a:pt x="141939" y="2988106"/>
                  <a:pt x="138108" y="2937087"/>
                </a:cubicBezTo>
                <a:lnTo>
                  <a:pt x="159153" y="2788751"/>
                </a:lnTo>
                <a:cubicBezTo>
                  <a:pt x="164508" y="2771521"/>
                  <a:pt x="169861" y="2754291"/>
                  <a:pt x="175215" y="2737061"/>
                </a:cubicBezTo>
                <a:lnTo>
                  <a:pt x="178713" y="2662493"/>
                </a:lnTo>
                <a:cubicBezTo>
                  <a:pt x="182744" y="2662176"/>
                  <a:pt x="175495" y="2610710"/>
                  <a:pt x="177952" y="2608178"/>
                </a:cubicBezTo>
                <a:lnTo>
                  <a:pt x="200637" y="2557490"/>
                </a:lnTo>
                <a:lnTo>
                  <a:pt x="210272" y="2500823"/>
                </a:lnTo>
                <a:cubicBezTo>
                  <a:pt x="210821" y="2477149"/>
                  <a:pt x="233533" y="2498323"/>
                  <a:pt x="235189" y="2456370"/>
                </a:cubicBezTo>
                <a:cubicBezTo>
                  <a:pt x="241238" y="2390087"/>
                  <a:pt x="270663" y="2342381"/>
                  <a:pt x="270108" y="2307778"/>
                </a:cubicBezTo>
                <a:cubicBezTo>
                  <a:pt x="279775" y="2252634"/>
                  <a:pt x="274008" y="2281735"/>
                  <a:pt x="270232" y="2227103"/>
                </a:cubicBezTo>
                <a:cubicBezTo>
                  <a:pt x="277898" y="2187203"/>
                  <a:pt x="273018" y="2179895"/>
                  <a:pt x="278972" y="2138456"/>
                </a:cubicBezTo>
                <a:cubicBezTo>
                  <a:pt x="286874" y="2113373"/>
                  <a:pt x="293454" y="2098825"/>
                  <a:pt x="284204" y="2092747"/>
                </a:cubicBezTo>
                <a:cubicBezTo>
                  <a:pt x="285267" y="2080110"/>
                  <a:pt x="308510" y="2021121"/>
                  <a:pt x="306856" y="2003128"/>
                </a:cubicBezTo>
                <a:lnTo>
                  <a:pt x="296216" y="1944367"/>
                </a:lnTo>
                <a:lnTo>
                  <a:pt x="316030" y="1836128"/>
                </a:lnTo>
                <a:cubicBezTo>
                  <a:pt x="300726" y="1810623"/>
                  <a:pt x="342411" y="1768654"/>
                  <a:pt x="329496" y="1735241"/>
                </a:cubicBezTo>
                <a:cubicBezTo>
                  <a:pt x="331336" y="1711720"/>
                  <a:pt x="339485" y="1722162"/>
                  <a:pt x="343347" y="1679383"/>
                </a:cubicBezTo>
                <a:cubicBezTo>
                  <a:pt x="349669" y="1616089"/>
                  <a:pt x="356013" y="1614119"/>
                  <a:pt x="360800" y="1554542"/>
                </a:cubicBezTo>
                <a:cubicBezTo>
                  <a:pt x="361799" y="1491472"/>
                  <a:pt x="380405" y="1496141"/>
                  <a:pt x="377978" y="1470595"/>
                </a:cubicBezTo>
                <a:cubicBezTo>
                  <a:pt x="371480" y="1445071"/>
                  <a:pt x="407310" y="1366942"/>
                  <a:pt x="396801" y="1354553"/>
                </a:cubicBezTo>
                <a:cubicBezTo>
                  <a:pt x="387984" y="1324635"/>
                  <a:pt x="389939" y="1306198"/>
                  <a:pt x="378799" y="1292983"/>
                </a:cubicBezTo>
                <a:cubicBezTo>
                  <a:pt x="368230" y="1254082"/>
                  <a:pt x="380918" y="1242866"/>
                  <a:pt x="362697" y="1241293"/>
                </a:cubicBezTo>
                <a:lnTo>
                  <a:pt x="339388" y="1147085"/>
                </a:lnTo>
                <a:cubicBezTo>
                  <a:pt x="350485" y="1118433"/>
                  <a:pt x="353159" y="1072754"/>
                  <a:pt x="339952" y="1071934"/>
                </a:cubicBezTo>
                <a:cubicBezTo>
                  <a:pt x="327895" y="1004911"/>
                  <a:pt x="358371" y="924985"/>
                  <a:pt x="347188" y="889800"/>
                </a:cubicBezTo>
                <a:cubicBezTo>
                  <a:pt x="334220" y="804597"/>
                  <a:pt x="342717" y="786582"/>
                  <a:pt x="338803" y="749936"/>
                </a:cubicBezTo>
                <a:cubicBezTo>
                  <a:pt x="334890" y="713292"/>
                  <a:pt x="337271" y="707557"/>
                  <a:pt x="323706" y="669931"/>
                </a:cubicBezTo>
                <a:lnTo>
                  <a:pt x="313326" y="559992"/>
                </a:lnTo>
                <a:cubicBezTo>
                  <a:pt x="314747" y="543769"/>
                  <a:pt x="268004" y="450294"/>
                  <a:pt x="272650" y="451529"/>
                </a:cubicBezTo>
                <a:lnTo>
                  <a:pt x="256593" y="392499"/>
                </a:lnTo>
                <a:cubicBezTo>
                  <a:pt x="276778" y="343341"/>
                  <a:pt x="246535" y="361906"/>
                  <a:pt x="249583" y="321981"/>
                </a:cubicBezTo>
                <a:cubicBezTo>
                  <a:pt x="256450" y="297359"/>
                  <a:pt x="256557" y="284789"/>
                  <a:pt x="245172" y="280016"/>
                </a:cubicBezTo>
                <a:cubicBezTo>
                  <a:pt x="279102" y="164139"/>
                  <a:pt x="241674" y="235649"/>
                  <a:pt x="249784" y="152538"/>
                </a:cubicBezTo>
                <a:cubicBezTo>
                  <a:pt x="254846" y="115053"/>
                  <a:pt x="258144" y="77317"/>
                  <a:pt x="264479" y="36591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9D47016-023F-44BD-981C-50E7A10A6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457200"/>
            <a:ext cx="3257550" cy="1929384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What I Learned</a:t>
            </a:r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6D8B37B0-0682-433E-BC8D-498C04ABD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59251" y="1415034"/>
            <a:ext cx="1554480" cy="13716"/>
          </a:xfrm>
          <a:custGeom>
            <a:avLst/>
            <a:gdLst>
              <a:gd name="connsiteX0" fmla="*/ 0 w 1554480"/>
              <a:gd name="connsiteY0" fmla="*/ 0 h 13716"/>
              <a:gd name="connsiteX1" fmla="*/ 549250 w 1554480"/>
              <a:gd name="connsiteY1" fmla="*/ 0 h 13716"/>
              <a:gd name="connsiteX2" fmla="*/ 1082954 w 1554480"/>
              <a:gd name="connsiteY2" fmla="*/ 0 h 13716"/>
              <a:gd name="connsiteX3" fmla="*/ 1554480 w 1554480"/>
              <a:gd name="connsiteY3" fmla="*/ 0 h 13716"/>
              <a:gd name="connsiteX4" fmla="*/ 1554480 w 1554480"/>
              <a:gd name="connsiteY4" fmla="*/ 13716 h 13716"/>
              <a:gd name="connsiteX5" fmla="*/ 1067410 w 1554480"/>
              <a:gd name="connsiteY5" fmla="*/ 13716 h 13716"/>
              <a:gd name="connsiteX6" fmla="*/ 549250 w 1554480"/>
              <a:gd name="connsiteY6" fmla="*/ 13716 h 13716"/>
              <a:gd name="connsiteX7" fmla="*/ 0 w 1554480"/>
              <a:gd name="connsiteY7" fmla="*/ 13716 h 13716"/>
              <a:gd name="connsiteX8" fmla="*/ 0 w 1554480"/>
              <a:gd name="connsiteY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3716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3820" y="4959"/>
                  <a:pt x="1554594" y="10798"/>
                  <a:pt x="1554480" y="13716"/>
                </a:cubicBezTo>
                <a:cubicBezTo>
                  <a:pt x="1338847" y="1555"/>
                  <a:pt x="1215066" y="33279"/>
                  <a:pt x="1067410" y="13716"/>
                </a:cubicBezTo>
                <a:cubicBezTo>
                  <a:pt x="919754" y="-5847"/>
                  <a:pt x="800465" y="-1492"/>
                  <a:pt x="549250" y="13716"/>
                </a:cubicBezTo>
                <a:cubicBezTo>
                  <a:pt x="298035" y="28924"/>
                  <a:pt x="158868" y="18197"/>
                  <a:pt x="0" y="13716"/>
                </a:cubicBezTo>
                <a:cubicBezTo>
                  <a:pt x="488" y="8630"/>
                  <a:pt x="480" y="6612"/>
                  <a:pt x="0" y="0"/>
                </a:cubicBezTo>
                <a:close/>
              </a:path>
              <a:path w="1554480" h="13716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232" y="4157"/>
                  <a:pt x="1554673" y="7559"/>
                  <a:pt x="1554480" y="13716"/>
                </a:cubicBezTo>
                <a:cubicBezTo>
                  <a:pt x="1336087" y="7600"/>
                  <a:pt x="1310024" y="15187"/>
                  <a:pt x="1067410" y="13716"/>
                </a:cubicBezTo>
                <a:cubicBezTo>
                  <a:pt x="824796" y="12246"/>
                  <a:pt x="787902" y="30075"/>
                  <a:pt x="518160" y="13716"/>
                </a:cubicBezTo>
                <a:cubicBezTo>
                  <a:pt x="248418" y="-2643"/>
                  <a:pt x="133160" y="4633"/>
                  <a:pt x="0" y="13716"/>
                </a:cubicBezTo>
                <a:cubicBezTo>
                  <a:pt x="43" y="9160"/>
                  <a:pt x="-111" y="481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5947" y="457200"/>
            <a:ext cx="4505706" cy="1929384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Teamwork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pic>
        <p:nvPicPr>
          <p:cNvPr id="23" name="Picture 22" descr="A group of people standing outside a hotel&#10;&#10;AI-generated content may be incorrect.">
            <a:extLst>
              <a:ext uri="{FF2B5EF4-FFF2-40B4-BE49-F238E27FC236}">
                <a16:creationId xmlns:a16="http://schemas.microsoft.com/office/drawing/2014/main" id="{6EC4E9E9-69EC-993A-3805-07F0A325A8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9758" y="3337524"/>
            <a:ext cx="4101084" cy="2142816"/>
          </a:xfrm>
          <a:prstGeom prst="rect">
            <a:avLst/>
          </a:prstGeom>
        </p:spPr>
      </p:pic>
      <p:pic>
        <p:nvPicPr>
          <p:cNvPr id="18" name="Picture 17" descr="A red toy figure next to a white letter&#10;&#10;AI-generated content may be incorrect.">
            <a:extLst>
              <a:ext uri="{FF2B5EF4-FFF2-40B4-BE49-F238E27FC236}">
                <a16:creationId xmlns:a16="http://schemas.microsoft.com/office/drawing/2014/main" id="{B9D9B1C1-02A3-F7A8-D692-836510CEA7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690872" y="3522073"/>
            <a:ext cx="4101084" cy="177371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4000" dirty="0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Confidence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person pointing at a cloud&#10;&#10;AI-generated content may be incorrect.">
            <a:extLst>
              <a:ext uri="{FF2B5EF4-FFF2-40B4-BE49-F238E27FC236}">
                <a16:creationId xmlns:a16="http://schemas.microsoft.com/office/drawing/2014/main" id="{B9E0833E-EC61-0094-38FA-ED53662E95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02990" y="1102360"/>
            <a:ext cx="5676900" cy="3238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 descr="A plant in a pot next to a clipboard&#10;&#10;AI-generated content may be incorrect.">
            <a:extLst>
              <a:ext uri="{FF2B5EF4-FFF2-40B4-BE49-F238E27FC236}">
                <a16:creationId xmlns:a16="http://schemas.microsoft.com/office/drawing/2014/main" id="{464782B6-FCE2-AB98-EE10-7BF8A67CBE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3956050"/>
            <a:ext cx="5405120" cy="290195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BA40F49-6490-49E1-AB89-4B5946083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322" y="1"/>
            <a:ext cx="9143770" cy="684745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98445"/>
            <a:ext cx="3602727" cy="1311664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Future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504" y="2272143"/>
            <a:ext cx="3602727" cy="3788830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Busy shifts</a:t>
            </a:r>
          </a:p>
        </p:txBody>
      </p:sp>
      <p:pic>
        <p:nvPicPr>
          <p:cNvPr id="12" name="Picture 11" descr="A person holding a briefcase and pointing at a graph&#10;&#10;AI-generated content may be incorrect.">
            <a:extLst>
              <a:ext uri="{FF2B5EF4-FFF2-40B4-BE49-F238E27FC236}">
                <a16:creationId xmlns:a16="http://schemas.microsoft.com/office/drawing/2014/main" id="{E09DECFF-AF01-C248-2107-D0BE8795B7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896" r="13622" b="-1"/>
          <a:stretch>
            <a:fillRect/>
          </a:stretch>
        </p:blipFill>
        <p:spPr>
          <a:xfrm>
            <a:off x="4636308" y="136525"/>
            <a:ext cx="4507551" cy="3359093"/>
          </a:xfrm>
          <a:prstGeom prst="rect">
            <a:avLst/>
          </a:prstGeom>
        </p:spPr>
      </p:pic>
      <p:pic>
        <p:nvPicPr>
          <p:cNvPr id="15" name="Picture 14" descr="A large building with many people with Grand Central Terminal in the background&#10;&#10;AI-generated content may be incorrect.">
            <a:extLst>
              <a:ext uri="{FF2B5EF4-FFF2-40B4-BE49-F238E27FC236}">
                <a16:creationId xmlns:a16="http://schemas.microsoft.com/office/drawing/2014/main" id="{89C51CB5-4816-60BD-26E1-D642B0143F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7766" r="2663" b="1"/>
          <a:stretch>
            <a:fillRect/>
          </a:stretch>
        </p:blipFill>
        <p:spPr>
          <a:xfrm>
            <a:off x="4636308" y="3495618"/>
            <a:ext cx="4507551" cy="3359093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DC406F5B-6AB1-4F59-BBBB-3488A390D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26570" y="15796"/>
            <a:ext cx="4817288" cy="6838915"/>
            <a:chOff x="5742280" y="15796"/>
            <a:chExt cx="6423053" cy="6838915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3E373B8-6DB0-44E7-9D9A-501B6FDFC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57719" y="75800"/>
              <a:ext cx="6007612" cy="6778911"/>
            </a:xfrm>
            <a:custGeom>
              <a:avLst/>
              <a:gdLst>
                <a:gd name="connsiteX0" fmla="*/ 4493599 w 6007612"/>
                <a:gd name="connsiteY0" fmla="*/ 0 h 6797829"/>
                <a:gd name="connsiteX1" fmla="*/ 5981837 w 6007612"/>
                <a:gd name="connsiteY1" fmla="*/ 314220 h 6797829"/>
                <a:gd name="connsiteX2" fmla="*/ 6007612 w 6007612"/>
                <a:gd name="connsiteY2" fmla="*/ 327088 h 6797829"/>
                <a:gd name="connsiteX3" fmla="*/ 6007612 w 6007612"/>
                <a:gd name="connsiteY3" fmla="*/ 1316637 h 6797829"/>
                <a:gd name="connsiteX4" fmla="*/ 5852405 w 6007612"/>
                <a:gd name="connsiteY4" fmla="*/ 1209899 h 6797829"/>
                <a:gd name="connsiteX5" fmla="*/ 5622498 w 6007612"/>
                <a:gd name="connsiteY5" fmla="*/ 1086619 h 6797829"/>
                <a:gd name="connsiteX6" fmla="*/ 4493032 w 6007612"/>
                <a:gd name="connsiteY6" fmla="*/ 851533 h 6797829"/>
                <a:gd name="connsiteX7" fmla="*/ 3155579 w 6007612"/>
                <a:gd name="connsiteY7" fmla="*/ 1108326 h 6797829"/>
                <a:gd name="connsiteX8" fmla="*/ 1963832 w 6007612"/>
                <a:gd name="connsiteY8" fmla="*/ 1817700 h 6797829"/>
                <a:gd name="connsiteX9" fmla="*/ 1144646 w 6007612"/>
                <a:gd name="connsiteY9" fmla="*/ 2832814 h 6797829"/>
                <a:gd name="connsiteX10" fmla="*/ 851249 w 6007612"/>
                <a:gd name="connsiteY10" fmla="*/ 3998599 h 6797829"/>
                <a:gd name="connsiteX11" fmla="*/ 1336319 w 6007612"/>
                <a:gd name="connsiteY11" fmla="*/ 5057837 h 6797829"/>
                <a:gd name="connsiteX12" fmla="*/ 1597084 w 6007612"/>
                <a:gd name="connsiteY12" fmla="*/ 5424583 h 6797829"/>
                <a:gd name="connsiteX13" fmla="*/ 2591910 w 6007612"/>
                <a:gd name="connsiteY13" fmla="*/ 6440122 h 6797829"/>
                <a:gd name="connsiteX14" fmla="*/ 3899854 w 6007612"/>
                <a:gd name="connsiteY14" fmla="*/ 6780621 h 6797829"/>
                <a:gd name="connsiteX15" fmla="*/ 4741172 w 6007612"/>
                <a:gd name="connsiteY15" fmla="*/ 6563979 h 6797829"/>
                <a:gd name="connsiteX16" fmla="*/ 5649171 w 6007612"/>
                <a:gd name="connsiteY16" fmla="*/ 5938452 h 6797829"/>
                <a:gd name="connsiteX17" fmla="*/ 5873475 w 6007612"/>
                <a:gd name="connsiteY17" fmla="*/ 5764656 h 6797829"/>
                <a:gd name="connsiteX18" fmla="*/ 6007612 w 6007612"/>
                <a:gd name="connsiteY18" fmla="*/ 5660343 h 6797829"/>
                <a:gd name="connsiteX19" fmla="*/ 6007612 w 6007612"/>
                <a:gd name="connsiteY19" fmla="*/ 6737454 h 6797829"/>
                <a:gd name="connsiteX20" fmla="*/ 5929386 w 6007612"/>
                <a:gd name="connsiteY20" fmla="*/ 6797829 h 6797829"/>
                <a:gd name="connsiteX21" fmla="*/ 1656512 w 6007612"/>
                <a:gd name="connsiteY21" fmla="*/ 6797829 h 6797829"/>
                <a:gd name="connsiteX22" fmla="*/ 1630254 w 6007612"/>
                <a:gd name="connsiteY22" fmla="*/ 6775222 h 6797829"/>
                <a:gd name="connsiteX23" fmla="*/ 892250 w 6007612"/>
                <a:gd name="connsiteY23" fmla="*/ 5902700 h 6797829"/>
                <a:gd name="connsiteX24" fmla="*/ 0 w 6007612"/>
                <a:gd name="connsiteY24" fmla="*/ 3998599 h 6797829"/>
                <a:gd name="connsiteX25" fmla="*/ 4493032 w 6007612"/>
                <a:gd name="connsiteY25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007612" h="6797829"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07612" y="327088"/>
                  </a:lnTo>
                  <a:lnTo>
                    <a:pt x="6007612" y="1316637"/>
                  </a:lnTo>
                  <a:lnTo>
                    <a:pt x="5852405" y="1209899"/>
                  </a:lnTo>
                  <a:cubicBezTo>
                    <a:pt x="5778266" y="1164709"/>
                    <a:pt x="5701526" y="1123535"/>
                    <a:pt x="5622498" y="1086619"/>
                  </a:cubicBezTo>
                  <a:cubicBezTo>
                    <a:pt x="5286822" y="930699"/>
                    <a:pt x="4906882" y="851533"/>
                    <a:pt x="4493032" y="851533"/>
                  </a:cubicBezTo>
                  <a:cubicBezTo>
                    <a:pt x="4056201" y="851533"/>
                    <a:pt x="3593263" y="940631"/>
                    <a:pt x="3155579" y="1108326"/>
                  </a:cubicBezTo>
                  <a:cubicBezTo>
                    <a:pt x="2721215" y="1275979"/>
                    <a:pt x="2318305" y="1515819"/>
                    <a:pt x="1963832" y="1817700"/>
                  </a:cubicBezTo>
                  <a:cubicBezTo>
                    <a:pt x="1617657" y="2114360"/>
                    <a:pt x="1334332" y="2465358"/>
                    <a:pt x="1144646" y="2832814"/>
                  </a:cubicBezTo>
                  <a:cubicBezTo>
                    <a:pt x="950561" y="3210060"/>
                    <a:pt x="851249" y="3602202"/>
                    <a:pt x="851249" y="3998599"/>
                  </a:cubicBezTo>
                  <a:cubicBezTo>
                    <a:pt x="851249" y="4377547"/>
                    <a:pt x="999792" y="4597311"/>
                    <a:pt x="1336319" y="5057837"/>
                  </a:cubicBezTo>
                  <a:cubicBezTo>
                    <a:pt x="1420450" y="5173181"/>
                    <a:pt x="1507419" y="5292497"/>
                    <a:pt x="1597084" y="5424583"/>
                  </a:cubicBezTo>
                  <a:cubicBezTo>
                    <a:pt x="1914175" y="5891917"/>
                    <a:pt x="2239493" y="6224189"/>
                    <a:pt x="2591910" y="6440122"/>
                  </a:cubicBezTo>
                  <a:cubicBezTo>
                    <a:pt x="2965467" y="6669393"/>
                    <a:pt x="3393219" y="6780621"/>
                    <a:pt x="3899854" y="6780621"/>
                  </a:cubicBezTo>
                  <a:cubicBezTo>
                    <a:pt x="4187861" y="6780621"/>
                    <a:pt x="4454583" y="6711812"/>
                    <a:pt x="4741172" y="6563979"/>
                  </a:cubicBezTo>
                  <a:cubicBezTo>
                    <a:pt x="5034852" y="6412173"/>
                    <a:pt x="5326263" y="6190848"/>
                    <a:pt x="5649171" y="5938452"/>
                  </a:cubicBezTo>
                  <a:cubicBezTo>
                    <a:pt x="5724931" y="5879291"/>
                    <a:pt x="5800409" y="5821406"/>
                    <a:pt x="5873475" y="5764656"/>
                  </a:cubicBezTo>
                  <a:lnTo>
                    <a:pt x="6007612" y="5660343"/>
                  </a:lnTo>
                  <a:lnTo>
                    <a:pt x="6007612" y="6737454"/>
                  </a:lnTo>
                  <a:lnTo>
                    <a:pt x="5929386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2B7F0B0-E102-4757-9055-800A572A4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9360" y="75800"/>
              <a:ext cx="6025971" cy="6778911"/>
            </a:xfrm>
            <a:custGeom>
              <a:avLst/>
              <a:gdLst>
                <a:gd name="connsiteX0" fmla="*/ 6025971 w 6025971"/>
                <a:gd name="connsiteY0" fmla="*/ 5825635 h 6797829"/>
                <a:gd name="connsiteX1" fmla="*/ 6025971 w 6025971"/>
                <a:gd name="connsiteY1" fmla="*/ 6723285 h 6797829"/>
                <a:gd name="connsiteX2" fmla="*/ 5929386 w 6025971"/>
                <a:gd name="connsiteY2" fmla="*/ 6797829 h 6797829"/>
                <a:gd name="connsiteX3" fmla="*/ 4560411 w 6025971"/>
                <a:gd name="connsiteY3" fmla="*/ 6797829 h 6797829"/>
                <a:gd name="connsiteX4" fmla="*/ 4597731 w 6025971"/>
                <a:gd name="connsiteY4" fmla="*/ 6785305 h 6797829"/>
                <a:gd name="connsiteX5" fmla="*/ 5736707 w 6025971"/>
                <a:gd name="connsiteY5" fmla="*/ 6050108 h 6797829"/>
                <a:gd name="connsiteX6" fmla="*/ 5960301 w 6025971"/>
                <a:gd name="connsiteY6" fmla="*/ 5876738 h 6797829"/>
                <a:gd name="connsiteX7" fmla="*/ 4493599 w 6025971"/>
                <a:gd name="connsiteY7" fmla="*/ 0 h 6797829"/>
                <a:gd name="connsiteX8" fmla="*/ 5981837 w 6025971"/>
                <a:gd name="connsiteY8" fmla="*/ 314220 h 6797829"/>
                <a:gd name="connsiteX9" fmla="*/ 6025971 w 6025971"/>
                <a:gd name="connsiteY9" fmla="*/ 336254 h 6797829"/>
                <a:gd name="connsiteX10" fmla="*/ 6025971 w 6025971"/>
                <a:gd name="connsiteY10" fmla="*/ 1157325 h 6797829"/>
                <a:gd name="connsiteX11" fmla="*/ 5925889 w 6025971"/>
                <a:gd name="connsiteY11" fmla="*/ 1088522 h 6797829"/>
                <a:gd name="connsiteX12" fmla="*/ 5682227 w 6025971"/>
                <a:gd name="connsiteY12" fmla="*/ 957939 h 6797829"/>
                <a:gd name="connsiteX13" fmla="*/ 4493032 w 6025971"/>
                <a:gd name="connsiteY13" fmla="*/ 709658 h 6797829"/>
                <a:gd name="connsiteX14" fmla="*/ 3104646 w 6025971"/>
                <a:gd name="connsiteY14" fmla="*/ 976666 h 6797829"/>
                <a:gd name="connsiteX15" fmla="*/ 1871612 w 6025971"/>
                <a:gd name="connsiteY15" fmla="*/ 1710017 h 6797829"/>
                <a:gd name="connsiteX16" fmla="*/ 1018661 w 6025971"/>
                <a:gd name="connsiteY16" fmla="*/ 2767694 h 6797829"/>
                <a:gd name="connsiteX17" fmla="*/ 709374 w 6025971"/>
                <a:gd name="connsiteY17" fmla="*/ 3998599 h 6797829"/>
                <a:gd name="connsiteX18" fmla="*/ 1221258 w 6025971"/>
                <a:gd name="connsiteY18" fmla="*/ 5141684 h 6797829"/>
                <a:gd name="connsiteX19" fmla="*/ 1479187 w 6025971"/>
                <a:gd name="connsiteY19" fmla="*/ 5504459 h 6797829"/>
                <a:gd name="connsiteX20" fmla="*/ 3021272 w 6025971"/>
                <a:gd name="connsiteY20" fmla="*/ 6793670 h 6797829"/>
                <a:gd name="connsiteX21" fmla="*/ 3035805 w 6025971"/>
                <a:gd name="connsiteY21" fmla="*/ 6797829 h 6797829"/>
                <a:gd name="connsiteX22" fmla="*/ 1656512 w 6025971"/>
                <a:gd name="connsiteY22" fmla="*/ 6797829 h 6797829"/>
                <a:gd name="connsiteX23" fmla="*/ 1630254 w 6025971"/>
                <a:gd name="connsiteY23" fmla="*/ 6775222 h 6797829"/>
                <a:gd name="connsiteX24" fmla="*/ 892250 w 6025971"/>
                <a:gd name="connsiteY24" fmla="*/ 5902700 h 6797829"/>
                <a:gd name="connsiteX25" fmla="*/ 0 w 6025971"/>
                <a:gd name="connsiteY25" fmla="*/ 3998599 h 6797829"/>
                <a:gd name="connsiteX26" fmla="*/ 4493032 w 6025971"/>
                <a:gd name="connsiteY26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6025971" h="6797829">
                  <a:moveTo>
                    <a:pt x="6025971" y="5825635"/>
                  </a:moveTo>
                  <a:lnTo>
                    <a:pt x="6025971" y="6723285"/>
                  </a:lnTo>
                  <a:lnTo>
                    <a:pt x="5929386" y="6797829"/>
                  </a:lnTo>
                  <a:lnTo>
                    <a:pt x="4560411" y="6797829"/>
                  </a:lnTo>
                  <a:lnTo>
                    <a:pt x="4597731" y="6785305"/>
                  </a:lnTo>
                  <a:cubicBezTo>
                    <a:pt x="4964953" y="6637825"/>
                    <a:pt x="5315251" y="6379435"/>
                    <a:pt x="5736707" y="6050108"/>
                  </a:cubicBezTo>
                  <a:cubicBezTo>
                    <a:pt x="5812043" y="5991230"/>
                    <a:pt x="5887377" y="5933488"/>
                    <a:pt x="5960301" y="5876738"/>
                  </a:cubicBezTo>
                  <a:close/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25971" y="336254"/>
                  </a:lnTo>
                  <a:lnTo>
                    <a:pt x="6025971" y="1157325"/>
                  </a:lnTo>
                  <a:lnTo>
                    <a:pt x="5925889" y="1088522"/>
                  </a:lnTo>
                  <a:cubicBezTo>
                    <a:pt x="5847314" y="1040649"/>
                    <a:pt x="5765982" y="997036"/>
                    <a:pt x="5682227" y="957939"/>
                  </a:cubicBezTo>
                  <a:cubicBezTo>
                    <a:pt x="5327823" y="793222"/>
                    <a:pt x="4927595" y="709658"/>
                    <a:pt x="4493032" y="709658"/>
                  </a:cubicBezTo>
                  <a:cubicBezTo>
                    <a:pt x="4031940" y="709658"/>
                    <a:pt x="3564888" y="799465"/>
                    <a:pt x="3104646" y="976666"/>
                  </a:cubicBezTo>
                  <a:cubicBezTo>
                    <a:pt x="2655243" y="1149867"/>
                    <a:pt x="2238358" y="1397822"/>
                    <a:pt x="1871612" y="1710017"/>
                  </a:cubicBezTo>
                  <a:cubicBezTo>
                    <a:pt x="1506427" y="2022852"/>
                    <a:pt x="1219414" y="2378815"/>
                    <a:pt x="1018661" y="2767694"/>
                  </a:cubicBezTo>
                  <a:cubicBezTo>
                    <a:pt x="813368" y="3165227"/>
                    <a:pt x="709374" y="3579358"/>
                    <a:pt x="709374" y="3998599"/>
                  </a:cubicBezTo>
                  <a:cubicBezTo>
                    <a:pt x="709374" y="4421103"/>
                    <a:pt x="875510" y="4667680"/>
                    <a:pt x="1221258" y="5141684"/>
                  </a:cubicBezTo>
                  <a:cubicBezTo>
                    <a:pt x="1304681" y="5256035"/>
                    <a:pt x="1390941" y="5374217"/>
                    <a:pt x="1479187" y="5504459"/>
                  </a:cubicBezTo>
                  <a:cubicBezTo>
                    <a:pt x="1942790" y="6187719"/>
                    <a:pt x="2430063" y="6601673"/>
                    <a:pt x="3021272" y="6793670"/>
                  </a:cubicBezTo>
                  <a:lnTo>
                    <a:pt x="3035805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AB4BAB0-028A-4315-907B-73C93ECCB0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6634" y="56513"/>
              <a:ext cx="6028697" cy="6798198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 useBgFill="1">
          <p:nvSpPr>
            <p:cNvPr id="26" name="Freeform: Shape 25">
              <a:extLst>
                <a:ext uri="{FF2B5EF4-FFF2-40B4-BE49-F238E27FC236}">
                  <a16:creationId xmlns:a16="http://schemas.microsoft.com/office/drawing/2014/main" id="{D9C0146C-E4E0-4055-8429-E93F25CA6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0215" y="15796"/>
              <a:ext cx="6165116" cy="6838915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 useBgFill="1">
          <p:nvSpPr>
            <p:cNvPr id="27" name="Freeform: Shape 26">
              <a:extLst>
                <a:ext uri="{FF2B5EF4-FFF2-40B4-BE49-F238E27FC236}">
                  <a16:creationId xmlns:a16="http://schemas.microsoft.com/office/drawing/2014/main" id="{4D7E2836-120A-433B-84C1-FA3AC0D65E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42280" y="15796"/>
              <a:ext cx="6423053" cy="6838915"/>
            </a:xfrm>
            <a:custGeom>
              <a:avLst/>
              <a:gdLst>
                <a:gd name="connsiteX0" fmla="*/ 5953481 w 6423053"/>
                <a:gd name="connsiteY0" fmla="*/ 0 h 6858000"/>
                <a:gd name="connsiteX1" fmla="*/ 6423053 w 6423053"/>
                <a:gd name="connsiteY1" fmla="*/ 0 h 6858000"/>
                <a:gd name="connsiteX2" fmla="*/ 6423053 w 6423053"/>
                <a:gd name="connsiteY2" fmla="*/ 198945 h 6858000"/>
                <a:gd name="connsiteX3" fmla="*/ 6376812 w 6423053"/>
                <a:gd name="connsiteY3" fmla="*/ 175262 h 6858000"/>
                <a:gd name="connsiteX4" fmla="*/ 5997696 w 6423053"/>
                <a:gd name="connsiteY4" fmla="*/ 14961 h 6858000"/>
                <a:gd name="connsiteX5" fmla="*/ 0 w 6423053"/>
                <a:gd name="connsiteY5" fmla="*/ 0 h 6858000"/>
                <a:gd name="connsiteX6" fmla="*/ 3135749 w 6423053"/>
                <a:gd name="connsiteY6" fmla="*/ 0 h 6858000"/>
                <a:gd name="connsiteX7" fmla="*/ 3091534 w 6423053"/>
                <a:gd name="connsiteY7" fmla="*/ 14961 h 6858000"/>
                <a:gd name="connsiteX8" fmla="*/ 318496 w 6423053"/>
                <a:gd name="connsiteY8" fmla="*/ 3984640 h 6858000"/>
                <a:gd name="connsiteX9" fmla="*/ 1283537 w 6423053"/>
                <a:gd name="connsiteY9" fmla="*/ 6672844 h 6858000"/>
                <a:gd name="connsiteX10" fmla="*/ 1451818 w 6423053"/>
                <a:gd name="connsiteY10" fmla="*/ 6858000 h 6858000"/>
                <a:gd name="connsiteX11" fmla="*/ 0 w 6423053"/>
                <a:gd name="connsiteY11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423053" h="6858000">
                  <a:moveTo>
                    <a:pt x="5953481" y="0"/>
                  </a:moveTo>
                  <a:lnTo>
                    <a:pt x="6423053" y="0"/>
                  </a:lnTo>
                  <a:lnTo>
                    <a:pt x="6423053" y="198945"/>
                  </a:lnTo>
                  <a:lnTo>
                    <a:pt x="6376812" y="175262"/>
                  </a:lnTo>
                  <a:cubicBezTo>
                    <a:pt x="6253642" y="115913"/>
                    <a:pt x="6127152" y="62361"/>
                    <a:pt x="5997696" y="14961"/>
                  </a:cubicBezTo>
                  <a:close/>
                  <a:moveTo>
                    <a:pt x="0" y="0"/>
                  </a:moveTo>
                  <a:lnTo>
                    <a:pt x="3135749" y="0"/>
                  </a:lnTo>
                  <a:lnTo>
                    <a:pt x="3091534" y="14961"/>
                  </a:lnTo>
                  <a:cubicBezTo>
                    <a:pt x="1473341" y="607461"/>
                    <a:pt x="318496" y="2161186"/>
                    <a:pt x="318496" y="3984640"/>
                  </a:cubicBezTo>
                  <a:cubicBezTo>
                    <a:pt x="318496" y="5005774"/>
                    <a:pt x="680656" y="5942322"/>
                    <a:pt x="1283537" y="6672844"/>
                  </a:cubicBezTo>
                  <a:lnTo>
                    <a:pt x="1451818" y="6858000"/>
                  </a:ln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BA40F49-6490-49E1-AB89-4B5946083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322" y="1"/>
            <a:ext cx="9143770" cy="684745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98445"/>
            <a:ext cx="3602727" cy="1311664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504" y="2272143"/>
            <a:ext cx="3602727" cy="3788830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Skills developed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Career ready</a:t>
            </a:r>
          </a:p>
        </p:txBody>
      </p:sp>
      <p:pic>
        <p:nvPicPr>
          <p:cNvPr id="6" name="Picture 5" descr="A person drawing a diagram on a paper&#10;&#10;AI-generated content may be incorrect.">
            <a:extLst>
              <a:ext uri="{FF2B5EF4-FFF2-40B4-BE49-F238E27FC236}">
                <a16:creationId xmlns:a16="http://schemas.microsoft.com/office/drawing/2014/main" id="{B2E70211-729B-7CBF-7D6C-D78123E3CD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23" r="7907" b="1"/>
          <a:stretch>
            <a:fillRect/>
          </a:stretch>
        </p:blipFill>
        <p:spPr>
          <a:xfrm>
            <a:off x="4636308" y="136525"/>
            <a:ext cx="4507551" cy="3359093"/>
          </a:xfrm>
          <a:prstGeom prst="rect">
            <a:avLst/>
          </a:prstGeom>
        </p:spPr>
      </p:pic>
      <p:pic>
        <p:nvPicPr>
          <p:cNvPr id="8" name="Picture 7" descr="A black and red logo with a question mark and a megaphone&#10;&#10;AI-generated content may be incorrect.">
            <a:extLst>
              <a:ext uri="{FF2B5EF4-FFF2-40B4-BE49-F238E27FC236}">
                <a16:creationId xmlns:a16="http://schemas.microsoft.com/office/drawing/2014/main" id="{0E33C5FC-05BA-2535-C43B-BF52768A65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8535" r="1" b="16944"/>
          <a:stretch>
            <a:fillRect/>
          </a:stretch>
        </p:blipFill>
        <p:spPr>
          <a:xfrm>
            <a:off x="4636308" y="3495618"/>
            <a:ext cx="4507551" cy="3359093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DC406F5B-6AB1-4F59-BBBB-3488A390D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26570" y="15796"/>
            <a:ext cx="4817288" cy="6838915"/>
            <a:chOff x="5742280" y="15796"/>
            <a:chExt cx="6423053" cy="6838915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3E373B8-6DB0-44E7-9D9A-501B6FDFC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57719" y="75800"/>
              <a:ext cx="6007612" cy="6778911"/>
            </a:xfrm>
            <a:custGeom>
              <a:avLst/>
              <a:gdLst>
                <a:gd name="connsiteX0" fmla="*/ 4493599 w 6007612"/>
                <a:gd name="connsiteY0" fmla="*/ 0 h 6797829"/>
                <a:gd name="connsiteX1" fmla="*/ 5981837 w 6007612"/>
                <a:gd name="connsiteY1" fmla="*/ 314220 h 6797829"/>
                <a:gd name="connsiteX2" fmla="*/ 6007612 w 6007612"/>
                <a:gd name="connsiteY2" fmla="*/ 327088 h 6797829"/>
                <a:gd name="connsiteX3" fmla="*/ 6007612 w 6007612"/>
                <a:gd name="connsiteY3" fmla="*/ 1316637 h 6797829"/>
                <a:gd name="connsiteX4" fmla="*/ 5852405 w 6007612"/>
                <a:gd name="connsiteY4" fmla="*/ 1209899 h 6797829"/>
                <a:gd name="connsiteX5" fmla="*/ 5622498 w 6007612"/>
                <a:gd name="connsiteY5" fmla="*/ 1086619 h 6797829"/>
                <a:gd name="connsiteX6" fmla="*/ 4493032 w 6007612"/>
                <a:gd name="connsiteY6" fmla="*/ 851533 h 6797829"/>
                <a:gd name="connsiteX7" fmla="*/ 3155579 w 6007612"/>
                <a:gd name="connsiteY7" fmla="*/ 1108326 h 6797829"/>
                <a:gd name="connsiteX8" fmla="*/ 1963832 w 6007612"/>
                <a:gd name="connsiteY8" fmla="*/ 1817700 h 6797829"/>
                <a:gd name="connsiteX9" fmla="*/ 1144646 w 6007612"/>
                <a:gd name="connsiteY9" fmla="*/ 2832814 h 6797829"/>
                <a:gd name="connsiteX10" fmla="*/ 851249 w 6007612"/>
                <a:gd name="connsiteY10" fmla="*/ 3998599 h 6797829"/>
                <a:gd name="connsiteX11" fmla="*/ 1336319 w 6007612"/>
                <a:gd name="connsiteY11" fmla="*/ 5057837 h 6797829"/>
                <a:gd name="connsiteX12" fmla="*/ 1597084 w 6007612"/>
                <a:gd name="connsiteY12" fmla="*/ 5424583 h 6797829"/>
                <a:gd name="connsiteX13" fmla="*/ 2591910 w 6007612"/>
                <a:gd name="connsiteY13" fmla="*/ 6440122 h 6797829"/>
                <a:gd name="connsiteX14" fmla="*/ 3899854 w 6007612"/>
                <a:gd name="connsiteY14" fmla="*/ 6780621 h 6797829"/>
                <a:gd name="connsiteX15" fmla="*/ 4741172 w 6007612"/>
                <a:gd name="connsiteY15" fmla="*/ 6563979 h 6797829"/>
                <a:gd name="connsiteX16" fmla="*/ 5649171 w 6007612"/>
                <a:gd name="connsiteY16" fmla="*/ 5938452 h 6797829"/>
                <a:gd name="connsiteX17" fmla="*/ 5873475 w 6007612"/>
                <a:gd name="connsiteY17" fmla="*/ 5764656 h 6797829"/>
                <a:gd name="connsiteX18" fmla="*/ 6007612 w 6007612"/>
                <a:gd name="connsiteY18" fmla="*/ 5660343 h 6797829"/>
                <a:gd name="connsiteX19" fmla="*/ 6007612 w 6007612"/>
                <a:gd name="connsiteY19" fmla="*/ 6737454 h 6797829"/>
                <a:gd name="connsiteX20" fmla="*/ 5929386 w 6007612"/>
                <a:gd name="connsiteY20" fmla="*/ 6797829 h 6797829"/>
                <a:gd name="connsiteX21" fmla="*/ 1656512 w 6007612"/>
                <a:gd name="connsiteY21" fmla="*/ 6797829 h 6797829"/>
                <a:gd name="connsiteX22" fmla="*/ 1630254 w 6007612"/>
                <a:gd name="connsiteY22" fmla="*/ 6775222 h 6797829"/>
                <a:gd name="connsiteX23" fmla="*/ 892250 w 6007612"/>
                <a:gd name="connsiteY23" fmla="*/ 5902700 h 6797829"/>
                <a:gd name="connsiteX24" fmla="*/ 0 w 6007612"/>
                <a:gd name="connsiteY24" fmla="*/ 3998599 h 6797829"/>
                <a:gd name="connsiteX25" fmla="*/ 4493032 w 6007612"/>
                <a:gd name="connsiteY25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007612" h="6797829"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07612" y="327088"/>
                  </a:lnTo>
                  <a:lnTo>
                    <a:pt x="6007612" y="1316637"/>
                  </a:lnTo>
                  <a:lnTo>
                    <a:pt x="5852405" y="1209899"/>
                  </a:lnTo>
                  <a:cubicBezTo>
                    <a:pt x="5778266" y="1164709"/>
                    <a:pt x="5701526" y="1123535"/>
                    <a:pt x="5622498" y="1086619"/>
                  </a:cubicBezTo>
                  <a:cubicBezTo>
                    <a:pt x="5286822" y="930699"/>
                    <a:pt x="4906882" y="851533"/>
                    <a:pt x="4493032" y="851533"/>
                  </a:cubicBezTo>
                  <a:cubicBezTo>
                    <a:pt x="4056201" y="851533"/>
                    <a:pt x="3593263" y="940631"/>
                    <a:pt x="3155579" y="1108326"/>
                  </a:cubicBezTo>
                  <a:cubicBezTo>
                    <a:pt x="2721215" y="1275979"/>
                    <a:pt x="2318305" y="1515819"/>
                    <a:pt x="1963832" y="1817700"/>
                  </a:cubicBezTo>
                  <a:cubicBezTo>
                    <a:pt x="1617657" y="2114360"/>
                    <a:pt x="1334332" y="2465358"/>
                    <a:pt x="1144646" y="2832814"/>
                  </a:cubicBezTo>
                  <a:cubicBezTo>
                    <a:pt x="950561" y="3210060"/>
                    <a:pt x="851249" y="3602202"/>
                    <a:pt x="851249" y="3998599"/>
                  </a:cubicBezTo>
                  <a:cubicBezTo>
                    <a:pt x="851249" y="4377547"/>
                    <a:pt x="999792" y="4597311"/>
                    <a:pt x="1336319" y="5057837"/>
                  </a:cubicBezTo>
                  <a:cubicBezTo>
                    <a:pt x="1420450" y="5173181"/>
                    <a:pt x="1507419" y="5292497"/>
                    <a:pt x="1597084" y="5424583"/>
                  </a:cubicBezTo>
                  <a:cubicBezTo>
                    <a:pt x="1914175" y="5891917"/>
                    <a:pt x="2239493" y="6224189"/>
                    <a:pt x="2591910" y="6440122"/>
                  </a:cubicBezTo>
                  <a:cubicBezTo>
                    <a:pt x="2965467" y="6669393"/>
                    <a:pt x="3393219" y="6780621"/>
                    <a:pt x="3899854" y="6780621"/>
                  </a:cubicBezTo>
                  <a:cubicBezTo>
                    <a:pt x="4187861" y="6780621"/>
                    <a:pt x="4454583" y="6711812"/>
                    <a:pt x="4741172" y="6563979"/>
                  </a:cubicBezTo>
                  <a:cubicBezTo>
                    <a:pt x="5034852" y="6412173"/>
                    <a:pt x="5326263" y="6190848"/>
                    <a:pt x="5649171" y="5938452"/>
                  </a:cubicBezTo>
                  <a:cubicBezTo>
                    <a:pt x="5724931" y="5879291"/>
                    <a:pt x="5800409" y="5821406"/>
                    <a:pt x="5873475" y="5764656"/>
                  </a:cubicBezTo>
                  <a:lnTo>
                    <a:pt x="6007612" y="5660343"/>
                  </a:lnTo>
                  <a:lnTo>
                    <a:pt x="6007612" y="6737454"/>
                  </a:lnTo>
                  <a:lnTo>
                    <a:pt x="5929386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2B7F0B0-E102-4757-9055-800A572A4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9360" y="75800"/>
              <a:ext cx="6025971" cy="6778911"/>
            </a:xfrm>
            <a:custGeom>
              <a:avLst/>
              <a:gdLst>
                <a:gd name="connsiteX0" fmla="*/ 6025971 w 6025971"/>
                <a:gd name="connsiteY0" fmla="*/ 5825635 h 6797829"/>
                <a:gd name="connsiteX1" fmla="*/ 6025971 w 6025971"/>
                <a:gd name="connsiteY1" fmla="*/ 6723285 h 6797829"/>
                <a:gd name="connsiteX2" fmla="*/ 5929386 w 6025971"/>
                <a:gd name="connsiteY2" fmla="*/ 6797829 h 6797829"/>
                <a:gd name="connsiteX3" fmla="*/ 4560411 w 6025971"/>
                <a:gd name="connsiteY3" fmla="*/ 6797829 h 6797829"/>
                <a:gd name="connsiteX4" fmla="*/ 4597731 w 6025971"/>
                <a:gd name="connsiteY4" fmla="*/ 6785305 h 6797829"/>
                <a:gd name="connsiteX5" fmla="*/ 5736707 w 6025971"/>
                <a:gd name="connsiteY5" fmla="*/ 6050108 h 6797829"/>
                <a:gd name="connsiteX6" fmla="*/ 5960301 w 6025971"/>
                <a:gd name="connsiteY6" fmla="*/ 5876738 h 6797829"/>
                <a:gd name="connsiteX7" fmla="*/ 4493599 w 6025971"/>
                <a:gd name="connsiteY7" fmla="*/ 0 h 6797829"/>
                <a:gd name="connsiteX8" fmla="*/ 5981837 w 6025971"/>
                <a:gd name="connsiteY8" fmla="*/ 314220 h 6797829"/>
                <a:gd name="connsiteX9" fmla="*/ 6025971 w 6025971"/>
                <a:gd name="connsiteY9" fmla="*/ 336254 h 6797829"/>
                <a:gd name="connsiteX10" fmla="*/ 6025971 w 6025971"/>
                <a:gd name="connsiteY10" fmla="*/ 1157325 h 6797829"/>
                <a:gd name="connsiteX11" fmla="*/ 5925889 w 6025971"/>
                <a:gd name="connsiteY11" fmla="*/ 1088522 h 6797829"/>
                <a:gd name="connsiteX12" fmla="*/ 5682227 w 6025971"/>
                <a:gd name="connsiteY12" fmla="*/ 957939 h 6797829"/>
                <a:gd name="connsiteX13" fmla="*/ 4493032 w 6025971"/>
                <a:gd name="connsiteY13" fmla="*/ 709658 h 6797829"/>
                <a:gd name="connsiteX14" fmla="*/ 3104646 w 6025971"/>
                <a:gd name="connsiteY14" fmla="*/ 976666 h 6797829"/>
                <a:gd name="connsiteX15" fmla="*/ 1871612 w 6025971"/>
                <a:gd name="connsiteY15" fmla="*/ 1710017 h 6797829"/>
                <a:gd name="connsiteX16" fmla="*/ 1018661 w 6025971"/>
                <a:gd name="connsiteY16" fmla="*/ 2767694 h 6797829"/>
                <a:gd name="connsiteX17" fmla="*/ 709374 w 6025971"/>
                <a:gd name="connsiteY17" fmla="*/ 3998599 h 6797829"/>
                <a:gd name="connsiteX18" fmla="*/ 1221258 w 6025971"/>
                <a:gd name="connsiteY18" fmla="*/ 5141684 h 6797829"/>
                <a:gd name="connsiteX19" fmla="*/ 1479187 w 6025971"/>
                <a:gd name="connsiteY19" fmla="*/ 5504459 h 6797829"/>
                <a:gd name="connsiteX20" fmla="*/ 3021272 w 6025971"/>
                <a:gd name="connsiteY20" fmla="*/ 6793670 h 6797829"/>
                <a:gd name="connsiteX21" fmla="*/ 3035805 w 6025971"/>
                <a:gd name="connsiteY21" fmla="*/ 6797829 h 6797829"/>
                <a:gd name="connsiteX22" fmla="*/ 1656512 w 6025971"/>
                <a:gd name="connsiteY22" fmla="*/ 6797829 h 6797829"/>
                <a:gd name="connsiteX23" fmla="*/ 1630254 w 6025971"/>
                <a:gd name="connsiteY23" fmla="*/ 6775222 h 6797829"/>
                <a:gd name="connsiteX24" fmla="*/ 892250 w 6025971"/>
                <a:gd name="connsiteY24" fmla="*/ 5902700 h 6797829"/>
                <a:gd name="connsiteX25" fmla="*/ 0 w 6025971"/>
                <a:gd name="connsiteY25" fmla="*/ 3998599 h 6797829"/>
                <a:gd name="connsiteX26" fmla="*/ 4493032 w 6025971"/>
                <a:gd name="connsiteY26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6025971" h="6797829">
                  <a:moveTo>
                    <a:pt x="6025971" y="5825635"/>
                  </a:moveTo>
                  <a:lnTo>
                    <a:pt x="6025971" y="6723285"/>
                  </a:lnTo>
                  <a:lnTo>
                    <a:pt x="5929386" y="6797829"/>
                  </a:lnTo>
                  <a:lnTo>
                    <a:pt x="4560411" y="6797829"/>
                  </a:lnTo>
                  <a:lnTo>
                    <a:pt x="4597731" y="6785305"/>
                  </a:lnTo>
                  <a:cubicBezTo>
                    <a:pt x="4964953" y="6637825"/>
                    <a:pt x="5315251" y="6379435"/>
                    <a:pt x="5736707" y="6050108"/>
                  </a:cubicBezTo>
                  <a:cubicBezTo>
                    <a:pt x="5812043" y="5991230"/>
                    <a:pt x="5887377" y="5933488"/>
                    <a:pt x="5960301" y="5876738"/>
                  </a:cubicBezTo>
                  <a:close/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25971" y="336254"/>
                  </a:lnTo>
                  <a:lnTo>
                    <a:pt x="6025971" y="1157325"/>
                  </a:lnTo>
                  <a:lnTo>
                    <a:pt x="5925889" y="1088522"/>
                  </a:lnTo>
                  <a:cubicBezTo>
                    <a:pt x="5847314" y="1040649"/>
                    <a:pt x="5765982" y="997036"/>
                    <a:pt x="5682227" y="957939"/>
                  </a:cubicBezTo>
                  <a:cubicBezTo>
                    <a:pt x="5327823" y="793222"/>
                    <a:pt x="4927595" y="709658"/>
                    <a:pt x="4493032" y="709658"/>
                  </a:cubicBezTo>
                  <a:cubicBezTo>
                    <a:pt x="4031940" y="709658"/>
                    <a:pt x="3564888" y="799465"/>
                    <a:pt x="3104646" y="976666"/>
                  </a:cubicBezTo>
                  <a:cubicBezTo>
                    <a:pt x="2655243" y="1149867"/>
                    <a:pt x="2238358" y="1397822"/>
                    <a:pt x="1871612" y="1710017"/>
                  </a:cubicBezTo>
                  <a:cubicBezTo>
                    <a:pt x="1506427" y="2022852"/>
                    <a:pt x="1219414" y="2378815"/>
                    <a:pt x="1018661" y="2767694"/>
                  </a:cubicBezTo>
                  <a:cubicBezTo>
                    <a:pt x="813368" y="3165227"/>
                    <a:pt x="709374" y="3579358"/>
                    <a:pt x="709374" y="3998599"/>
                  </a:cubicBezTo>
                  <a:cubicBezTo>
                    <a:pt x="709374" y="4421103"/>
                    <a:pt x="875510" y="4667680"/>
                    <a:pt x="1221258" y="5141684"/>
                  </a:cubicBezTo>
                  <a:cubicBezTo>
                    <a:pt x="1304681" y="5256035"/>
                    <a:pt x="1390941" y="5374217"/>
                    <a:pt x="1479187" y="5504459"/>
                  </a:cubicBezTo>
                  <a:cubicBezTo>
                    <a:pt x="1942790" y="6187719"/>
                    <a:pt x="2430063" y="6601673"/>
                    <a:pt x="3021272" y="6793670"/>
                  </a:cubicBezTo>
                  <a:lnTo>
                    <a:pt x="3035805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AB4BAB0-028A-4315-907B-73C93ECCB0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6634" y="56513"/>
              <a:ext cx="6028697" cy="6798198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 useBgFill="1">
          <p:nvSpPr>
            <p:cNvPr id="19" name="Freeform: Shape 18">
              <a:extLst>
                <a:ext uri="{FF2B5EF4-FFF2-40B4-BE49-F238E27FC236}">
                  <a16:creationId xmlns:a16="http://schemas.microsoft.com/office/drawing/2014/main" id="{D9C0146C-E4E0-4055-8429-E93F25CA6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0215" y="15796"/>
              <a:ext cx="6165116" cy="6838915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 useBgFill="1">
          <p:nvSpPr>
            <p:cNvPr id="20" name="Freeform: Shape 19">
              <a:extLst>
                <a:ext uri="{FF2B5EF4-FFF2-40B4-BE49-F238E27FC236}">
                  <a16:creationId xmlns:a16="http://schemas.microsoft.com/office/drawing/2014/main" id="{4D7E2836-120A-433B-84C1-FA3AC0D65E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42280" y="15796"/>
              <a:ext cx="6423053" cy="6838915"/>
            </a:xfrm>
            <a:custGeom>
              <a:avLst/>
              <a:gdLst>
                <a:gd name="connsiteX0" fmla="*/ 5953481 w 6423053"/>
                <a:gd name="connsiteY0" fmla="*/ 0 h 6858000"/>
                <a:gd name="connsiteX1" fmla="*/ 6423053 w 6423053"/>
                <a:gd name="connsiteY1" fmla="*/ 0 h 6858000"/>
                <a:gd name="connsiteX2" fmla="*/ 6423053 w 6423053"/>
                <a:gd name="connsiteY2" fmla="*/ 198945 h 6858000"/>
                <a:gd name="connsiteX3" fmla="*/ 6376812 w 6423053"/>
                <a:gd name="connsiteY3" fmla="*/ 175262 h 6858000"/>
                <a:gd name="connsiteX4" fmla="*/ 5997696 w 6423053"/>
                <a:gd name="connsiteY4" fmla="*/ 14961 h 6858000"/>
                <a:gd name="connsiteX5" fmla="*/ 0 w 6423053"/>
                <a:gd name="connsiteY5" fmla="*/ 0 h 6858000"/>
                <a:gd name="connsiteX6" fmla="*/ 3135749 w 6423053"/>
                <a:gd name="connsiteY6" fmla="*/ 0 h 6858000"/>
                <a:gd name="connsiteX7" fmla="*/ 3091534 w 6423053"/>
                <a:gd name="connsiteY7" fmla="*/ 14961 h 6858000"/>
                <a:gd name="connsiteX8" fmla="*/ 318496 w 6423053"/>
                <a:gd name="connsiteY8" fmla="*/ 3984640 h 6858000"/>
                <a:gd name="connsiteX9" fmla="*/ 1283537 w 6423053"/>
                <a:gd name="connsiteY9" fmla="*/ 6672844 h 6858000"/>
                <a:gd name="connsiteX10" fmla="*/ 1451818 w 6423053"/>
                <a:gd name="connsiteY10" fmla="*/ 6858000 h 6858000"/>
                <a:gd name="connsiteX11" fmla="*/ 0 w 6423053"/>
                <a:gd name="connsiteY11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423053" h="6858000">
                  <a:moveTo>
                    <a:pt x="5953481" y="0"/>
                  </a:moveTo>
                  <a:lnTo>
                    <a:pt x="6423053" y="0"/>
                  </a:lnTo>
                  <a:lnTo>
                    <a:pt x="6423053" y="198945"/>
                  </a:lnTo>
                  <a:lnTo>
                    <a:pt x="6376812" y="175262"/>
                  </a:lnTo>
                  <a:cubicBezTo>
                    <a:pt x="6253642" y="115913"/>
                    <a:pt x="6127152" y="62361"/>
                    <a:pt x="5997696" y="14961"/>
                  </a:cubicBezTo>
                  <a:close/>
                  <a:moveTo>
                    <a:pt x="0" y="0"/>
                  </a:moveTo>
                  <a:lnTo>
                    <a:pt x="3135749" y="0"/>
                  </a:lnTo>
                  <a:lnTo>
                    <a:pt x="3091534" y="14961"/>
                  </a:lnTo>
                  <a:cubicBezTo>
                    <a:pt x="1473341" y="607461"/>
                    <a:pt x="318496" y="2161186"/>
                    <a:pt x="318496" y="3984640"/>
                  </a:cubicBezTo>
                  <a:cubicBezTo>
                    <a:pt x="318496" y="5005774"/>
                    <a:pt x="680656" y="5942322"/>
                    <a:pt x="1283537" y="6672844"/>
                  </a:cubicBezTo>
                  <a:lnTo>
                    <a:pt x="1451818" y="6858000"/>
                  </a:ln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20449-4F3E-C36F-287B-64492673AA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621" y="0"/>
            <a:ext cx="7772400" cy="1470025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5722E72-C17E-A84D-41F8-E4941DF0FEA4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41821" y="1605701"/>
            <a:ext cx="7666075" cy="4934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Indeed Editorial Team (2024).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importance of teamwork: 10 benefits of working as a team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Indeed Career Guide. Available at: https://uk.indeed.com/career-advice/career-development/importance-of-teamwork [Accessed 18 Apr. 2026].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ingeus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(2024).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Are Communication Skills And Their Importance? |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Ingeus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Ingeus.co.uk. Available at: https://ingeus.co.uk/resources/blogs/what-are-communication-skills-and-why-are-they-important [Accessed 19 Apr. 2026].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Kaplan, Z. (2023).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are adaptability skills? Definition and examples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Forage. Available at: https://www.theforage.com/blog/skills/adaptability [Accessed 18 Apr. 2026].</a:t>
            </a:r>
          </a:p>
        </p:txBody>
      </p:sp>
    </p:spTree>
    <p:extLst>
      <p:ext uri="{BB962C8B-B14F-4D97-AF65-F5344CB8AC3E}">
        <p14:creationId xmlns:p14="http://schemas.microsoft.com/office/powerpoint/2010/main" val="18013158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323</Words>
  <Application>Microsoft Office PowerPoint</Application>
  <PresentationFormat>On-screen Show (4:3)</PresentationFormat>
  <Paragraphs>74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Placement Experience at Morgans Hotel Swansea</vt:lpstr>
      <vt:lpstr>Placement Overview</vt:lpstr>
      <vt:lpstr>Food &amp; Beverage Role</vt:lpstr>
      <vt:lpstr>Front Office Role</vt:lpstr>
      <vt:lpstr>Key Skills</vt:lpstr>
      <vt:lpstr>Challenges</vt:lpstr>
      <vt:lpstr>Real Experience</vt:lpstr>
      <vt:lpstr>What I Learned</vt:lpstr>
      <vt:lpstr>Development</vt:lpstr>
      <vt:lpstr>Future Goals</vt:lpstr>
      <vt:lpstr>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Adriana Ghiocel Ioaniciu</cp:lastModifiedBy>
  <cp:revision>3</cp:revision>
  <dcterms:created xsi:type="dcterms:W3CDTF">2013-01-27T09:14:16Z</dcterms:created>
  <dcterms:modified xsi:type="dcterms:W3CDTF">2026-04-26T23:17:19Z</dcterms:modified>
  <cp:category/>
</cp:coreProperties>
</file>