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52" autoAdjust="0"/>
    <p:restoredTop sz="94660"/>
  </p:normalViewPr>
  <p:slideViewPr>
    <p:cSldViewPr snapToGrid="0">
      <p:cViewPr varScale="1">
        <p:scale>
          <a:sx n="73" d="100"/>
          <a:sy n="73" d="100"/>
        </p:scale>
        <p:origin x="540"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1B7AD8E-DC65-417D-8DCA-ACA01C592254}" type="datetimeFigureOut">
              <a:rPr lang="en-GB" smtClean="0"/>
              <a:t>17/09/2023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76B77C-4AF8-40A8-B2B9-BACBC784B3B9}" type="slidenum">
              <a:rPr lang="en-GB" smtClean="0"/>
              <a:t>‹#›</a:t>
            </a:fld>
            <a:endParaRPr lang="en-GB"/>
          </a:p>
        </p:txBody>
      </p:sp>
    </p:spTree>
    <p:extLst>
      <p:ext uri="{BB962C8B-B14F-4D97-AF65-F5344CB8AC3E}">
        <p14:creationId xmlns:p14="http://schemas.microsoft.com/office/powerpoint/2010/main" val="38253840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1B7AD8E-DC65-417D-8DCA-ACA01C592254}" type="datetimeFigureOut">
              <a:rPr lang="en-GB" smtClean="0"/>
              <a:t>17/09/2023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76B77C-4AF8-40A8-B2B9-BACBC784B3B9}" type="slidenum">
              <a:rPr lang="en-GB" smtClean="0"/>
              <a:t>‹#›</a:t>
            </a:fld>
            <a:endParaRPr lang="en-GB"/>
          </a:p>
        </p:txBody>
      </p:sp>
    </p:spTree>
    <p:extLst>
      <p:ext uri="{BB962C8B-B14F-4D97-AF65-F5344CB8AC3E}">
        <p14:creationId xmlns:p14="http://schemas.microsoft.com/office/powerpoint/2010/main" val="40506763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1B7AD8E-DC65-417D-8DCA-ACA01C592254}" type="datetimeFigureOut">
              <a:rPr lang="en-GB" smtClean="0"/>
              <a:t>17/09/2023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76B77C-4AF8-40A8-B2B9-BACBC784B3B9}" type="slidenum">
              <a:rPr lang="en-GB" smtClean="0"/>
              <a:t>‹#›</a:t>
            </a:fld>
            <a:endParaRPr lang="en-GB"/>
          </a:p>
        </p:txBody>
      </p:sp>
    </p:spTree>
    <p:extLst>
      <p:ext uri="{BB962C8B-B14F-4D97-AF65-F5344CB8AC3E}">
        <p14:creationId xmlns:p14="http://schemas.microsoft.com/office/powerpoint/2010/main" val="13828261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1B7AD8E-DC65-417D-8DCA-ACA01C592254}" type="datetimeFigureOut">
              <a:rPr lang="en-GB" smtClean="0"/>
              <a:t>17/09/2023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876B77C-4AF8-40A8-B2B9-BACBC784B3B9}" type="slidenum">
              <a:rPr lang="en-GB" smtClean="0"/>
              <a:t>‹#›</a:t>
            </a:fld>
            <a:endParaRPr lang="en-GB"/>
          </a:p>
        </p:txBody>
      </p:sp>
    </p:spTree>
    <p:extLst>
      <p:ext uri="{BB962C8B-B14F-4D97-AF65-F5344CB8AC3E}">
        <p14:creationId xmlns:p14="http://schemas.microsoft.com/office/powerpoint/2010/main" val="13913531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1B7AD8E-DC65-417D-8DCA-ACA01C592254}" type="datetimeFigureOut">
              <a:rPr lang="en-GB" smtClean="0"/>
              <a:t>17/09/2023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876B77C-4AF8-40A8-B2B9-BACBC784B3B9}" type="slidenum">
              <a:rPr lang="en-GB" smtClean="0"/>
              <a:t>‹#›</a:t>
            </a:fld>
            <a:endParaRPr lang="en-GB"/>
          </a:p>
        </p:txBody>
      </p:sp>
    </p:spTree>
    <p:extLst>
      <p:ext uri="{BB962C8B-B14F-4D97-AF65-F5344CB8AC3E}">
        <p14:creationId xmlns:p14="http://schemas.microsoft.com/office/powerpoint/2010/main" val="41950890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1B7AD8E-DC65-417D-8DCA-ACA01C592254}" type="datetimeFigureOut">
              <a:rPr lang="en-GB" smtClean="0"/>
              <a:t>17/09/2023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876B77C-4AF8-40A8-B2B9-BACBC784B3B9}" type="slidenum">
              <a:rPr lang="en-GB" smtClean="0"/>
              <a:t>‹#›</a:t>
            </a:fld>
            <a:endParaRPr lang="en-GB"/>
          </a:p>
        </p:txBody>
      </p:sp>
    </p:spTree>
    <p:extLst>
      <p:ext uri="{BB962C8B-B14F-4D97-AF65-F5344CB8AC3E}">
        <p14:creationId xmlns:p14="http://schemas.microsoft.com/office/powerpoint/2010/main" val="42344557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1B7AD8E-DC65-417D-8DCA-ACA01C592254}" type="datetimeFigureOut">
              <a:rPr lang="en-GB" smtClean="0"/>
              <a:t>17/09/2023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876B77C-4AF8-40A8-B2B9-BACBC784B3B9}" type="slidenum">
              <a:rPr lang="en-GB" smtClean="0"/>
              <a:t>‹#›</a:t>
            </a:fld>
            <a:endParaRPr lang="en-GB"/>
          </a:p>
        </p:txBody>
      </p:sp>
    </p:spTree>
    <p:extLst>
      <p:ext uri="{BB962C8B-B14F-4D97-AF65-F5344CB8AC3E}">
        <p14:creationId xmlns:p14="http://schemas.microsoft.com/office/powerpoint/2010/main" val="23015989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1B7AD8E-DC65-417D-8DCA-ACA01C592254}" type="datetimeFigureOut">
              <a:rPr lang="en-GB" smtClean="0"/>
              <a:t>17/09/2023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876B77C-4AF8-40A8-B2B9-BACBC784B3B9}" type="slidenum">
              <a:rPr lang="en-GB" smtClean="0"/>
              <a:t>‹#›</a:t>
            </a:fld>
            <a:endParaRPr lang="en-GB"/>
          </a:p>
        </p:txBody>
      </p:sp>
    </p:spTree>
    <p:extLst>
      <p:ext uri="{BB962C8B-B14F-4D97-AF65-F5344CB8AC3E}">
        <p14:creationId xmlns:p14="http://schemas.microsoft.com/office/powerpoint/2010/main" val="39603488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1B7AD8E-DC65-417D-8DCA-ACA01C592254}" type="datetimeFigureOut">
              <a:rPr lang="en-GB" smtClean="0"/>
              <a:t>17/09/2023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876B77C-4AF8-40A8-B2B9-BACBC784B3B9}" type="slidenum">
              <a:rPr lang="en-GB" smtClean="0"/>
              <a:t>‹#›</a:t>
            </a:fld>
            <a:endParaRPr lang="en-GB"/>
          </a:p>
        </p:txBody>
      </p:sp>
    </p:spTree>
    <p:extLst>
      <p:ext uri="{BB962C8B-B14F-4D97-AF65-F5344CB8AC3E}">
        <p14:creationId xmlns:p14="http://schemas.microsoft.com/office/powerpoint/2010/main" val="39647720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1B7AD8E-DC65-417D-8DCA-ACA01C592254}" type="datetimeFigureOut">
              <a:rPr lang="en-GB" smtClean="0"/>
              <a:t>17/09/2023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76B77C-4AF8-40A8-B2B9-BACBC784B3B9}" type="slidenum">
              <a:rPr lang="en-GB" smtClean="0"/>
              <a:t>‹#›</a:t>
            </a:fld>
            <a:endParaRPr lang="en-GB"/>
          </a:p>
        </p:txBody>
      </p:sp>
    </p:spTree>
    <p:extLst>
      <p:ext uri="{BB962C8B-B14F-4D97-AF65-F5344CB8AC3E}">
        <p14:creationId xmlns:p14="http://schemas.microsoft.com/office/powerpoint/2010/main" val="11930384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1B7AD8E-DC65-417D-8DCA-ACA01C592254}" type="datetimeFigureOut">
              <a:rPr lang="en-GB" smtClean="0"/>
              <a:t>17/09/2023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76B77C-4AF8-40A8-B2B9-BACBC784B3B9}" type="slidenum">
              <a:rPr lang="en-GB" smtClean="0"/>
              <a:t>‹#›</a:t>
            </a:fld>
            <a:endParaRPr lang="en-GB"/>
          </a:p>
        </p:txBody>
      </p:sp>
    </p:spTree>
    <p:extLst>
      <p:ext uri="{BB962C8B-B14F-4D97-AF65-F5344CB8AC3E}">
        <p14:creationId xmlns:p14="http://schemas.microsoft.com/office/powerpoint/2010/main" val="22883343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1B7AD8E-DC65-417D-8DCA-ACA01C592254}" type="datetimeFigureOut">
              <a:rPr lang="en-GB" smtClean="0"/>
              <a:t>17/09/2023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876B77C-4AF8-40A8-B2B9-BACBC784B3B9}" type="slidenum">
              <a:rPr lang="en-GB" smtClean="0"/>
              <a:t>‹#›</a:t>
            </a:fld>
            <a:endParaRPr lang="en-GB"/>
          </a:p>
        </p:txBody>
      </p:sp>
    </p:spTree>
    <p:extLst>
      <p:ext uri="{BB962C8B-B14F-4D97-AF65-F5344CB8AC3E}">
        <p14:creationId xmlns:p14="http://schemas.microsoft.com/office/powerpoint/2010/main" val="29326714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markscartsannarbor.com/blog/savings-and-investments/plagiarism-science-manifestation-and-danger.html" TargetMode="External"/><Relationship Id="rId2" Type="http://schemas.openxmlformats.org/officeDocument/2006/relationships/hyperlink" Target="https://hbr.org/2019/10/a-short-guide-to-building-your-teams-critical-thinking-skill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a:stretch>
            <a:fillRect/>
          </a:stretch>
        </p:blipFill>
        <p:spPr>
          <a:xfrm>
            <a:off x="8160423" y="5995509"/>
            <a:ext cx="1149988" cy="862491"/>
          </a:xfrm>
          <a:prstGeom prst="rect">
            <a:avLst/>
          </a:prstGeom>
        </p:spPr>
      </p:pic>
      <p:pic>
        <p:nvPicPr>
          <p:cNvPr id="2" name="Picture 1"/>
          <p:cNvPicPr>
            <a:picLocks noChangeAspect="1"/>
          </p:cNvPicPr>
          <p:nvPr/>
        </p:nvPicPr>
        <p:blipFill>
          <a:blip r:embed="rId3"/>
          <a:stretch>
            <a:fillRect/>
          </a:stretch>
        </p:blipFill>
        <p:spPr>
          <a:xfrm>
            <a:off x="10600229" y="5911587"/>
            <a:ext cx="1340796" cy="856027"/>
          </a:xfrm>
          <a:prstGeom prst="rect">
            <a:avLst/>
          </a:prstGeom>
        </p:spPr>
      </p:pic>
      <p:sp>
        <p:nvSpPr>
          <p:cNvPr id="3" name="Subtitle 2"/>
          <p:cNvSpPr>
            <a:spLocks noGrp="1"/>
          </p:cNvSpPr>
          <p:nvPr>
            <p:ph type="subTitle" idx="1"/>
          </p:nvPr>
        </p:nvSpPr>
        <p:spPr>
          <a:xfrm>
            <a:off x="54161" y="496389"/>
            <a:ext cx="3669004" cy="4453649"/>
          </a:xfrm>
          <a:ln>
            <a:solidFill>
              <a:srgbClr val="FFC000"/>
            </a:solidFill>
          </a:ln>
        </p:spPr>
        <p:txBody>
          <a:bodyPr>
            <a:noAutofit/>
          </a:bodyPr>
          <a:lstStyle/>
          <a:p>
            <a:r>
              <a:rPr lang="en-GB" sz="1400" b="1" i="1" u="sng" dirty="0">
                <a:cs typeface="Arial" panose="020B0604020202020204" pitchFamily="34" charset="0"/>
              </a:rPr>
              <a:t>Plagiarism</a:t>
            </a:r>
          </a:p>
          <a:p>
            <a:pPr algn="l"/>
            <a:r>
              <a:rPr lang="en-GB" sz="1300" dirty="0">
                <a:cs typeface="Arial" panose="020B0604020202020204" pitchFamily="34" charset="0"/>
              </a:rPr>
              <a:t>Whilst researching for academic </a:t>
            </a:r>
            <a:r>
              <a:rPr lang="en-GB" sz="1300" dirty="0" smtClean="0">
                <a:cs typeface="Arial" panose="020B0604020202020204" pitchFamily="34" charset="0"/>
              </a:rPr>
              <a:t>studies it </a:t>
            </a:r>
            <a:r>
              <a:rPr lang="en-GB" sz="1300" dirty="0">
                <a:cs typeface="Arial" panose="020B0604020202020204" pitchFamily="34" charset="0"/>
              </a:rPr>
              <a:t>is important that we are able to reference our work as if we do not do this, we are at risk of accidently plagiarising other people’s work, Day, T (2018) mentions that “In essence, plagiarism involves passing off someone else’s idea's as though they are our own”. Like Day T, </a:t>
            </a:r>
            <a:r>
              <a:rPr lang="en-GB" sz="1300" dirty="0" smtClean="0">
                <a:cs typeface="Arial" panose="020B0604020202020204" pitchFamily="34" charset="0"/>
              </a:rPr>
              <a:t>Moore S, </a:t>
            </a:r>
            <a:r>
              <a:rPr lang="en-GB" sz="1300" i="1" dirty="0" smtClean="0">
                <a:cs typeface="Arial" panose="020B0604020202020204" pitchFamily="34" charset="0"/>
              </a:rPr>
              <a:t>et al,</a:t>
            </a:r>
            <a:r>
              <a:rPr lang="en-GB" sz="1300" dirty="0" smtClean="0">
                <a:cs typeface="Arial" panose="020B0604020202020204" pitchFamily="34" charset="0"/>
              </a:rPr>
              <a:t>  </a:t>
            </a:r>
            <a:r>
              <a:rPr lang="en-GB" sz="1300" dirty="0">
                <a:cs typeface="Arial" panose="020B0604020202020204" pitchFamily="34" charset="0"/>
              </a:rPr>
              <a:t>(2010) also states that “Plagiarism is a term used to describe a practice that involves knowingly taking and using another person's </a:t>
            </a:r>
            <a:r>
              <a:rPr lang="en-GB" sz="1300" b="1" dirty="0">
                <a:cs typeface="Arial" panose="020B0604020202020204" pitchFamily="34" charset="0"/>
              </a:rPr>
              <a:t>work </a:t>
            </a:r>
            <a:r>
              <a:rPr lang="en-GB" sz="1300" dirty="0">
                <a:cs typeface="Arial" panose="020B0604020202020204" pitchFamily="34" charset="0"/>
              </a:rPr>
              <a:t>and claiming it directly or indirectly as your own</a:t>
            </a:r>
            <a:r>
              <a:rPr lang="en-GB" sz="1300" b="1" dirty="0" smtClean="0">
                <a:cs typeface="Arial" panose="020B0604020202020204" pitchFamily="34" charset="0"/>
              </a:rPr>
              <a:t>”</a:t>
            </a:r>
            <a:r>
              <a:rPr lang="en-GB" sz="1300" dirty="0">
                <a:cs typeface="Arial" panose="020B0604020202020204" pitchFamily="34" charset="0"/>
              </a:rPr>
              <a:t> </a:t>
            </a:r>
            <a:r>
              <a:rPr lang="en-GB" sz="1300" dirty="0" smtClean="0">
                <a:cs typeface="Arial" panose="020B0604020202020204" pitchFamily="34" charset="0"/>
              </a:rPr>
              <a:t>Developing conscience skills to reference and paraphrasing can be developed and practice with the correct support and study as according to </a:t>
            </a:r>
            <a:r>
              <a:rPr lang="en-GB" sz="1300" dirty="0" err="1" smtClean="0">
                <a:cs typeface="Arial" panose="020B0604020202020204" pitchFamily="34" charset="0"/>
              </a:rPr>
              <a:t>Kettel</a:t>
            </a:r>
            <a:r>
              <a:rPr lang="en-GB" sz="1300" dirty="0">
                <a:cs typeface="Arial" panose="020B0604020202020204" pitchFamily="34" charset="0"/>
              </a:rPr>
              <a:t> </a:t>
            </a:r>
            <a:r>
              <a:rPr lang="en-GB" sz="1300" dirty="0" smtClean="0">
                <a:cs typeface="Arial" panose="020B0604020202020204" pitchFamily="34" charset="0"/>
              </a:rPr>
              <a:t>R, and </a:t>
            </a:r>
            <a:r>
              <a:rPr lang="en-GB" sz="1300" dirty="0" err="1" smtClean="0">
                <a:cs typeface="Arial" panose="020B0604020202020204" pitchFamily="34" charset="0"/>
              </a:rPr>
              <a:t>DeFauw</a:t>
            </a:r>
            <a:r>
              <a:rPr lang="en-GB" sz="1300" dirty="0">
                <a:cs typeface="Arial" panose="020B0604020202020204" pitchFamily="34" charset="0"/>
              </a:rPr>
              <a:t> </a:t>
            </a:r>
            <a:r>
              <a:rPr lang="en-GB" sz="1300" dirty="0" smtClean="0">
                <a:cs typeface="Arial" panose="020B0604020202020204" pitchFamily="34" charset="0"/>
              </a:rPr>
              <a:t>D, (2018) “ Avoiding plagiarism is a challenge because students do not know how to paraphrase appropriately…..”. Being able to reference correctly will help us as students to understand what we are  studying and reading, whist ensure that we are giving the appropriate credit to those who have research the subject we are learning about during our academic studies</a:t>
            </a:r>
            <a:endParaRPr lang="en-GB" sz="1300" b="1" dirty="0">
              <a:cs typeface="Arial" panose="020B0604020202020204" pitchFamily="34" charset="0"/>
            </a:endParaRPr>
          </a:p>
        </p:txBody>
      </p:sp>
      <p:sp>
        <p:nvSpPr>
          <p:cNvPr id="6" name="TextBox 5"/>
          <p:cNvSpPr txBox="1"/>
          <p:nvPr/>
        </p:nvSpPr>
        <p:spPr>
          <a:xfrm>
            <a:off x="8020594" y="496389"/>
            <a:ext cx="4171406" cy="6417141"/>
          </a:xfrm>
          <a:prstGeom prst="rect">
            <a:avLst/>
          </a:prstGeom>
          <a:noFill/>
          <a:ln>
            <a:solidFill>
              <a:srgbClr val="FFC000"/>
            </a:solidFill>
          </a:ln>
        </p:spPr>
        <p:txBody>
          <a:bodyPr wrap="square" rtlCol="0">
            <a:spAutoFit/>
          </a:bodyPr>
          <a:lstStyle/>
          <a:p>
            <a:pPr algn="ctr">
              <a:lnSpc>
                <a:spcPct val="150000"/>
              </a:lnSpc>
            </a:pPr>
            <a:r>
              <a:rPr lang="en-GB" sz="1400" b="1" i="1" u="sng" dirty="0">
                <a:cs typeface="Arial" panose="020B0604020202020204" pitchFamily="34" charset="0"/>
              </a:rPr>
              <a:t>Effective Reading and Note </a:t>
            </a:r>
            <a:r>
              <a:rPr lang="en-GB" sz="1400" b="1" i="1" u="sng" dirty="0" smtClean="0">
                <a:cs typeface="Arial" panose="020B0604020202020204" pitchFamily="34" charset="0"/>
              </a:rPr>
              <a:t>Taking</a:t>
            </a:r>
            <a:endParaRPr lang="en-GB" sz="1400" dirty="0">
              <a:cs typeface="Arial" panose="020B0604020202020204" pitchFamily="34" charset="0"/>
            </a:endParaRPr>
          </a:p>
          <a:p>
            <a:r>
              <a:rPr lang="en-GB" sz="1300" dirty="0">
                <a:cs typeface="Arial" panose="020B0604020202020204" pitchFamily="34" charset="0"/>
              </a:rPr>
              <a:t>Effective reading and note taking will help engage students with what they are studying and help them to retain important information. Pritchard A, (2008) suggests that “To be effective you have to read with a purpose, with a plan and with concentration. Effective readers are organised; they do not just look at words, they search for their meaning . They assimilate what is being read with what they already know ……”. Note taking can help students become active and effective readers as they are adding to their learning and understanding what they are reading, Cottrell S, (2019) supports this by saying  “….if they don’t make their own notes using effective strategies, they waste time, can’t find materials they have covered and remember well the material covered….”, in addition to this Day (2018) also supports this by saying that ‘note-taking and annotating can help you-  * focus your attention as you read *create a record of what you have read *link new information and ideas with what you have previously knew *organise and develop your ideas *research and plan your assignments *revise for exams</a:t>
            </a:r>
            <a:r>
              <a:rPr lang="en-GB" sz="1300" dirty="0" smtClean="0">
                <a:cs typeface="Arial" panose="020B0604020202020204" pitchFamily="34" charset="0"/>
              </a:rPr>
              <a:t>”. Each student is an individual and may have different reading methods  for example they may prefer audiobooks to a physical book  and may find ways to make this an effective form of reading for them and adapt their note taking to help make their reading skills become more active in their reading</a:t>
            </a:r>
            <a:r>
              <a:rPr lang="en-GB" sz="1300" dirty="0" smtClean="0">
                <a:cs typeface="Arial" panose="020B0604020202020204" pitchFamily="34" charset="0"/>
              </a:rPr>
              <a:t>..</a:t>
            </a:r>
          </a:p>
          <a:p>
            <a:endParaRPr lang="en-GB" sz="1300" dirty="0" smtClean="0">
              <a:cs typeface="Arial" panose="020B0604020202020204" pitchFamily="34" charset="0"/>
            </a:endParaRPr>
          </a:p>
          <a:p>
            <a:endParaRPr lang="en-GB" sz="1300" dirty="0" smtClean="0">
              <a:cs typeface="Arial" panose="020B0604020202020204" pitchFamily="34" charset="0"/>
            </a:endParaRPr>
          </a:p>
          <a:p>
            <a:endParaRPr lang="en-GB" sz="1300" dirty="0">
              <a:cs typeface="Arial" panose="020B0604020202020204" pitchFamily="34" charset="0"/>
            </a:endParaRPr>
          </a:p>
          <a:p>
            <a:endParaRPr lang="en-GB" sz="1300" dirty="0">
              <a:cs typeface="Arial" panose="020B0604020202020204" pitchFamily="34" charset="0"/>
            </a:endParaRPr>
          </a:p>
          <a:p>
            <a:endParaRPr lang="en-GB" sz="1300" dirty="0">
              <a:cs typeface="Arial" panose="020B0604020202020204" pitchFamily="34" charset="0"/>
            </a:endParaRPr>
          </a:p>
        </p:txBody>
      </p:sp>
      <p:sp>
        <p:nvSpPr>
          <p:cNvPr id="7" name="TextBox 6"/>
          <p:cNvSpPr txBox="1"/>
          <p:nvPr/>
        </p:nvSpPr>
        <p:spPr>
          <a:xfrm>
            <a:off x="9562011" y="3239589"/>
            <a:ext cx="184731" cy="369332"/>
          </a:xfrm>
          <a:prstGeom prst="rect">
            <a:avLst/>
          </a:prstGeom>
          <a:noFill/>
        </p:spPr>
        <p:txBody>
          <a:bodyPr wrap="none" rtlCol="0">
            <a:spAutoFit/>
          </a:bodyPr>
          <a:lstStyle/>
          <a:p>
            <a:endParaRPr lang="en-GB" dirty="0"/>
          </a:p>
        </p:txBody>
      </p:sp>
      <p:sp>
        <p:nvSpPr>
          <p:cNvPr id="8" name="TextBox 7"/>
          <p:cNvSpPr txBox="1"/>
          <p:nvPr/>
        </p:nvSpPr>
        <p:spPr>
          <a:xfrm>
            <a:off x="3723165" y="511525"/>
            <a:ext cx="4297429" cy="4493538"/>
          </a:xfrm>
          <a:prstGeom prst="rect">
            <a:avLst/>
          </a:prstGeom>
          <a:noFill/>
          <a:ln>
            <a:solidFill>
              <a:srgbClr val="FFC000"/>
            </a:solidFill>
          </a:ln>
        </p:spPr>
        <p:txBody>
          <a:bodyPr wrap="square" rtlCol="0">
            <a:spAutoFit/>
          </a:bodyPr>
          <a:lstStyle/>
          <a:p>
            <a:pPr algn="ctr"/>
            <a:r>
              <a:rPr lang="en-GB" sz="1300" b="1" i="1" u="sng" dirty="0">
                <a:cs typeface="Arial" panose="020B0604020202020204" pitchFamily="34" charset="0"/>
              </a:rPr>
              <a:t>Critical Thinking</a:t>
            </a:r>
          </a:p>
          <a:p>
            <a:r>
              <a:rPr lang="en-GB" sz="1300" dirty="0" smtClean="0">
                <a:cs typeface="Arial" panose="020B0604020202020204" pitchFamily="34" charset="0"/>
              </a:rPr>
              <a:t>Cottrell S, (2017) states </a:t>
            </a:r>
            <a:r>
              <a:rPr lang="en-GB" sz="1300" dirty="0">
                <a:cs typeface="Arial" panose="020B0604020202020204" pitchFamily="34" charset="0"/>
              </a:rPr>
              <a:t>that </a:t>
            </a:r>
            <a:r>
              <a:rPr lang="en-GB" sz="1300" dirty="0" smtClean="0">
                <a:cs typeface="Arial" panose="020B0604020202020204" pitchFamily="34" charset="0"/>
              </a:rPr>
              <a:t>“Critical thinking gives you the tools to use scepticism and doubt  constructively so that you can analyse what is before you”. Critical </a:t>
            </a:r>
            <a:r>
              <a:rPr lang="en-GB" sz="1300" dirty="0">
                <a:cs typeface="Arial" panose="020B0604020202020204" pitchFamily="34" charset="0"/>
              </a:rPr>
              <a:t>thinking enables us to discover new information about our environment and the world around us </a:t>
            </a:r>
            <a:r>
              <a:rPr lang="en-GB" sz="1300" dirty="0" smtClean="0">
                <a:cs typeface="Arial" panose="020B0604020202020204" pitchFamily="34" charset="0"/>
              </a:rPr>
              <a:t>in addition to challenging </a:t>
            </a:r>
            <a:r>
              <a:rPr lang="en-GB" sz="1300" dirty="0">
                <a:cs typeface="Arial" panose="020B0604020202020204" pitchFamily="34" charset="0"/>
              </a:rPr>
              <a:t>our thoughts and ideas on different </a:t>
            </a:r>
            <a:r>
              <a:rPr lang="en-GB" sz="1300" dirty="0" smtClean="0">
                <a:cs typeface="Arial" panose="020B0604020202020204" pitchFamily="34" charset="0"/>
              </a:rPr>
              <a:t>subjects, enabling </a:t>
            </a:r>
            <a:r>
              <a:rPr lang="en-GB" sz="1300" dirty="0">
                <a:cs typeface="Arial" panose="020B0604020202020204" pitchFamily="34" charset="0"/>
              </a:rPr>
              <a:t>us to analyse what we know and look at it </a:t>
            </a:r>
            <a:r>
              <a:rPr lang="en-GB" sz="1300" dirty="0" smtClean="0">
                <a:cs typeface="Arial" panose="020B0604020202020204" pitchFamily="34" charset="0"/>
              </a:rPr>
              <a:t>from </a:t>
            </a:r>
            <a:r>
              <a:rPr lang="en-GB" sz="1300" dirty="0">
                <a:cs typeface="Arial" panose="020B0604020202020204" pitchFamily="34" charset="0"/>
              </a:rPr>
              <a:t>different view points and opinions. Eales Reynolds L,  </a:t>
            </a:r>
            <a:r>
              <a:rPr lang="en-GB" sz="1300" dirty="0" smtClean="0">
                <a:cs typeface="Arial" panose="020B0604020202020204" pitchFamily="34" charset="0"/>
              </a:rPr>
              <a:t>(2013</a:t>
            </a:r>
            <a:r>
              <a:rPr lang="en-GB" sz="1300" dirty="0">
                <a:cs typeface="Arial" panose="020B0604020202020204" pitchFamily="34" charset="0"/>
              </a:rPr>
              <a:t>) states that</a:t>
            </a:r>
            <a:r>
              <a:rPr lang="en-GB" sz="1300" b="1" dirty="0">
                <a:cs typeface="Arial" panose="020B0604020202020204" pitchFamily="34" charset="0"/>
              </a:rPr>
              <a:t> </a:t>
            </a:r>
            <a:r>
              <a:rPr lang="en-GB" sz="1300" dirty="0">
                <a:cs typeface="Arial" panose="020B0604020202020204" pitchFamily="34" charset="0"/>
              </a:rPr>
              <a:t>“Critical thinking requires us to question everything, including things that may normally be accepted </a:t>
            </a:r>
            <a:r>
              <a:rPr lang="en-GB" sz="1300" i="1" dirty="0">
                <a:cs typeface="Arial" panose="020B0604020202020204" pitchFamily="34" charset="0"/>
              </a:rPr>
              <a:t>de facto </a:t>
            </a:r>
            <a:r>
              <a:rPr lang="en-GB" sz="1300" dirty="0" smtClean="0">
                <a:cs typeface="Arial" panose="020B0604020202020204" pitchFamily="34" charset="0"/>
              </a:rPr>
              <a:t>…</a:t>
            </a:r>
            <a:r>
              <a:rPr lang="en-GB" sz="1300" dirty="0" smtClean="0">
                <a:cs typeface="Arial" panose="020B0604020202020204" pitchFamily="34" charset="0"/>
              </a:rPr>
              <a:t>.. </a:t>
            </a:r>
            <a:r>
              <a:rPr lang="en-GB" sz="1300" dirty="0">
                <a:cs typeface="Arial" panose="020B0604020202020204" pitchFamily="34" charset="0"/>
              </a:rPr>
              <a:t>By taking a challenging approach to knowledge and perceived wisdom, you develop your own understanding and enhance your personal knowledge of the </a:t>
            </a:r>
            <a:r>
              <a:rPr lang="en-GB" sz="1300" dirty="0" smtClean="0">
                <a:cs typeface="Arial" panose="020B0604020202020204" pitchFamily="34" charset="0"/>
              </a:rPr>
              <a:t>world”. Critical thinking helps develop our communication </a:t>
            </a:r>
            <a:r>
              <a:rPr lang="en-GB" sz="1300" dirty="0">
                <a:cs typeface="Arial" panose="020B0604020202020204" pitchFamily="34" charset="0"/>
              </a:rPr>
              <a:t> </a:t>
            </a:r>
            <a:r>
              <a:rPr lang="en-GB" sz="1300" dirty="0" smtClean="0">
                <a:cs typeface="Arial" panose="020B0604020202020204" pitchFamily="34" charset="0"/>
              </a:rPr>
              <a:t>and listening skills, </a:t>
            </a:r>
            <a:r>
              <a:rPr lang="en-GB" sz="1300" dirty="0" smtClean="0">
                <a:cs typeface="Arial" panose="020B0604020202020204" pitchFamily="34" charset="0"/>
              </a:rPr>
              <a:t>problem </a:t>
            </a:r>
            <a:r>
              <a:rPr lang="en-GB" sz="1300" dirty="0" smtClean="0">
                <a:cs typeface="Arial" panose="020B0604020202020204" pitchFamily="34" charset="0"/>
              </a:rPr>
              <a:t>solving </a:t>
            </a:r>
            <a:r>
              <a:rPr lang="en-GB" sz="1300" dirty="0" smtClean="0">
                <a:cs typeface="Arial" panose="020B0604020202020204" pitchFamily="34" charset="0"/>
              </a:rPr>
              <a:t>skills </a:t>
            </a:r>
            <a:r>
              <a:rPr lang="en-GB" sz="1300" dirty="0" smtClean="0">
                <a:cs typeface="Arial" panose="020B0604020202020204" pitchFamily="34" charset="0"/>
              </a:rPr>
              <a:t>and as mention looking at it from different angles. Haber J, (2020) supports this by saying “One of the skills researchers and educators agree critical thinkers should possess and practice is the ability to look at a problem from a different perspective</a:t>
            </a:r>
            <a:r>
              <a:rPr lang="en-GB" sz="1300" dirty="0" smtClean="0">
                <a:cs typeface="Arial" panose="020B0604020202020204" pitchFamily="34" charset="0"/>
              </a:rPr>
              <a:t>……”. This will prompt open mindedness and the ability to adapt to different scenarios.</a:t>
            </a:r>
          </a:p>
          <a:p>
            <a:endParaRPr lang="en-GB" sz="1300" dirty="0">
              <a:cs typeface="Arial" panose="020B0604020202020204" pitchFamily="34" charset="0"/>
            </a:endParaRPr>
          </a:p>
        </p:txBody>
      </p:sp>
      <p:sp>
        <p:nvSpPr>
          <p:cNvPr id="4" name="TextBox 3"/>
          <p:cNvSpPr txBox="1"/>
          <p:nvPr/>
        </p:nvSpPr>
        <p:spPr>
          <a:xfrm flipH="1">
            <a:off x="54160" y="4965174"/>
            <a:ext cx="7966434" cy="1892826"/>
          </a:xfrm>
          <a:prstGeom prst="rect">
            <a:avLst/>
          </a:prstGeom>
          <a:noFill/>
          <a:ln>
            <a:solidFill>
              <a:srgbClr val="FFC000"/>
            </a:solidFill>
          </a:ln>
        </p:spPr>
        <p:txBody>
          <a:bodyPr wrap="square" rtlCol="0">
            <a:spAutoFit/>
          </a:bodyPr>
          <a:lstStyle/>
          <a:p>
            <a:r>
              <a:rPr lang="en-GB" sz="1300" b="1" i="1" u="sng" dirty="0">
                <a:cs typeface="Arial" panose="020B0604020202020204" pitchFamily="34" charset="0"/>
              </a:rPr>
              <a:t>Conclusion </a:t>
            </a:r>
          </a:p>
          <a:p>
            <a:r>
              <a:rPr lang="en-GB" sz="1300" dirty="0">
                <a:cs typeface="Arial" panose="020B0604020202020204" pitchFamily="34" charset="0"/>
              </a:rPr>
              <a:t>By developing these effective academic skills along with other skills will help us as students develop our knowledge </a:t>
            </a:r>
            <a:r>
              <a:rPr lang="en-GB" sz="1300" dirty="0" smtClean="0">
                <a:cs typeface="Arial" panose="020B0604020202020204" pitchFamily="34" charset="0"/>
              </a:rPr>
              <a:t>within </a:t>
            </a:r>
            <a:r>
              <a:rPr lang="en-GB" sz="1300" dirty="0">
                <a:cs typeface="Arial" panose="020B0604020202020204" pitchFamily="34" charset="0"/>
              </a:rPr>
              <a:t>the early years sector and children's </a:t>
            </a:r>
            <a:r>
              <a:rPr lang="en-GB" sz="1300" dirty="0" smtClean="0">
                <a:cs typeface="Arial" panose="020B0604020202020204" pitchFamily="34" charset="0"/>
              </a:rPr>
              <a:t>early</a:t>
            </a:r>
            <a:r>
              <a:rPr lang="en-GB" sz="1300" dirty="0" smtClean="0">
                <a:cs typeface="Arial" panose="020B0604020202020204" pitchFamily="34" charset="0"/>
              </a:rPr>
              <a:t> </a:t>
            </a:r>
            <a:r>
              <a:rPr lang="en-GB" sz="1300" dirty="0">
                <a:cs typeface="Arial" panose="020B0604020202020204" pitchFamily="34" charset="0"/>
              </a:rPr>
              <a:t>development. From my research on the key skills of plagiarism, effective reading and note taking and critical thinking </a:t>
            </a:r>
            <a:r>
              <a:rPr lang="en-GB" sz="1300" dirty="0" smtClean="0">
                <a:cs typeface="Arial" panose="020B0604020202020204" pitchFamily="34" charset="0"/>
              </a:rPr>
              <a:t>are apart of a few important contributions and qualities towards academic studies. I </a:t>
            </a:r>
            <a:r>
              <a:rPr lang="en-GB" sz="1300" dirty="0">
                <a:cs typeface="Arial" panose="020B0604020202020204" pitchFamily="34" charset="0"/>
              </a:rPr>
              <a:t>am looking forward to </a:t>
            </a:r>
            <a:r>
              <a:rPr lang="en-GB" sz="1300" dirty="0" smtClean="0">
                <a:cs typeface="Arial" panose="020B0604020202020204" pitchFamily="34" charset="0"/>
              </a:rPr>
              <a:t>developing </a:t>
            </a:r>
            <a:r>
              <a:rPr lang="en-GB" sz="1300" dirty="0">
                <a:cs typeface="Arial" panose="020B0604020202020204" pitchFamily="34" charset="0"/>
              </a:rPr>
              <a:t>and </a:t>
            </a:r>
            <a:r>
              <a:rPr lang="en-GB" sz="1300" dirty="0" smtClean="0">
                <a:cs typeface="Arial" panose="020B0604020202020204" pitchFamily="34" charset="0"/>
              </a:rPr>
              <a:t>honing </a:t>
            </a:r>
            <a:r>
              <a:rPr lang="en-GB" sz="1300" dirty="0">
                <a:cs typeface="Arial" panose="020B0604020202020204" pitchFamily="34" charset="0"/>
              </a:rPr>
              <a:t>my referencing skills further to avoid plagiarism during my future academic work. Through previous childcare and other training I have developed reasonable note taking skills and am eager to continue to develop this skill to ensure that they are effective and I feel that this will help me enhance my reading skills to become </a:t>
            </a:r>
            <a:r>
              <a:rPr lang="en-GB" sz="1300" dirty="0" smtClean="0">
                <a:cs typeface="Arial" panose="020B0604020202020204" pitchFamily="34" charset="0"/>
              </a:rPr>
              <a:t>a more active reader </a:t>
            </a:r>
            <a:r>
              <a:rPr lang="en-GB" sz="1300" dirty="0">
                <a:cs typeface="Arial" panose="020B0604020202020204" pitchFamily="34" charset="0"/>
              </a:rPr>
              <a:t>as I progress through the course. I feel that I lack effective critical thinking skills and am looking forward to increasing my </a:t>
            </a:r>
            <a:r>
              <a:rPr lang="en-GB" sz="1300" dirty="0" err="1" smtClean="0">
                <a:cs typeface="Arial" panose="020B0604020202020204" pitchFamily="34" charset="0"/>
              </a:rPr>
              <a:t>acility</a:t>
            </a:r>
            <a:r>
              <a:rPr lang="en-GB" sz="1300" smtClean="0">
                <a:cs typeface="Arial" panose="020B0604020202020204" pitchFamily="34" charset="0"/>
              </a:rPr>
              <a:t> </a:t>
            </a:r>
            <a:r>
              <a:rPr lang="en-GB" sz="1300" smtClean="0">
                <a:cs typeface="Arial" panose="020B0604020202020204" pitchFamily="34" charset="0"/>
              </a:rPr>
              <a:t>in </a:t>
            </a:r>
            <a:r>
              <a:rPr lang="en-GB" sz="1300" dirty="0">
                <a:cs typeface="Arial" panose="020B0604020202020204" pitchFamily="34" charset="0"/>
              </a:rPr>
              <a:t>this area.</a:t>
            </a:r>
          </a:p>
        </p:txBody>
      </p:sp>
      <p:sp>
        <p:nvSpPr>
          <p:cNvPr id="5" name="Title 4"/>
          <p:cNvSpPr>
            <a:spLocks noGrp="1"/>
          </p:cNvSpPr>
          <p:nvPr>
            <p:ph type="ctrTitle"/>
          </p:nvPr>
        </p:nvSpPr>
        <p:spPr>
          <a:xfrm>
            <a:off x="203397" y="0"/>
            <a:ext cx="11737628" cy="496389"/>
          </a:xfrm>
          <a:ln>
            <a:solidFill>
              <a:srgbClr val="FF0000"/>
            </a:solidFill>
          </a:ln>
        </p:spPr>
        <p:txBody>
          <a:bodyPr>
            <a:normAutofit/>
          </a:bodyPr>
          <a:lstStyle/>
          <a:p>
            <a:r>
              <a:rPr lang="en-GB" sz="1600" b="1" u="sng" dirty="0" smtClean="0">
                <a:solidFill>
                  <a:srgbClr val="002060"/>
                </a:solidFill>
                <a:latin typeface="Arial" panose="020B0604020202020204" pitchFamily="34" charset="0"/>
                <a:cs typeface="Arial" panose="020B0604020202020204" pitchFamily="34" charset="0"/>
              </a:rPr>
              <a:t>Skills and personal qualities that contribute to the development of academic writing</a:t>
            </a:r>
            <a:endParaRPr lang="en-GB" sz="1600" b="1" u="sng" dirty="0">
              <a:solidFill>
                <a:srgbClr val="00206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756037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ln>
            <a:solidFill>
              <a:srgbClr val="00B0F0"/>
            </a:solidFill>
          </a:ln>
        </p:spPr>
        <p:txBody>
          <a:bodyPr/>
          <a:lstStyle/>
          <a:p>
            <a:r>
              <a:rPr lang="en-GB" dirty="0"/>
              <a:t>References</a:t>
            </a:r>
          </a:p>
        </p:txBody>
      </p:sp>
      <p:sp>
        <p:nvSpPr>
          <p:cNvPr id="3" name="Content Placeholder 2"/>
          <p:cNvSpPr>
            <a:spLocks noGrp="1"/>
          </p:cNvSpPr>
          <p:nvPr>
            <p:ph idx="1"/>
          </p:nvPr>
        </p:nvSpPr>
        <p:spPr/>
        <p:txBody>
          <a:bodyPr/>
          <a:lstStyle/>
          <a:p>
            <a:r>
              <a:rPr lang="en-GB" sz="1200" dirty="0" smtClean="0"/>
              <a:t>Cottrell, S. (2019), The Study Skills Handbook, 5th Edition: London: Bloomsbury Publishing Plc, </a:t>
            </a:r>
            <a:r>
              <a:rPr lang="en-GB" sz="1200" dirty="0"/>
              <a:t>Page </a:t>
            </a:r>
            <a:r>
              <a:rPr lang="en-GB" sz="1200" dirty="0" smtClean="0"/>
              <a:t>213</a:t>
            </a:r>
          </a:p>
          <a:p>
            <a:r>
              <a:rPr lang="en-GB" sz="1200" dirty="0" smtClean="0"/>
              <a:t>Cottrell, S. (2017), Critical Thinking Skills: Effective Analysis, Argument, Refection, 3</a:t>
            </a:r>
            <a:r>
              <a:rPr lang="en-GB" sz="1200" baseline="30000" dirty="0" smtClean="0"/>
              <a:t>rd</a:t>
            </a:r>
            <a:r>
              <a:rPr lang="en-GB" sz="1200" dirty="0" smtClean="0"/>
              <a:t> Edition: London: Bloomsbury Publishing PLC, Page 2</a:t>
            </a:r>
          </a:p>
          <a:p>
            <a:r>
              <a:rPr lang="en-GB" sz="1200" dirty="0" smtClean="0"/>
              <a:t>Day, T. (2018), Success in Academic Writing,, 2</a:t>
            </a:r>
            <a:r>
              <a:rPr lang="en-GB" sz="1200" baseline="30000" dirty="0" smtClean="0"/>
              <a:t>nd</a:t>
            </a:r>
            <a:r>
              <a:rPr lang="en-GB" sz="1200" dirty="0" smtClean="0"/>
              <a:t> Edition, London: </a:t>
            </a:r>
            <a:r>
              <a:rPr lang="en-GB" sz="1200" dirty="0"/>
              <a:t>Bloomsbury Publishing Plc, </a:t>
            </a:r>
            <a:r>
              <a:rPr lang="en-GB" sz="1200" dirty="0" smtClean="0"/>
              <a:t>Page 158 </a:t>
            </a:r>
          </a:p>
          <a:p>
            <a:r>
              <a:rPr lang="en-GB" sz="1200" dirty="0" smtClean="0"/>
              <a:t>Day T, </a:t>
            </a:r>
            <a:r>
              <a:rPr lang="en-GB" sz="1200" dirty="0"/>
              <a:t>(2018), Success </a:t>
            </a:r>
            <a:r>
              <a:rPr lang="en-GB" sz="1200" dirty="0" smtClean="0"/>
              <a:t>in Academic Writing,, 2</a:t>
            </a:r>
            <a:r>
              <a:rPr lang="en-GB" sz="1200" baseline="30000" dirty="0" smtClean="0"/>
              <a:t>nd</a:t>
            </a:r>
            <a:r>
              <a:rPr lang="en-GB" sz="1200" dirty="0" smtClean="0"/>
              <a:t> Edition, </a:t>
            </a:r>
            <a:r>
              <a:rPr lang="en-GB" sz="1200" dirty="0"/>
              <a:t>London: Bloomsbury Publishing </a:t>
            </a:r>
            <a:r>
              <a:rPr lang="en-GB" sz="1200" dirty="0" smtClean="0"/>
              <a:t>Plc, Page 81</a:t>
            </a:r>
            <a:endParaRPr lang="en-GB" sz="1200" b="1" dirty="0" smtClean="0"/>
          </a:p>
          <a:p>
            <a:r>
              <a:rPr lang="en-GB" sz="1200" dirty="0" err="1" smtClean="0"/>
              <a:t>Kettal</a:t>
            </a:r>
            <a:r>
              <a:rPr lang="en-GB" sz="1200" dirty="0" smtClean="0"/>
              <a:t>, R P; </a:t>
            </a:r>
            <a:r>
              <a:rPr lang="en-GB" sz="1200" dirty="0" err="1" smtClean="0"/>
              <a:t>DeFauw</a:t>
            </a:r>
            <a:r>
              <a:rPr lang="en-GB" sz="1200" dirty="0" smtClean="0"/>
              <a:t>, D L. (2018), ‘Paraphrase Without Plagiarism: Use RRLC (Read, Reread, List, Compose), </a:t>
            </a:r>
            <a:r>
              <a:rPr lang="en-GB" sz="1200" i="1" dirty="0" smtClean="0"/>
              <a:t>The Reading Teacher, </a:t>
            </a:r>
            <a:r>
              <a:rPr lang="en-GB" sz="1200" dirty="0"/>
              <a:t>72(2), pp. 245–255</a:t>
            </a:r>
            <a:r>
              <a:rPr lang="en-GB" sz="1200" dirty="0" smtClean="0"/>
              <a:t>.</a:t>
            </a:r>
          </a:p>
          <a:p>
            <a:r>
              <a:rPr lang="en-GB" sz="1200" dirty="0" smtClean="0"/>
              <a:t>Moore Sarah et al, (2010), The Ultimate Study Skills Handbook, Maidenhead, England: Open University Press page 119 </a:t>
            </a:r>
          </a:p>
          <a:p>
            <a:r>
              <a:rPr lang="en-GB" sz="1200" dirty="0" smtClean="0"/>
              <a:t>Haber</a:t>
            </a:r>
            <a:r>
              <a:rPr lang="en-GB" sz="1200" dirty="0"/>
              <a:t>, J 2020, Critical Thinking, MIT Press, Cambridge</a:t>
            </a:r>
            <a:r>
              <a:rPr lang="en-GB" sz="1200" dirty="0" smtClean="0"/>
              <a:t>.</a:t>
            </a:r>
          </a:p>
          <a:p>
            <a:r>
              <a:rPr lang="en-GB" sz="1200" dirty="0">
                <a:hlinkClick r:id="rId2"/>
              </a:rPr>
              <a:t>https://</a:t>
            </a:r>
            <a:r>
              <a:rPr lang="en-GB" sz="1200" dirty="0" smtClean="0">
                <a:hlinkClick r:id="rId2"/>
              </a:rPr>
              <a:t>hbr.org/2019/10/a-short-guide-to-building-your-teams-critical-thinking-skills</a:t>
            </a:r>
            <a:endParaRPr lang="en-GB" sz="1200" dirty="0" smtClean="0"/>
          </a:p>
          <a:p>
            <a:r>
              <a:rPr lang="en-GB" sz="1200" dirty="0">
                <a:hlinkClick r:id="rId3"/>
              </a:rPr>
              <a:t>https://</a:t>
            </a:r>
            <a:r>
              <a:rPr lang="en-GB" sz="1200" dirty="0" smtClean="0">
                <a:hlinkClick r:id="rId3"/>
              </a:rPr>
              <a:t>markscartsannarbor.com/blog/savings-and-investments/plagiarism-science-manifestation-and-danger.html</a:t>
            </a:r>
            <a:endParaRPr lang="en-GB" sz="1200" dirty="0" smtClean="0"/>
          </a:p>
          <a:p>
            <a:endParaRPr lang="en-GB" sz="1200" dirty="0" smtClean="0"/>
          </a:p>
        </p:txBody>
      </p:sp>
    </p:spTree>
    <p:extLst>
      <p:ext uri="{BB962C8B-B14F-4D97-AF65-F5344CB8AC3E}">
        <p14:creationId xmlns:p14="http://schemas.microsoft.com/office/powerpoint/2010/main" val="3150994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815</TotalTime>
  <Words>1017</Words>
  <Application>Microsoft Office PowerPoint</Application>
  <PresentationFormat>Widescreen</PresentationFormat>
  <Paragraphs>22</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Skills and personal qualities that contribute to the development of academic writing</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Hello, my name is Ceri Williams, student number 2307333, I will be looking at some  key skills that contribute towards academic writing skills, the skills that I will be looking at are plagiarism, effective reading and note taking and critical thinking</dc:title>
  <dc:creator>User</dc:creator>
  <cp:lastModifiedBy>User</cp:lastModifiedBy>
  <cp:revision>50</cp:revision>
  <dcterms:created xsi:type="dcterms:W3CDTF">2023-09-05T17:59:13Z</dcterms:created>
  <dcterms:modified xsi:type="dcterms:W3CDTF">2023-09-17T16:59:18Z</dcterms:modified>
</cp:coreProperties>
</file>