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1"/>
  </p:notesMasterIdLst>
  <p:sldIdLst>
    <p:sldId id="270" r:id="rId5"/>
    <p:sldId id="305" r:id="rId6"/>
    <p:sldId id="307" r:id="rId7"/>
    <p:sldId id="279" r:id="rId8"/>
    <p:sldId id="304" r:id="rId9"/>
    <p:sldId id="310" r:id="rId10"/>
    <p:sldId id="302" r:id="rId11"/>
    <p:sldId id="284" r:id="rId12"/>
    <p:sldId id="282" r:id="rId13"/>
    <p:sldId id="290" r:id="rId14"/>
    <p:sldId id="291" r:id="rId15"/>
    <p:sldId id="299" r:id="rId16"/>
    <p:sldId id="268" r:id="rId17"/>
    <p:sldId id="306" r:id="rId18"/>
    <p:sldId id="289" r:id="rId19"/>
    <p:sldId id="309" r:id="rId20"/>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05"/>
            <p14:sldId id="307"/>
            <p14:sldId id="279"/>
            <p14:sldId id="304"/>
            <p14:sldId id="310"/>
            <p14:sldId id="302"/>
            <p14:sldId id="284"/>
            <p14:sldId id="282"/>
            <p14:sldId id="290"/>
            <p14:sldId id="291"/>
            <p14:sldId id="299"/>
            <p14:sldId id="268"/>
            <p14:sldId id="306"/>
            <p14:sldId id="289"/>
            <p14:sldId id="30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FB7920-5B86-44EE-B6E1-B35323313C15}" v="2" dt="2020-09-22T10:00:52.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33" autoAdjust="0"/>
    <p:restoredTop sz="94660"/>
  </p:normalViewPr>
  <p:slideViewPr>
    <p:cSldViewPr snapToGrid="0">
      <p:cViewPr varScale="1">
        <p:scale>
          <a:sx n="53" d="100"/>
          <a:sy n="53" d="100"/>
        </p:scale>
        <p:origin x="256" y="37"/>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FFB7920-5B86-44EE-B6E1-B35323313C15}"/>
    <pc:docChg chg="undo custSel modSld">
      <pc:chgData name="James Williams" userId="c957a50b-491f-4d94-b4bc-52aca3e2340d" providerId="ADAL" clId="{2FFB7920-5B86-44EE-B6E1-B35323313C15}" dt="2020-09-22T10:00:58.066" v="210" actId="478"/>
      <pc:docMkLst>
        <pc:docMk/>
      </pc:docMkLst>
      <pc:sldChg chg="addSp modSp mod">
        <pc:chgData name="James Williams" userId="c957a50b-491f-4d94-b4bc-52aca3e2340d" providerId="ADAL" clId="{2FFB7920-5B86-44EE-B6E1-B35323313C15}" dt="2020-09-22T09:39:25.392" v="75" actId="20577"/>
        <pc:sldMkLst>
          <pc:docMk/>
          <pc:sldMk cId="3285734299" sldId="279"/>
        </pc:sldMkLst>
        <pc:spChg chg="add mod">
          <ac:chgData name="James Williams" userId="c957a50b-491f-4d94-b4bc-52aca3e2340d" providerId="ADAL" clId="{2FFB7920-5B86-44EE-B6E1-B35323313C15}" dt="2020-09-22T09:35:57.950" v="43" actId="1076"/>
          <ac:spMkLst>
            <pc:docMk/>
            <pc:sldMk cId="3285734299" sldId="279"/>
            <ac:spMk id="2" creationId="{78505289-923B-4162-897E-F588058E5D69}"/>
          </ac:spMkLst>
        </pc:spChg>
        <pc:spChg chg="mod">
          <ac:chgData name="James Williams" userId="c957a50b-491f-4d94-b4bc-52aca3e2340d" providerId="ADAL" clId="{2FFB7920-5B86-44EE-B6E1-B35323313C15}" dt="2020-09-22T09:39:25.392" v="75" actId="20577"/>
          <ac:spMkLst>
            <pc:docMk/>
            <pc:sldMk cId="3285734299" sldId="279"/>
            <ac:spMk id="4" creationId="{0833C173-4216-4B13-AEB2-DD282EBE7E44}"/>
          </ac:spMkLst>
        </pc:spChg>
        <pc:spChg chg="mod">
          <ac:chgData name="James Williams" userId="c957a50b-491f-4d94-b4bc-52aca3e2340d" providerId="ADAL" clId="{2FFB7920-5B86-44EE-B6E1-B35323313C15}" dt="2020-09-22T09:35:43.487" v="41" actId="20577"/>
          <ac:spMkLst>
            <pc:docMk/>
            <pc:sldMk cId="3285734299" sldId="279"/>
            <ac:spMk id="21" creationId="{BB38A1E2-3BDC-4484-999A-5C61E8E1B2CC}"/>
          </ac:spMkLst>
        </pc:spChg>
      </pc:sldChg>
      <pc:sldChg chg="addSp delSp modSp mod">
        <pc:chgData name="James Williams" userId="c957a50b-491f-4d94-b4bc-52aca3e2340d" providerId="ADAL" clId="{2FFB7920-5B86-44EE-B6E1-B35323313C15}" dt="2020-09-22T10:00:58.066" v="210" actId="478"/>
        <pc:sldMkLst>
          <pc:docMk/>
          <pc:sldMk cId="2110399098" sldId="291"/>
        </pc:sldMkLst>
        <pc:spChg chg="del mod">
          <ac:chgData name="James Williams" userId="c957a50b-491f-4d94-b4bc-52aca3e2340d" providerId="ADAL" clId="{2FFB7920-5B86-44EE-B6E1-B35323313C15}" dt="2020-09-22T10:00:50.902" v="208" actId="478"/>
          <ac:spMkLst>
            <pc:docMk/>
            <pc:sldMk cId="2110399098" sldId="291"/>
            <ac:spMk id="4" creationId="{0833C173-4216-4B13-AEB2-DD282EBE7E44}"/>
          </ac:spMkLst>
        </pc:spChg>
        <pc:spChg chg="add del mod">
          <ac:chgData name="James Williams" userId="c957a50b-491f-4d94-b4bc-52aca3e2340d" providerId="ADAL" clId="{2FFB7920-5B86-44EE-B6E1-B35323313C15}" dt="2020-09-22T10:00:58.066" v="210" actId="478"/>
          <ac:spMkLst>
            <pc:docMk/>
            <pc:sldMk cId="2110399098" sldId="291"/>
            <ac:spMk id="5" creationId="{04DB1F18-38FD-4F3E-B816-196957C2EFD9}"/>
          </ac:spMkLst>
        </pc:spChg>
        <pc:spChg chg="add mod">
          <ac:chgData name="James Williams" userId="c957a50b-491f-4d94-b4bc-52aca3e2340d" providerId="ADAL" clId="{2FFB7920-5B86-44EE-B6E1-B35323313C15}" dt="2020-09-22T10:00:52.447" v="209"/>
          <ac:spMkLst>
            <pc:docMk/>
            <pc:sldMk cId="2110399098" sldId="291"/>
            <ac:spMk id="7" creationId="{677AE73A-B26D-4882-BF0B-0835D6A911B4}"/>
          </ac:spMkLst>
        </pc:spChg>
        <pc:spChg chg="mod">
          <ac:chgData name="James Williams" userId="c957a50b-491f-4d94-b4bc-52aca3e2340d" providerId="ADAL" clId="{2FFB7920-5B86-44EE-B6E1-B35323313C15}" dt="2020-09-22T09:48:03.230" v="207" actId="404"/>
          <ac:spMkLst>
            <pc:docMk/>
            <pc:sldMk cId="2110399098" sldId="291"/>
            <ac:spMk id="21" creationId="{BB38A1E2-3BDC-4484-999A-5C61E8E1B2CC}"/>
          </ac:spMkLst>
        </pc:spChg>
      </pc:sldChg>
      <pc:sldChg chg="modSp mod">
        <pc:chgData name="James Williams" userId="c957a50b-491f-4d94-b4bc-52aca3e2340d" providerId="ADAL" clId="{2FFB7920-5B86-44EE-B6E1-B35323313C15}" dt="2020-09-22T09:41:24.342" v="115" actId="20577"/>
        <pc:sldMkLst>
          <pc:docMk/>
          <pc:sldMk cId="503530117" sldId="296"/>
        </pc:sldMkLst>
        <pc:spChg chg="mod">
          <ac:chgData name="James Williams" userId="c957a50b-491f-4d94-b4bc-52aca3e2340d" providerId="ADAL" clId="{2FFB7920-5B86-44EE-B6E1-B35323313C15}" dt="2020-09-22T09:41:24.342" v="115" actId="20577"/>
          <ac:spMkLst>
            <pc:docMk/>
            <pc:sldMk cId="503530117" sldId="296"/>
            <ac:spMk id="4" creationId="{0833C173-4216-4B13-AEB2-DD282EBE7E44}"/>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hyperlink" Target="https://tinyurl.com/y4vsv8yy" TargetMode="Externa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9" Type="http://schemas.openxmlformats.org/officeDocument/2006/relationships/image" Target="../media/image13.svg"/></Relationships>
</file>

<file path=ppt/diagrams/_rels/data2.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hyperlink" Target="https://tinyurl.com/y4vsv8yy" TargetMode="External"/><Relationship Id="rId7" Type="http://schemas.openxmlformats.org/officeDocument/2006/relationships/image" Target="../media/image11.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9"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4BA9F9D-E9F8-46CD-8DAF-F5F663E8F9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BB30F3E-4FEE-4EF5-B462-DA0A47D68BEB}">
      <dgm:prSet/>
      <dgm:spPr/>
      <dgm:t>
        <a:bodyPr/>
        <a:lstStyle/>
        <a:p>
          <a:pPr>
            <a:lnSpc>
              <a:spcPct val="100000"/>
            </a:lnSpc>
          </a:pPr>
          <a:r>
            <a:rPr lang="en-GB" b="0" i="0" dirty="0"/>
            <a:t>Standard Referencing format within the school is IEEE. To access the University’s IEEE Referencing </a:t>
          </a:r>
          <a:r>
            <a:rPr lang="en-GB" b="0" i="0" dirty="0">
              <a:hlinkClick xmlns:r="http://schemas.openxmlformats.org/officeDocument/2006/relationships" r:id="rId1"/>
            </a:rPr>
            <a:t>click-here</a:t>
          </a:r>
          <a:r>
            <a:rPr lang="en-GB" b="0" i="0" dirty="0"/>
            <a:t>.</a:t>
          </a:r>
          <a:endParaRPr lang="en-US" dirty="0"/>
        </a:p>
      </dgm:t>
    </dgm:pt>
    <dgm:pt modelId="{54F25856-4B03-447F-ADEE-810952DCC12E}" type="parTrans" cxnId="{E5B7455F-B06F-45DF-8420-D6CF75BC1965}">
      <dgm:prSet/>
      <dgm:spPr/>
      <dgm:t>
        <a:bodyPr/>
        <a:lstStyle/>
        <a:p>
          <a:endParaRPr lang="en-US"/>
        </a:p>
      </dgm:t>
    </dgm:pt>
    <dgm:pt modelId="{4FC7161D-15F3-4040-BCCD-9C4B51019C2E}" type="sibTrans" cxnId="{E5B7455F-B06F-45DF-8420-D6CF75BC1965}">
      <dgm:prSet/>
      <dgm:spPr/>
      <dgm:t>
        <a:bodyPr/>
        <a:lstStyle/>
        <a:p>
          <a:pPr>
            <a:lnSpc>
              <a:spcPct val="100000"/>
            </a:lnSpc>
          </a:pPr>
          <a:endParaRPr lang="en-US"/>
        </a:p>
      </dgm:t>
    </dgm:pt>
    <dgm:pt modelId="{FAA4EAF4-79F7-4824-8759-AE611488D8D0}">
      <dgm:prSet/>
      <dgm:spPr/>
      <dgm:t>
        <a:bodyPr/>
        <a:lstStyle/>
        <a:p>
          <a:pPr>
            <a:lnSpc>
              <a:spcPct val="100000"/>
            </a:lnSpc>
          </a:pPr>
          <a:r>
            <a:rPr lang="en-GB" b="0" i="0" dirty="0"/>
            <a:t>Location of Weekly support slides (Moodle: Support Resources tile).</a:t>
          </a:r>
          <a:endParaRPr lang="en-US" dirty="0"/>
        </a:p>
      </dgm:t>
    </dgm:pt>
    <dgm:pt modelId="{3D3ABF43-5CFF-46CC-884E-5A6A6852F95E}" type="parTrans" cxnId="{AA4A9B53-5BAA-4B67-A1D3-13CC1551E88D}">
      <dgm:prSet/>
      <dgm:spPr/>
      <dgm:t>
        <a:bodyPr/>
        <a:lstStyle/>
        <a:p>
          <a:endParaRPr lang="en-US"/>
        </a:p>
      </dgm:t>
    </dgm:pt>
    <dgm:pt modelId="{5040D1E2-B2D4-4F62-8C8C-C90C3BCEC71F}" type="sibTrans" cxnId="{AA4A9B53-5BAA-4B67-A1D3-13CC1551E88D}">
      <dgm:prSet/>
      <dgm:spPr/>
      <dgm:t>
        <a:bodyPr/>
        <a:lstStyle/>
        <a:p>
          <a:pPr>
            <a:lnSpc>
              <a:spcPct val="100000"/>
            </a:lnSpc>
          </a:pPr>
          <a:endParaRPr lang="en-US"/>
        </a:p>
      </dgm:t>
    </dgm:pt>
    <dgm:pt modelId="{C938ECD4-CBCE-4DA2-B282-4F48C6A00BAE}">
      <dgm:prSet/>
      <dgm:spPr/>
      <dgm:t>
        <a:bodyPr/>
        <a:lstStyle/>
        <a:p>
          <a:pPr>
            <a:lnSpc>
              <a:spcPct val="100000"/>
            </a:lnSpc>
          </a:pPr>
          <a:r>
            <a:rPr lang="en-GB" b="0" i="0" dirty="0">
              <a:solidFill>
                <a:schemeClr val="bg1"/>
              </a:solidFill>
              <a:highlight>
                <a:srgbClr val="FFFF00"/>
              </a:highlight>
            </a:rPr>
            <a:t>Tutor show:</a:t>
          </a:r>
          <a:r>
            <a:rPr lang="en-GB" b="0" i="0" dirty="0">
              <a:solidFill>
                <a:schemeClr val="bg1"/>
              </a:solidFill>
            </a:rPr>
            <a:t> </a:t>
          </a:r>
          <a:r>
            <a:rPr lang="en-GB" b="0" i="0" dirty="0"/>
            <a:t>For Assignment 1 Task 1 b: Show location of ‘</a:t>
          </a:r>
          <a:r>
            <a:rPr lang="en-GB" b="1" i="0" u="sng" dirty="0"/>
            <a:t>Generic Assessment criteria</a:t>
          </a:r>
          <a:r>
            <a:rPr lang="en-GB" b="0" i="0" dirty="0"/>
            <a:t>’ in the Assignment specification.</a:t>
          </a:r>
          <a:endParaRPr lang="en-US" b="0" dirty="0"/>
        </a:p>
      </dgm:t>
    </dgm:pt>
    <dgm:pt modelId="{68D75B62-89B6-4EE6-B61C-3E213084CA34}" type="parTrans" cxnId="{678EE72A-E100-481A-85B8-E7482086909C}">
      <dgm:prSet/>
      <dgm:spPr/>
      <dgm:t>
        <a:bodyPr/>
        <a:lstStyle/>
        <a:p>
          <a:endParaRPr lang="en-US"/>
        </a:p>
      </dgm:t>
    </dgm:pt>
    <dgm:pt modelId="{99805B1E-1427-49C6-BD9A-5637AADB7A2E}" type="sibTrans" cxnId="{678EE72A-E100-481A-85B8-E7482086909C}">
      <dgm:prSet/>
      <dgm:spPr/>
      <dgm:t>
        <a:bodyPr/>
        <a:lstStyle/>
        <a:p>
          <a:pPr>
            <a:lnSpc>
              <a:spcPct val="100000"/>
            </a:lnSpc>
          </a:pPr>
          <a:endParaRPr lang="en-US"/>
        </a:p>
      </dgm:t>
    </dgm:pt>
    <dgm:pt modelId="{B59F0DFB-1B50-4DFC-BAE2-FA1A59D82F7A}">
      <dgm:prSet/>
      <dgm:spPr/>
      <dgm:t>
        <a:bodyPr/>
        <a:lstStyle/>
        <a:p>
          <a:pPr>
            <a:lnSpc>
              <a:spcPct val="100000"/>
            </a:lnSpc>
          </a:pPr>
          <a:r>
            <a:rPr lang="en-GB" b="0" i="0" dirty="0">
              <a:solidFill>
                <a:schemeClr val="bg1"/>
              </a:solidFill>
              <a:highlight>
                <a:srgbClr val="FFFF00"/>
              </a:highlight>
            </a:rPr>
            <a:t>Tutor show:</a:t>
          </a:r>
          <a:r>
            <a:rPr lang="en-GB" b="0" i="0" dirty="0">
              <a:solidFill>
                <a:schemeClr val="bg1"/>
              </a:solidFill>
            </a:rPr>
            <a:t> </a:t>
          </a:r>
          <a:r>
            <a:rPr lang="en-GB" b="0" i="0" dirty="0">
              <a:solidFill>
                <a:schemeClr val="tx1"/>
              </a:solidFill>
            </a:rPr>
            <a:t>For </a:t>
          </a:r>
          <a:r>
            <a:rPr lang="en-GB" b="0" i="0" dirty="0"/>
            <a:t>Assignment 1, Task 1 b: Show location of </a:t>
          </a:r>
          <a:r>
            <a:rPr lang="en-GB" b="1" i="0" u="sng" dirty="0"/>
            <a:t>Task 1 TURNITIN Similarity check link</a:t>
          </a:r>
          <a:r>
            <a:rPr lang="en-GB" b="1" i="0" u="none" dirty="0"/>
            <a:t> </a:t>
          </a:r>
          <a:r>
            <a:rPr lang="en-GB" b="0" i="0" dirty="0"/>
            <a:t>on Moodle.</a:t>
          </a:r>
          <a:endParaRPr lang="en-US" dirty="0"/>
        </a:p>
      </dgm:t>
    </dgm:pt>
    <dgm:pt modelId="{8736579B-C5CE-43D6-A090-1DEB59308FF6}" type="parTrans" cxnId="{63D2DA3B-FF70-43F1-896C-5FF381E126A9}">
      <dgm:prSet/>
      <dgm:spPr/>
      <dgm:t>
        <a:bodyPr/>
        <a:lstStyle/>
        <a:p>
          <a:endParaRPr lang="en-US"/>
        </a:p>
      </dgm:t>
    </dgm:pt>
    <dgm:pt modelId="{3F8C04D9-8113-4654-A78B-76A4989B24B2}" type="sibTrans" cxnId="{63D2DA3B-FF70-43F1-896C-5FF381E126A9}">
      <dgm:prSet/>
      <dgm:spPr/>
      <dgm:t>
        <a:bodyPr/>
        <a:lstStyle/>
        <a:p>
          <a:endParaRPr lang="en-US"/>
        </a:p>
      </dgm:t>
    </dgm:pt>
    <dgm:pt modelId="{479F3673-8C61-43EE-97A1-E0B60BC2C9EC}" type="pres">
      <dgm:prSet presAssocID="{E4BA9F9D-E9F8-46CD-8DAF-F5F663E8F958}" presName="root" presStyleCnt="0">
        <dgm:presLayoutVars>
          <dgm:dir/>
          <dgm:resizeHandles val="exact"/>
        </dgm:presLayoutVars>
      </dgm:prSet>
      <dgm:spPr/>
    </dgm:pt>
    <dgm:pt modelId="{5DF36D4E-3995-4441-B57C-3107C84D8FF5}" type="pres">
      <dgm:prSet presAssocID="{6BB30F3E-4FEE-4EF5-B462-DA0A47D68BEB}" presName="compNode" presStyleCnt="0"/>
      <dgm:spPr/>
    </dgm:pt>
    <dgm:pt modelId="{3C591971-261C-4453-A04D-E4D3852D7862}" type="pres">
      <dgm:prSet presAssocID="{6BB30F3E-4FEE-4EF5-B462-DA0A47D68BEB}" presName="bgRect" presStyleLbl="bgShp" presStyleIdx="0" presStyleCnt="4"/>
      <dgm:spPr/>
    </dgm:pt>
    <dgm:pt modelId="{E1E83204-6D03-4F7D-9767-70824E4815C7}" type="pres">
      <dgm:prSet presAssocID="{6BB30F3E-4FEE-4EF5-B462-DA0A47D68BEB}" presName="iconRect" presStyleLbl="node1" presStyleIdx="0" presStyleCnt="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F0B7DC8F-AC13-42C9-8B8E-15D359220443}" type="pres">
      <dgm:prSet presAssocID="{6BB30F3E-4FEE-4EF5-B462-DA0A47D68BEB}" presName="spaceRect" presStyleCnt="0"/>
      <dgm:spPr/>
    </dgm:pt>
    <dgm:pt modelId="{8886C7D1-C53C-4935-82A8-4985A9CA015B}" type="pres">
      <dgm:prSet presAssocID="{6BB30F3E-4FEE-4EF5-B462-DA0A47D68BEB}" presName="parTx" presStyleLbl="revTx" presStyleIdx="0" presStyleCnt="4">
        <dgm:presLayoutVars>
          <dgm:chMax val="0"/>
          <dgm:chPref val="0"/>
        </dgm:presLayoutVars>
      </dgm:prSet>
      <dgm:spPr/>
    </dgm:pt>
    <dgm:pt modelId="{2635D44E-50D4-4AB9-A12C-CA87BA47C708}" type="pres">
      <dgm:prSet presAssocID="{4FC7161D-15F3-4040-BCCD-9C4B51019C2E}" presName="sibTrans" presStyleCnt="0"/>
      <dgm:spPr/>
    </dgm:pt>
    <dgm:pt modelId="{8822C21F-CA4F-4F00-BB59-A183FF3D1EF6}" type="pres">
      <dgm:prSet presAssocID="{FAA4EAF4-79F7-4824-8759-AE611488D8D0}" presName="compNode" presStyleCnt="0"/>
      <dgm:spPr/>
    </dgm:pt>
    <dgm:pt modelId="{7E33C6AF-E91E-4AF8-A4E2-5C9710D52782}" type="pres">
      <dgm:prSet presAssocID="{FAA4EAF4-79F7-4824-8759-AE611488D8D0}" presName="bgRect" presStyleLbl="bgShp" presStyleIdx="1" presStyleCnt="4"/>
      <dgm:spPr/>
    </dgm:pt>
    <dgm:pt modelId="{7E27C2A3-D02C-4840-89B9-4821EBEB9814}" type="pres">
      <dgm:prSet presAssocID="{FAA4EAF4-79F7-4824-8759-AE611488D8D0}" presName="iconRect" presStyleLbl="node1" presStyleIdx="1"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rojector screen"/>
        </a:ext>
      </dgm:extLst>
    </dgm:pt>
    <dgm:pt modelId="{46EDB71A-C1B4-453C-A516-4548307373A4}" type="pres">
      <dgm:prSet presAssocID="{FAA4EAF4-79F7-4824-8759-AE611488D8D0}" presName="spaceRect" presStyleCnt="0"/>
      <dgm:spPr/>
    </dgm:pt>
    <dgm:pt modelId="{C55A7DE4-27C5-409A-853D-C1C829A23FBD}" type="pres">
      <dgm:prSet presAssocID="{FAA4EAF4-79F7-4824-8759-AE611488D8D0}" presName="parTx" presStyleLbl="revTx" presStyleIdx="1" presStyleCnt="4">
        <dgm:presLayoutVars>
          <dgm:chMax val="0"/>
          <dgm:chPref val="0"/>
        </dgm:presLayoutVars>
      </dgm:prSet>
      <dgm:spPr/>
    </dgm:pt>
    <dgm:pt modelId="{E5E832B1-DB64-4856-9951-AC78DC46209C}" type="pres">
      <dgm:prSet presAssocID="{5040D1E2-B2D4-4F62-8C8C-C90C3BCEC71F}" presName="sibTrans" presStyleCnt="0"/>
      <dgm:spPr/>
    </dgm:pt>
    <dgm:pt modelId="{D9FF4EF0-9818-475D-BCF8-4B87A901384A}" type="pres">
      <dgm:prSet presAssocID="{C938ECD4-CBCE-4DA2-B282-4F48C6A00BAE}" presName="compNode" presStyleCnt="0"/>
      <dgm:spPr/>
    </dgm:pt>
    <dgm:pt modelId="{7F2441A0-D1EC-44B2-B89E-7AE9627A7FF3}" type="pres">
      <dgm:prSet presAssocID="{C938ECD4-CBCE-4DA2-B282-4F48C6A00BAE}" presName="bgRect" presStyleLbl="bgShp" presStyleIdx="2" presStyleCnt="4"/>
      <dgm:spPr/>
    </dgm:pt>
    <dgm:pt modelId="{712EC9AA-6ABB-4FD9-A855-ED94246A948D}" type="pres">
      <dgm:prSet presAssocID="{C938ECD4-CBCE-4DA2-B282-4F48C6A00BAE}" presName="iconRect" presStyleLbl="node1" presStyleIdx="2"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heckmark"/>
        </a:ext>
      </dgm:extLst>
    </dgm:pt>
    <dgm:pt modelId="{429860C1-96DF-4BB8-8D4E-2C54750F83D1}" type="pres">
      <dgm:prSet presAssocID="{C938ECD4-CBCE-4DA2-B282-4F48C6A00BAE}" presName="spaceRect" presStyleCnt="0"/>
      <dgm:spPr/>
    </dgm:pt>
    <dgm:pt modelId="{5715A5BF-21FC-4E6D-B353-CF57033442F3}" type="pres">
      <dgm:prSet presAssocID="{C938ECD4-CBCE-4DA2-B282-4F48C6A00BAE}" presName="parTx" presStyleLbl="revTx" presStyleIdx="2" presStyleCnt="4">
        <dgm:presLayoutVars>
          <dgm:chMax val="0"/>
          <dgm:chPref val="0"/>
        </dgm:presLayoutVars>
      </dgm:prSet>
      <dgm:spPr/>
    </dgm:pt>
    <dgm:pt modelId="{4980CC21-2256-4BD5-B762-84B7424BE4D4}" type="pres">
      <dgm:prSet presAssocID="{99805B1E-1427-49C6-BD9A-5637AADB7A2E}" presName="sibTrans" presStyleCnt="0"/>
      <dgm:spPr/>
    </dgm:pt>
    <dgm:pt modelId="{F9F54DF0-618A-4C0E-983B-117648296764}" type="pres">
      <dgm:prSet presAssocID="{B59F0DFB-1B50-4DFC-BAE2-FA1A59D82F7A}" presName="compNode" presStyleCnt="0"/>
      <dgm:spPr/>
    </dgm:pt>
    <dgm:pt modelId="{5C3E9997-BF70-4C1D-BE81-854B3A14C4D7}" type="pres">
      <dgm:prSet presAssocID="{B59F0DFB-1B50-4DFC-BAE2-FA1A59D82F7A}" presName="bgRect" presStyleLbl="bgShp" presStyleIdx="3" presStyleCnt="4"/>
      <dgm:spPr/>
    </dgm:pt>
    <dgm:pt modelId="{85C17E99-CA9D-4758-BC73-EB5E736814F2}" type="pres">
      <dgm:prSet presAssocID="{B59F0DFB-1B50-4DFC-BAE2-FA1A59D82F7A}" presName="iconRect" presStyleLbl="node1" presStyleIdx="3" presStyleCnt="4"/>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Link"/>
        </a:ext>
      </dgm:extLst>
    </dgm:pt>
    <dgm:pt modelId="{03E46E4A-4195-4B36-B74F-DA450607B157}" type="pres">
      <dgm:prSet presAssocID="{B59F0DFB-1B50-4DFC-BAE2-FA1A59D82F7A}" presName="spaceRect" presStyleCnt="0"/>
      <dgm:spPr/>
    </dgm:pt>
    <dgm:pt modelId="{765937D1-CE58-4EA3-8C6B-E68161F09213}" type="pres">
      <dgm:prSet presAssocID="{B59F0DFB-1B50-4DFC-BAE2-FA1A59D82F7A}" presName="parTx" presStyleLbl="revTx" presStyleIdx="3" presStyleCnt="4">
        <dgm:presLayoutVars>
          <dgm:chMax val="0"/>
          <dgm:chPref val="0"/>
        </dgm:presLayoutVars>
      </dgm:prSet>
      <dgm:spPr/>
    </dgm:pt>
  </dgm:ptLst>
  <dgm:cxnLst>
    <dgm:cxn modelId="{678EE72A-E100-481A-85B8-E7482086909C}" srcId="{E4BA9F9D-E9F8-46CD-8DAF-F5F663E8F958}" destId="{C938ECD4-CBCE-4DA2-B282-4F48C6A00BAE}" srcOrd="2" destOrd="0" parTransId="{68D75B62-89B6-4EE6-B61C-3E213084CA34}" sibTransId="{99805B1E-1427-49C6-BD9A-5637AADB7A2E}"/>
    <dgm:cxn modelId="{63D2DA3B-FF70-43F1-896C-5FF381E126A9}" srcId="{E4BA9F9D-E9F8-46CD-8DAF-F5F663E8F958}" destId="{B59F0DFB-1B50-4DFC-BAE2-FA1A59D82F7A}" srcOrd="3" destOrd="0" parTransId="{8736579B-C5CE-43D6-A090-1DEB59308FF6}" sibTransId="{3F8C04D9-8113-4654-A78B-76A4989B24B2}"/>
    <dgm:cxn modelId="{E5B7455F-B06F-45DF-8420-D6CF75BC1965}" srcId="{E4BA9F9D-E9F8-46CD-8DAF-F5F663E8F958}" destId="{6BB30F3E-4FEE-4EF5-B462-DA0A47D68BEB}" srcOrd="0" destOrd="0" parTransId="{54F25856-4B03-447F-ADEE-810952DCC12E}" sibTransId="{4FC7161D-15F3-4040-BCCD-9C4B51019C2E}"/>
    <dgm:cxn modelId="{AA4A9B53-5BAA-4B67-A1D3-13CC1551E88D}" srcId="{E4BA9F9D-E9F8-46CD-8DAF-F5F663E8F958}" destId="{FAA4EAF4-79F7-4824-8759-AE611488D8D0}" srcOrd="1" destOrd="0" parTransId="{3D3ABF43-5CFF-46CC-884E-5A6A6852F95E}" sibTransId="{5040D1E2-B2D4-4F62-8C8C-C90C3BCEC71F}"/>
    <dgm:cxn modelId="{DFF64374-A230-43E5-874C-338E6C676C63}" type="presOf" srcId="{6BB30F3E-4FEE-4EF5-B462-DA0A47D68BEB}" destId="{8886C7D1-C53C-4935-82A8-4985A9CA015B}" srcOrd="0" destOrd="0" presId="urn:microsoft.com/office/officeart/2018/2/layout/IconVerticalSolidList"/>
    <dgm:cxn modelId="{0B9EEB7C-620C-4331-B708-88157DDD8E8D}" type="presOf" srcId="{FAA4EAF4-79F7-4824-8759-AE611488D8D0}" destId="{C55A7DE4-27C5-409A-853D-C1C829A23FBD}" srcOrd="0" destOrd="0" presId="urn:microsoft.com/office/officeart/2018/2/layout/IconVerticalSolidList"/>
    <dgm:cxn modelId="{CBAC2D93-7DB5-4032-94C2-374950019426}" type="presOf" srcId="{B59F0DFB-1B50-4DFC-BAE2-FA1A59D82F7A}" destId="{765937D1-CE58-4EA3-8C6B-E68161F09213}" srcOrd="0" destOrd="0" presId="urn:microsoft.com/office/officeart/2018/2/layout/IconVerticalSolidList"/>
    <dgm:cxn modelId="{35B414B8-472B-41DB-8102-FB1E148A374F}" type="presOf" srcId="{C938ECD4-CBCE-4DA2-B282-4F48C6A00BAE}" destId="{5715A5BF-21FC-4E6D-B353-CF57033442F3}" srcOrd="0" destOrd="0" presId="urn:microsoft.com/office/officeart/2018/2/layout/IconVerticalSolidList"/>
    <dgm:cxn modelId="{B66D6CF1-EF3F-452A-A22B-C9B9BE087CB2}" type="presOf" srcId="{E4BA9F9D-E9F8-46CD-8DAF-F5F663E8F958}" destId="{479F3673-8C61-43EE-97A1-E0B60BC2C9EC}" srcOrd="0" destOrd="0" presId="urn:microsoft.com/office/officeart/2018/2/layout/IconVerticalSolidList"/>
    <dgm:cxn modelId="{867E2D53-50AA-4E46-BFC5-41F6F935828D}" type="presParOf" srcId="{479F3673-8C61-43EE-97A1-E0B60BC2C9EC}" destId="{5DF36D4E-3995-4441-B57C-3107C84D8FF5}" srcOrd="0" destOrd="0" presId="urn:microsoft.com/office/officeart/2018/2/layout/IconVerticalSolidList"/>
    <dgm:cxn modelId="{6BA87216-7013-4DF7-8D2F-05CBAB1DFFB1}" type="presParOf" srcId="{5DF36D4E-3995-4441-B57C-3107C84D8FF5}" destId="{3C591971-261C-4453-A04D-E4D3852D7862}" srcOrd="0" destOrd="0" presId="urn:microsoft.com/office/officeart/2018/2/layout/IconVerticalSolidList"/>
    <dgm:cxn modelId="{B7B6A0E4-796D-4603-8D85-1E498E386526}" type="presParOf" srcId="{5DF36D4E-3995-4441-B57C-3107C84D8FF5}" destId="{E1E83204-6D03-4F7D-9767-70824E4815C7}" srcOrd="1" destOrd="0" presId="urn:microsoft.com/office/officeart/2018/2/layout/IconVerticalSolidList"/>
    <dgm:cxn modelId="{7F07B7F1-F232-496F-865C-0CED574E06CE}" type="presParOf" srcId="{5DF36D4E-3995-4441-B57C-3107C84D8FF5}" destId="{F0B7DC8F-AC13-42C9-8B8E-15D359220443}" srcOrd="2" destOrd="0" presId="urn:microsoft.com/office/officeart/2018/2/layout/IconVerticalSolidList"/>
    <dgm:cxn modelId="{609744EE-0112-4ECB-AF27-43225C4D66E6}" type="presParOf" srcId="{5DF36D4E-3995-4441-B57C-3107C84D8FF5}" destId="{8886C7D1-C53C-4935-82A8-4985A9CA015B}" srcOrd="3" destOrd="0" presId="urn:microsoft.com/office/officeart/2018/2/layout/IconVerticalSolidList"/>
    <dgm:cxn modelId="{22CB2633-B873-4190-92C4-F7BD67D97459}" type="presParOf" srcId="{479F3673-8C61-43EE-97A1-E0B60BC2C9EC}" destId="{2635D44E-50D4-4AB9-A12C-CA87BA47C708}" srcOrd="1" destOrd="0" presId="urn:microsoft.com/office/officeart/2018/2/layout/IconVerticalSolidList"/>
    <dgm:cxn modelId="{883C5D51-55EC-4AF4-AABB-811732DAA605}" type="presParOf" srcId="{479F3673-8C61-43EE-97A1-E0B60BC2C9EC}" destId="{8822C21F-CA4F-4F00-BB59-A183FF3D1EF6}" srcOrd="2" destOrd="0" presId="urn:microsoft.com/office/officeart/2018/2/layout/IconVerticalSolidList"/>
    <dgm:cxn modelId="{B071D577-86A2-48D9-B489-974CB1B1B543}" type="presParOf" srcId="{8822C21F-CA4F-4F00-BB59-A183FF3D1EF6}" destId="{7E33C6AF-E91E-4AF8-A4E2-5C9710D52782}" srcOrd="0" destOrd="0" presId="urn:microsoft.com/office/officeart/2018/2/layout/IconVerticalSolidList"/>
    <dgm:cxn modelId="{0E256334-9C65-4DC5-A639-AB0E1F5CAD2E}" type="presParOf" srcId="{8822C21F-CA4F-4F00-BB59-A183FF3D1EF6}" destId="{7E27C2A3-D02C-4840-89B9-4821EBEB9814}" srcOrd="1" destOrd="0" presId="urn:microsoft.com/office/officeart/2018/2/layout/IconVerticalSolidList"/>
    <dgm:cxn modelId="{0396C94C-6019-460B-9353-36A3C4507B3E}" type="presParOf" srcId="{8822C21F-CA4F-4F00-BB59-A183FF3D1EF6}" destId="{46EDB71A-C1B4-453C-A516-4548307373A4}" srcOrd="2" destOrd="0" presId="urn:microsoft.com/office/officeart/2018/2/layout/IconVerticalSolidList"/>
    <dgm:cxn modelId="{93AB193B-987E-43C8-8A3E-7B053F19833B}" type="presParOf" srcId="{8822C21F-CA4F-4F00-BB59-A183FF3D1EF6}" destId="{C55A7DE4-27C5-409A-853D-C1C829A23FBD}" srcOrd="3" destOrd="0" presId="urn:microsoft.com/office/officeart/2018/2/layout/IconVerticalSolidList"/>
    <dgm:cxn modelId="{E140949F-E105-4F1B-AC48-A480785F8CD2}" type="presParOf" srcId="{479F3673-8C61-43EE-97A1-E0B60BC2C9EC}" destId="{E5E832B1-DB64-4856-9951-AC78DC46209C}" srcOrd="3" destOrd="0" presId="urn:microsoft.com/office/officeart/2018/2/layout/IconVerticalSolidList"/>
    <dgm:cxn modelId="{1E918D0C-09FA-4C11-ABF7-DE4D9CF094CE}" type="presParOf" srcId="{479F3673-8C61-43EE-97A1-E0B60BC2C9EC}" destId="{D9FF4EF0-9818-475D-BCF8-4B87A901384A}" srcOrd="4" destOrd="0" presId="urn:microsoft.com/office/officeart/2018/2/layout/IconVerticalSolidList"/>
    <dgm:cxn modelId="{5842DD21-F185-4CFE-9643-3675374622B7}" type="presParOf" srcId="{D9FF4EF0-9818-475D-BCF8-4B87A901384A}" destId="{7F2441A0-D1EC-44B2-B89E-7AE9627A7FF3}" srcOrd="0" destOrd="0" presId="urn:microsoft.com/office/officeart/2018/2/layout/IconVerticalSolidList"/>
    <dgm:cxn modelId="{4B854982-4700-43AA-B99C-8EADFE23104D}" type="presParOf" srcId="{D9FF4EF0-9818-475D-BCF8-4B87A901384A}" destId="{712EC9AA-6ABB-4FD9-A855-ED94246A948D}" srcOrd="1" destOrd="0" presId="urn:microsoft.com/office/officeart/2018/2/layout/IconVerticalSolidList"/>
    <dgm:cxn modelId="{A56886D7-071C-40CE-9352-B7171E9A803F}" type="presParOf" srcId="{D9FF4EF0-9818-475D-BCF8-4B87A901384A}" destId="{429860C1-96DF-4BB8-8D4E-2C54750F83D1}" srcOrd="2" destOrd="0" presId="urn:microsoft.com/office/officeart/2018/2/layout/IconVerticalSolidList"/>
    <dgm:cxn modelId="{5AC31366-2962-4C51-BF59-ED6912A19064}" type="presParOf" srcId="{D9FF4EF0-9818-475D-BCF8-4B87A901384A}" destId="{5715A5BF-21FC-4E6D-B353-CF57033442F3}" srcOrd="3" destOrd="0" presId="urn:microsoft.com/office/officeart/2018/2/layout/IconVerticalSolidList"/>
    <dgm:cxn modelId="{7D38F61A-3A4F-4D28-88DD-334E9AFB4889}" type="presParOf" srcId="{479F3673-8C61-43EE-97A1-E0B60BC2C9EC}" destId="{4980CC21-2256-4BD5-B762-84B7424BE4D4}" srcOrd="5" destOrd="0" presId="urn:microsoft.com/office/officeart/2018/2/layout/IconVerticalSolidList"/>
    <dgm:cxn modelId="{2D0A58FD-93C5-4BC3-A7D2-70C14812E080}" type="presParOf" srcId="{479F3673-8C61-43EE-97A1-E0B60BC2C9EC}" destId="{F9F54DF0-618A-4C0E-983B-117648296764}" srcOrd="6" destOrd="0" presId="urn:microsoft.com/office/officeart/2018/2/layout/IconVerticalSolidList"/>
    <dgm:cxn modelId="{745774B2-3FB1-43C2-A6AF-A23C63586A30}" type="presParOf" srcId="{F9F54DF0-618A-4C0E-983B-117648296764}" destId="{5C3E9997-BF70-4C1D-BE81-854B3A14C4D7}" srcOrd="0" destOrd="0" presId="urn:microsoft.com/office/officeart/2018/2/layout/IconVerticalSolidList"/>
    <dgm:cxn modelId="{0BCBBB0A-8B90-40C6-A1C1-5CFBF282C687}" type="presParOf" srcId="{F9F54DF0-618A-4C0E-983B-117648296764}" destId="{85C17E99-CA9D-4758-BC73-EB5E736814F2}" srcOrd="1" destOrd="0" presId="urn:microsoft.com/office/officeart/2018/2/layout/IconVerticalSolidList"/>
    <dgm:cxn modelId="{4B2A2E05-E711-4243-831C-ACBEA93351CC}" type="presParOf" srcId="{F9F54DF0-618A-4C0E-983B-117648296764}" destId="{03E46E4A-4195-4B36-B74F-DA450607B157}" srcOrd="2" destOrd="0" presId="urn:microsoft.com/office/officeart/2018/2/layout/IconVerticalSolidList"/>
    <dgm:cxn modelId="{71D5C31C-7E6C-4B31-AE4E-2A6D5670EB2A}" type="presParOf" srcId="{F9F54DF0-618A-4C0E-983B-117648296764}" destId="{765937D1-CE58-4EA3-8C6B-E68161F092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dgm:spPr/>
      <dgm:t>
        <a:bodyPr/>
        <a:lstStyle/>
        <a:p>
          <a:pPr>
            <a:lnSpc>
              <a:spcPct val="100000"/>
            </a:lnSpc>
          </a:pPr>
          <a:r>
            <a:rPr lang="en-GB" dirty="0"/>
            <a:t>Student note:</a:t>
          </a:r>
        </a:p>
        <a:p>
          <a:pPr>
            <a:lnSpc>
              <a:spcPct val="100000"/>
            </a:lnSpc>
          </a:pPr>
          <a:r>
            <a:rPr lang="en-GB" dirty="0"/>
            <a:t>Assignment is available to download from the Assessment tile on Moodle.</a:t>
          </a:r>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dgm:spPr/>
      <dgm:t>
        <a:bodyPr/>
        <a:lstStyle/>
        <a:p>
          <a:pPr>
            <a:lnSpc>
              <a:spcPct val="100000"/>
            </a:lnSpc>
          </a:pPr>
          <a:r>
            <a:rPr lang="en-GB" dirty="0"/>
            <a:t>* Currently subject to minor changes through the internal &amp; external verification process.</a:t>
          </a:r>
          <a:endParaRPr lang="en-US"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dgm:spPr/>
    </dgm:pt>
    <dgm:pt modelId="{250B75B8-3524-439A-B57E-B27739EBB1AB}" type="pres">
      <dgm:prSet presAssocID="{6FE3DBE4-A099-40BA-98C4-0A22BEB08E79}"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dgm:presLayoutVars>
          <dgm:chMax val="0"/>
          <dgm:chPref val="0"/>
        </dgm:presLayoutVars>
      </dgm:prSet>
      <dgm:spPr/>
    </dgm:pt>
    <dgm:pt modelId="{99201AF6-7199-4CA3-B0F8-757F1AB06443}" type="pres">
      <dgm:prSet presAssocID="{6FE3DBE4-A099-40BA-98C4-0A22BEB08E79}" presName="desTx" presStyleLbl="revTx" presStyleIdx="1" presStyleCnt="2">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BFD47942-BDAF-46D4-AF2E-0DED804931F6}" type="presParOf" srcId="{168677C7-6A82-44A5-93BF-8218C11D1488}" destId="{5C484AA4-395A-485B-BAEB-54E3DF4CEA8C}" srcOrd="0"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91971-261C-4453-A04D-E4D3852D7862}">
      <dsp:nvSpPr>
        <dsp:cNvPr id="0" name=""/>
        <dsp:cNvSpPr/>
      </dsp:nvSpPr>
      <dsp:spPr>
        <a:xfrm>
          <a:off x="0" y="1805"/>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E83204-6D03-4F7D-9767-70824E4815C7}">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86C7D1-C53C-4935-82A8-4985A9CA015B}">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0" i="0" kern="1200" dirty="0"/>
            <a:t>Standard Referencing format within the school is IEEE. To access the University’s IEEE Referencing </a:t>
          </a:r>
          <a:r>
            <a:rPr lang="en-GB" sz="2200" b="0" i="0" kern="1200" dirty="0">
              <a:hlinkClick xmlns:r="http://schemas.openxmlformats.org/officeDocument/2006/relationships" r:id="rId3"/>
            </a:rPr>
            <a:t>click-here</a:t>
          </a:r>
          <a:r>
            <a:rPr lang="en-GB" sz="2200" b="0" i="0" kern="1200" dirty="0"/>
            <a:t>.</a:t>
          </a:r>
          <a:endParaRPr lang="en-US" sz="2200" kern="1200" dirty="0"/>
        </a:p>
      </dsp:txBody>
      <dsp:txXfrm>
        <a:off x="1057183" y="1805"/>
        <a:ext cx="9458416" cy="915310"/>
      </dsp:txXfrm>
    </dsp:sp>
    <dsp:sp modelId="{7E33C6AF-E91E-4AF8-A4E2-5C9710D52782}">
      <dsp:nvSpPr>
        <dsp:cNvPr id="0" name=""/>
        <dsp:cNvSpPr/>
      </dsp:nvSpPr>
      <dsp:spPr>
        <a:xfrm>
          <a:off x="0" y="1145944"/>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7C2A3-D02C-4840-89B9-4821EBEB9814}">
      <dsp:nvSpPr>
        <dsp:cNvPr id="0" name=""/>
        <dsp:cNvSpPr/>
      </dsp:nvSpPr>
      <dsp:spPr>
        <a:xfrm>
          <a:off x="276881" y="1351889"/>
          <a:ext cx="503420" cy="503420"/>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5A7DE4-27C5-409A-853D-C1C829A23FBD}">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0" i="0" kern="1200" dirty="0"/>
            <a:t>Location of Weekly support slides (Moodle: Support Resources tile).</a:t>
          </a:r>
          <a:endParaRPr lang="en-US" sz="2200" kern="1200" dirty="0"/>
        </a:p>
      </dsp:txBody>
      <dsp:txXfrm>
        <a:off x="1057183" y="1145944"/>
        <a:ext cx="9458416" cy="915310"/>
      </dsp:txXfrm>
    </dsp:sp>
    <dsp:sp modelId="{7F2441A0-D1EC-44B2-B89E-7AE9627A7FF3}">
      <dsp:nvSpPr>
        <dsp:cNvPr id="0" name=""/>
        <dsp:cNvSpPr/>
      </dsp:nvSpPr>
      <dsp:spPr>
        <a:xfrm>
          <a:off x="0" y="2290082"/>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EC9AA-6ABB-4FD9-A855-ED94246A948D}">
      <dsp:nvSpPr>
        <dsp:cNvPr id="0" name=""/>
        <dsp:cNvSpPr/>
      </dsp:nvSpPr>
      <dsp:spPr>
        <a:xfrm>
          <a:off x="276881" y="2496027"/>
          <a:ext cx="503420" cy="503420"/>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15A5BF-21FC-4E6D-B353-CF57033442F3}">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chemeClr val="bg1"/>
              </a:solidFill>
              <a:highlight>
                <a:srgbClr val="FFFF00"/>
              </a:highlight>
            </a:rPr>
            <a:t>Tutor show:</a:t>
          </a:r>
          <a:r>
            <a:rPr lang="en-GB" sz="2200" b="0" i="0" kern="1200" dirty="0">
              <a:solidFill>
                <a:schemeClr val="bg1"/>
              </a:solidFill>
            </a:rPr>
            <a:t> </a:t>
          </a:r>
          <a:r>
            <a:rPr lang="en-GB" sz="2200" b="0" i="0" kern="1200" dirty="0"/>
            <a:t>For Assignment 1 Task 1 b: Show location of ‘</a:t>
          </a:r>
          <a:r>
            <a:rPr lang="en-GB" sz="2200" b="1" i="0" u="sng" kern="1200" dirty="0"/>
            <a:t>Generic Assessment criteria</a:t>
          </a:r>
          <a:r>
            <a:rPr lang="en-GB" sz="2200" b="0" i="0" kern="1200" dirty="0"/>
            <a:t>’ in the Assignment specification.</a:t>
          </a:r>
          <a:endParaRPr lang="en-US" sz="2200" b="0" kern="1200" dirty="0"/>
        </a:p>
      </dsp:txBody>
      <dsp:txXfrm>
        <a:off x="1057183" y="2290082"/>
        <a:ext cx="9458416" cy="915310"/>
      </dsp:txXfrm>
    </dsp:sp>
    <dsp:sp modelId="{5C3E9997-BF70-4C1D-BE81-854B3A14C4D7}">
      <dsp:nvSpPr>
        <dsp:cNvPr id="0" name=""/>
        <dsp:cNvSpPr/>
      </dsp:nvSpPr>
      <dsp:spPr>
        <a:xfrm>
          <a:off x="0" y="3434221"/>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C17E99-CA9D-4758-BC73-EB5E736814F2}">
      <dsp:nvSpPr>
        <dsp:cNvPr id="0" name=""/>
        <dsp:cNvSpPr/>
      </dsp:nvSpPr>
      <dsp:spPr>
        <a:xfrm>
          <a:off x="276881" y="3640166"/>
          <a:ext cx="503420" cy="503420"/>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5937D1-CE58-4EA3-8C6B-E68161F09213}">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chemeClr val="bg1"/>
              </a:solidFill>
              <a:highlight>
                <a:srgbClr val="FFFF00"/>
              </a:highlight>
            </a:rPr>
            <a:t>Tutor show:</a:t>
          </a:r>
          <a:r>
            <a:rPr lang="en-GB" sz="2200" b="0" i="0" kern="1200" dirty="0">
              <a:solidFill>
                <a:schemeClr val="bg1"/>
              </a:solidFill>
            </a:rPr>
            <a:t> </a:t>
          </a:r>
          <a:r>
            <a:rPr lang="en-GB" sz="2200" b="0" i="0" kern="1200" dirty="0">
              <a:solidFill>
                <a:schemeClr val="tx1"/>
              </a:solidFill>
            </a:rPr>
            <a:t>For </a:t>
          </a:r>
          <a:r>
            <a:rPr lang="en-GB" sz="2200" b="0" i="0" kern="1200" dirty="0"/>
            <a:t>Assignment 1, Task 1 b: Show location of </a:t>
          </a:r>
          <a:r>
            <a:rPr lang="en-GB" sz="2200" b="1" i="0" u="sng" kern="1200" dirty="0"/>
            <a:t>Task 1 TURNITIN Similarity check link</a:t>
          </a:r>
          <a:r>
            <a:rPr lang="en-GB" sz="2200" b="1" i="0" u="none" kern="1200" dirty="0"/>
            <a:t> </a:t>
          </a:r>
          <a:r>
            <a:rPr lang="en-GB" sz="2200" b="0" i="0" kern="1200" dirty="0"/>
            <a:t>on Moodle.</a:t>
          </a:r>
          <a:endParaRPr lang="en-US" sz="2200" kern="1200" dirty="0"/>
        </a:p>
      </dsp:txBody>
      <dsp:txXfrm>
        <a:off x="1057183" y="3434221"/>
        <a:ext cx="9458416"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0" y="2059899"/>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534102" y="2457165"/>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2039300" y="2059899"/>
          <a:ext cx="2931121"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755650">
            <a:lnSpc>
              <a:spcPct val="100000"/>
            </a:lnSpc>
            <a:spcBef>
              <a:spcPct val="0"/>
            </a:spcBef>
            <a:spcAft>
              <a:spcPct val="35000"/>
            </a:spcAft>
            <a:buNone/>
          </a:pPr>
          <a:r>
            <a:rPr lang="en-GB" sz="1700" kern="1200" dirty="0"/>
            <a:t>Student note:</a:t>
          </a:r>
        </a:p>
        <a:p>
          <a:pPr marL="0" lvl="0" indent="0" algn="l" defTabSz="755650">
            <a:lnSpc>
              <a:spcPct val="100000"/>
            </a:lnSpc>
            <a:spcBef>
              <a:spcPct val="0"/>
            </a:spcBef>
            <a:spcAft>
              <a:spcPct val="35000"/>
            </a:spcAft>
            <a:buNone/>
          </a:pPr>
          <a:r>
            <a:rPr lang="en-GB" sz="1700" kern="1200" dirty="0"/>
            <a:t>Assignment is available to download from the Assessment tile on Moodle.</a:t>
          </a:r>
        </a:p>
      </dsp:txBody>
      <dsp:txXfrm>
        <a:off x="2039300" y="2059899"/>
        <a:ext cx="2931121" cy="1765627"/>
      </dsp:txXfrm>
    </dsp:sp>
    <dsp:sp modelId="{99201AF6-7199-4CA3-B0F8-757F1AB06443}">
      <dsp:nvSpPr>
        <dsp:cNvPr id="0" name=""/>
        <dsp:cNvSpPr/>
      </dsp:nvSpPr>
      <dsp:spPr>
        <a:xfrm>
          <a:off x="4970421" y="2059899"/>
          <a:ext cx="154318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533400">
            <a:lnSpc>
              <a:spcPct val="100000"/>
            </a:lnSpc>
            <a:spcBef>
              <a:spcPct val="0"/>
            </a:spcBef>
            <a:spcAft>
              <a:spcPct val="35000"/>
            </a:spcAft>
            <a:buNone/>
          </a:pPr>
          <a:r>
            <a:rPr lang="en-GB" sz="1200" kern="1200" dirty="0"/>
            <a:t>* Currently subject to minor changes through the internal &amp; external verification process.</a:t>
          </a:r>
          <a:endParaRPr lang="en-US" sz="1200" kern="1200" dirty="0"/>
        </a:p>
      </dsp:txBody>
      <dsp:txXfrm>
        <a:off x="4970421" y="2059899"/>
        <a:ext cx="1543182" cy="176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22/09/2021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2563803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9/22/2021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hyperlink" Target="https://creativecommons.org/licenses/by-nc-sa/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gadgetsin.com/star-wars-rebel-pilot-headphones.htm" TargetMode="Externa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clamorworld.com/hyderabads-high-on-tea-with-international-tea-day-today/" TargetMode="External"/><Relationship Id="rId7" Type="http://schemas.openxmlformats.org/officeDocument/2006/relationships/hyperlink" Target="https://en.wikipedia.org/wiki/Yin_and_yang" TargetMode="External"/><Relationship Id="rId2" Type="http://schemas.openxmlformats.org/officeDocument/2006/relationships/image" Target="../media/image16.jp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hyperlink" Target="http://whilehewasnapping.com/2016/01/how-to-make-a-snack-stadium-for-the-big-game/"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17.jpg"/><Relationship Id="rId9"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diagramLayout" Target="../diagrams/layout2.xml"/><Relationship Id="rId7" Type="http://schemas.openxmlformats.org/officeDocument/2006/relationships/image" Target="../media/image2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392256" y="4714827"/>
            <a:ext cx="3933306" cy="1208141"/>
          </a:xfrm>
        </p:spPr>
        <p:txBody>
          <a:bodyPr vert="horz" lIns="91440" tIns="45720" rIns="91440" bIns="45720" rtlCol="0">
            <a:normAutofit/>
          </a:bodyPr>
          <a:lstStyle/>
          <a:p>
            <a:pPr marL="0" indent="0">
              <a:buNone/>
            </a:pPr>
            <a:r>
              <a:rPr lang="en-US" sz="2400" dirty="0"/>
              <a:t>The foundations for success.</a:t>
            </a:r>
          </a:p>
          <a:p>
            <a:pPr marL="0" indent="0">
              <a:buNone/>
            </a:pPr>
            <a:r>
              <a:rPr lang="en-GB" dirty="0"/>
              <a:t>Support Tutorial 2.</a:t>
            </a: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A511026-8542-4AC0-9F06-134A70850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6"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outdoor, sky, grass, water&#10;&#10;Description automatically generated">
            <a:extLst>
              <a:ext uri="{FF2B5EF4-FFF2-40B4-BE49-F238E27FC236}">
                <a16:creationId xmlns:a16="http://schemas.microsoft.com/office/drawing/2014/main" id="{995ED527-70EF-45C9-9541-D49A4D68E98D}"/>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5413"/>
          <a:stretch/>
        </p:blipFill>
        <p:spPr>
          <a:xfrm>
            <a:off x="20" y="10"/>
            <a:ext cx="12191980" cy="6857990"/>
          </a:xfrm>
          <a:prstGeom prst="rect">
            <a:avLst/>
          </a:prstGeom>
        </p:spPr>
      </p:pic>
      <p:sp>
        <p:nvSpPr>
          <p:cNvPr id="2" name="Title 1">
            <a:extLst>
              <a:ext uri="{FF2B5EF4-FFF2-40B4-BE49-F238E27FC236}">
                <a16:creationId xmlns:a16="http://schemas.microsoft.com/office/drawing/2014/main" id="{66FCD7BC-F577-457E-BDBD-C25604B5C1D4}"/>
              </a:ext>
            </a:extLst>
          </p:cNvPr>
          <p:cNvSpPr>
            <a:spLocks noGrp="1"/>
          </p:cNvSpPr>
          <p:nvPr>
            <p:ph type="title"/>
          </p:nvPr>
        </p:nvSpPr>
        <p:spPr>
          <a:xfrm>
            <a:off x="746777" y="217359"/>
            <a:ext cx="10859686" cy="1906863"/>
          </a:xfrm>
        </p:spPr>
        <p:txBody>
          <a:bodyPr anchor="ctr">
            <a:normAutofit/>
          </a:bodyPr>
          <a:lstStyle/>
          <a:p>
            <a:r>
              <a:rPr lang="en-GB" b="1" u="sng" dirty="0"/>
              <a:t>Reminder:</a:t>
            </a:r>
            <a:br>
              <a:rPr lang="en-GB" b="1" u="sng" dirty="0"/>
            </a:br>
            <a:r>
              <a:rPr lang="en-GB" b="1" u="sng" dirty="0"/>
              <a:t>Module Flexibility &amp; Accessibility</a:t>
            </a:r>
          </a:p>
        </p:txBody>
      </p:sp>
      <p:sp>
        <p:nvSpPr>
          <p:cNvPr id="3" name="Content Placeholder 2">
            <a:extLst>
              <a:ext uri="{FF2B5EF4-FFF2-40B4-BE49-F238E27FC236}">
                <a16:creationId xmlns:a16="http://schemas.microsoft.com/office/drawing/2014/main" id="{8E8655F1-DDF3-444E-B2EE-513B9B64ECDC}"/>
              </a:ext>
            </a:extLst>
          </p:cNvPr>
          <p:cNvSpPr>
            <a:spLocks noGrp="1"/>
          </p:cNvSpPr>
          <p:nvPr>
            <p:ph idx="1"/>
          </p:nvPr>
        </p:nvSpPr>
        <p:spPr>
          <a:xfrm>
            <a:off x="674584" y="2196704"/>
            <a:ext cx="4916089" cy="3737531"/>
          </a:xfrm>
        </p:spPr>
        <p:txBody>
          <a:bodyPr>
            <a:normAutofit/>
          </a:bodyPr>
          <a:lstStyle/>
          <a:p>
            <a:pPr>
              <a:lnSpc>
                <a:spcPct val="100000"/>
              </a:lnSpc>
              <a:spcBef>
                <a:spcPts val="300"/>
              </a:spcBef>
            </a:pPr>
            <a:r>
              <a:rPr lang="en-GB" sz="2400" dirty="0"/>
              <a:t>The Online tutorials can be accessed from </a:t>
            </a:r>
            <a:r>
              <a:rPr lang="en-GB" sz="2400" dirty="0">
                <a:solidFill>
                  <a:schemeClr val="bg1"/>
                </a:solidFill>
                <a:highlight>
                  <a:srgbClr val="FFFF00"/>
                </a:highlight>
              </a:rPr>
              <a:t>any location</a:t>
            </a:r>
            <a:r>
              <a:rPr lang="en-GB" sz="2400" dirty="0">
                <a:solidFill>
                  <a:schemeClr val="bg1"/>
                </a:solidFill>
              </a:rPr>
              <a:t> </a:t>
            </a:r>
            <a:r>
              <a:rPr lang="en-GB" sz="2400" dirty="0"/>
              <a:t>of your choice e.g. On-campus, at home, café, in work etc. </a:t>
            </a:r>
          </a:p>
          <a:p>
            <a:pPr>
              <a:lnSpc>
                <a:spcPct val="100000"/>
              </a:lnSpc>
              <a:spcBef>
                <a:spcPts val="300"/>
              </a:spcBef>
            </a:pPr>
            <a:r>
              <a:rPr lang="en-GB" sz="2400" dirty="0"/>
              <a:t>The module content &amp; tasks can be completed </a:t>
            </a:r>
            <a:r>
              <a:rPr lang="en-GB" sz="2400" dirty="0">
                <a:solidFill>
                  <a:schemeClr val="bg1"/>
                </a:solidFill>
                <a:highlight>
                  <a:srgbClr val="FFFF00"/>
                </a:highlight>
              </a:rPr>
              <a:t>anywhere at anytime</a:t>
            </a:r>
            <a:r>
              <a:rPr lang="en-GB" sz="2400" dirty="0"/>
              <a:t>.</a:t>
            </a:r>
          </a:p>
          <a:p>
            <a:pPr>
              <a:spcBef>
                <a:spcPts val="300"/>
              </a:spcBef>
            </a:pPr>
            <a:r>
              <a:rPr lang="en-GB" sz="2400" dirty="0"/>
              <a:t>The only requirement is access to a </a:t>
            </a:r>
            <a:r>
              <a:rPr lang="en-GB" sz="2400" dirty="0">
                <a:solidFill>
                  <a:schemeClr val="bg1"/>
                </a:solidFill>
                <a:highlight>
                  <a:srgbClr val="FFFF00"/>
                </a:highlight>
              </a:rPr>
              <a:t>computer</a:t>
            </a:r>
            <a:r>
              <a:rPr lang="en-GB" sz="2400" dirty="0"/>
              <a:t> and </a:t>
            </a:r>
            <a:r>
              <a:rPr lang="en-GB" sz="2400" dirty="0">
                <a:solidFill>
                  <a:schemeClr val="bg1"/>
                </a:solidFill>
                <a:highlight>
                  <a:srgbClr val="FFFF00"/>
                </a:highlight>
              </a:rPr>
              <a:t>headphones.</a:t>
            </a:r>
            <a:endParaRPr lang="en-GB" sz="2400" dirty="0">
              <a:solidFill>
                <a:schemeClr val="bg1"/>
              </a:solidFill>
            </a:endParaRPr>
          </a:p>
        </p:txBody>
      </p:sp>
      <p:pic>
        <p:nvPicPr>
          <p:cNvPr id="5" name="Picture 4" descr="A picture containing indoor, person, sofa, seat&#10;&#10;Description automatically generated">
            <a:extLst>
              <a:ext uri="{FF2B5EF4-FFF2-40B4-BE49-F238E27FC236}">
                <a16:creationId xmlns:a16="http://schemas.microsoft.com/office/drawing/2014/main" id="{81D78B31-884D-4618-8475-DAC0F9A1542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1300" r="7052" b="2"/>
          <a:stretch/>
        </p:blipFill>
        <p:spPr>
          <a:xfrm>
            <a:off x="8452963" y="3681463"/>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7" name="Picture 6" descr="A picture containing indoor, person, computer&#10;&#10;Description automatically generated">
            <a:extLst>
              <a:ext uri="{FF2B5EF4-FFF2-40B4-BE49-F238E27FC236}">
                <a16:creationId xmlns:a16="http://schemas.microsoft.com/office/drawing/2014/main" id="{0F44E704-DFAB-4934-B40A-E03AB2D6F17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26380" b="-1"/>
          <a:stretch/>
        </p:blipFill>
        <p:spPr>
          <a:xfrm>
            <a:off x="5398281"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6" name="Picture 5" descr="A close-up of a headphone">
            <a:extLst>
              <a:ext uri="{FF2B5EF4-FFF2-40B4-BE49-F238E27FC236}">
                <a16:creationId xmlns:a16="http://schemas.microsoft.com/office/drawing/2014/main" id="{1FB8130E-51DA-4CBD-84EA-AFD4843542B7}"/>
              </a:ext>
              <a:ext uri="{C183D7F6-B498-43B3-948B-1728B52AA6E4}">
                <adec:decorative xmlns:adec="http://schemas.microsoft.com/office/drawing/2017/decorative" val="0"/>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0514" r="3" b="2269"/>
          <a:stretch/>
        </p:blipFill>
        <p:spPr>
          <a:xfrm>
            <a:off x="7621024" y="-3"/>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
        <p:nvSpPr>
          <p:cNvPr id="8" name="TextBox 7">
            <a:extLst>
              <a:ext uri="{FF2B5EF4-FFF2-40B4-BE49-F238E27FC236}">
                <a16:creationId xmlns:a16="http://schemas.microsoft.com/office/drawing/2014/main" id="{0C2042D5-7E3A-449D-A7C1-331DB320C9B7}"/>
              </a:ext>
            </a:extLst>
          </p:cNvPr>
          <p:cNvSpPr txBox="1"/>
          <p:nvPr/>
        </p:nvSpPr>
        <p:spPr>
          <a:xfrm>
            <a:off x="9751908" y="6657945"/>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gadgetsin.com/star-wars-rebel-pilot-headphones.ht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19483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DB9AB-4F48-4C91-8A9A-E26D0F428A72}"/>
              </a:ext>
            </a:extLst>
          </p:cNvPr>
          <p:cNvSpPr>
            <a:spLocks noGrp="1"/>
          </p:cNvSpPr>
          <p:nvPr>
            <p:ph type="title"/>
          </p:nvPr>
        </p:nvSpPr>
        <p:spPr>
          <a:xfrm>
            <a:off x="838200" y="556995"/>
            <a:ext cx="10515600" cy="1133693"/>
          </a:xfrm>
        </p:spPr>
        <p:txBody>
          <a:bodyPr>
            <a:normAutofit/>
          </a:bodyPr>
          <a:lstStyle/>
          <a:p>
            <a:r>
              <a:rPr lang="en-GB" sz="5200" b="1"/>
              <a:t>Reminders</a:t>
            </a:r>
          </a:p>
        </p:txBody>
      </p:sp>
      <p:graphicFrame>
        <p:nvGraphicFramePr>
          <p:cNvPr id="5" name="Content Placeholder 2">
            <a:extLst>
              <a:ext uri="{FF2B5EF4-FFF2-40B4-BE49-F238E27FC236}">
                <a16:creationId xmlns:a16="http://schemas.microsoft.com/office/drawing/2014/main" id="{8BBAF526-9707-41BF-B98B-B176E92B00DD}"/>
              </a:ext>
            </a:extLst>
          </p:cNvPr>
          <p:cNvGraphicFramePr>
            <a:graphicFrameLocks noGrp="1"/>
          </p:cNvGraphicFramePr>
          <p:nvPr>
            <p:ph idx="1"/>
            <p:extLst>
              <p:ext uri="{D42A27DB-BD31-4B8C-83A1-F6EECF244321}">
                <p14:modId xmlns:p14="http://schemas.microsoft.com/office/powerpoint/2010/main" val="22326825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203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38148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Last tutorial -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pPr indent="-228600">
              <a:buFont typeface="Arial" panose="020B0604020202020204" pitchFamily="34" charset="0"/>
              <a:buChar char="•"/>
            </a:pPr>
            <a:r>
              <a:rPr lang="en-US" sz="3200" b="1" dirty="0"/>
              <a:t>Unit 1: Becoming an Independent Learner:</a:t>
            </a:r>
          </a:p>
          <a:p>
            <a:pPr marL="742950" indent="-457200">
              <a:buFont typeface="+mj-lt"/>
              <a:buAutoNum type="arabicPeriod"/>
            </a:pPr>
            <a:r>
              <a:rPr lang="en-US" sz="3200" b="1" dirty="0"/>
              <a:t>Topic 1 </a:t>
            </a:r>
            <a:r>
              <a:rPr lang="en-US" sz="3200" dirty="0"/>
              <a:t>- Skills for Success</a:t>
            </a:r>
          </a:p>
          <a:p>
            <a:pPr marL="742950" indent="-457200">
              <a:buFont typeface="+mj-lt"/>
              <a:buAutoNum type="arabicPeriod"/>
            </a:pPr>
            <a:r>
              <a:rPr lang="en-US" sz="3200" b="1" dirty="0"/>
              <a:t>Topic 2 </a:t>
            </a:r>
            <a:r>
              <a:rPr lang="en-US" sz="3200" dirty="0"/>
              <a:t>- Finding and Using Information</a:t>
            </a:r>
          </a:p>
          <a:p>
            <a:pPr marL="742950" indent="-457200">
              <a:buFont typeface="+mj-lt"/>
              <a:buAutoNum type="arabicPeriod"/>
            </a:pPr>
            <a:r>
              <a:rPr lang="en-US" sz="3200" b="1" dirty="0"/>
              <a:t>Look at</a:t>
            </a:r>
            <a:r>
              <a:rPr lang="en-US" sz="3200" dirty="0"/>
              <a:t> </a:t>
            </a:r>
            <a:r>
              <a:rPr lang="en-US" sz="3200" b="1" dirty="0"/>
              <a:t>Task 1 - </a:t>
            </a:r>
            <a:r>
              <a:rPr lang="en-US" sz="3200" dirty="0"/>
              <a:t>Assignment 1.</a:t>
            </a:r>
          </a:p>
        </p:txBody>
      </p:sp>
    </p:spTree>
    <p:extLst>
      <p:ext uri="{BB962C8B-B14F-4D97-AF65-F5344CB8AC3E}">
        <p14:creationId xmlns:p14="http://schemas.microsoft.com/office/powerpoint/2010/main" val="3285734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394643"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dirty="0">
                <a:latin typeface="+mj-lt"/>
                <a:ea typeface="+mj-ea"/>
                <a:cs typeface="+mj-cs"/>
              </a:rPr>
              <a:t>This</a:t>
            </a:r>
            <a:r>
              <a:rPr lang="en-US" sz="4000" b="1" u="sng" kern="1200" dirty="0">
                <a:solidFill>
                  <a:schemeClr val="tx1"/>
                </a:solidFill>
                <a:latin typeface="+mj-lt"/>
                <a:ea typeface="+mj-ea"/>
                <a:cs typeface="+mj-cs"/>
              </a:rPr>
              <a:t> </a:t>
            </a:r>
            <a:r>
              <a:rPr lang="en-US" sz="4000" b="1" u="sng" dirty="0">
                <a:latin typeface="+mj-lt"/>
                <a:ea typeface="+mj-ea"/>
                <a:cs typeface="+mj-cs"/>
              </a:rPr>
              <a:t>tutorial</a:t>
            </a:r>
            <a:r>
              <a:rPr lang="en-US" sz="4000" b="1" u="sng" kern="1200" dirty="0">
                <a:solidFill>
                  <a:schemeClr val="tx1"/>
                </a:solidFill>
                <a:latin typeface="+mj-lt"/>
                <a:ea typeface="+mj-ea"/>
                <a:cs typeface="+mj-cs"/>
              </a:rPr>
              <a:t> -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pPr indent="-228600">
              <a:buFont typeface="Arial" panose="020B0604020202020204" pitchFamily="34" charset="0"/>
              <a:buChar char="•"/>
            </a:pPr>
            <a:r>
              <a:rPr lang="en-US" sz="3200" b="1" dirty="0"/>
              <a:t>Unit 1: Becoming an Independent Learner:</a:t>
            </a:r>
          </a:p>
          <a:p>
            <a:pPr marL="742950" indent="-457200">
              <a:buFont typeface="+mj-lt"/>
              <a:buAutoNum type="arabicPeriod"/>
            </a:pPr>
            <a:r>
              <a:rPr lang="en-US" sz="3200" b="1" dirty="0"/>
              <a:t>Topic 3 </a:t>
            </a:r>
            <a:r>
              <a:rPr lang="en-US" sz="3200" dirty="0"/>
              <a:t>- Thinking and Writing Critically </a:t>
            </a:r>
          </a:p>
          <a:p>
            <a:pPr marL="1200150" lvl="1" indent="-457200">
              <a:buFont typeface="Arial" panose="020B0604020202020204" pitchFamily="34" charset="0"/>
              <a:buChar char="•"/>
            </a:pPr>
            <a:r>
              <a:rPr lang="en-US" sz="2800" b="1" dirty="0"/>
              <a:t>Highlight: Topic sessions include </a:t>
            </a:r>
            <a:r>
              <a:rPr lang="en-US" sz="2800" b="1" u="sng" dirty="0"/>
              <a:t>Referencing</a:t>
            </a:r>
            <a:r>
              <a:rPr lang="en-US" sz="2800" b="1" dirty="0"/>
              <a:t> (*IEEE*)</a:t>
            </a:r>
          </a:p>
          <a:p>
            <a:pPr marL="742950" indent="-457200">
              <a:buFont typeface="+mj-lt"/>
              <a:buAutoNum type="arabicPeriod"/>
            </a:pPr>
            <a:r>
              <a:rPr lang="en-US" sz="3200" b="1" dirty="0"/>
              <a:t>Topic 4 </a:t>
            </a:r>
            <a:r>
              <a:rPr lang="en-US" sz="3200" dirty="0"/>
              <a:t>- Understanding Assessment </a:t>
            </a:r>
            <a:endParaRPr lang="en-US" sz="3200" b="1" dirty="0"/>
          </a:p>
          <a:p>
            <a:pPr marL="1200150" lvl="1" indent="-457200">
              <a:buFont typeface="Arial" panose="020B0604020202020204" pitchFamily="34" charset="0"/>
              <a:buChar char="•"/>
            </a:pPr>
            <a:r>
              <a:rPr lang="en-US" sz="2800" b="1" dirty="0"/>
              <a:t>Highlight: Topic sessions include </a:t>
            </a:r>
            <a:r>
              <a:rPr lang="en-US" sz="2800" b="1" u="sng" dirty="0"/>
              <a:t>Assessment criteria</a:t>
            </a:r>
            <a:r>
              <a:rPr lang="en-US" sz="2800" b="1" dirty="0"/>
              <a:t>.</a:t>
            </a:r>
          </a:p>
          <a:p>
            <a:pPr marL="742950" indent="-457200">
              <a:buFont typeface="+mj-lt"/>
              <a:buAutoNum type="arabicPeriod"/>
            </a:pPr>
            <a:r>
              <a:rPr lang="en-US" sz="3200" b="1" dirty="0"/>
              <a:t>Task 1 - </a:t>
            </a:r>
            <a:r>
              <a:rPr lang="en-US" sz="3200" dirty="0"/>
              <a:t>Assignment 1.</a:t>
            </a:r>
          </a:p>
        </p:txBody>
      </p:sp>
    </p:spTree>
    <p:extLst>
      <p:ext uri="{BB962C8B-B14F-4D97-AF65-F5344CB8AC3E}">
        <p14:creationId xmlns:p14="http://schemas.microsoft.com/office/powerpoint/2010/main" val="4289173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8C2D4-6D15-4FBD-ACFA-28692C9B5AF4}"/>
              </a:ext>
            </a:extLst>
          </p:cNvPr>
          <p:cNvSpPr>
            <a:spLocks noGrp="1"/>
          </p:cNvSpPr>
          <p:nvPr>
            <p:ph type="title"/>
          </p:nvPr>
        </p:nvSpPr>
        <p:spPr/>
        <p:txBody>
          <a:bodyPr/>
          <a:lstStyle/>
          <a:p>
            <a:r>
              <a:rPr lang="en-GB" b="1" u="sng" dirty="0"/>
              <a:t>Reminder: LO/Topic completion.</a:t>
            </a:r>
          </a:p>
        </p:txBody>
      </p:sp>
      <p:sp>
        <p:nvSpPr>
          <p:cNvPr id="3" name="Content Placeholder 2">
            <a:extLst>
              <a:ext uri="{FF2B5EF4-FFF2-40B4-BE49-F238E27FC236}">
                <a16:creationId xmlns:a16="http://schemas.microsoft.com/office/drawing/2014/main" id="{98CA29B9-AD12-4654-8BDE-B39FB62AF582}"/>
              </a:ext>
            </a:extLst>
          </p:cNvPr>
          <p:cNvSpPr>
            <a:spLocks noGrp="1"/>
          </p:cNvSpPr>
          <p:nvPr>
            <p:ph idx="1"/>
          </p:nvPr>
        </p:nvSpPr>
        <p:spPr>
          <a:xfrm>
            <a:off x="838200" y="1825625"/>
            <a:ext cx="10760242" cy="4351338"/>
          </a:xfrm>
        </p:spPr>
        <p:txBody>
          <a:bodyPr>
            <a:normAutofit fontScale="92500" lnSpcReduction="10000"/>
          </a:bodyPr>
          <a:lstStyle/>
          <a:p>
            <a:pPr marL="0" indent="0">
              <a:buNone/>
            </a:pPr>
            <a:r>
              <a:rPr lang="en-GB" dirty="0"/>
              <a:t>After reviewing the LO topic content, to help you progress through them with </a:t>
            </a:r>
            <a:r>
              <a:rPr lang="en-GB" b="1" dirty="0"/>
              <a:t>greater ease </a:t>
            </a:r>
            <a:r>
              <a:rPr lang="en-GB" dirty="0"/>
              <a:t>and </a:t>
            </a:r>
            <a:r>
              <a:rPr lang="en-GB" b="1" dirty="0"/>
              <a:t>within</a:t>
            </a:r>
            <a:r>
              <a:rPr lang="en-GB" dirty="0"/>
              <a:t> the recommended time for each, here are some tips:</a:t>
            </a:r>
          </a:p>
          <a:p>
            <a:r>
              <a:rPr lang="en-GB" dirty="0"/>
              <a:t>Some slides are a repetitious, so once you understand the concepts/topic, you can skim through some of the slides.</a:t>
            </a:r>
          </a:p>
          <a:p>
            <a:r>
              <a:rPr lang="en-GB" dirty="0"/>
              <a:t>If you are already familiar with the content you can skim through them. </a:t>
            </a:r>
          </a:p>
          <a:p>
            <a:r>
              <a:rPr lang="en-GB" dirty="0"/>
              <a:t>You don't need to complete all the little activities in the LO topics, watch all the videos or read the external sources, the important activities to complete are the ones that relate to the Assessment. For these you will be specifically asked to write a blog/forum/</a:t>
            </a:r>
            <a:r>
              <a:rPr lang="en-GB" dirty="0" err="1"/>
              <a:t>padlet</a:t>
            </a:r>
            <a:r>
              <a:rPr lang="en-GB" dirty="0"/>
              <a:t> post. These activities are indicated by a Hexagon icon with an outline of a person and tick inside.</a:t>
            </a:r>
          </a:p>
          <a:p>
            <a:r>
              <a:rPr lang="en-GB" dirty="0"/>
              <a:t>All 'Level Up’ content is optional.</a:t>
            </a:r>
          </a:p>
        </p:txBody>
      </p:sp>
      <p:pic>
        <p:nvPicPr>
          <p:cNvPr id="4" name="Picture 3" descr="A picture containing text&#10;&#10;Description automatically generated">
            <a:extLst>
              <a:ext uri="{FF2B5EF4-FFF2-40B4-BE49-F238E27FC236}">
                <a16:creationId xmlns:a16="http://schemas.microsoft.com/office/drawing/2014/main" id="{BA700684-7D55-4E90-B366-2F9F274846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84313" y="5572109"/>
            <a:ext cx="823374" cy="860240"/>
          </a:xfrm>
          <a:prstGeom prst="rect">
            <a:avLst/>
          </a:prstGeom>
        </p:spPr>
      </p:pic>
      <p:pic>
        <p:nvPicPr>
          <p:cNvPr id="6" name="Picture 5" descr="Icon&#10;&#10;Description automatically generated">
            <a:extLst>
              <a:ext uri="{FF2B5EF4-FFF2-40B4-BE49-F238E27FC236}">
                <a16:creationId xmlns:a16="http://schemas.microsoft.com/office/drawing/2014/main" id="{92D1A206-AFBD-4F79-961C-8D54ED9FD0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2298" y="5170363"/>
            <a:ext cx="1240270" cy="1358392"/>
          </a:xfrm>
          <a:prstGeom prst="rect">
            <a:avLst/>
          </a:prstGeom>
        </p:spPr>
      </p:pic>
    </p:spTree>
    <p:extLst>
      <p:ext uri="{BB962C8B-B14F-4D97-AF65-F5344CB8AC3E}">
        <p14:creationId xmlns:p14="http://schemas.microsoft.com/office/powerpoint/2010/main" val="3789987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8">
            <a:extLst>
              <a:ext uri="{FF2B5EF4-FFF2-40B4-BE49-F238E27FC236}">
                <a16:creationId xmlns:a16="http://schemas.microsoft.com/office/drawing/2014/main" id="{A6B42B9F-F674-4D7F-AEFD-F5DC47A70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5152826B-5794-4D70-842A-5A115E95FB1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76"/>
          <a:stretch/>
        </p:blipFill>
        <p:spPr>
          <a:xfrm>
            <a:off x="-1" y="6"/>
            <a:ext cx="3922776" cy="3937609"/>
          </a:xfrm>
          <a:prstGeom prst="rect">
            <a:avLst/>
          </a:prstGeom>
        </p:spPr>
      </p:pic>
      <p:pic>
        <p:nvPicPr>
          <p:cNvPr id="5" name="Content Placeholder 4">
            <a:extLst>
              <a:ext uri="{FF2B5EF4-FFF2-40B4-BE49-F238E27FC236}">
                <a16:creationId xmlns:a16="http://schemas.microsoft.com/office/drawing/2014/main" id="{075C4987-9329-4603-9A3B-80DA7BB5179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3914" r="14108" b="1"/>
          <a:stretch/>
        </p:blipFill>
        <p:spPr>
          <a:xfrm>
            <a:off x="4131633" y="10"/>
            <a:ext cx="3922776" cy="3937599"/>
          </a:xfrm>
          <a:prstGeom prst="rect">
            <a:avLst/>
          </a:prstGeom>
        </p:spPr>
      </p:pic>
      <p:sp useBgFill="1">
        <p:nvSpPr>
          <p:cNvPr id="27" name="Rectangle 20">
            <a:extLst>
              <a:ext uri="{FF2B5EF4-FFF2-40B4-BE49-F238E27FC236}">
                <a16:creationId xmlns:a16="http://schemas.microsoft.com/office/drawing/2014/main" id="{E677BBB0-8A66-4619-B31B-5097655C5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7784" y="4215384"/>
            <a:ext cx="7475146" cy="2093976"/>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1DCB74-CD2E-4C5D-B09C-2C753632D6FC}"/>
              </a:ext>
            </a:extLst>
          </p:cNvPr>
          <p:cNvSpPr>
            <a:spLocks noGrp="1"/>
          </p:cNvSpPr>
          <p:nvPr>
            <p:ph type="title"/>
          </p:nvPr>
        </p:nvSpPr>
        <p:spPr>
          <a:xfrm>
            <a:off x="865325" y="4462819"/>
            <a:ext cx="2869683" cy="1608383"/>
          </a:xfrm>
        </p:spPr>
        <p:txBody>
          <a:bodyPr vert="horz" lIns="91440" tIns="45720" rIns="91440" bIns="45720" rtlCol="0">
            <a:normAutofit/>
          </a:bodyPr>
          <a:lstStyle/>
          <a:p>
            <a:r>
              <a:rPr lang="en-US" sz="2400" dirty="0"/>
              <a:t>Don’t forget:</a:t>
            </a:r>
          </a:p>
        </p:txBody>
      </p:sp>
      <p:sp>
        <p:nvSpPr>
          <p:cNvPr id="28" name="Rectangle 22">
            <a:extLst>
              <a:ext uri="{FF2B5EF4-FFF2-40B4-BE49-F238E27FC236}">
                <a16:creationId xmlns:a16="http://schemas.microsoft.com/office/drawing/2014/main" id="{FB56C437-7CF8-4D2B-8C62-6F9CEA561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288F414E-1A16-495F-8EF5-F55A4207E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92282" y="525322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Content Placeholder 15">
            <a:extLst>
              <a:ext uri="{FF2B5EF4-FFF2-40B4-BE49-F238E27FC236}">
                <a16:creationId xmlns:a16="http://schemas.microsoft.com/office/drawing/2014/main" id="{C1DF56D9-BDD7-49B1-953D-5948E4A5B03F}"/>
              </a:ext>
            </a:extLst>
          </p:cNvPr>
          <p:cNvSpPr>
            <a:spLocks noGrp="1"/>
          </p:cNvSpPr>
          <p:nvPr>
            <p:ph idx="1"/>
          </p:nvPr>
        </p:nvSpPr>
        <p:spPr>
          <a:xfrm>
            <a:off x="4131633" y="4464872"/>
            <a:ext cx="3712464" cy="1608383"/>
          </a:xfrm>
        </p:spPr>
        <p:txBody>
          <a:bodyPr anchor="ctr">
            <a:normAutofit/>
          </a:bodyPr>
          <a:lstStyle/>
          <a:p>
            <a:r>
              <a:rPr lang="en-US" sz="1800" dirty="0"/>
              <a:t>Fav. Drink &amp; Snacks.</a:t>
            </a:r>
            <a:endParaRPr lang="en-US" sz="1700" dirty="0"/>
          </a:p>
        </p:txBody>
      </p:sp>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4218" r="33606" b="-3"/>
          <a:stretch/>
        </p:blipFill>
        <p:spPr>
          <a:xfrm>
            <a:off x="8269224" y="-6"/>
            <a:ext cx="3922776" cy="6309360"/>
          </a:xfrm>
          <a:prstGeom prst="rect">
            <a:avLst/>
          </a:prstGeom>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CA2D1C23-75AB-4C3B-8DDF-AEBC693E9E88}"/>
              </a:ext>
            </a:extLst>
          </p:cNvPr>
          <p:cNvSpPr txBox="1"/>
          <p:nvPr/>
        </p:nvSpPr>
        <p:spPr>
          <a:xfrm>
            <a:off x="5595081" y="3737554"/>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hilehewasnapping.com/2016/01/how-to-make-a-snack-stadium-for-the-big-gam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B10F0019-0B59-4D4F-A163-9535918816F7}"/>
              </a:ext>
            </a:extLst>
          </p:cNvPr>
          <p:cNvSpPr txBox="1"/>
          <p:nvPr/>
        </p:nvSpPr>
        <p:spPr>
          <a:xfrm>
            <a:off x="1735958" y="373756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lamorworld.com/hyderabads-high-on-tea-with-international-tea-day-toda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2" name="TextBox 11">
            <a:extLst>
              <a:ext uri="{FF2B5EF4-FFF2-40B4-BE49-F238E27FC236}">
                <a16:creationId xmlns:a16="http://schemas.microsoft.com/office/drawing/2014/main" id="{6F1EAE16-CA78-4AB1-A8AD-4D38A99F4BB9}"/>
              </a:ext>
            </a:extLst>
          </p:cNvPr>
          <p:cNvSpPr txBox="1"/>
          <p:nvPr/>
        </p:nvSpPr>
        <p:spPr>
          <a:xfrm>
            <a:off x="9884958" y="6109299"/>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61500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523663" y="190109"/>
            <a:ext cx="7404575" cy="1454051"/>
          </a:xfrm>
        </p:spPr>
        <p:txBody>
          <a:bodyPr>
            <a:noAutofit/>
          </a:bodyPr>
          <a:lstStyle/>
          <a:p>
            <a:r>
              <a:rPr lang="en-GB" sz="4900" b="1" u="sng" dirty="0">
                <a:solidFill>
                  <a:schemeClr val="tx2"/>
                </a:solidFill>
              </a:rPr>
              <a:t>Assignment 1: Task 1</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341735" y="1216804"/>
            <a:ext cx="11232643" cy="5052686"/>
          </a:xfrm>
        </p:spPr>
        <p:txBody>
          <a:bodyPr anchor="t">
            <a:noAutofit/>
          </a:bodyPr>
          <a:lstStyle/>
          <a:p>
            <a:pPr marL="342900" lvl="0" indent="-342900">
              <a:lnSpc>
                <a:spcPct val="100000"/>
              </a:lnSpc>
              <a:spcBef>
                <a:spcPts val="600"/>
              </a:spcBef>
              <a:spcAft>
                <a:spcPts val="0"/>
              </a:spcAft>
              <a:buFont typeface="+mj-lt"/>
              <a:buAutoNum type="arabicParenR"/>
            </a:pPr>
            <a:r>
              <a:rPr lang="en-GB" sz="1800" b="1" dirty="0">
                <a:effectLst/>
                <a:latin typeface="Arial" panose="020B0604020202020204" pitchFamily="34" charset="0"/>
                <a:ea typeface="Times New Roman" panose="02020603050405020304" pitchFamily="18" charset="0"/>
                <a:cs typeface="Arial" panose="020B0604020202020204" pitchFamily="34" charset="0"/>
              </a:rPr>
              <a:t>Unit 1 on Moodle and Written summary below:</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742950" lvl="1" indent="-285750">
              <a:lnSpc>
                <a:spcPct val="100000"/>
              </a:lnSpc>
              <a:spcBef>
                <a:spcPts val="600"/>
              </a:spcBef>
              <a:spcAft>
                <a:spcPts val="0"/>
              </a:spcAft>
              <a:buFont typeface="+mj-lt"/>
              <a:buAutoNum type="alphaLcParenR"/>
            </a:pPr>
            <a:r>
              <a:rPr lang="en-GB" sz="1800" b="1" dirty="0">
                <a:effectLst/>
                <a:latin typeface="Arial" panose="020B0604020202020204" pitchFamily="34" charset="0"/>
                <a:ea typeface="Times New Roman" panose="02020603050405020304" pitchFamily="18" charset="0"/>
                <a:cs typeface="Arial" panose="020B0604020202020204" pitchFamily="34" charset="0"/>
              </a:rPr>
              <a:t>Produce a written summary of no more than 250 words</a:t>
            </a:r>
            <a:r>
              <a:rPr lang="en-GB" sz="1800" dirty="0">
                <a:effectLst/>
                <a:latin typeface="Arial" panose="020B0604020202020204" pitchFamily="34" charset="0"/>
                <a:ea typeface="Times New Roman" panose="02020603050405020304" pitchFamily="18" charset="0"/>
                <a:cs typeface="Arial" panose="020B0604020202020204" pitchFamily="34" charset="0"/>
              </a:rPr>
              <a:t>, with some supporting visuals (images), </a:t>
            </a:r>
            <a:r>
              <a:rPr lang="en-GB" sz="1800" b="1" dirty="0">
                <a:effectLst/>
                <a:latin typeface="Arial" panose="020B0604020202020204" pitchFamily="34" charset="0"/>
                <a:ea typeface="Times New Roman" panose="02020603050405020304" pitchFamily="18" charset="0"/>
                <a:cs typeface="Arial" panose="020B0604020202020204" pitchFamily="34" charset="0"/>
              </a:rPr>
              <a:t>on the topic of essential skills for study and employment</a:t>
            </a:r>
            <a:r>
              <a:rPr lang="en-GB" sz="1800" dirty="0">
                <a:effectLst/>
                <a:latin typeface="Arial" panose="020B0604020202020204" pitchFamily="34" charset="0"/>
                <a:ea typeface="Times New Roman" panose="02020603050405020304" pitchFamily="18" charset="0"/>
                <a:cs typeface="Arial" panose="020B0604020202020204" pitchFamily="34" charset="0"/>
              </a:rPr>
              <a:t>. The summary should consider: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143000" lvl="2" indent="-228600">
              <a:lnSpc>
                <a:spcPct val="100000"/>
              </a:lnSpc>
              <a:spcBef>
                <a:spcPts val="6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How the development of such skills will support you in your chosen Career after you graduate.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143000" lvl="2" indent="-228600">
              <a:lnSpc>
                <a:spcPct val="100000"/>
              </a:lnSpc>
              <a:spcBef>
                <a:spcPts val="6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Make reference to at least four information sources. Include at least one book/</a:t>
            </a:r>
            <a:r>
              <a:rPr lang="en-GB" sz="1800" dirty="0" err="1">
                <a:effectLst/>
                <a:latin typeface="Arial" panose="020B0604020202020204" pitchFamily="34" charset="0"/>
                <a:ea typeface="Times New Roman" panose="02020603050405020304" pitchFamily="18" charset="0"/>
                <a:cs typeface="Arial" panose="020B0604020202020204" pitchFamily="34" charset="0"/>
              </a:rPr>
              <a:t>ebook</a:t>
            </a:r>
            <a:r>
              <a:rPr lang="en-GB" sz="1800" dirty="0">
                <a:effectLst/>
                <a:latin typeface="Arial" panose="020B0604020202020204" pitchFamily="34" charset="0"/>
                <a:ea typeface="Times New Roman" panose="02020603050405020304" pitchFamily="18" charset="0"/>
                <a:cs typeface="Arial" panose="020B0604020202020204" pitchFamily="34" charset="0"/>
              </a:rPr>
              <a:t> and one credible article and apply the correct referencing standard (IEEE).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742950" lvl="1" indent="-285750">
              <a:lnSpc>
                <a:spcPct val="100000"/>
              </a:lnSpc>
              <a:spcBef>
                <a:spcPts val="600"/>
              </a:spcBef>
              <a:spcAft>
                <a:spcPts val="0"/>
              </a:spcAft>
              <a:buFont typeface="+mj-lt"/>
              <a:buAutoNum type="alphaLcParenR"/>
            </a:pPr>
            <a:r>
              <a:rPr lang="en-GB" sz="1800" b="1" dirty="0">
                <a:effectLst/>
                <a:latin typeface="Arial" panose="020B0604020202020204" pitchFamily="34" charset="0"/>
                <a:ea typeface="Times New Roman" panose="02020603050405020304" pitchFamily="18" charset="0"/>
                <a:cs typeface="Arial" panose="020B0604020202020204" pitchFamily="34" charset="0"/>
              </a:rPr>
              <a:t>Submit your work to the Turnitin link </a:t>
            </a:r>
            <a:r>
              <a:rPr lang="en-GB" sz="1800" dirty="0">
                <a:effectLst/>
                <a:latin typeface="Arial" panose="020B0604020202020204" pitchFamily="34" charset="0"/>
                <a:ea typeface="Times New Roman" panose="02020603050405020304" pitchFamily="18" charset="0"/>
                <a:cs typeface="Arial" panose="020B0604020202020204" pitchFamily="34" charset="0"/>
              </a:rPr>
              <a:t>(labelled Task One – Similarity Check) on Moodle and check your similarity score.  In the same document as your summary, include a reflection of up to </a:t>
            </a:r>
            <a:r>
              <a:rPr lang="en-GB" sz="1800" b="1" dirty="0">
                <a:effectLst/>
                <a:latin typeface="Arial" panose="020B0604020202020204" pitchFamily="34" charset="0"/>
                <a:ea typeface="Times New Roman" panose="02020603050405020304" pitchFamily="18" charset="0"/>
                <a:cs typeface="Arial" panose="020B0604020202020204" pitchFamily="34" charset="0"/>
              </a:rPr>
              <a:t>100 words</a:t>
            </a:r>
            <a:r>
              <a:rPr lang="en-GB" sz="1800" dirty="0">
                <a:effectLst/>
                <a:latin typeface="Arial" panose="020B0604020202020204" pitchFamily="34" charset="0"/>
                <a:ea typeface="Times New Roman" panose="02020603050405020304" pitchFamily="18" charset="0"/>
                <a:cs typeface="Arial" panose="020B0604020202020204" pitchFamily="34" charset="0"/>
              </a:rPr>
              <a:t> 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143000" lvl="2" indent="-228600">
              <a:lnSpc>
                <a:spcPct val="100000"/>
              </a:lnSpc>
              <a:spcBef>
                <a:spcPts val="6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Your </a:t>
            </a:r>
            <a:r>
              <a:rPr lang="en-GB" sz="1800" b="1" dirty="0">
                <a:effectLst/>
                <a:latin typeface="Arial" panose="020B0604020202020204" pitchFamily="34" charset="0"/>
                <a:ea typeface="Times New Roman" panose="02020603050405020304" pitchFamily="18" charset="0"/>
                <a:cs typeface="Arial" panose="020B0604020202020204" pitchFamily="34" charset="0"/>
              </a:rPr>
              <a:t>Turnitin similarity score </a:t>
            </a:r>
            <a:r>
              <a:rPr lang="en-GB" sz="1800" dirty="0">
                <a:effectLst/>
                <a:latin typeface="Arial" panose="020B0604020202020204" pitchFamily="34" charset="0"/>
                <a:ea typeface="Times New Roman" panose="02020603050405020304" pitchFamily="18" charset="0"/>
                <a:cs typeface="Arial" panose="020B0604020202020204" pitchFamily="34" charset="0"/>
              </a:rPr>
              <a:t>and how you could improve it next time. </a:t>
            </a:r>
          </a:p>
          <a:p>
            <a:pPr lvl="3">
              <a:lnSpc>
                <a:spcPct val="100000"/>
              </a:lnSpc>
              <a:spcBef>
                <a:spcPts val="600"/>
              </a:spcBef>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Tutor note: e.g. better use of referencing, or maybe you have referenced correctly and are happy with the score and feel it cannot be improved. That’s ok. The important step is here is using the Turnitin link and reflecting on the scor</a:t>
            </a:r>
            <a:r>
              <a:rPr lang="en-GB" sz="1600" dirty="0">
                <a:latin typeface="Arial" panose="020B0604020202020204" pitchFamily="34" charset="0"/>
                <a:ea typeface="Times New Roman" panose="02020603050405020304" pitchFamily="18" charset="0"/>
                <a:cs typeface="Arial" panose="020B0604020202020204" pitchFamily="34" charset="0"/>
              </a:rPr>
              <a:t>e.</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p>
            <a:pPr marL="1143000" lvl="2" indent="-228600">
              <a:lnSpc>
                <a:spcPct val="100000"/>
              </a:lnSpc>
              <a:spcBef>
                <a:spcPts val="6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Using the ‘</a:t>
            </a:r>
            <a:r>
              <a:rPr lang="en-GB" sz="1800" b="1" dirty="0">
                <a:effectLst/>
                <a:latin typeface="Arial" panose="020B0604020202020204" pitchFamily="34" charset="0"/>
                <a:ea typeface="Times New Roman" panose="02020603050405020304" pitchFamily="18" charset="0"/>
                <a:cs typeface="Arial" panose="020B0604020202020204" pitchFamily="34" charset="0"/>
              </a:rPr>
              <a:t>Generic Assessment criteria</a:t>
            </a:r>
            <a:r>
              <a:rPr lang="en-GB" sz="1800" dirty="0">
                <a:effectLst/>
                <a:latin typeface="Arial" panose="020B0604020202020204" pitchFamily="34" charset="0"/>
                <a:ea typeface="Times New Roman" panose="02020603050405020304" pitchFamily="18" charset="0"/>
                <a:cs typeface="Arial" panose="020B0604020202020204" pitchFamily="34" charset="0"/>
              </a:rPr>
              <a:t>’ as a guide, state the </a:t>
            </a:r>
            <a:r>
              <a:rPr lang="en-GB" sz="1800" b="1" dirty="0">
                <a:effectLst/>
                <a:latin typeface="Arial" panose="020B0604020202020204" pitchFamily="34" charset="0"/>
                <a:ea typeface="Times New Roman" panose="02020603050405020304" pitchFamily="18" charset="0"/>
                <a:cs typeface="Arial" panose="020B0604020202020204" pitchFamily="34" charset="0"/>
              </a:rPr>
              <a:t>mark</a:t>
            </a:r>
            <a:r>
              <a:rPr lang="en-GB" sz="1800" dirty="0">
                <a:effectLst/>
                <a:latin typeface="Arial" panose="020B0604020202020204" pitchFamily="34" charset="0"/>
                <a:ea typeface="Times New Roman" panose="02020603050405020304" pitchFamily="18" charset="0"/>
                <a:cs typeface="Arial" panose="020B0604020202020204" pitchFamily="34" charset="0"/>
              </a:rPr>
              <a:t> out of 100% you would award yourself and briefly explain why. The ‘Generic Assessment criteria’ is located at the bottom of the Assignment Specification below.</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0000"/>
              </a:lnSpc>
              <a:spcBef>
                <a:spcPts val="600"/>
              </a:spcBef>
              <a:spcAft>
                <a:spcPts val="0"/>
              </a:spcAft>
            </a:pPr>
            <a:r>
              <a:rPr lang="en-GB" sz="2000" b="1" dirty="0">
                <a:effectLst/>
                <a:latin typeface="Arial" panose="020B0604020202020204" pitchFamily="34" charset="0"/>
                <a:ea typeface="Times New Roman" panose="02020603050405020304" pitchFamily="18" charset="0"/>
                <a:cs typeface="Arial" panose="020B0604020202020204" pitchFamily="34" charset="0"/>
              </a:rPr>
              <a:t>The resources covered in Unit 1 of this module will help you to complete this task.</a:t>
            </a:r>
            <a:endParaRPr lang="en-GB" sz="2000" b="1"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00000"/>
              </a:lnSpc>
              <a:spcBef>
                <a:spcPts val="600"/>
              </a:spcBef>
              <a:buNone/>
            </a:pPr>
            <a:endParaRPr lang="en-GB" sz="24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a:cxnSpLocks/>
          </p:cNvCxnSpPr>
          <p:nvPr/>
        </p:nvCxnSpPr>
        <p:spPr>
          <a:xfrm>
            <a:off x="397882" y="190109"/>
            <a:ext cx="0" cy="836586"/>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9907308" y="4784711"/>
            <a:ext cx="2628612" cy="1672162"/>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523763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538845" y="675120"/>
            <a:ext cx="4655455" cy="4795408"/>
          </a:xfrm>
        </p:spPr>
        <p:txBody>
          <a:bodyPr>
            <a:normAutofit/>
          </a:bodyPr>
          <a:lstStyle/>
          <a:p>
            <a:pPr algn="ctr"/>
            <a:r>
              <a:rPr lang="en-GB" b="1" dirty="0">
                <a:solidFill>
                  <a:srgbClr val="FFFFFF"/>
                </a:solidFill>
              </a:rPr>
              <a:t>Assignment </a:t>
            </a:r>
            <a:br>
              <a:rPr lang="en-GB" b="1" dirty="0">
                <a:solidFill>
                  <a:srgbClr val="FFFFFF"/>
                </a:solidFill>
              </a:rPr>
            </a:br>
            <a:r>
              <a:rPr lang="en-GB" b="1" dirty="0">
                <a:solidFill>
                  <a:srgbClr val="FFFFFF"/>
                </a:solidFill>
              </a:rPr>
              <a:t>1 &amp; Task 1</a:t>
            </a:r>
            <a:br>
              <a:rPr lang="en-GB" b="1" dirty="0">
                <a:solidFill>
                  <a:srgbClr val="FFFFFF"/>
                </a:solidFill>
              </a:rPr>
            </a:br>
            <a:r>
              <a:rPr lang="en-GB" b="1" dirty="0">
                <a:solidFill>
                  <a:srgbClr val="FFFFFF"/>
                </a:solidFill>
              </a:rPr>
              <a:t>location.</a:t>
            </a:r>
            <a:br>
              <a:rPr lang="en-GB" b="1" dirty="0">
                <a:solidFill>
                  <a:srgbClr val="FFFFFF"/>
                </a:solidFill>
              </a:rPr>
            </a:br>
            <a:r>
              <a:rPr lang="en-US" sz="2800" dirty="0">
                <a:solidFill>
                  <a:srgbClr val="FF0000"/>
                </a:solidFill>
                <a:highlight>
                  <a:srgbClr val="FFFF00"/>
                </a:highlight>
              </a:rPr>
              <a:t>Tutor: Show location on Moodle and in Assignment.</a:t>
            </a:r>
            <a:br>
              <a:rPr lang="en-US" sz="4400" dirty="0">
                <a:solidFill>
                  <a:srgbClr val="FF0000"/>
                </a:solidFill>
                <a:highlight>
                  <a:srgbClr val="FFFF00"/>
                </a:highlight>
              </a:rPr>
            </a:br>
            <a:endParaRPr lang="en-GB" b="1" dirty="0">
              <a:solidFill>
                <a:srgbClr val="FFFFFF"/>
              </a:solidFill>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47669587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Document outline">
            <a:extLst>
              <a:ext uri="{FF2B5EF4-FFF2-40B4-BE49-F238E27FC236}">
                <a16:creationId xmlns:a16="http://schemas.microsoft.com/office/drawing/2014/main" id="{E79E05CA-AFA1-4768-9FB5-94A01669DB3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772528" y="177226"/>
            <a:ext cx="2895598" cy="2895598"/>
          </a:xfrm>
          <a:prstGeom prst="rect">
            <a:avLst/>
          </a:prstGeom>
        </p:spPr>
      </p:pic>
    </p:spTree>
    <p:extLst>
      <p:ext uri="{BB962C8B-B14F-4D97-AF65-F5344CB8AC3E}">
        <p14:creationId xmlns:p14="http://schemas.microsoft.com/office/powerpoint/2010/main" val="3136927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0542396">
            <a:off x="1636838" y="1898382"/>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5866590" cy="2658955"/>
          </a:xfrm>
        </p:spPr>
        <p:txBody>
          <a:bodyPr vert="horz" lIns="91440" tIns="45720" rIns="91440" bIns="45720" rtlCol="0" anchor="t">
            <a:normAutofit/>
          </a:bodyPr>
          <a:lstStyle/>
          <a:p>
            <a:pPr marL="57150" indent="-228600">
              <a:buFont typeface="Arial" panose="020B0604020202020204" pitchFamily="34" charset="0"/>
              <a:buChar char="•"/>
            </a:pPr>
            <a:r>
              <a:rPr lang="en-US" sz="3600" dirty="0"/>
              <a:t>THE KEY TO SUCCESS FOR THIS MODULE IS TO MAKE </a:t>
            </a:r>
            <a:r>
              <a:rPr lang="en-US" sz="3600" b="1" dirty="0"/>
              <a:t>SUSTAINED PROGRESS. </a:t>
            </a:r>
          </a:p>
          <a:p>
            <a:pPr marL="57150" indent="-228600">
              <a:buFont typeface="Arial" panose="020B0604020202020204" pitchFamily="34" charset="0"/>
              <a:buChar char="•"/>
            </a:pPr>
            <a:r>
              <a:rPr lang="en-US" sz="3600" dirty="0"/>
              <a:t>Don’t leave it until the end.</a:t>
            </a:r>
          </a:p>
        </p:txBody>
      </p:sp>
    </p:spTree>
    <p:extLst>
      <p:ext uri="{BB962C8B-B14F-4D97-AF65-F5344CB8AC3E}">
        <p14:creationId xmlns:p14="http://schemas.microsoft.com/office/powerpoint/2010/main" val="4112912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30084"/>
            <a:ext cx="9260759" cy="2560351"/>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600" b="1" dirty="0"/>
              <a:t>Unit 1:</a:t>
            </a:r>
            <a:endParaRPr lang="en-US" sz="3600" b="1" dirty="0">
              <a:solidFill>
                <a:srgbClr val="FF0000"/>
              </a:solidFill>
              <a:highlight>
                <a:srgbClr val="FFFF00"/>
              </a:highlight>
            </a:endParaRPr>
          </a:p>
          <a:p>
            <a:pPr marL="719138" indent="-547688">
              <a:buFont typeface="+mj-lt"/>
              <a:buAutoNum type="arabicPeriod"/>
            </a:pPr>
            <a:r>
              <a:rPr lang="en-US" sz="3600" b="1" dirty="0"/>
              <a:t>Topic 3: </a:t>
            </a:r>
            <a:r>
              <a:rPr lang="en-US" sz="3600" dirty="0"/>
              <a:t>Thinking &amp; Writing Critically (a.2.5hrs).</a:t>
            </a:r>
          </a:p>
          <a:p>
            <a:pPr marL="719138" indent="-547688">
              <a:buFont typeface="+mj-lt"/>
              <a:buAutoNum type="arabicPeriod"/>
            </a:pPr>
            <a:r>
              <a:rPr lang="en-US" sz="3600" b="1" dirty="0"/>
              <a:t>Topic 4: </a:t>
            </a:r>
            <a:r>
              <a:rPr lang="en-US" sz="3600" dirty="0"/>
              <a:t>Understanding Assessment (a.2.5hrs).</a:t>
            </a:r>
            <a:endParaRPr lang="en-US" sz="3600" b="1" dirty="0"/>
          </a:p>
          <a:p>
            <a:pPr marL="1209675" lvl="1" indent="-571500">
              <a:buFont typeface="Arial" panose="020B0604020202020204" pitchFamily="34" charset="0"/>
              <a:buChar char="•"/>
            </a:pPr>
            <a:r>
              <a:rPr lang="en-US" sz="3400" b="1" dirty="0"/>
              <a:t>+ Task 1 of Assignment 1. </a:t>
            </a:r>
            <a:r>
              <a:rPr lang="en-US" sz="3400" dirty="0"/>
              <a:t>(a.2hrs)</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10028112" cy="707886"/>
          </a:xfrm>
          <a:prstGeom prst="rect">
            <a:avLst/>
          </a:prstGeom>
          <a:noFill/>
        </p:spPr>
        <p:txBody>
          <a:bodyPr wrap="square" rtlCol="0">
            <a:spAutoFit/>
          </a:bodyPr>
          <a:lstStyle/>
          <a:p>
            <a:r>
              <a:rPr lang="en-GB" sz="4000" dirty="0"/>
              <a:t>Next: </a:t>
            </a:r>
            <a:r>
              <a:rPr lang="en-US" sz="4000" b="1" kern="1200" dirty="0">
                <a:solidFill>
                  <a:schemeClr val="bg1"/>
                </a:solidFill>
                <a:highlight>
                  <a:srgbClr val="FFFF00"/>
                </a:highlight>
                <a:latin typeface="+mj-lt"/>
                <a:ea typeface="+mj-ea"/>
                <a:cs typeface="+mj-cs"/>
              </a:rPr>
              <a:t>Go to Moodle &amp; complete</a:t>
            </a:r>
            <a:endParaRPr lang="en-GB" sz="4000" dirty="0"/>
          </a:p>
        </p:txBody>
      </p:sp>
      <p:sp>
        <p:nvSpPr>
          <p:cNvPr id="4" name="TextBox 3">
            <a:extLst>
              <a:ext uri="{FF2B5EF4-FFF2-40B4-BE49-F238E27FC236}">
                <a16:creationId xmlns:a16="http://schemas.microsoft.com/office/drawing/2014/main" id="{113E50CA-1411-4BD2-8CE1-6D17B5EE54B9}"/>
              </a:ext>
            </a:extLst>
          </p:cNvPr>
          <p:cNvSpPr txBox="1"/>
          <p:nvPr/>
        </p:nvSpPr>
        <p:spPr>
          <a:xfrm>
            <a:off x="475415" y="4092300"/>
            <a:ext cx="5429737" cy="1323439"/>
          </a:xfrm>
          <a:prstGeom prst="rect">
            <a:avLst/>
          </a:prstGeom>
          <a:noFill/>
        </p:spPr>
        <p:txBody>
          <a:bodyPr wrap="square" rtlCol="0">
            <a:spAutoFit/>
          </a:bodyPr>
          <a:lstStyle/>
          <a:p>
            <a:r>
              <a:rPr lang="en-US" sz="4000" b="1" dirty="0">
                <a:solidFill>
                  <a:srgbClr val="FF0000"/>
                </a:solidFill>
                <a:highlight>
                  <a:srgbClr val="FFFF00"/>
                </a:highlight>
              </a:rPr>
              <a:t>Schedule in your diary /\</a:t>
            </a:r>
          </a:p>
          <a:p>
            <a:endParaRPr lang="en-GB" sz="4000" dirty="0"/>
          </a:p>
        </p:txBody>
      </p:sp>
    </p:spTree>
    <p:extLst>
      <p:ext uri="{BB962C8B-B14F-4D97-AF65-F5344CB8AC3E}">
        <p14:creationId xmlns:p14="http://schemas.microsoft.com/office/powerpoint/2010/main" val="2110399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1" y="2173288"/>
            <a:ext cx="3228474" cy="2847891"/>
          </a:xfrm>
          <a:prstGeom prst="rect">
            <a:avLst/>
          </a:prstGeom>
        </p:spPr>
        <p:txBody>
          <a:bodyPr vert="horz" lIns="91440" tIns="45720" rIns="91440" bIns="45720" rtlCol="0" anchor="ctr">
            <a:normAutofit/>
          </a:bodyPr>
          <a:lstStyle/>
          <a:p>
            <a:pPr>
              <a:lnSpc>
                <a:spcPct val="90000"/>
              </a:lnSpc>
              <a:spcAft>
                <a:spcPts val="600"/>
              </a:spcAft>
            </a:pPr>
            <a:r>
              <a:rPr lang="en-US" sz="36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If time: Student Social. </a:t>
            </a:r>
            <a:br>
              <a:rPr lang="en-US" sz="3600" dirty="0">
                <a:solidFill>
                  <a:schemeClr val="tx1">
                    <a:lumMod val="85000"/>
                    <a:lumOff val="15000"/>
                  </a:schemeClr>
                </a:solidFill>
              </a:rPr>
            </a:br>
            <a:r>
              <a:rPr lang="en-US" sz="2200" dirty="0">
                <a:solidFill>
                  <a:schemeClr val="tx1">
                    <a:lumMod val="85000"/>
                    <a:lumOff val="15000"/>
                  </a:schemeClr>
                </a:solidFill>
              </a:rPr>
              <a:t>(Chat &amp; 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52466"/>
            <a:ext cx="9464052" cy="3483600"/>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4300" b="1" u="sng" dirty="0"/>
              <a:t>Assignment 1 - Tasks 1 and 4.</a:t>
            </a:r>
            <a:endParaRPr lang="en-US" sz="4300" b="1" u="sng" dirty="0">
              <a:solidFill>
                <a:srgbClr val="FF0000"/>
              </a:solidFill>
              <a:highlight>
                <a:srgbClr val="FFFF00"/>
              </a:highlight>
            </a:endParaRPr>
          </a:p>
          <a:p>
            <a:pPr marL="742950" indent="-571500">
              <a:buFont typeface="Arial" panose="020B0604020202020204" pitchFamily="34" charset="0"/>
              <a:buChar char="•"/>
            </a:pPr>
            <a:r>
              <a:rPr lang="en-US" sz="2800" dirty="0"/>
              <a:t>The time to complete these tasks takes longer due to the Online learning content.</a:t>
            </a:r>
          </a:p>
          <a:p>
            <a:pPr marL="742950" indent="-571500">
              <a:buFont typeface="Arial" panose="020B0604020202020204" pitchFamily="34" charset="0"/>
              <a:buChar char="•"/>
            </a:pPr>
            <a:r>
              <a:rPr lang="en-US" sz="2800" dirty="0"/>
              <a:t>Tasks 2 and 3 do not include Online learning content topics and will take less time to complete.</a:t>
            </a:r>
          </a:p>
          <a:p>
            <a:pPr marL="742950" indent="-571500">
              <a:buFont typeface="Arial" panose="020B0604020202020204" pitchFamily="34" charset="0"/>
              <a:buChar char="•"/>
            </a:pPr>
            <a:r>
              <a:rPr lang="en-US" sz="2800" dirty="0"/>
              <a:t>If you are short on time (due to e.g. work &amp; family commitments), focus more on completing the Assignment tasks (90 marks) more than the LO topic activities (10 marks).</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10028112" cy="769441"/>
          </a:xfrm>
          <a:prstGeom prst="rect">
            <a:avLst/>
          </a:prstGeom>
          <a:noFill/>
        </p:spPr>
        <p:txBody>
          <a:bodyPr wrap="square" rtlCol="0">
            <a:spAutoFit/>
          </a:bodyPr>
          <a:lstStyle/>
          <a:p>
            <a:r>
              <a:rPr lang="en-GB" sz="4400" b="1" dirty="0"/>
              <a:t>Tip:</a:t>
            </a:r>
          </a:p>
        </p:txBody>
      </p:sp>
    </p:spTree>
    <p:extLst>
      <p:ext uri="{BB962C8B-B14F-4D97-AF65-F5344CB8AC3E}">
        <p14:creationId xmlns:p14="http://schemas.microsoft.com/office/powerpoint/2010/main" val="37502960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147</TotalTime>
  <Words>952</Words>
  <Application>Microsoft Office PowerPoint</Application>
  <PresentationFormat>Widescreen</PresentationFormat>
  <Paragraphs>74</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Symbol</vt:lpstr>
      <vt:lpstr>Office Theme</vt:lpstr>
      <vt:lpstr>L4: Learning in the Digital Era</vt:lpstr>
      <vt:lpstr>Reminder: Module Flexibility &amp; Accessibility</vt:lpstr>
      <vt:lpstr>Reminders</vt:lpstr>
      <vt:lpstr>PowerPoint Presentation</vt:lpstr>
      <vt:lpstr>PowerPoint Presentation</vt:lpstr>
      <vt:lpstr>Reminder: LO/Topic completion.</vt:lpstr>
      <vt:lpstr>Don’t forget:</vt:lpstr>
      <vt:lpstr>Assignment 1: Task 1 </vt:lpstr>
      <vt:lpstr>Assignment  1 &amp; Task 1 location. Tutor: Show location on Moodle and in Assignment. </vt:lpstr>
      <vt:lpstr>The Key to Success</vt:lpstr>
      <vt:lpstr>PowerPoint Presentation</vt:lpstr>
      <vt:lpstr>Register.</vt:lpstr>
      <vt:lpstr> Questions.</vt:lpstr>
      <vt:lpstr>If time: Student Social.  (Chat &amp; Support each other)</vt:lpstr>
      <vt:lpstr>The End.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28</cp:revision>
  <dcterms:created xsi:type="dcterms:W3CDTF">2020-10-05T12:45:17Z</dcterms:created>
  <dcterms:modified xsi:type="dcterms:W3CDTF">2021-09-22T16:25:45Z</dcterms:modified>
</cp:coreProperties>
</file>