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8"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 id="279" r:id="rId17"/>
    <p:sldId id="265" r:id="rId18"/>
  </p:sldIdLst>
  <p:sldSz cx="18288000" cy="10287000"/>
  <p:notesSz cx="6858000" cy="9144000"/>
  <p:embeddedFontLst>
    <p:embeddedFont>
      <p:font typeface="Open Sauce" panose="020B0604020202020204" charset="0"/>
      <p:regular r:id="rId20"/>
    </p:embeddedFont>
    <p:embeddedFont>
      <p:font typeface="Poppins" panose="00000500000000000000" pitchFamily="2" charset="0"/>
      <p:regular r:id="rId21"/>
      <p:bold r:id="rId22"/>
      <p:italic r:id="rId23"/>
      <p:boldItalic r:id="rId24"/>
    </p:embeddedFont>
    <p:embeddedFont>
      <p:font typeface="Poppins Bold" panose="00000800000000000000"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81699" autoAdjust="0"/>
  </p:normalViewPr>
  <p:slideViewPr>
    <p:cSldViewPr>
      <p:cViewPr varScale="1">
        <p:scale>
          <a:sx n="44" d="100"/>
          <a:sy n="44" d="100"/>
        </p:scale>
        <p:origin x="58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54DED2-70FF-4EA0-B017-6E3BD4328DE5}" type="datetimeFigureOut">
              <a:rPr lang="en-IN" smtClean="0"/>
              <a:t>13-11-2025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3ACCEA-AA2C-47BB-8A96-476E365EF3F3}" type="slidenum">
              <a:rPr lang="en-IN" smtClean="0"/>
              <a:t>‹#›</a:t>
            </a:fld>
            <a:endParaRPr lang="en-IN"/>
          </a:p>
        </p:txBody>
      </p:sp>
    </p:spTree>
    <p:extLst>
      <p:ext uri="{BB962C8B-B14F-4D97-AF65-F5344CB8AC3E}">
        <p14:creationId xmlns:p14="http://schemas.microsoft.com/office/powerpoint/2010/main" val="2930699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3ACCEA-AA2C-47BB-8A96-476E365EF3F3}" type="slidenum">
              <a:rPr lang="en-IN" smtClean="0"/>
              <a:t>2</a:t>
            </a:fld>
            <a:endParaRPr lang="en-IN"/>
          </a:p>
        </p:txBody>
      </p:sp>
    </p:spTree>
    <p:extLst>
      <p:ext uri="{BB962C8B-B14F-4D97-AF65-F5344CB8AC3E}">
        <p14:creationId xmlns:p14="http://schemas.microsoft.com/office/powerpoint/2010/main" val="2323867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D3ACCEA-AA2C-47BB-8A96-476E365EF3F3}" type="slidenum">
              <a:rPr lang="en-IN" smtClean="0"/>
              <a:t>13</a:t>
            </a:fld>
            <a:endParaRPr lang="en-IN"/>
          </a:p>
        </p:txBody>
      </p:sp>
    </p:spTree>
    <p:extLst>
      <p:ext uri="{BB962C8B-B14F-4D97-AF65-F5344CB8AC3E}">
        <p14:creationId xmlns:p14="http://schemas.microsoft.com/office/powerpoint/2010/main" val="3748711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B556D-FC29-A573-BC44-D7F569B98B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85F19B-9C7E-D5BF-E0C6-FD1165744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8330B-2D0E-9CEA-01E8-A53EC41624D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E083CBDE-F9A4-1ED6-1329-0F7F6284AD5F}"/>
              </a:ext>
            </a:extLst>
          </p:cNvPr>
          <p:cNvSpPr>
            <a:spLocks noGrp="1"/>
          </p:cNvSpPr>
          <p:nvPr>
            <p:ph type="sldNum" sz="quarter" idx="5"/>
          </p:nvPr>
        </p:nvSpPr>
        <p:spPr/>
        <p:txBody>
          <a:bodyPr/>
          <a:lstStyle/>
          <a:p>
            <a:fld id="{6D3ACCEA-AA2C-47BB-8A96-476E365EF3F3}" type="slidenum">
              <a:rPr lang="en-IN" smtClean="0"/>
              <a:t>14</a:t>
            </a:fld>
            <a:endParaRPr lang="en-IN"/>
          </a:p>
        </p:txBody>
      </p:sp>
    </p:spTree>
    <p:extLst>
      <p:ext uri="{BB962C8B-B14F-4D97-AF65-F5344CB8AC3E}">
        <p14:creationId xmlns:p14="http://schemas.microsoft.com/office/powerpoint/2010/main" val="4248412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C5A8D-5BC4-CF0A-C0BC-016E6F514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FDE78F-5E7A-52ED-DE94-9506277E7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D6B0D-FF61-B8FB-9BB4-A77F558A7678}"/>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15B581FE-778D-EF72-DBDE-249B8859F95A}"/>
              </a:ext>
            </a:extLst>
          </p:cNvPr>
          <p:cNvSpPr>
            <a:spLocks noGrp="1"/>
          </p:cNvSpPr>
          <p:nvPr>
            <p:ph type="sldNum" sz="quarter" idx="5"/>
          </p:nvPr>
        </p:nvSpPr>
        <p:spPr/>
        <p:txBody>
          <a:bodyPr/>
          <a:lstStyle/>
          <a:p>
            <a:fld id="{6D3ACCEA-AA2C-47BB-8A96-476E365EF3F3}" type="slidenum">
              <a:rPr lang="en-IN" smtClean="0"/>
              <a:t>15</a:t>
            </a:fld>
            <a:endParaRPr lang="en-IN"/>
          </a:p>
        </p:txBody>
      </p:sp>
    </p:spTree>
    <p:extLst>
      <p:ext uri="{BB962C8B-B14F-4D97-AF65-F5344CB8AC3E}">
        <p14:creationId xmlns:p14="http://schemas.microsoft.com/office/powerpoint/2010/main" val="674803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D87F7-2A9B-E88E-F4D7-E21835C8D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DDBF2-5FF1-072A-8414-B1AF6B0DAB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82705E-D508-7CC1-A1CD-16F3C14DDE9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47729EA7-3B6A-7A54-2CD8-20C4CC5D8F85}"/>
              </a:ext>
            </a:extLst>
          </p:cNvPr>
          <p:cNvSpPr>
            <a:spLocks noGrp="1"/>
          </p:cNvSpPr>
          <p:nvPr>
            <p:ph type="sldNum" sz="quarter" idx="5"/>
          </p:nvPr>
        </p:nvSpPr>
        <p:spPr/>
        <p:txBody>
          <a:bodyPr/>
          <a:lstStyle/>
          <a:p>
            <a:fld id="{6D3ACCEA-AA2C-47BB-8A96-476E365EF3F3}" type="slidenum">
              <a:rPr lang="en-IN" smtClean="0"/>
              <a:t>16</a:t>
            </a:fld>
            <a:endParaRPr lang="en-IN"/>
          </a:p>
        </p:txBody>
      </p:sp>
    </p:spTree>
    <p:extLst>
      <p:ext uri="{BB962C8B-B14F-4D97-AF65-F5344CB8AC3E}">
        <p14:creationId xmlns:p14="http://schemas.microsoft.com/office/powerpoint/2010/main" val="3608207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413959" y="3784025"/>
            <a:ext cx="6143892" cy="6424985"/>
          </a:xfrm>
          <a:custGeom>
            <a:avLst/>
            <a:gdLst/>
            <a:ahLst/>
            <a:cxnLst/>
            <a:rect l="l" t="t" r="r" b="b"/>
            <a:pathLst>
              <a:path w="6143892" h="6424985">
                <a:moveTo>
                  <a:pt x="0" y="0"/>
                </a:moveTo>
                <a:lnTo>
                  <a:pt x="6143893" y="0"/>
                </a:lnTo>
                <a:lnTo>
                  <a:pt x="6143893" y="6424986"/>
                </a:lnTo>
                <a:lnTo>
                  <a:pt x="0" y="6424986"/>
                </a:lnTo>
                <a:lnTo>
                  <a:pt x="0" y="0"/>
                </a:lnTo>
                <a:close/>
              </a:path>
            </a:pathLst>
          </a:custGeom>
          <a:blipFill>
            <a:blip r:embed="rId2"/>
            <a:stretch>
              <a:fillRect/>
            </a:stretch>
          </a:blipFill>
        </p:spPr>
        <p:txBody>
          <a:bodyPr/>
          <a:lstStyle/>
          <a:p>
            <a:endParaRPr lang="en-IN"/>
          </a:p>
        </p:txBody>
      </p:sp>
      <p:sp>
        <p:nvSpPr>
          <p:cNvPr id="11" name="TextBox 11"/>
          <p:cNvSpPr txBox="1"/>
          <p:nvPr/>
        </p:nvSpPr>
        <p:spPr>
          <a:xfrm>
            <a:off x="4038600" y="3441065"/>
            <a:ext cx="11305941" cy="1231106"/>
          </a:xfrm>
          <a:prstGeom prst="rect">
            <a:avLst/>
          </a:prstGeom>
        </p:spPr>
        <p:txBody>
          <a:bodyPr wrap="square" lIns="0" tIns="0" rIns="0" bIns="0" rtlCol="0" anchor="t">
            <a:spAutoFit/>
          </a:bodyPr>
          <a:lstStyle/>
          <a:p>
            <a:pPr algn="ctr"/>
            <a:r>
              <a:rPr lang="en-US" sz="4000" b="1" dirty="0">
                <a:solidFill>
                  <a:srgbClr val="000000"/>
                </a:solidFill>
                <a:latin typeface="Poppins Bold"/>
                <a:ea typeface="Poppins Bold"/>
                <a:cs typeface="Poppins Bold"/>
                <a:sym typeface="Poppins Bold"/>
              </a:rPr>
              <a:t>Shrewsbury and Telford Hospital NHS Trust (UK) Maternity Scandal</a:t>
            </a:r>
          </a:p>
        </p:txBody>
      </p:sp>
      <p:sp>
        <p:nvSpPr>
          <p:cNvPr id="17" name="TextBox 17"/>
          <p:cNvSpPr txBox="1"/>
          <p:nvPr/>
        </p:nvSpPr>
        <p:spPr>
          <a:xfrm>
            <a:off x="484254" y="416716"/>
            <a:ext cx="17346546" cy="2462213"/>
          </a:xfrm>
          <a:prstGeom prst="rect">
            <a:avLst/>
          </a:prstGeom>
        </p:spPr>
        <p:txBody>
          <a:bodyPr wrap="square" lIns="0" tIns="0" rIns="0" bIns="0" rtlCol="0" anchor="t">
            <a:spAutoFit/>
          </a:bodyPr>
          <a:lstStyle/>
          <a:p>
            <a:pPr algn="ctr"/>
            <a:r>
              <a:rPr lang="en-US" sz="8000" b="1" dirty="0">
                <a:solidFill>
                  <a:srgbClr val="67C0B3"/>
                </a:solidFill>
                <a:latin typeface="Poppins Bold"/>
                <a:ea typeface="Poppins Bold"/>
                <a:cs typeface="Poppins Bold"/>
                <a:sym typeface="Poppins Bold"/>
              </a:rPr>
              <a:t>LCHS7006 Quality Assurance and Service Improvements</a:t>
            </a:r>
          </a:p>
        </p:txBody>
      </p:sp>
      <p:sp>
        <p:nvSpPr>
          <p:cNvPr id="19" name="Freeform 19"/>
          <p:cNvSpPr/>
          <p:nvPr/>
        </p:nvSpPr>
        <p:spPr>
          <a:xfrm>
            <a:off x="11110373" y="9406965"/>
            <a:ext cx="459086" cy="459086"/>
          </a:xfrm>
          <a:custGeom>
            <a:avLst/>
            <a:gdLst/>
            <a:ahLst/>
            <a:cxnLst/>
            <a:rect l="l" t="t" r="r" b="b"/>
            <a:pathLst>
              <a:path w="459086" h="459086">
                <a:moveTo>
                  <a:pt x="0" y="0"/>
                </a:moveTo>
                <a:lnTo>
                  <a:pt x="459085" y="0"/>
                </a:lnTo>
                <a:lnTo>
                  <a:pt x="459085" y="459085"/>
                </a:lnTo>
                <a:lnTo>
                  <a:pt x="0" y="45908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20" name="Freeform 20"/>
          <p:cNvSpPr/>
          <p:nvPr/>
        </p:nvSpPr>
        <p:spPr>
          <a:xfrm>
            <a:off x="5407188" y="9364980"/>
            <a:ext cx="501070" cy="501070"/>
          </a:xfrm>
          <a:custGeom>
            <a:avLst/>
            <a:gdLst/>
            <a:ahLst/>
            <a:cxnLst/>
            <a:rect l="l" t="t" r="r" b="b"/>
            <a:pathLst>
              <a:path w="501070" h="501070">
                <a:moveTo>
                  <a:pt x="0" y="0"/>
                </a:moveTo>
                <a:lnTo>
                  <a:pt x="501070" y="0"/>
                </a:lnTo>
                <a:lnTo>
                  <a:pt x="501070" y="501070"/>
                </a:lnTo>
                <a:lnTo>
                  <a:pt x="0" y="5010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22" name="TextBox 22"/>
          <p:cNvSpPr txBox="1"/>
          <p:nvPr/>
        </p:nvSpPr>
        <p:spPr>
          <a:xfrm>
            <a:off x="6108404" y="9451176"/>
            <a:ext cx="4868619" cy="376303"/>
          </a:xfrm>
          <a:prstGeom prst="rect">
            <a:avLst/>
          </a:prstGeom>
        </p:spPr>
        <p:txBody>
          <a:bodyPr lIns="0" tIns="0" rIns="0" bIns="0" rtlCol="0" anchor="t">
            <a:spAutoFit/>
          </a:bodyPr>
          <a:lstStyle/>
          <a:p>
            <a:pPr algn="l">
              <a:lnSpc>
                <a:spcPts val="2892"/>
              </a:lnSpc>
            </a:pPr>
            <a:r>
              <a:rPr lang="en-US" sz="2808">
                <a:solidFill>
                  <a:srgbClr val="FFFFFF"/>
                </a:solidFill>
                <a:latin typeface="Open Sauce"/>
                <a:ea typeface="Open Sauce"/>
                <a:cs typeface="Open Sauce"/>
                <a:sym typeface="Open Sauce"/>
              </a:rPr>
              <a:t>hello@reallygreatsite.com</a:t>
            </a:r>
          </a:p>
        </p:txBody>
      </p:sp>
      <p:sp>
        <p:nvSpPr>
          <p:cNvPr id="2" name="TextBox 1">
            <a:extLst>
              <a:ext uri="{FF2B5EF4-FFF2-40B4-BE49-F238E27FC236}">
                <a16:creationId xmlns:a16="http://schemas.microsoft.com/office/drawing/2014/main" id="{343871D2-200A-42F6-9C0A-E6B10E85AFF5}"/>
              </a:ext>
            </a:extLst>
          </p:cNvPr>
          <p:cNvSpPr txBox="1"/>
          <p:nvPr/>
        </p:nvSpPr>
        <p:spPr>
          <a:xfrm>
            <a:off x="9157527" y="7724730"/>
            <a:ext cx="8305800" cy="1938992"/>
          </a:xfrm>
          <a:prstGeom prst="rect">
            <a:avLst/>
          </a:prstGeom>
          <a:noFill/>
        </p:spPr>
        <p:txBody>
          <a:bodyPr wrap="square" rtlCol="0">
            <a:spAutoFit/>
          </a:bodyPr>
          <a:lstStyle/>
          <a:p>
            <a:r>
              <a:rPr lang="en-US" sz="4000" b="1" dirty="0"/>
              <a:t>Student Name: Ajay </a:t>
            </a:r>
            <a:r>
              <a:rPr lang="en-US" sz="4000" b="1" dirty="0" err="1"/>
              <a:t>Bavabahi</a:t>
            </a:r>
            <a:r>
              <a:rPr lang="en-US" sz="4000" b="1" dirty="0"/>
              <a:t> Mayani</a:t>
            </a:r>
            <a:r>
              <a:rPr lang="en-GB" sz="4000" b="1" dirty="0"/>
              <a:t> </a:t>
            </a:r>
            <a:endParaRPr lang="en-US" sz="4000" b="1" dirty="0"/>
          </a:p>
          <a:p>
            <a:endParaRPr lang="en-US" sz="4000" b="1" dirty="0"/>
          </a:p>
          <a:p>
            <a:r>
              <a:rPr lang="en-US" sz="4000" b="1" dirty="0"/>
              <a:t>Student ID: 2434363</a:t>
            </a:r>
            <a:endParaRPr lang="en-GB" sz="4000" b="1"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2A2B0B0-A66E-416F-97AC-C2B81443EB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400" y="4107189"/>
            <a:ext cx="6041797" cy="3657081"/>
          </a:xfrm>
          <a:prstGeom prst="rect">
            <a:avLst/>
          </a:prstGeom>
        </p:spPr>
      </p:pic>
      <p:sp>
        <p:nvSpPr>
          <p:cNvPr id="3" name="Freeform 3"/>
          <p:cNvSpPr/>
          <p:nvPr/>
        </p:nvSpPr>
        <p:spPr>
          <a:xfrm>
            <a:off x="865000" y="62673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4" name="Group 4"/>
          <p:cNvGrpSpPr/>
          <p:nvPr/>
        </p:nvGrpSpPr>
        <p:grpSpPr>
          <a:xfrm>
            <a:off x="7095394" y="1812991"/>
            <a:ext cx="11192606" cy="2045594"/>
            <a:chOff x="0" y="0"/>
            <a:chExt cx="2947847" cy="538757"/>
          </a:xfrm>
        </p:grpSpPr>
        <p:sp>
          <p:nvSpPr>
            <p:cNvPr id="5" name="Freeform 5"/>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p:cNvSpPr txBox="1"/>
          <p:nvPr/>
        </p:nvSpPr>
        <p:spPr>
          <a:xfrm>
            <a:off x="1167588" y="2239214"/>
            <a:ext cx="1452549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Introduction and Case Context</a:t>
            </a:r>
          </a:p>
        </p:txBody>
      </p:sp>
      <p:sp>
        <p:nvSpPr>
          <p:cNvPr id="10" name="TextBox 10"/>
          <p:cNvSpPr txBox="1"/>
          <p:nvPr/>
        </p:nvSpPr>
        <p:spPr>
          <a:xfrm>
            <a:off x="6858000" y="4544965"/>
            <a:ext cx="11192606" cy="5211107"/>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on systemic maternity failures at Shrewsbury and Telford Hospital NHS Trust in the United Kingdom (UK) highlighted improper CTG monitoring, delayed admission or transfer of patients for emergency interventions, and cursory investigations afterwards to avoid external scrutiny as key levers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scope of this presentation is to focus on avoidable maternal and neonatal deaths, mitigation of the challenges of ignored concerns, and poor governance as well.</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With this objective, the focus of this presentation remains fixated on exploring the existing systemic failure in the healthcare system in the UK, apart from driving policy makers to formulate suitable policies, specifically based on the lens of systems theory.</a:t>
            </a:r>
          </a:p>
        </p:txBody>
      </p:sp>
      <p:grpSp>
        <p:nvGrpSpPr>
          <p:cNvPr id="11" name="Group 11"/>
          <p:cNvGrpSpPr/>
          <p:nvPr/>
        </p:nvGrpSpPr>
        <p:grpSpPr>
          <a:xfrm>
            <a:off x="1821075" y="6867801"/>
            <a:ext cx="1792938" cy="1792938"/>
            <a:chOff x="0" y="0"/>
            <a:chExt cx="472214" cy="472214"/>
          </a:xfrm>
        </p:grpSpPr>
        <p:sp>
          <p:nvSpPr>
            <p:cNvPr id="12" name="Freeform 12"/>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FA4CD-301F-B29E-2E85-A998F32C3A0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0BA17CDF-D4C2-6CC4-100A-291C67DD9CFE}"/>
              </a:ext>
            </a:extLst>
          </p:cNvPr>
          <p:cNvSpPr/>
          <p:nvPr/>
        </p:nvSpPr>
        <p:spPr>
          <a:xfrm>
            <a:off x="16992600" y="47697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29F54FD5-97A5-3533-0550-E2925AF0FA70}"/>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F328C876-8395-6E0D-4ABF-4B73112D0E06}"/>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A1F62EE0-3F8C-638D-24C4-A3FA9CF9056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BCE28C85-2F35-ACF9-D019-100FA5D6F344}"/>
              </a:ext>
            </a:extLst>
          </p:cNvPr>
          <p:cNvSpPr txBox="1"/>
          <p:nvPr/>
        </p:nvSpPr>
        <p:spPr>
          <a:xfrm>
            <a:off x="1167588" y="2239214"/>
            <a:ext cx="1452549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Aim of the Presentation</a:t>
            </a:r>
          </a:p>
        </p:txBody>
      </p:sp>
      <p:grpSp>
        <p:nvGrpSpPr>
          <p:cNvPr id="8" name="Group 8">
            <a:extLst>
              <a:ext uri="{FF2B5EF4-FFF2-40B4-BE49-F238E27FC236}">
                <a16:creationId xmlns:a16="http://schemas.microsoft.com/office/drawing/2014/main" id="{4D0E814B-833B-33DD-1F3D-3BB747FE6444}"/>
              </a:ext>
            </a:extLst>
          </p:cNvPr>
          <p:cNvGrpSpPr/>
          <p:nvPr/>
        </p:nvGrpSpPr>
        <p:grpSpPr>
          <a:xfrm>
            <a:off x="533400" y="4107189"/>
            <a:ext cx="5976954" cy="3657081"/>
            <a:chOff x="0" y="0"/>
            <a:chExt cx="925987" cy="566578"/>
          </a:xfrm>
        </p:grpSpPr>
        <p:sp>
          <p:nvSpPr>
            <p:cNvPr id="9" name="Freeform 9">
              <a:extLst>
                <a:ext uri="{FF2B5EF4-FFF2-40B4-BE49-F238E27FC236}">
                  <a16:creationId xmlns:a16="http://schemas.microsoft.com/office/drawing/2014/main" id="{17643B51-A8B1-7DD1-C13E-0267443E4758}"/>
                </a:ext>
              </a:extLst>
            </p:cNvPr>
            <p:cNvSpPr/>
            <p:nvPr/>
          </p:nvSpPr>
          <p:spPr>
            <a:xfrm>
              <a:off x="0" y="0"/>
              <a:ext cx="925987" cy="566578"/>
            </a:xfrm>
            <a:custGeom>
              <a:avLst/>
              <a:gdLst/>
              <a:ahLst/>
              <a:cxnLst/>
              <a:rect l="l" t="t" r="r" b="b"/>
              <a:pathLst>
                <a:path w="925987" h="566578">
                  <a:moveTo>
                    <a:pt x="0" y="0"/>
                  </a:moveTo>
                  <a:lnTo>
                    <a:pt x="925987" y="0"/>
                  </a:lnTo>
                  <a:lnTo>
                    <a:pt x="925987" y="566578"/>
                  </a:lnTo>
                  <a:lnTo>
                    <a:pt x="0" y="566578"/>
                  </a:lnTo>
                  <a:close/>
                </a:path>
              </a:pathLst>
            </a:custGeom>
            <a:blipFill>
              <a:blip r:embed="rId4"/>
              <a:stretch>
                <a:fillRect t="-3014" b="-3014"/>
              </a:stretch>
            </a:blipFill>
          </p:spPr>
          <p:txBody>
            <a:bodyPr/>
            <a:lstStyle/>
            <a:p>
              <a:endParaRPr lang="en-IN"/>
            </a:p>
          </p:txBody>
        </p:sp>
      </p:grpSp>
      <p:sp>
        <p:nvSpPr>
          <p:cNvPr id="10" name="TextBox 10">
            <a:extLst>
              <a:ext uri="{FF2B5EF4-FFF2-40B4-BE49-F238E27FC236}">
                <a16:creationId xmlns:a16="http://schemas.microsoft.com/office/drawing/2014/main" id="{BB1EE61D-83D7-4CFC-2949-AF542E5A846C}"/>
              </a:ext>
            </a:extLst>
          </p:cNvPr>
          <p:cNvSpPr txBox="1"/>
          <p:nvPr/>
        </p:nvSpPr>
        <p:spPr>
          <a:xfrm>
            <a:off x="6858000" y="4544965"/>
            <a:ext cx="11192606" cy="3903056"/>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One of the aims of this presentation is to evaluate the models of quality assurance and system improvement.</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second aim of this presentation is to </a:t>
            </a:r>
            <a:r>
              <a:rPr lang="en-US" sz="2449" dirty="0" err="1">
                <a:solidFill>
                  <a:srgbClr val="000000"/>
                </a:solidFill>
                <a:latin typeface="Poppins"/>
                <a:ea typeface="Poppins"/>
                <a:cs typeface="Poppins"/>
                <a:sym typeface="Poppins"/>
              </a:rPr>
              <a:t>analyse</a:t>
            </a:r>
            <a:r>
              <a:rPr lang="en-US" sz="2449" dirty="0">
                <a:solidFill>
                  <a:srgbClr val="000000"/>
                </a:solidFill>
                <a:latin typeface="Poppins"/>
                <a:ea typeface="Poppins"/>
                <a:cs typeface="Poppins"/>
                <a:sym typeface="Poppins"/>
              </a:rPr>
              <a:t> the policy factors that are highly influential and impactful in shaping the delivery and safety of the entire healthcare system in the country.</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final aim of this presentation is to apply the systems theory so that a few evidence-based recommendations can be developed and suggested to the appropriate authority of the healthcare system in the UK.</a:t>
            </a:r>
          </a:p>
        </p:txBody>
      </p:sp>
      <p:grpSp>
        <p:nvGrpSpPr>
          <p:cNvPr id="11" name="Group 11">
            <a:extLst>
              <a:ext uri="{FF2B5EF4-FFF2-40B4-BE49-F238E27FC236}">
                <a16:creationId xmlns:a16="http://schemas.microsoft.com/office/drawing/2014/main" id="{38FB9093-DA39-EEE3-3CEF-2A69792C7859}"/>
              </a:ext>
            </a:extLst>
          </p:cNvPr>
          <p:cNvGrpSpPr/>
          <p:nvPr/>
        </p:nvGrpSpPr>
        <p:grpSpPr>
          <a:xfrm>
            <a:off x="4419600" y="7151317"/>
            <a:ext cx="1792938" cy="1792938"/>
            <a:chOff x="0" y="0"/>
            <a:chExt cx="472214" cy="472214"/>
          </a:xfrm>
        </p:grpSpPr>
        <p:sp>
          <p:nvSpPr>
            <p:cNvPr id="12" name="Freeform 12">
              <a:extLst>
                <a:ext uri="{FF2B5EF4-FFF2-40B4-BE49-F238E27FC236}">
                  <a16:creationId xmlns:a16="http://schemas.microsoft.com/office/drawing/2014/main" id="{9CBED6BA-0B6A-A071-53C5-742262EE6A1B}"/>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6334FC63-DF99-C8DD-F768-08A785519EAA}"/>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1377651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4F7B4-1B56-F77A-6CB0-D6F930C1E3E0}"/>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FBB42EA9-630A-4FC4-9F65-5880C22FDFED}"/>
              </a:ext>
            </a:extLst>
          </p:cNvPr>
          <p:cNvGrpSpPr/>
          <p:nvPr/>
        </p:nvGrpSpPr>
        <p:grpSpPr>
          <a:xfrm>
            <a:off x="458821" y="670406"/>
            <a:ext cx="1792938" cy="1792938"/>
            <a:chOff x="0" y="0"/>
            <a:chExt cx="472214" cy="472214"/>
          </a:xfrm>
        </p:grpSpPr>
        <p:sp>
          <p:nvSpPr>
            <p:cNvPr id="12" name="Freeform 12">
              <a:extLst>
                <a:ext uri="{FF2B5EF4-FFF2-40B4-BE49-F238E27FC236}">
                  <a16:creationId xmlns:a16="http://schemas.microsoft.com/office/drawing/2014/main" id="{2AC84D5F-9EDA-4824-9DE3-DFFF6B36382A}"/>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04FA55A0-E861-4DB1-BDC6-71BE7524FEFB}"/>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
        <p:nvSpPr>
          <p:cNvPr id="3" name="Freeform 3">
            <a:extLst>
              <a:ext uri="{FF2B5EF4-FFF2-40B4-BE49-F238E27FC236}">
                <a16:creationId xmlns:a16="http://schemas.microsoft.com/office/drawing/2014/main" id="{29754C74-F25F-23BD-CB2F-3034A9A468C7}"/>
              </a:ext>
            </a:extLst>
          </p:cNvPr>
          <p:cNvSpPr/>
          <p:nvPr/>
        </p:nvSpPr>
        <p:spPr>
          <a:xfrm>
            <a:off x="16515235" y="9227221"/>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7166377F-C053-4BC9-BCD3-D35096315FB1}"/>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F508CBAE-D1E5-FE4A-4CDE-3FE81BC75F5A}"/>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8AA6D4F4-6C8D-EF07-9F0D-27432E25EED7}"/>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F7358F0C-6E96-A1C3-06C1-2AC407971017}"/>
              </a:ext>
            </a:extLst>
          </p:cNvPr>
          <p:cNvSpPr txBox="1"/>
          <p:nvPr/>
        </p:nvSpPr>
        <p:spPr>
          <a:xfrm>
            <a:off x="1167588" y="1566875"/>
            <a:ext cx="16663212"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Timeline and Key Facts of the Maternity Scandal</a:t>
            </a:r>
          </a:p>
        </p:txBody>
      </p:sp>
      <p:sp>
        <p:nvSpPr>
          <p:cNvPr id="10" name="TextBox 10">
            <a:extLst>
              <a:ext uri="{FF2B5EF4-FFF2-40B4-BE49-F238E27FC236}">
                <a16:creationId xmlns:a16="http://schemas.microsoft.com/office/drawing/2014/main" id="{4B517A2F-A588-AB2D-8CAA-6B8011DF347A}"/>
              </a:ext>
            </a:extLst>
          </p:cNvPr>
          <p:cNvSpPr txBox="1"/>
          <p:nvPr/>
        </p:nvSpPr>
        <p:spPr>
          <a:xfrm>
            <a:off x="1167588" y="4533900"/>
            <a:ext cx="16883018"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observed that during the preparation of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approximately 23 families submitted their negative reviews on maternity care in the UK healthcare system (UK Gov, 2022). However, between 2000 and 2019, the number grew to approximately 1,500 families that went through the same negative experiences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In the year 2017, upon receiving a request from the Secretary of State for Health and Social Care, the National Health Service (NHS) commissioned its first probing team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important to note here that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was actually published in the year 2022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Some of the common themes that came up through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point to a lack of staff training, flawed risk management systems, and weak clinical governance (UK Gov, 2022). Apart from these, the shortage of staff members and poor culture also came up through the report.</a:t>
            </a:r>
          </a:p>
        </p:txBody>
      </p:sp>
    </p:spTree>
    <p:extLst>
      <p:ext uri="{BB962C8B-B14F-4D97-AF65-F5344CB8AC3E}">
        <p14:creationId xmlns:p14="http://schemas.microsoft.com/office/powerpoint/2010/main" val="3791728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976C6-C069-9F74-7D1B-4CAA8EF4093F}"/>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E15AB97C-BDE5-441B-94E7-CC5D507A9010}"/>
              </a:ext>
            </a:extLst>
          </p:cNvPr>
          <p:cNvGrpSpPr/>
          <p:nvPr/>
        </p:nvGrpSpPr>
        <p:grpSpPr>
          <a:xfrm>
            <a:off x="15335941" y="7914050"/>
            <a:ext cx="1792938" cy="1792938"/>
            <a:chOff x="0" y="0"/>
            <a:chExt cx="472214" cy="472214"/>
          </a:xfrm>
        </p:grpSpPr>
        <p:sp>
          <p:nvSpPr>
            <p:cNvPr id="12" name="Freeform 12">
              <a:extLst>
                <a:ext uri="{FF2B5EF4-FFF2-40B4-BE49-F238E27FC236}">
                  <a16:creationId xmlns:a16="http://schemas.microsoft.com/office/drawing/2014/main" id="{72800639-9C61-4584-A821-9142780E6038}"/>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00324182-C7AE-4D80-B1CB-6BA929439286}"/>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
        <p:nvSpPr>
          <p:cNvPr id="3" name="Freeform 3">
            <a:extLst>
              <a:ext uri="{FF2B5EF4-FFF2-40B4-BE49-F238E27FC236}">
                <a16:creationId xmlns:a16="http://schemas.microsoft.com/office/drawing/2014/main" id="{DCB58EB5-997A-4057-38FF-D3FA3DB4BB26}"/>
              </a:ext>
            </a:extLst>
          </p:cNvPr>
          <p:cNvSpPr/>
          <p:nvPr/>
        </p:nvSpPr>
        <p:spPr>
          <a:xfrm>
            <a:off x="856532" y="9407542"/>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442DD025-F5AD-77A1-A7BB-D0C0B57DEBF2}"/>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C910751B-BF7D-CEB9-CDA4-CE93353A42A9}"/>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B7616939-A8BF-6F7F-F176-9D06A3B8483C}"/>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5CF36955-5118-13D9-7124-628ABC8E6FB0}"/>
              </a:ext>
            </a:extLst>
          </p:cNvPr>
          <p:cNvSpPr txBox="1"/>
          <p:nvPr/>
        </p:nvSpPr>
        <p:spPr>
          <a:xfrm>
            <a:off x="1159121" y="1565871"/>
            <a:ext cx="165954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Theoretical Lens - Systems Theory and Swiss-Cheese Model</a:t>
            </a:r>
          </a:p>
        </p:txBody>
      </p:sp>
      <p:sp>
        <p:nvSpPr>
          <p:cNvPr id="10" name="TextBox 10">
            <a:extLst>
              <a:ext uri="{FF2B5EF4-FFF2-40B4-BE49-F238E27FC236}">
                <a16:creationId xmlns:a16="http://schemas.microsoft.com/office/drawing/2014/main" id="{87F67F73-D308-6702-1022-BB1EBF032C83}"/>
              </a:ext>
            </a:extLst>
          </p:cNvPr>
          <p:cNvSpPr txBox="1"/>
          <p:nvPr/>
        </p:nvSpPr>
        <p:spPr>
          <a:xfrm>
            <a:off x="1159121" y="4544965"/>
            <a:ext cx="16891485"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complex system of healthcare, which is the outcome of the interaction among its people, processes, and policies, can be better viewed through the lens of systems theory and the Swiss-cheese model.</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Going by the explanation given by Jason and Bobak (2022) on the functionality of the systems theory, especially in the context of improving intervention outcomes, it becomes clear that the change of any individual system component among people, </a:t>
            </a:r>
            <a:r>
              <a:rPr lang="en-US" sz="2449" dirty="0" err="1">
                <a:solidFill>
                  <a:srgbClr val="000000"/>
                </a:solidFill>
                <a:latin typeface="Poppins"/>
                <a:ea typeface="Poppins"/>
                <a:cs typeface="Poppins"/>
                <a:sym typeface="Poppins"/>
              </a:rPr>
              <a:t>organisation</a:t>
            </a:r>
            <a:r>
              <a:rPr lang="en-US" sz="2449" dirty="0">
                <a:solidFill>
                  <a:srgbClr val="000000"/>
                </a:solidFill>
                <a:latin typeface="Poppins"/>
                <a:ea typeface="Poppins"/>
                <a:cs typeface="Poppins"/>
                <a:sym typeface="Poppins"/>
              </a:rPr>
              <a:t>, group, society, or community can affect others. Thus, it helps to understand how multiple </a:t>
            </a:r>
            <a:r>
              <a:rPr lang="en-US" sz="2449" dirty="0" err="1">
                <a:solidFill>
                  <a:srgbClr val="000000"/>
                </a:solidFill>
                <a:latin typeface="Poppins"/>
                <a:ea typeface="Poppins"/>
                <a:cs typeface="Poppins"/>
                <a:sym typeface="Poppins"/>
              </a:rPr>
              <a:t>defence</a:t>
            </a:r>
            <a:r>
              <a:rPr lang="en-US" sz="2449" dirty="0">
                <a:solidFill>
                  <a:srgbClr val="000000"/>
                </a:solidFill>
                <a:latin typeface="Poppins"/>
                <a:ea typeface="Poppins"/>
                <a:cs typeface="Poppins"/>
                <a:sym typeface="Poppins"/>
              </a:rPr>
              <a:t> layers failed together to lead to the maternity scandal at the hospital.</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Additionally, according to the theory of active and latent failures, popularly known as the Swiss-cheese model, failure in a complex system such as the healthcare system is generally caused by unsafe regulations, preconditions of unsafe regulations, lack or absence of supervision, and </a:t>
            </a:r>
            <a:r>
              <a:rPr lang="en-US" sz="2449" dirty="0" err="1">
                <a:solidFill>
                  <a:srgbClr val="000000"/>
                </a:solidFill>
                <a:latin typeface="Poppins"/>
                <a:ea typeface="Poppins"/>
                <a:cs typeface="Poppins"/>
                <a:sym typeface="Poppins"/>
              </a:rPr>
              <a:t>organisational</a:t>
            </a:r>
            <a:r>
              <a:rPr lang="en-US" sz="2449" dirty="0">
                <a:solidFill>
                  <a:srgbClr val="000000"/>
                </a:solidFill>
                <a:latin typeface="Poppins"/>
                <a:ea typeface="Poppins"/>
                <a:cs typeface="Poppins"/>
                <a:sym typeface="Poppins"/>
              </a:rPr>
              <a:t> influences (Wiegmann et al., 2022).</a:t>
            </a:r>
          </a:p>
        </p:txBody>
      </p:sp>
    </p:spTree>
    <p:extLst>
      <p:ext uri="{BB962C8B-B14F-4D97-AF65-F5344CB8AC3E}">
        <p14:creationId xmlns:p14="http://schemas.microsoft.com/office/powerpoint/2010/main" val="3503558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6A630-A598-083C-A537-2381F713F1AD}"/>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657FF405-4957-47C8-AE26-0369DC86A7D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50364" y="4307226"/>
            <a:ext cx="6337094" cy="3560843"/>
          </a:xfrm>
          <a:prstGeom prst="rect">
            <a:avLst/>
          </a:prstGeom>
        </p:spPr>
      </p:pic>
      <p:sp>
        <p:nvSpPr>
          <p:cNvPr id="3" name="Freeform 3">
            <a:extLst>
              <a:ext uri="{FF2B5EF4-FFF2-40B4-BE49-F238E27FC236}">
                <a16:creationId xmlns:a16="http://schemas.microsoft.com/office/drawing/2014/main" id="{5C94A589-5A45-F526-EF98-A881FF499B62}"/>
              </a:ext>
            </a:extLst>
          </p:cNvPr>
          <p:cNvSpPr/>
          <p:nvPr/>
        </p:nvSpPr>
        <p:spPr>
          <a:xfrm>
            <a:off x="865000" y="62673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8F85EAED-874E-FDA6-2AB7-16275B4DD6AC}"/>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71B1E8E6-7A8D-86D4-B480-E5F79A05DBB5}"/>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FF980B28-A53E-7A00-762B-E9668F078C4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2488BEBA-FA45-1D36-EB5A-DDDDE316645F}"/>
              </a:ext>
            </a:extLst>
          </p:cNvPr>
          <p:cNvSpPr txBox="1"/>
          <p:nvPr/>
        </p:nvSpPr>
        <p:spPr>
          <a:xfrm>
            <a:off x="1133721" y="1610837"/>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Mapping System Failure using Systems Theory</a:t>
            </a:r>
          </a:p>
        </p:txBody>
      </p:sp>
      <p:sp>
        <p:nvSpPr>
          <p:cNvPr id="10" name="TextBox 10">
            <a:extLst>
              <a:ext uri="{FF2B5EF4-FFF2-40B4-BE49-F238E27FC236}">
                <a16:creationId xmlns:a16="http://schemas.microsoft.com/office/drawing/2014/main" id="{F69309CA-66FC-FC47-3D94-C1C9F93729D4}"/>
              </a:ext>
            </a:extLst>
          </p:cNvPr>
          <p:cNvSpPr txBox="1"/>
          <p:nvPr/>
        </p:nvSpPr>
        <p:spPr>
          <a:xfrm>
            <a:off x="6858000" y="4544965"/>
            <a:ext cx="11192606" cy="5211107"/>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One of the components that the systems theory pointed to was people, and according to the theory, any change in this component is bound to affect others, such as the community.</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highlighted that there was a culture of "them and us" that existed between the midwifery staff members and the consultants that prevented the timely escalation of critical cases to senior clinicians (UK Gov, 2022). This clearly indicates the failure in the people component of the healthcare system.</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the systems theory indicates that failure in one component can adversely impact others, it is exactly highlighted through the 201 deaths resulting from care issues, and an additional 29 cases of brain injuries suffered by babies (BBC, 2022a).</a:t>
            </a:r>
          </a:p>
        </p:txBody>
      </p:sp>
      <p:grpSp>
        <p:nvGrpSpPr>
          <p:cNvPr id="11" name="Group 11">
            <a:extLst>
              <a:ext uri="{FF2B5EF4-FFF2-40B4-BE49-F238E27FC236}">
                <a16:creationId xmlns:a16="http://schemas.microsoft.com/office/drawing/2014/main" id="{79E5E250-6063-9132-C753-4D7BDED5B8EB}"/>
              </a:ext>
            </a:extLst>
          </p:cNvPr>
          <p:cNvGrpSpPr/>
          <p:nvPr/>
        </p:nvGrpSpPr>
        <p:grpSpPr>
          <a:xfrm>
            <a:off x="573708" y="7429500"/>
            <a:ext cx="1792938" cy="1792938"/>
            <a:chOff x="0" y="0"/>
            <a:chExt cx="472214" cy="472214"/>
          </a:xfrm>
        </p:grpSpPr>
        <p:sp>
          <p:nvSpPr>
            <p:cNvPr id="12" name="Freeform 12">
              <a:extLst>
                <a:ext uri="{FF2B5EF4-FFF2-40B4-BE49-F238E27FC236}">
                  <a16:creationId xmlns:a16="http://schemas.microsoft.com/office/drawing/2014/main" id="{1C2F837F-9768-59AB-8D2B-EB72CCDA330B}"/>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7F410ED5-E88F-EB8C-946A-113B2F8ED0F7}"/>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3959893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39A23-4932-B41B-9232-52C09EC3C593}"/>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40F5B6E8-F3EF-6664-93B9-0BDA1ABD62E3}"/>
              </a:ext>
            </a:extLst>
          </p:cNvPr>
          <p:cNvGrpSpPr/>
          <p:nvPr/>
        </p:nvGrpSpPr>
        <p:grpSpPr>
          <a:xfrm>
            <a:off x="237252" y="324509"/>
            <a:ext cx="1792938" cy="1792938"/>
            <a:chOff x="0" y="0"/>
            <a:chExt cx="472214" cy="472214"/>
          </a:xfrm>
        </p:grpSpPr>
        <p:sp>
          <p:nvSpPr>
            <p:cNvPr id="12" name="Freeform 12">
              <a:extLst>
                <a:ext uri="{FF2B5EF4-FFF2-40B4-BE49-F238E27FC236}">
                  <a16:creationId xmlns:a16="http://schemas.microsoft.com/office/drawing/2014/main" id="{65944380-2C2D-DAD4-CF17-55AEE04CA0E5}"/>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7C72906C-ED7E-8BE1-98E8-63B882844538}"/>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
        <p:nvSpPr>
          <p:cNvPr id="3" name="Freeform 3">
            <a:extLst>
              <a:ext uri="{FF2B5EF4-FFF2-40B4-BE49-F238E27FC236}">
                <a16:creationId xmlns:a16="http://schemas.microsoft.com/office/drawing/2014/main" id="{20103063-52EC-EB24-C4C2-F7C65D44C501}"/>
              </a:ext>
            </a:extLst>
          </p:cNvPr>
          <p:cNvSpPr/>
          <p:nvPr/>
        </p:nvSpPr>
        <p:spPr>
          <a:xfrm>
            <a:off x="16840200" y="622085"/>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9C5B255B-EC78-843E-5518-C5A5A0AB1A96}"/>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CDAD1D06-2FB8-C337-0632-CE71080CC152}"/>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168CBD8E-1E51-B562-5A59-087D33C1BC24}"/>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ADCB5595-036D-F6AB-7161-755E2200EF5B}"/>
              </a:ext>
            </a:extLst>
          </p:cNvPr>
          <p:cNvSpPr txBox="1"/>
          <p:nvPr/>
        </p:nvSpPr>
        <p:spPr>
          <a:xfrm>
            <a:off x="1133721" y="1610837"/>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Root Cause Analysis through a System Lens</a:t>
            </a:r>
          </a:p>
        </p:txBody>
      </p:sp>
      <p:sp>
        <p:nvSpPr>
          <p:cNvPr id="10" name="TextBox 10">
            <a:extLst>
              <a:ext uri="{FF2B5EF4-FFF2-40B4-BE49-F238E27FC236}">
                <a16:creationId xmlns:a16="http://schemas.microsoft.com/office/drawing/2014/main" id="{2C1C4911-909B-9A1E-A1A8-0F1DBDB7B7B8}"/>
              </a:ext>
            </a:extLst>
          </p:cNvPr>
          <p:cNvSpPr txBox="1"/>
          <p:nvPr/>
        </p:nvSpPr>
        <p:spPr>
          <a:xfrm>
            <a:off x="6828694" y="4039411"/>
            <a:ext cx="11192606" cy="608314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One of the root causes that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found is that there exists a significant training and staffing gap between midwives and the core medical workforce, which is adversely impacting the entire work conditions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review report also identified the existence of a weak risk management system, including incident reporting, developing action plans, and learning from incidents (UK Gov, 2022). These clearly are the breeding grounds for catastrophic failures in the entire healthcare system in the country.</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insights derived from the review report help to understand the other root cause as well, which is the lack of safety culture, and weak policy and procedure review procedures (UK Gov, 2022). Mitigation of these root causes would have enabled the hospital to follow the updated national guidance in a timely manner.</a:t>
            </a:r>
          </a:p>
        </p:txBody>
      </p:sp>
      <p:pic>
        <p:nvPicPr>
          <p:cNvPr id="19" name="Picture 18">
            <a:extLst>
              <a:ext uri="{FF2B5EF4-FFF2-40B4-BE49-F238E27FC236}">
                <a16:creationId xmlns:a16="http://schemas.microsoft.com/office/drawing/2014/main" id="{DCFC9C6D-5326-44D2-85F9-5C56BE901E48}"/>
              </a:ext>
            </a:extLst>
          </p:cNvPr>
          <p:cNvPicPr>
            <a:picLocks noChangeAspect="1"/>
          </p:cNvPicPr>
          <p:nvPr/>
        </p:nvPicPr>
        <p:blipFill rotWithShape="1">
          <a:blip r:embed="rId4">
            <a:extLst>
              <a:ext uri="{28A0092B-C50C-407E-A947-70E740481C1C}">
                <a14:useLocalDpi xmlns:a14="http://schemas.microsoft.com/office/drawing/2010/main" val="0"/>
              </a:ext>
            </a:extLst>
          </a:blip>
          <a:srcRect l="12550" r="14287"/>
          <a:stretch/>
        </p:blipFill>
        <p:spPr>
          <a:xfrm>
            <a:off x="497324" y="4107189"/>
            <a:ext cx="6172200" cy="3657080"/>
          </a:xfrm>
          <a:prstGeom prst="rect">
            <a:avLst/>
          </a:prstGeom>
        </p:spPr>
      </p:pic>
    </p:spTree>
    <p:extLst>
      <p:ext uri="{BB962C8B-B14F-4D97-AF65-F5344CB8AC3E}">
        <p14:creationId xmlns:p14="http://schemas.microsoft.com/office/powerpoint/2010/main" val="24482934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70505-F9E7-DA17-E4D2-A628E4034A88}"/>
            </a:ext>
          </a:extLst>
        </p:cNvPr>
        <p:cNvGrpSpPr/>
        <p:nvPr/>
      </p:nvGrpSpPr>
      <p:grpSpPr>
        <a:xfrm>
          <a:off x="0" y="0"/>
          <a:ext cx="0" cy="0"/>
          <a:chOff x="0" y="0"/>
          <a:chExt cx="0" cy="0"/>
        </a:xfrm>
      </p:grpSpPr>
      <p:grpSp>
        <p:nvGrpSpPr>
          <p:cNvPr id="6" name="Group 11">
            <a:extLst>
              <a:ext uri="{FF2B5EF4-FFF2-40B4-BE49-F238E27FC236}">
                <a16:creationId xmlns:a16="http://schemas.microsoft.com/office/drawing/2014/main" id="{EB61EE5C-507E-44CC-858A-09F49C056DE9}"/>
              </a:ext>
            </a:extLst>
          </p:cNvPr>
          <p:cNvGrpSpPr/>
          <p:nvPr/>
        </p:nvGrpSpPr>
        <p:grpSpPr>
          <a:xfrm>
            <a:off x="15867531" y="290742"/>
            <a:ext cx="1792938" cy="1792938"/>
            <a:chOff x="0" y="0"/>
            <a:chExt cx="472214" cy="472214"/>
          </a:xfrm>
        </p:grpSpPr>
        <p:sp>
          <p:nvSpPr>
            <p:cNvPr id="8" name="Freeform 12">
              <a:extLst>
                <a:ext uri="{FF2B5EF4-FFF2-40B4-BE49-F238E27FC236}">
                  <a16:creationId xmlns:a16="http://schemas.microsoft.com/office/drawing/2014/main" id="{02E78025-CFDD-42CA-BFCE-108B77904787}"/>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9" name="TextBox 13">
              <a:extLst>
                <a:ext uri="{FF2B5EF4-FFF2-40B4-BE49-F238E27FC236}">
                  <a16:creationId xmlns:a16="http://schemas.microsoft.com/office/drawing/2014/main" id="{4E9C46C6-1CD9-4A95-AF7F-706EC0691CD3}"/>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167C4879-4A9A-9856-C345-30A50EF0007C}"/>
              </a:ext>
            </a:extLst>
          </p:cNvPr>
          <p:cNvSpPr txBox="1"/>
          <p:nvPr/>
        </p:nvSpPr>
        <p:spPr>
          <a:xfrm>
            <a:off x="304800" y="40432"/>
            <a:ext cx="1770803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Fishbone Diagram of Systemic Categories</a:t>
            </a:r>
          </a:p>
        </p:txBody>
      </p:sp>
      <p:sp>
        <p:nvSpPr>
          <p:cNvPr id="10" name="TextBox 10">
            <a:extLst>
              <a:ext uri="{FF2B5EF4-FFF2-40B4-BE49-F238E27FC236}">
                <a16:creationId xmlns:a16="http://schemas.microsoft.com/office/drawing/2014/main" id="{B49451C9-536A-871B-45F9-BC2325390BDE}"/>
              </a:ext>
            </a:extLst>
          </p:cNvPr>
          <p:cNvSpPr txBox="1"/>
          <p:nvPr/>
        </p:nvSpPr>
        <p:spPr>
          <a:xfrm>
            <a:off x="7895167" y="1714500"/>
            <a:ext cx="10088033" cy="8261492"/>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The Ishikawa diagram, also popularly known as the fishbone diagram, aims at unveiling the root causes of a problem by visually arranging the potential causes into specific categories (Majka, 2023). </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The diagram helps to understand the potential root causes of the preventable maternal and infant harm incidents that took place in the </a:t>
            </a:r>
            <a:r>
              <a:rPr lang="en-US" sz="2400" dirty="0" err="1">
                <a:solidFill>
                  <a:srgbClr val="000000"/>
                </a:solidFill>
                <a:latin typeface="Poppins"/>
                <a:ea typeface="Poppins"/>
                <a:cs typeface="Poppins"/>
                <a:sym typeface="Poppins"/>
              </a:rPr>
              <a:t>SaTH</a:t>
            </a:r>
            <a:r>
              <a:rPr lang="en-US" sz="2400" dirty="0">
                <a:solidFill>
                  <a:srgbClr val="000000"/>
                </a:solidFill>
                <a:latin typeface="Poppins"/>
                <a:ea typeface="Poppins"/>
                <a:cs typeface="Poppins"/>
                <a:sym typeface="Poppins"/>
              </a:rPr>
              <a:t> maternity services.</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One of the root causes that is identified indicates the staffing problem, which is exacerbated by the chronic shortage of midwives and clinicians that led to excessive workload, fatigue and errors.</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In addition to this, inadequate training aggravated the issue, also because incompetent staff members did not know the escalation protocols, leading to deaths.</a:t>
            </a:r>
          </a:p>
          <a:p>
            <a:pPr marL="342900" indent="-342900" algn="just">
              <a:lnSpc>
                <a:spcPts val="3429"/>
              </a:lnSpc>
              <a:buFont typeface="Arial" panose="020B0604020202020204" pitchFamily="34" charset="0"/>
              <a:buChar char="•"/>
            </a:pPr>
            <a:r>
              <a:rPr lang="en-US" sz="2400" dirty="0">
                <a:solidFill>
                  <a:srgbClr val="000000"/>
                </a:solidFill>
                <a:latin typeface="Poppins"/>
                <a:ea typeface="Poppins"/>
                <a:cs typeface="Poppins"/>
                <a:sym typeface="Poppins"/>
              </a:rPr>
              <a:t>The </a:t>
            </a:r>
            <a:r>
              <a:rPr lang="en-US" sz="2400" dirty="0" err="1">
                <a:solidFill>
                  <a:srgbClr val="000000"/>
                </a:solidFill>
                <a:latin typeface="Poppins"/>
                <a:ea typeface="Poppins"/>
                <a:cs typeface="Poppins"/>
                <a:sym typeface="Poppins"/>
              </a:rPr>
              <a:t>organisational</a:t>
            </a:r>
            <a:r>
              <a:rPr lang="en-US" sz="2400" dirty="0">
                <a:solidFill>
                  <a:srgbClr val="000000"/>
                </a:solidFill>
                <a:latin typeface="Poppins"/>
                <a:ea typeface="Poppins"/>
                <a:cs typeface="Poppins"/>
                <a:sym typeface="Poppins"/>
              </a:rPr>
              <a:t> culture of promoting natural birth, and suppressing any concerns raised by the patients or their families, and weak leadership, allowing non-adherence to established norms, are some of the other identified systemic challenges.</a:t>
            </a:r>
          </a:p>
        </p:txBody>
      </p:sp>
      <p:pic>
        <p:nvPicPr>
          <p:cNvPr id="2" name="Picture 1">
            <a:extLst>
              <a:ext uri="{FF2B5EF4-FFF2-40B4-BE49-F238E27FC236}">
                <a16:creationId xmlns:a16="http://schemas.microsoft.com/office/drawing/2014/main" id="{F0B6B38E-D8CA-07DF-5FF3-7CF678953990}"/>
              </a:ext>
            </a:extLst>
          </p:cNvPr>
          <p:cNvPicPr>
            <a:picLocks noChangeAspect="1"/>
          </p:cNvPicPr>
          <p:nvPr/>
        </p:nvPicPr>
        <p:blipFill>
          <a:blip r:embed="rId2"/>
          <a:stretch>
            <a:fillRect/>
          </a:stretch>
        </p:blipFill>
        <p:spPr>
          <a:xfrm>
            <a:off x="175684" y="3539689"/>
            <a:ext cx="7848600" cy="5378841"/>
          </a:xfrm>
          <a:prstGeom prst="rect">
            <a:avLst/>
          </a:prstGeom>
        </p:spPr>
      </p:pic>
      <p:sp>
        <p:nvSpPr>
          <p:cNvPr id="5" name="Freeform 3">
            <a:extLst>
              <a:ext uri="{FF2B5EF4-FFF2-40B4-BE49-F238E27FC236}">
                <a16:creationId xmlns:a16="http://schemas.microsoft.com/office/drawing/2014/main" id="{81EBBE9D-AD40-498A-BF3C-ABC03D926F14}"/>
              </a:ext>
            </a:extLst>
          </p:cNvPr>
          <p:cNvSpPr/>
          <p:nvPr/>
        </p:nvSpPr>
        <p:spPr>
          <a:xfrm>
            <a:off x="16764000" y="9413578"/>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extLst>
      <p:ext uri="{BB962C8B-B14F-4D97-AF65-F5344CB8AC3E}">
        <p14:creationId xmlns:p14="http://schemas.microsoft.com/office/powerpoint/2010/main" val="827640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2ED27-5DA3-206D-D501-0B917E5D5E89}"/>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35AC256E-13EB-453E-803A-4BCC1BE50A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1019" y="4228895"/>
            <a:ext cx="6124377" cy="3444962"/>
          </a:xfrm>
          <a:prstGeom prst="rect">
            <a:avLst/>
          </a:prstGeom>
        </p:spPr>
      </p:pic>
      <p:sp>
        <p:nvSpPr>
          <p:cNvPr id="3" name="Freeform 3">
            <a:extLst>
              <a:ext uri="{FF2B5EF4-FFF2-40B4-BE49-F238E27FC236}">
                <a16:creationId xmlns:a16="http://schemas.microsoft.com/office/drawing/2014/main" id="{DE5603E4-147A-1486-58E8-F132F533FCB7}"/>
              </a:ext>
            </a:extLst>
          </p:cNvPr>
          <p:cNvSpPr/>
          <p:nvPr/>
        </p:nvSpPr>
        <p:spPr>
          <a:xfrm>
            <a:off x="831132" y="9250518"/>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FA223083-A21D-963E-C5A2-4F1C3E135DEE}"/>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BAD15F6B-4E0F-ABCD-0EED-4225B14D1237}"/>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CE1D74AC-3AA8-F332-BE49-7B628D3D8C8E}"/>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5F008D59-7759-4501-3DE9-370F9DCFE09F}"/>
              </a:ext>
            </a:extLst>
          </p:cNvPr>
          <p:cNvSpPr txBox="1"/>
          <p:nvPr/>
        </p:nvSpPr>
        <p:spPr>
          <a:xfrm>
            <a:off x="1133721" y="1610837"/>
            <a:ext cx="16620879"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Application of the Donabedian Model</a:t>
            </a:r>
          </a:p>
        </p:txBody>
      </p:sp>
      <p:sp>
        <p:nvSpPr>
          <p:cNvPr id="10" name="TextBox 10">
            <a:extLst>
              <a:ext uri="{FF2B5EF4-FFF2-40B4-BE49-F238E27FC236}">
                <a16:creationId xmlns:a16="http://schemas.microsoft.com/office/drawing/2014/main" id="{F08E0980-6C17-0C64-C682-D8D598DEFB31}"/>
              </a:ext>
            </a:extLst>
          </p:cNvPr>
          <p:cNvSpPr txBox="1"/>
          <p:nvPr/>
        </p:nvSpPr>
        <p:spPr>
          <a:xfrm>
            <a:off x="6828694" y="4039411"/>
            <a:ext cx="11192606" cy="5211107"/>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Donabedian model, when applied in the healthcare system, helps to unravel the differences between actual performance and the expected performance, focusing on quality improvements (</a:t>
            </a:r>
            <a:r>
              <a:rPr lang="en-US" sz="2449" dirty="0" err="1">
                <a:solidFill>
                  <a:srgbClr val="000000"/>
                </a:solidFill>
                <a:latin typeface="Poppins"/>
                <a:ea typeface="Poppins"/>
                <a:cs typeface="Poppins"/>
                <a:sym typeface="Poppins"/>
              </a:rPr>
              <a:t>Sharew</a:t>
            </a:r>
            <a:r>
              <a:rPr lang="en-US" sz="2449" dirty="0">
                <a:solidFill>
                  <a:srgbClr val="000000"/>
                </a:solidFill>
                <a:latin typeface="Poppins"/>
                <a:ea typeface="Poppins"/>
                <a:cs typeface="Poppins"/>
                <a:sym typeface="Poppins"/>
              </a:rPr>
              <a:t> et al., 2020).</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structural aspect of the model suggests that staffing levels and governance frameworks need to be at their best. Besides, healthcare facilities require the acquisition of quality equipment.</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process aspect of the model </a:t>
            </a:r>
            <a:r>
              <a:rPr lang="en-US" sz="2449" dirty="0" err="1">
                <a:solidFill>
                  <a:srgbClr val="000000"/>
                </a:solidFill>
                <a:latin typeface="Poppins"/>
                <a:ea typeface="Poppins"/>
                <a:cs typeface="Poppins"/>
                <a:sym typeface="Poppins"/>
              </a:rPr>
              <a:t>emphasises</a:t>
            </a:r>
            <a:r>
              <a:rPr lang="en-US" sz="2449" dirty="0">
                <a:solidFill>
                  <a:srgbClr val="000000"/>
                </a:solidFill>
                <a:latin typeface="Poppins"/>
                <a:ea typeface="Poppins"/>
                <a:cs typeface="Poppins"/>
                <a:sym typeface="Poppins"/>
              </a:rPr>
              <a:t> improving the clinical assessment, incident learning, and escalation matrices.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If the model can be followed rigorously, the outcome would be </a:t>
            </a:r>
            <a:r>
              <a:rPr lang="en-US" sz="2449" dirty="0" err="1">
                <a:solidFill>
                  <a:srgbClr val="000000"/>
                </a:solidFill>
                <a:latin typeface="Poppins"/>
                <a:ea typeface="Poppins"/>
                <a:cs typeface="Poppins"/>
                <a:sym typeface="Poppins"/>
              </a:rPr>
              <a:t>favourable</a:t>
            </a:r>
            <a:r>
              <a:rPr lang="en-US" sz="2449" dirty="0">
                <a:solidFill>
                  <a:srgbClr val="000000"/>
                </a:solidFill>
                <a:latin typeface="Poppins"/>
                <a:ea typeface="Poppins"/>
                <a:cs typeface="Poppins"/>
                <a:sym typeface="Poppins"/>
              </a:rPr>
              <a:t> for the healthcare facility, including avoiding deaths, family trauma, or reputational damage.</a:t>
            </a:r>
          </a:p>
        </p:txBody>
      </p:sp>
      <p:grpSp>
        <p:nvGrpSpPr>
          <p:cNvPr id="11" name="Group 11">
            <a:extLst>
              <a:ext uri="{FF2B5EF4-FFF2-40B4-BE49-F238E27FC236}">
                <a16:creationId xmlns:a16="http://schemas.microsoft.com/office/drawing/2014/main" id="{32CFCA2B-EB40-F31D-6903-AF19BF2F7FAD}"/>
              </a:ext>
            </a:extLst>
          </p:cNvPr>
          <p:cNvGrpSpPr/>
          <p:nvPr/>
        </p:nvGrpSpPr>
        <p:grpSpPr>
          <a:xfrm>
            <a:off x="1905000" y="7124700"/>
            <a:ext cx="1792938" cy="1792938"/>
            <a:chOff x="0" y="0"/>
            <a:chExt cx="472214" cy="472214"/>
          </a:xfrm>
        </p:grpSpPr>
        <p:sp>
          <p:nvSpPr>
            <p:cNvPr id="12" name="Freeform 12">
              <a:extLst>
                <a:ext uri="{FF2B5EF4-FFF2-40B4-BE49-F238E27FC236}">
                  <a16:creationId xmlns:a16="http://schemas.microsoft.com/office/drawing/2014/main" id="{8BC6CD12-5DE2-24DD-45EA-B3EC821A7755}"/>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74F30C81-1401-C353-2259-55FCFD1D12A1}"/>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1451403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EE339-068D-4571-A4DE-FDC96BA01D49}"/>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D46D40CB-2395-CAF1-7D57-B12C311DA688}"/>
              </a:ext>
            </a:extLst>
          </p:cNvPr>
          <p:cNvSpPr/>
          <p:nvPr/>
        </p:nvSpPr>
        <p:spPr>
          <a:xfrm>
            <a:off x="865000" y="62673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CD82422D-C755-E57E-80E1-9A97A10A6916}"/>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1A7D30EF-3929-A51D-C1D3-AD2940705B08}"/>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1583EBE8-FF62-60A3-895E-8B27D9026CE5}"/>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D8917F0C-3D4B-D978-9122-8FEDF110AB30}"/>
              </a:ext>
            </a:extLst>
          </p:cNvPr>
          <p:cNvSpPr txBox="1"/>
          <p:nvPr/>
        </p:nvSpPr>
        <p:spPr>
          <a:xfrm>
            <a:off x="2217695" y="2220723"/>
            <a:ext cx="16620879"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Policy and Governance Failures</a:t>
            </a:r>
          </a:p>
        </p:txBody>
      </p:sp>
      <p:sp>
        <p:nvSpPr>
          <p:cNvPr id="10" name="TextBox 10">
            <a:extLst>
              <a:ext uri="{FF2B5EF4-FFF2-40B4-BE49-F238E27FC236}">
                <a16:creationId xmlns:a16="http://schemas.microsoft.com/office/drawing/2014/main" id="{EE048B48-FD2E-491F-773B-2D6BE8DAE2B4}"/>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NHS is found to have published a care bundle, titled “Saving Babies’ Lives”, which aimed at lowering perinatal deaths (NHS, 2025). However, the scandal involving the </a:t>
            </a:r>
            <a:r>
              <a:rPr lang="en-US" sz="2449" dirty="0" err="1">
                <a:solidFill>
                  <a:srgbClr val="000000"/>
                </a:solidFill>
                <a:latin typeface="Poppins"/>
                <a:ea typeface="Poppins"/>
                <a:cs typeface="Poppins"/>
                <a:sym typeface="Poppins"/>
              </a:rPr>
              <a:t>SaTH</a:t>
            </a:r>
            <a:r>
              <a:rPr lang="en-US" sz="2449" dirty="0">
                <a:solidFill>
                  <a:srgbClr val="000000"/>
                </a:solidFill>
                <a:latin typeface="Poppins"/>
                <a:ea typeface="Poppins"/>
                <a:cs typeface="Poppins"/>
                <a:sym typeface="Poppins"/>
              </a:rPr>
              <a:t> care facility suggests that the national safety guideline was poorly adopted. This also underscores a visible disconnect between policy intent and front-line implementation.</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Drawing insights from the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report, it can be said that weak regulatory follow-up to avoid external scrutiny shows a failure to take ownership of the fatal incidents (UK Gov, 2022).</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group culture among the employees hindered reporting of incident data, leading to board oversight as well (UK Gov, 2022). </a:t>
            </a:r>
          </a:p>
        </p:txBody>
      </p:sp>
      <p:grpSp>
        <p:nvGrpSpPr>
          <p:cNvPr id="11" name="Group 11">
            <a:extLst>
              <a:ext uri="{FF2B5EF4-FFF2-40B4-BE49-F238E27FC236}">
                <a16:creationId xmlns:a16="http://schemas.microsoft.com/office/drawing/2014/main" id="{629508C5-6798-CA60-3610-124B6832F85E}"/>
              </a:ext>
            </a:extLst>
          </p:cNvPr>
          <p:cNvGrpSpPr/>
          <p:nvPr/>
        </p:nvGrpSpPr>
        <p:grpSpPr>
          <a:xfrm>
            <a:off x="271119" y="1939319"/>
            <a:ext cx="1792938" cy="1792938"/>
            <a:chOff x="0" y="0"/>
            <a:chExt cx="472214" cy="472214"/>
          </a:xfrm>
        </p:grpSpPr>
        <p:sp>
          <p:nvSpPr>
            <p:cNvPr id="12" name="Freeform 12">
              <a:extLst>
                <a:ext uri="{FF2B5EF4-FFF2-40B4-BE49-F238E27FC236}">
                  <a16:creationId xmlns:a16="http://schemas.microsoft.com/office/drawing/2014/main" id="{66099D4F-DC11-1C34-FEC5-10D30DBA0417}"/>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2D47A7FC-6702-E77B-455C-47659E72AC1D}"/>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pic>
        <p:nvPicPr>
          <p:cNvPr id="19" name="Picture 18">
            <a:extLst>
              <a:ext uri="{FF2B5EF4-FFF2-40B4-BE49-F238E27FC236}">
                <a16:creationId xmlns:a16="http://schemas.microsoft.com/office/drawing/2014/main" id="{F6C3C853-8C3E-4ADA-AE57-844B34478E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400" y="4337838"/>
            <a:ext cx="6036477" cy="3996148"/>
          </a:xfrm>
          <a:prstGeom prst="rect">
            <a:avLst/>
          </a:prstGeom>
        </p:spPr>
      </p:pic>
    </p:spTree>
    <p:extLst>
      <p:ext uri="{BB962C8B-B14F-4D97-AF65-F5344CB8AC3E}">
        <p14:creationId xmlns:p14="http://schemas.microsoft.com/office/powerpoint/2010/main" val="3035506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00F7C-4433-84AF-4032-2E074B676D4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8022DE08-55CE-6625-4439-AD32513BB4AD}"/>
              </a:ext>
            </a:extLst>
          </p:cNvPr>
          <p:cNvSpPr/>
          <p:nvPr/>
        </p:nvSpPr>
        <p:spPr>
          <a:xfrm>
            <a:off x="16611600" y="530841"/>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EFF397ED-8C29-1A5A-D387-9484073D8A0F}"/>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E936E3EC-C001-5907-0B72-ADC44745A48C}"/>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97F87E66-D974-08B9-4FEE-018E19DFE7AF}"/>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142BC277-FE4A-DD32-96C0-E345DCA4D1BE}"/>
              </a:ext>
            </a:extLst>
          </p:cNvPr>
          <p:cNvSpPr txBox="1"/>
          <p:nvPr/>
        </p:nvSpPr>
        <p:spPr>
          <a:xfrm>
            <a:off x="1192988" y="1728796"/>
            <a:ext cx="1781777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Impact on Quality, Efficiency, and Equity</a:t>
            </a:r>
          </a:p>
        </p:txBody>
      </p:sp>
      <p:grpSp>
        <p:nvGrpSpPr>
          <p:cNvPr id="8" name="Group 8">
            <a:extLst>
              <a:ext uri="{FF2B5EF4-FFF2-40B4-BE49-F238E27FC236}">
                <a16:creationId xmlns:a16="http://schemas.microsoft.com/office/drawing/2014/main" id="{271A7486-3C15-BC97-861D-1DDE8C78E726}"/>
              </a:ext>
            </a:extLst>
          </p:cNvPr>
          <p:cNvGrpSpPr/>
          <p:nvPr/>
        </p:nvGrpSpPr>
        <p:grpSpPr>
          <a:xfrm>
            <a:off x="533400" y="4107189"/>
            <a:ext cx="5976954" cy="3657081"/>
            <a:chOff x="0" y="0"/>
            <a:chExt cx="925987" cy="566578"/>
          </a:xfrm>
        </p:grpSpPr>
        <p:sp>
          <p:nvSpPr>
            <p:cNvPr id="9" name="Freeform 9">
              <a:extLst>
                <a:ext uri="{FF2B5EF4-FFF2-40B4-BE49-F238E27FC236}">
                  <a16:creationId xmlns:a16="http://schemas.microsoft.com/office/drawing/2014/main" id="{50231946-C40D-5B22-9C16-0679A8EBB2FA}"/>
                </a:ext>
              </a:extLst>
            </p:cNvPr>
            <p:cNvSpPr/>
            <p:nvPr/>
          </p:nvSpPr>
          <p:spPr>
            <a:xfrm>
              <a:off x="0" y="0"/>
              <a:ext cx="925987" cy="566578"/>
            </a:xfrm>
            <a:custGeom>
              <a:avLst/>
              <a:gdLst/>
              <a:ahLst/>
              <a:cxnLst/>
              <a:rect l="l" t="t" r="r" b="b"/>
              <a:pathLst>
                <a:path w="925987" h="566578">
                  <a:moveTo>
                    <a:pt x="0" y="0"/>
                  </a:moveTo>
                  <a:lnTo>
                    <a:pt x="925987" y="0"/>
                  </a:lnTo>
                  <a:lnTo>
                    <a:pt x="925987" y="566578"/>
                  </a:lnTo>
                  <a:lnTo>
                    <a:pt x="0" y="566578"/>
                  </a:lnTo>
                  <a:close/>
                </a:path>
              </a:pathLst>
            </a:custGeom>
            <a:blipFill>
              <a:blip r:embed="rId4"/>
              <a:stretch>
                <a:fillRect t="-3014" b="-3014"/>
              </a:stretch>
            </a:blipFill>
          </p:spPr>
          <p:txBody>
            <a:bodyPr/>
            <a:lstStyle/>
            <a:p>
              <a:endParaRPr lang="en-IN"/>
            </a:p>
          </p:txBody>
        </p:sp>
      </p:grpSp>
      <p:sp>
        <p:nvSpPr>
          <p:cNvPr id="10" name="TextBox 10">
            <a:extLst>
              <a:ext uri="{FF2B5EF4-FFF2-40B4-BE49-F238E27FC236}">
                <a16:creationId xmlns:a16="http://schemas.microsoft.com/office/drawing/2014/main" id="{04DF1EF6-5AAB-D1B9-BBC9-9E3C2090DFC2}"/>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biggest NHS maternity scandal is observed to have eroded public trust through repeated failure for over two decades, which was caused by the loss of safe standards at the care facility (BBC, 2022b).</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The other impacts of such an incident include bearing the costs of litigation and experiencing service disruptions because of repeated audits. Some of the audits are the Clinical group's review in 2013, the NHS litigation authority's assessment in 2014, and in 2015, Debbie Graham's independent review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the aspect of equity, it is observed that the families are </a:t>
            </a:r>
            <a:r>
              <a:rPr lang="en-US" sz="2449" dirty="0" err="1">
                <a:solidFill>
                  <a:srgbClr val="000000"/>
                </a:solidFill>
                <a:latin typeface="Poppins"/>
                <a:ea typeface="Poppins"/>
                <a:cs typeface="Poppins"/>
                <a:sym typeface="Poppins"/>
              </a:rPr>
              <a:t>marginalised</a:t>
            </a:r>
            <a:r>
              <a:rPr lang="en-US" sz="2449" dirty="0">
                <a:solidFill>
                  <a:srgbClr val="000000"/>
                </a:solidFill>
                <a:latin typeface="Poppins"/>
                <a:ea typeface="Poppins"/>
                <a:cs typeface="Poppins"/>
                <a:sym typeface="Poppins"/>
              </a:rPr>
              <a:t>, and there is ample evidence of inconsistent care delivery that can be viewed across the units as well.</a:t>
            </a:r>
          </a:p>
        </p:txBody>
      </p:sp>
      <p:grpSp>
        <p:nvGrpSpPr>
          <p:cNvPr id="11" name="Group 11">
            <a:extLst>
              <a:ext uri="{FF2B5EF4-FFF2-40B4-BE49-F238E27FC236}">
                <a16:creationId xmlns:a16="http://schemas.microsoft.com/office/drawing/2014/main" id="{4E336938-B45A-A030-EC1C-3F0B03A39561}"/>
              </a:ext>
            </a:extLst>
          </p:cNvPr>
          <p:cNvGrpSpPr/>
          <p:nvPr/>
        </p:nvGrpSpPr>
        <p:grpSpPr>
          <a:xfrm>
            <a:off x="1821075" y="6867801"/>
            <a:ext cx="1792938" cy="1792938"/>
            <a:chOff x="0" y="0"/>
            <a:chExt cx="472214" cy="472214"/>
          </a:xfrm>
        </p:grpSpPr>
        <p:sp>
          <p:nvSpPr>
            <p:cNvPr id="12" name="Freeform 12">
              <a:extLst>
                <a:ext uri="{FF2B5EF4-FFF2-40B4-BE49-F238E27FC236}">
                  <a16:creationId xmlns:a16="http://schemas.microsoft.com/office/drawing/2014/main" id="{01DA2A88-2CDE-7EF8-C417-570C73C8E658}"/>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0152C477-A48D-1EFA-BADC-212409721259}"/>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3066545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A37E1-3550-D8C7-C60B-C83FA8F6278C}"/>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9BED126B-3AA1-CBD5-40C7-3DAFB329C260}"/>
              </a:ext>
            </a:extLst>
          </p:cNvPr>
          <p:cNvSpPr/>
          <p:nvPr/>
        </p:nvSpPr>
        <p:spPr>
          <a:xfrm>
            <a:off x="16687800" y="942074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A1B2296C-B70E-B9F9-B2C8-63A7FBA642FB}"/>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B50CEBA9-D39D-48EF-1121-704A4167ACDD}"/>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C7B9D220-7C0C-AEB7-6C51-9B66F0F32454}"/>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3FFB9ECB-F74D-70B0-51C7-72FDD66AAE39}"/>
              </a:ext>
            </a:extLst>
          </p:cNvPr>
          <p:cNvSpPr txBox="1"/>
          <p:nvPr/>
        </p:nvSpPr>
        <p:spPr>
          <a:xfrm>
            <a:off x="1821075" y="2239214"/>
            <a:ext cx="17817773"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Immediate Corrective Actions</a:t>
            </a:r>
          </a:p>
        </p:txBody>
      </p:sp>
      <p:sp>
        <p:nvSpPr>
          <p:cNvPr id="10" name="TextBox 10">
            <a:extLst>
              <a:ext uri="{FF2B5EF4-FFF2-40B4-BE49-F238E27FC236}">
                <a16:creationId xmlns:a16="http://schemas.microsoft.com/office/drawing/2014/main" id="{653D95A0-20CA-B577-0980-4130CA4B70BB}"/>
              </a:ext>
            </a:extLst>
          </p:cNvPr>
          <p:cNvSpPr txBox="1"/>
          <p:nvPr/>
        </p:nvSpPr>
        <p:spPr>
          <a:xfrm>
            <a:off x="6828694" y="4039411"/>
            <a:ext cx="11192606" cy="4775090"/>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immediate corrective actions, it is suggested that all of the essential actions highlighted in the review report, such as financing the maternity workforce, arranging their training, keeping a safe staffing level, and empowering staff members to escalate situations as and when necessary, need to be implemented (UK Gov, 2022). </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would also be better to immediately deploy independent review teams for ongoing cases.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In addition to these, restoring feedback loops across departments that actually function can be considered as another immediate corrective action to mitigate escalation challenges and improve incident response as well.</a:t>
            </a:r>
          </a:p>
        </p:txBody>
      </p:sp>
      <p:grpSp>
        <p:nvGrpSpPr>
          <p:cNvPr id="11" name="Group 11">
            <a:extLst>
              <a:ext uri="{FF2B5EF4-FFF2-40B4-BE49-F238E27FC236}">
                <a16:creationId xmlns:a16="http://schemas.microsoft.com/office/drawing/2014/main" id="{05594282-5C6A-297C-CC26-8741EEA2A430}"/>
              </a:ext>
            </a:extLst>
          </p:cNvPr>
          <p:cNvGrpSpPr/>
          <p:nvPr/>
        </p:nvGrpSpPr>
        <p:grpSpPr>
          <a:xfrm>
            <a:off x="5055211" y="20052"/>
            <a:ext cx="1792938" cy="1792938"/>
            <a:chOff x="0" y="0"/>
            <a:chExt cx="472214" cy="472214"/>
          </a:xfrm>
        </p:grpSpPr>
        <p:sp>
          <p:nvSpPr>
            <p:cNvPr id="12" name="Freeform 12">
              <a:extLst>
                <a:ext uri="{FF2B5EF4-FFF2-40B4-BE49-F238E27FC236}">
                  <a16:creationId xmlns:a16="http://schemas.microsoft.com/office/drawing/2014/main" id="{8FCC04DB-35E3-55A1-BE11-73773777B401}"/>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0BFB2B1C-B408-00B7-0F6D-68ABB89A1CF8}"/>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pic>
        <p:nvPicPr>
          <p:cNvPr id="14" name="Picture 13">
            <a:extLst>
              <a:ext uri="{FF2B5EF4-FFF2-40B4-BE49-F238E27FC236}">
                <a16:creationId xmlns:a16="http://schemas.microsoft.com/office/drawing/2014/main" id="{30A0E690-87FA-4B15-9CE4-2FFF40E6FF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262" y="4610100"/>
            <a:ext cx="6096000" cy="3185160"/>
          </a:xfrm>
          <a:prstGeom prst="rect">
            <a:avLst/>
          </a:prstGeom>
        </p:spPr>
      </p:pic>
    </p:spTree>
    <p:extLst>
      <p:ext uri="{BB962C8B-B14F-4D97-AF65-F5344CB8AC3E}">
        <p14:creationId xmlns:p14="http://schemas.microsoft.com/office/powerpoint/2010/main" val="496582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A1DD8-EE6C-2F31-E865-1DA558ABCFE4}"/>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B4A58B5F-0C37-4C16-B8FC-C71EB49122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752" y="4014893"/>
            <a:ext cx="5810250" cy="5319607"/>
          </a:xfrm>
          <a:prstGeom prst="rect">
            <a:avLst/>
          </a:prstGeom>
        </p:spPr>
      </p:pic>
      <p:sp>
        <p:nvSpPr>
          <p:cNvPr id="3" name="Freeform 3">
            <a:extLst>
              <a:ext uri="{FF2B5EF4-FFF2-40B4-BE49-F238E27FC236}">
                <a16:creationId xmlns:a16="http://schemas.microsoft.com/office/drawing/2014/main" id="{226950D7-4B06-C9B9-4CBF-A0AAC7FAEBF3}"/>
              </a:ext>
            </a:extLst>
          </p:cNvPr>
          <p:cNvSpPr/>
          <p:nvPr/>
        </p:nvSpPr>
        <p:spPr>
          <a:xfrm>
            <a:off x="914400" y="933450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E2883A1D-7D76-0007-4C39-1123A1E79D6C}"/>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DA603A8D-77D3-801A-6BF4-8DB6D2225F77}"/>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849166ED-8D23-0487-C2B2-94E5ECD436FA}"/>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65F5D4E7-3E05-0EDD-55EB-0FE25B8AEF22}"/>
              </a:ext>
            </a:extLst>
          </p:cNvPr>
          <p:cNvSpPr txBox="1"/>
          <p:nvPr/>
        </p:nvSpPr>
        <p:spPr>
          <a:xfrm>
            <a:off x="762000" y="1589510"/>
            <a:ext cx="17817773" cy="2449901"/>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Long-term Recommendations using Systems Thinking</a:t>
            </a:r>
          </a:p>
        </p:txBody>
      </p:sp>
      <p:sp>
        <p:nvSpPr>
          <p:cNvPr id="10" name="TextBox 10">
            <a:extLst>
              <a:ext uri="{FF2B5EF4-FFF2-40B4-BE49-F238E27FC236}">
                <a16:creationId xmlns:a16="http://schemas.microsoft.com/office/drawing/2014/main" id="{8FA5F6E2-9163-156B-8BD0-57B56D2FA281}"/>
              </a:ext>
            </a:extLst>
          </p:cNvPr>
          <p:cNvSpPr txBox="1"/>
          <p:nvPr/>
        </p:nvSpPr>
        <p:spPr>
          <a:xfrm>
            <a:off x="6828694" y="4039411"/>
            <a:ext cx="11192606" cy="3903056"/>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long-term recommendations, it is recommended to plan for developing a funded workforce and to remove structural bottlenecks.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also recommended to deploy an inter-trust data learning network that can help in monitoring and improving maternity outcomes.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is the need of the hour for the NHS to offer its employees the assurance of psychological safety and create a culture of open communication as well.</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It needs to be included in the </a:t>
            </a:r>
            <a:r>
              <a:rPr lang="en-US" sz="2449" dirty="0" err="1">
                <a:solidFill>
                  <a:srgbClr val="000000"/>
                </a:solidFill>
                <a:latin typeface="Poppins"/>
                <a:ea typeface="Poppins"/>
                <a:cs typeface="Poppins"/>
                <a:sym typeface="Poppins"/>
              </a:rPr>
              <a:t>organisational</a:t>
            </a:r>
            <a:r>
              <a:rPr lang="en-US" sz="2449" dirty="0">
                <a:solidFill>
                  <a:srgbClr val="000000"/>
                </a:solidFill>
                <a:latin typeface="Poppins"/>
                <a:ea typeface="Poppins"/>
                <a:cs typeface="Poppins"/>
                <a:sym typeface="Poppins"/>
              </a:rPr>
              <a:t> culture to review what is learned after encountering every serious incident.</a:t>
            </a:r>
          </a:p>
        </p:txBody>
      </p:sp>
      <p:grpSp>
        <p:nvGrpSpPr>
          <p:cNvPr id="11" name="Group 11">
            <a:extLst>
              <a:ext uri="{FF2B5EF4-FFF2-40B4-BE49-F238E27FC236}">
                <a16:creationId xmlns:a16="http://schemas.microsoft.com/office/drawing/2014/main" id="{7519CFE8-DAF9-8558-5DEA-509F01C033FA}"/>
              </a:ext>
            </a:extLst>
          </p:cNvPr>
          <p:cNvGrpSpPr/>
          <p:nvPr/>
        </p:nvGrpSpPr>
        <p:grpSpPr>
          <a:xfrm>
            <a:off x="4933087" y="3858585"/>
            <a:ext cx="1792938" cy="1792938"/>
            <a:chOff x="0" y="0"/>
            <a:chExt cx="472214" cy="472214"/>
          </a:xfrm>
        </p:grpSpPr>
        <p:sp>
          <p:nvSpPr>
            <p:cNvPr id="12" name="Freeform 12">
              <a:extLst>
                <a:ext uri="{FF2B5EF4-FFF2-40B4-BE49-F238E27FC236}">
                  <a16:creationId xmlns:a16="http://schemas.microsoft.com/office/drawing/2014/main" id="{45E3BDF0-F2FB-EA2C-0BB3-276E66876D67}"/>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2AFFDA6F-C5DA-B40C-A723-04A9D47724F4}"/>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17328813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D4CFF-01E7-C0DD-99FD-DCBDC4AECA64}"/>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19450D94-18F4-5C0F-1C13-44EA1FB38343}"/>
              </a:ext>
            </a:extLst>
          </p:cNvPr>
          <p:cNvSpPr/>
          <p:nvPr/>
        </p:nvSpPr>
        <p:spPr>
          <a:xfrm>
            <a:off x="865000" y="62673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55349E65-7F5E-4250-03F2-DF9BAAB34B04}"/>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A6630DF6-907C-B56F-AB44-EA336BB183F3}"/>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229C4A24-7735-5322-DDD2-99A52BE1AD7F}"/>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3E18EE46-3815-8AC2-FDC8-4B79F22DAE1D}"/>
              </a:ext>
            </a:extLst>
          </p:cNvPr>
          <p:cNvSpPr txBox="1"/>
          <p:nvPr/>
        </p:nvSpPr>
        <p:spPr>
          <a:xfrm>
            <a:off x="1981200" y="2239214"/>
            <a:ext cx="17817773"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Monitoring and Evaluation</a:t>
            </a:r>
          </a:p>
        </p:txBody>
      </p:sp>
      <p:sp>
        <p:nvSpPr>
          <p:cNvPr id="10" name="TextBox 10">
            <a:extLst>
              <a:ext uri="{FF2B5EF4-FFF2-40B4-BE49-F238E27FC236}">
                <a16:creationId xmlns:a16="http://schemas.microsoft.com/office/drawing/2014/main" id="{4052F1BB-28F8-C1F8-E976-4229294B4857}"/>
              </a:ext>
            </a:extLst>
          </p:cNvPr>
          <p:cNvSpPr txBox="1"/>
          <p:nvPr/>
        </p:nvSpPr>
        <p:spPr>
          <a:xfrm>
            <a:off x="6781800" y="4427534"/>
            <a:ext cx="11192606" cy="3467039"/>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As for the key performance indicator (KPI) of clinical outcome, perinatal mortality rate and severe morbidity rates need to be documented.</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Complying with the learning acquired from training is one of the key process KPIs, while monitoring staff “speak up” rates, and keeping a tab on cross-team communication are some invaluable cultural KPIs.</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Data sharing frequency and scores obtained from external audits can be the other important system KPIs as well.</a:t>
            </a:r>
          </a:p>
        </p:txBody>
      </p:sp>
      <p:grpSp>
        <p:nvGrpSpPr>
          <p:cNvPr id="11" name="Group 11">
            <a:extLst>
              <a:ext uri="{FF2B5EF4-FFF2-40B4-BE49-F238E27FC236}">
                <a16:creationId xmlns:a16="http://schemas.microsoft.com/office/drawing/2014/main" id="{F48B9927-8AEE-7C44-12BB-25BE616864CB}"/>
              </a:ext>
            </a:extLst>
          </p:cNvPr>
          <p:cNvGrpSpPr/>
          <p:nvPr/>
        </p:nvGrpSpPr>
        <p:grpSpPr>
          <a:xfrm>
            <a:off x="15468600" y="7894573"/>
            <a:ext cx="1792938" cy="1792938"/>
            <a:chOff x="0" y="0"/>
            <a:chExt cx="472214" cy="472214"/>
          </a:xfrm>
        </p:grpSpPr>
        <p:sp>
          <p:nvSpPr>
            <p:cNvPr id="12" name="Freeform 12">
              <a:extLst>
                <a:ext uri="{FF2B5EF4-FFF2-40B4-BE49-F238E27FC236}">
                  <a16:creationId xmlns:a16="http://schemas.microsoft.com/office/drawing/2014/main" id="{FBAB2D83-D4F6-58CE-8706-13F1C8D6615B}"/>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1F6182B0-0E9C-62FD-A872-00970405132E}"/>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pic>
        <p:nvPicPr>
          <p:cNvPr id="19" name="Picture 18">
            <a:extLst>
              <a:ext uri="{FF2B5EF4-FFF2-40B4-BE49-F238E27FC236}">
                <a16:creationId xmlns:a16="http://schemas.microsoft.com/office/drawing/2014/main" id="{798EAEB3-0D00-469B-9648-377DF22FD6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2074" y="3859395"/>
            <a:ext cx="6239606" cy="4611883"/>
          </a:xfrm>
          <a:prstGeom prst="rect">
            <a:avLst/>
          </a:prstGeom>
        </p:spPr>
      </p:pic>
    </p:spTree>
    <p:extLst>
      <p:ext uri="{BB962C8B-B14F-4D97-AF65-F5344CB8AC3E}">
        <p14:creationId xmlns:p14="http://schemas.microsoft.com/office/powerpoint/2010/main" val="16167982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8D1DE-A23F-D53D-1B80-693F28E02BD7}"/>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03600D35-7479-DCE6-E4D2-61964F5D8AAE}"/>
              </a:ext>
            </a:extLst>
          </p:cNvPr>
          <p:cNvSpPr/>
          <p:nvPr/>
        </p:nvSpPr>
        <p:spPr>
          <a:xfrm>
            <a:off x="16764000" y="540912"/>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95EBC576-8640-E5D5-8B9D-747E51B2574E}"/>
              </a:ext>
            </a:extLst>
          </p:cNvPr>
          <p:cNvGrpSpPr/>
          <p:nvPr/>
        </p:nvGrpSpPr>
        <p:grpSpPr>
          <a:xfrm>
            <a:off x="7095394" y="1812991"/>
            <a:ext cx="11192606" cy="2045594"/>
            <a:chOff x="0" y="0"/>
            <a:chExt cx="2947847" cy="538757"/>
          </a:xfrm>
        </p:grpSpPr>
        <p:sp>
          <p:nvSpPr>
            <p:cNvPr id="5" name="Freeform 5">
              <a:extLst>
                <a:ext uri="{FF2B5EF4-FFF2-40B4-BE49-F238E27FC236}">
                  <a16:creationId xmlns:a16="http://schemas.microsoft.com/office/drawing/2014/main" id="{29500A38-D0B9-4F8A-C9F0-F0889A35053E}"/>
                </a:ext>
              </a:extLst>
            </p:cNvPr>
            <p:cNvSpPr/>
            <p:nvPr/>
          </p:nvSpPr>
          <p:spPr>
            <a:xfrm>
              <a:off x="0" y="0"/>
              <a:ext cx="2947847" cy="538757"/>
            </a:xfrm>
            <a:custGeom>
              <a:avLst/>
              <a:gdLst/>
              <a:ahLst/>
              <a:cxnLst/>
              <a:rect l="l" t="t" r="r" b="b"/>
              <a:pathLst>
                <a:path w="2947847" h="538757">
                  <a:moveTo>
                    <a:pt x="0" y="0"/>
                  </a:moveTo>
                  <a:lnTo>
                    <a:pt x="2947847" y="0"/>
                  </a:lnTo>
                  <a:lnTo>
                    <a:pt x="2947847" y="538757"/>
                  </a:lnTo>
                  <a:lnTo>
                    <a:pt x="0" y="538757"/>
                  </a:lnTo>
                  <a:close/>
                </a:path>
              </a:pathLst>
            </a:custGeom>
            <a:solidFill>
              <a:srgbClr val="67C0B3"/>
            </a:solidFill>
          </p:spPr>
          <p:txBody>
            <a:bodyPr/>
            <a:lstStyle/>
            <a:p>
              <a:endParaRPr lang="en-IN"/>
            </a:p>
          </p:txBody>
        </p:sp>
        <p:sp>
          <p:nvSpPr>
            <p:cNvPr id="6" name="TextBox 6">
              <a:extLst>
                <a:ext uri="{FF2B5EF4-FFF2-40B4-BE49-F238E27FC236}">
                  <a16:creationId xmlns:a16="http://schemas.microsoft.com/office/drawing/2014/main" id="{92ACF01C-03A7-6232-F150-604ACBD2608E}"/>
                </a:ext>
              </a:extLst>
            </p:cNvPr>
            <p:cNvSpPr txBox="1"/>
            <p:nvPr/>
          </p:nvSpPr>
          <p:spPr>
            <a:xfrm>
              <a:off x="0" y="-47625"/>
              <a:ext cx="2947847" cy="586382"/>
            </a:xfrm>
            <a:prstGeom prst="rect">
              <a:avLst/>
            </a:prstGeom>
          </p:spPr>
          <p:txBody>
            <a:bodyPr lIns="50800" tIns="50800" rIns="50800" bIns="50800" rtlCol="0" anchor="ctr"/>
            <a:lstStyle/>
            <a:p>
              <a:pPr algn="ctr">
                <a:lnSpc>
                  <a:spcPts val="2405"/>
                </a:lnSpc>
              </a:pPr>
              <a:endParaRPr/>
            </a:p>
          </p:txBody>
        </p:sp>
      </p:grpSp>
      <p:sp>
        <p:nvSpPr>
          <p:cNvPr id="7" name="TextBox 7">
            <a:extLst>
              <a:ext uri="{FF2B5EF4-FFF2-40B4-BE49-F238E27FC236}">
                <a16:creationId xmlns:a16="http://schemas.microsoft.com/office/drawing/2014/main" id="{EF1F7F58-7ACE-75B0-32EF-60FE634AAF9A}"/>
              </a:ext>
            </a:extLst>
          </p:cNvPr>
          <p:cNvSpPr txBox="1"/>
          <p:nvPr/>
        </p:nvSpPr>
        <p:spPr>
          <a:xfrm>
            <a:off x="2529945" y="2256689"/>
            <a:ext cx="17817773"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Structure of Component 2</a:t>
            </a:r>
          </a:p>
        </p:txBody>
      </p:sp>
      <p:sp>
        <p:nvSpPr>
          <p:cNvPr id="10" name="TextBox 10">
            <a:extLst>
              <a:ext uri="{FF2B5EF4-FFF2-40B4-BE49-F238E27FC236}">
                <a16:creationId xmlns:a16="http://schemas.microsoft.com/office/drawing/2014/main" id="{4863F9F8-91D9-52E3-6896-67BC8CEF45B5}"/>
              </a:ext>
            </a:extLst>
          </p:cNvPr>
          <p:cNvSpPr txBox="1"/>
          <p:nvPr/>
        </p:nvSpPr>
        <p:spPr>
          <a:xfrm>
            <a:off x="3651812" y="4566720"/>
            <a:ext cx="11588188" cy="3467039"/>
          </a:xfrm>
          <a:prstGeom prst="rect">
            <a:avLst/>
          </a:prstGeom>
        </p:spPr>
        <p:txBody>
          <a:bodyPr wrap="square" lIns="0" tIns="0" rIns="0" bIns="0" rtlCol="0" anchor="t">
            <a:spAutoFit/>
          </a:bodyPr>
          <a:lstStyle/>
          <a:p>
            <a:pPr algn="just">
              <a:lnSpc>
                <a:spcPts val="3429"/>
              </a:lnSpc>
            </a:pPr>
            <a:r>
              <a:rPr lang="en-US" sz="2449" dirty="0">
                <a:solidFill>
                  <a:srgbClr val="000000"/>
                </a:solidFill>
                <a:latin typeface="Poppins"/>
                <a:ea typeface="Poppins"/>
                <a:cs typeface="Poppins"/>
                <a:sym typeface="Poppins"/>
              </a:rPr>
              <a:t>1.	Executive summary (policy ask + key recommendations)</a:t>
            </a:r>
          </a:p>
          <a:p>
            <a:pPr algn="just">
              <a:lnSpc>
                <a:spcPts val="3429"/>
              </a:lnSpc>
            </a:pPr>
            <a:r>
              <a:rPr lang="en-US" sz="2449" dirty="0">
                <a:solidFill>
                  <a:srgbClr val="000000"/>
                </a:solidFill>
                <a:latin typeface="Poppins"/>
                <a:ea typeface="Poppins"/>
                <a:cs typeface="Poppins"/>
                <a:sym typeface="Poppins"/>
              </a:rPr>
              <a:t>2.	Introduction &amp; case selection rationale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context).</a:t>
            </a:r>
          </a:p>
          <a:p>
            <a:pPr algn="just">
              <a:lnSpc>
                <a:spcPts val="3429"/>
              </a:lnSpc>
            </a:pPr>
            <a:r>
              <a:rPr lang="en-US" sz="2449" dirty="0">
                <a:solidFill>
                  <a:srgbClr val="000000"/>
                </a:solidFill>
                <a:latin typeface="Poppins"/>
                <a:ea typeface="Poppins"/>
                <a:cs typeface="Poppins"/>
                <a:sym typeface="Poppins"/>
              </a:rPr>
              <a:t>3.	Methods (models used: Swiss-cheese, RCA, fishbone, Donabedian)</a:t>
            </a:r>
          </a:p>
          <a:p>
            <a:pPr algn="just">
              <a:lnSpc>
                <a:spcPts val="3429"/>
              </a:lnSpc>
            </a:pPr>
            <a:r>
              <a:rPr lang="en-US" sz="2449" dirty="0">
                <a:solidFill>
                  <a:srgbClr val="000000"/>
                </a:solidFill>
                <a:latin typeface="Poppins"/>
                <a:ea typeface="Poppins"/>
                <a:cs typeface="Poppins"/>
                <a:sym typeface="Poppins"/>
              </a:rPr>
              <a:t>4.	Findings — mapped root causes (with diagrams)</a:t>
            </a:r>
          </a:p>
          <a:p>
            <a:pPr algn="just">
              <a:lnSpc>
                <a:spcPts val="3429"/>
              </a:lnSpc>
            </a:pPr>
            <a:r>
              <a:rPr lang="en-US" sz="2449" dirty="0">
                <a:solidFill>
                  <a:srgbClr val="000000"/>
                </a:solidFill>
                <a:latin typeface="Poppins"/>
                <a:ea typeface="Poppins"/>
                <a:cs typeface="Poppins"/>
                <a:sym typeface="Poppins"/>
              </a:rPr>
              <a:t>5.	Policy analysis — national &amp; local drivers, regulatory gaps.</a:t>
            </a:r>
          </a:p>
          <a:p>
            <a:pPr algn="just">
              <a:lnSpc>
                <a:spcPts val="3429"/>
              </a:lnSpc>
            </a:pPr>
            <a:r>
              <a:rPr lang="en-US" sz="2449" dirty="0">
                <a:solidFill>
                  <a:srgbClr val="000000"/>
                </a:solidFill>
                <a:latin typeface="Poppins"/>
                <a:ea typeface="Poppins"/>
                <a:cs typeface="Poppins"/>
                <a:sym typeface="Poppins"/>
              </a:rPr>
              <a:t>6.	Recommendations — short &amp; long term + implementation plan.</a:t>
            </a:r>
          </a:p>
          <a:p>
            <a:pPr algn="just">
              <a:lnSpc>
                <a:spcPts val="3429"/>
              </a:lnSpc>
            </a:pPr>
            <a:r>
              <a:rPr lang="en-US" sz="2449" dirty="0">
                <a:solidFill>
                  <a:srgbClr val="000000"/>
                </a:solidFill>
                <a:latin typeface="Poppins"/>
                <a:ea typeface="Poppins"/>
                <a:cs typeface="Poppins"/>
                <a:sym typeface="Poppins"/>
              </a:rPr>
              <a:t>7.	Monitoring &amp; evaluation framework (KPIs + timeline)</a:t>
            </a:r>
          </a:p>
          <a:p>
            <a:pPr algn="just">
              <a:lnSpc>
                <a:spcPts val="3429"/>
              </a:lnSpc>
            </a:pPr>
            <a:r>
              <a:rPr lang="en-US" sz="2449" dirty="0">
                <a:solidFill>
                  <a:srgbClr val="000000"/>
                </a:solidFill>
                <a:latin typeface="Poppins"/>
                <a:ea typeface="Poppins"/>
                <a:cs typeface="Poppins"/>
                <a:sym typeface="Poppins"/>
              </a:rPr>
              <a:t>8.	Conclusion and limitations.</a:t>
            </a:r>
          </a:p>
        </p:txBody>
      </p:sp>
      <p:grpSp>
        <p:nvGrpSpPr>
          <p:cNvPr id="11" name="Group 11">
            <a:extLst>
              <a:ext uri="{FF2B5EF4-FFF2-40B4-BE49-F238E27FC236}">
                <a16:creationId xmlns:a16="http://schemas.microsoft.com/office/drawing/2014/main" id="{474ECF14-FDC8-4C34-B0F7-EAF5DA007468}"/>
              </a:ext>
            </a:extLst>
          </p:cNvPr>
          <p:cNvGrpSpPr/>
          <p:nvPr/>
        </p:nvGrpSpPr>
        <p:grpSpPr>
          <a:xfrm>
            <a:off x="470227" y="1956793"/>
            <a:ext cx="1792938" cy="1792938"/>
            <a:chOff x="0" y="0"/>
            <a:chExt cx="472214" cy="472214"/>
          </a:xfrm>
        </p:grpSpPr>
        <p:sp>
          <p:nvSpPr>
            <p:cNvPr id="12" name="Freeform 12">
              <a:extLst>
                <a:ext uri="{FF2B5EF4-FFF2-40B4-BE49-F238E27FC236}">
                  <a16:creationId xmlns:a16="http://schemas.microsoft.com/office/drawing/2014/main" id="{0A7B4E17-EC53-4A9C-A999-9EDDECD69023}"/>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3" name="TextBox 13">
              <a:extLst>
                <a:ext uri="{FF2B5EF4-FFF2-40B4-BE49-F238E27FC236}">
                  <a16:creationId xmlns:a16="http://schemas.microsoft.com/office/drawing/2014/main" id="{245A329F-59D8-4949-A5B6-E13E956DAC16}"/>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extLst>
      <p:ext uri="{BB962C8B-B14F-4D97-AF65-F5344CB8AC3E}">
        <p14:creationId xmlns:p14="http://schemas.microsoft.com/office/powerpoint/2010/main" val="655120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1C89C-2467-DB98-5E87-64505F1AB58B}"/>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5810F9B8-CDE1-8241-F9C4-E2B7E02BDEBA}"/>
              </a:ext>
            </a:extLst>
          </p:cNvPr>
          <p:cNvSpPr txBox="1"/>
          <p:nvPr/>
        </p:nvSpPr>
        <p:spPr>
          <a:xfrm>
            <a:off x="6138878" y="0"/>
            <a:ext cx="6614055" cy="1193147"/>
          </a:xfrm>
          <a:prstGeom prst="rect">
            <a:avLst/>
          </a:prstGeom>
        </p:spPr>
        <p:txBody>
          <a:bodyPr wrap="square" lIns="0" tIns="0" rIns="0" bIns="0" rtlCol="0" anchor="t">
            <a:spAutoFit/>
          </a:bodyPr>
          <a:lstStyle/>
          <a:p>
            <a:pPr algn="l">
              <a:lnSpc>
                <a:spcPts val="9770"/>
              </a:lnSpc>
            </a:pPr>
            <a:r>
              <a:rPr lang="en-US" sz="6979" b="1" dirty="0">
                <a:solidFill>
                  <a:srgbClr val="000000"/>
                </a:solidFill>
                <a:latin typeface="Poppins Bold"/>
                <a:ea typeface="Poppins Bold"/>
                <a:cs typeface="Poppins Bold"/>
                <a:sym typeface="Poppins Bold"/>
              </a:rPr>
              <a:t>References</a:t>
            </a:r>
          </a:p>
        </p:txBody>
      </p:sp>
      <p:sp>
        <p:nvSpPr>
          <p:cNvPr id="10" name="TextBox 10">
            <a:extLst>
              <a:ext uri="{FF2B5EF4-FFF2-40B4-BE49-F238E27FC236}">
                <a16:creationId xmlns:a16="http://schemas.microsoft.com/office/drawing/2014/main" id="{CF7B2DD7-D4B5-35DB-D842-3484FBC87EBD}"/>
              </a:ext>
            </a:extLst>
          </p:cNvPr>
          <p:cNvSpPr txBox="1"/>
          <p:nvPr/>
        </p:nvSpPr>
        <p:spPr>
          <a:xfrm>
            <a:off x="362892" y="1638300"/>
            <a:ext cx="17562216" cy="7827207"/>
          </a:xfrm>
          <a:prstGeom prst="rect">
            <a:avLst/>
          </a:prstGeom>
        </p:spPr>
        <p:txBody>
          <a:bodyPr wrap="square" lIns="0" tIns="0" rIns="0" bIns="0" rtlCol="0" anchor="t">
            <a:spAutoFit/>
          </a:bodyPr>
          <a:lstStyle/>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BBC. (2022a). Shrewsbury maternity scandal: Repeated failures led to deaths [Online]. Available at: https://www.bbc.com/news/uk-england-shropshire-60925959 [Accessed on: 12.11.2025]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BBC. (2022b). Shrewsbury maternity report: Uncovering the biggest NHS maternity scandal [Online]. Available at: https://www.bbc.com/news/uk-60957400 [Accessed on: 12.11.2025]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Jason, L. A., and Bobak, T. (2022). Using systems theory to improve intervention outcomes. Professional Psychology: Research and Practice, 53(4), 415.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Majka, M. (2023). Fishbone diagram. Pp.1-11.</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NHS. (2025). Saving babies’ lives version two: A care bundle for reducing perinatal mortality [Online]. Available at: https://www.england.nhs.uk/publication/saving-babies-lives-version-two-a-care-bundle-for-reducing-perinatal-mortality/ [Accessed on: 12.11.2025]</a:t>
            </a:r>
          </a:p>
          <a:p>
            <a:pPr marL="342900" indent="-342900" algn="just">
              <a:lnSpc>
                <a:spcPts val="3429"/>
              </a:lnSpc>
              <a:buFont typeface="Arial" panose="020B0604020202020204" pitchFamily="34" charset="0"/>
              <a:buChar char="•"/>
            </a:pPr>
            <a:r>
              <a:rPr lang="en-US" sz="2449" dirty="0" err="1">
                <a:solidFill>
                  <a:srgbClr val="000000"/>
                </a:solidFill>
                <a:latin typeface="Poppins"/>
                <a:ea typeface="Poppins"/>
                <a:cs typeface="Poppins"/>
                <a:sym typeface="Poppins"/>
              </a:rPr>
              <a:t>Sharew</a:t>
            </a:r>
            <a:r>
              <a:rPr lang="en-US" sz="2449" dirty="0">
                <a:solidFill>
                  <a:srgbClr val="000000"/>
                </a:solidFill>
                <a:latin typeface="Poppins"/>
                <a:ea typeface="Poppins"/>
                <a:cs typeface="Poppins"/>
                <a:sym typeface="Poppins"/>
              </a:rPr>
              <a:t>, Y., </a:t>
            </a:r>
            <a:r>
              <a:rPr lang="en-US" sz="2449" dirty="0" err="1">
                <a:solidFill>
                  <a:srgbClr val="000000"/>
                </a:solidFill>
                <a:latin typeface="Poppins"/>
                <a:ea typeface="Poppins"/>
                <a:cs typeface="Poppins"/>
                <a:sym typeface="Poppins"/>
              </a:rPr>
              <a:t>Mullu</a:t>
            </a:r>
            <a:r>
              <a:rPr lang="en-US" sz="2449" dirty="0">
                <a:solidFill>
                  <a:srgbClr val="000000"/>
                </a:solidFill>
                <a:latin typeface="Poppins"/>
                <a:ea typeface="Poppins"/>
                <a:cs typeface="Poppins"/>
                <a:sym typeface="Poppins"/>
              </a:rPr>
              <a:t>, G., Abebe, N., and </a:t>
            </a:r>
            <a:r>
              <a:rPr lang="en-US" sz="2449" dirty="0" err="1">
                <a:solidFill>
                  <a:srgbClr val="000000"/>
                </a:solidFill>
                <a:latin typeface="Poppins"/>
                <a:ea typeface="Poppins"/>
                <a:cs typeface="Poppins"/>
                <a:sym typeface="Poppins"/>
              </a:rPr>
              <a:t>Mehare</a:t>
            </a:r>
            <a:r>
              <a:rPr lang="en-US" sz="2449" dirty="0">
                <a:solidFill>
                  <a:srgbClr val="000000"/>
                </a:solidFill>
                <a:latin typeface="Poppins"/>
                <a:ea typeface="Poppins"/>
                <a:cs typeface="Poppins"/>
                <a:sym typeface="Poppins"/>
              </a:rPr>
              <a:t>, T. (2020). Quality of health care service assessment using Donabedian model in East </a:t>
            </a:r>
            <a:r>
              <a:rPr lang="en-US" sz="2449" dirty="0" err="1">
                <a:solidFill>
                  <a:srgbClr val="000000"/>
                </a:solidFill>
                <a:latin typeface="Poppins"/>
                <a:ea typeface="Poppins"/>
                <a:cs typeface="Poppins"/>
                <a:sym typeface="Poppins"/>
              </a:rPr>
              <a:t>Gojjam</a:t>
            </a:r>
            <a:r>
              <a:rPr lang="en-US" sz="2449" dirty="0">
                <a:solidFill>
                  <a:srgbClr val="000000"/>
                </a:solidFill>
                <a:latin typeface="Poppins"/>
                <a:ea typeface="Poppins"/>
                <a:cs typeface="Poppins"/>
                <a:sym typeface="Poppins"/>
              </a:rPr>
              <a:t> Zone, Northwest Ethiopia, 2018. African Journal of Medical and Health Sciences, 19(9), 157-165.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UK Gov. (2022). </a:t>
            </a:r>
            <a:r>
              <a:rPr lang="en-US" sz="2449" dirty="0" err="1">
                <a:solidFill>
                  <a:srgbClr val="000000"/>
                </a:solidFill>
                <a:latin typeface="Poppins"/>
                <a:ea typeface="Poppins"/>
                <a:cs typeface="Poppins"/>
                <a:sym typeface="Poppins"/>
              </a:rPr>
              <a:t>Ockenden</a:t>
            </a:r>
            <a:r>
              <a:rPr lang="en-US" sz="2449" dirty="0">
                <a:solidFill>
                  <a:srgbClr val="000000"/>
                </a:solidFill>
                <a:latin typeface="Poppins"/>
                <a:ea typeface="Poppins"/>
                <a:cs typeface="Poppins"/>
                <a:sym typeface="Poppins"/>
              </a:rPr>
              <a:t> review: summary of findings, conclusions and essential actions [Online]. Available at: https://www.gov.uk/government/publications/final-report-of-the-ockenden-review/ockenden-review-summary-of-findings-conclusions-and-essential-actions [Accessed on: 17.11.2025]</a:t>
            </a:r>
          </a:p>
          <a:p>
            <a:pPr marL="342900" indent="-342900" algn="just">
              <a:lnSpc>
                <a:spcPts val="3429"/>
              </a:lnSpc>
              <a:buFont typeface="Arial" panose="020B0604020202020204" pitchFamily="34" charset="0"/>
              <a:buChar char="•"/>
            </a:pPr>
            <a:r>
              <a:rPr lang="en-US" sz="2449" dirty="0">
                <a:solidFill>
                  <a:srgbClr val="000000"/>
                </a:solidFill>
                <a:latin typeface="Poppins"/>
                <a:ea typeface="Poppins"/>
                <a:cs typeface="Poppins"/>
                <a:sym typeface="Poppins"/>
              </a:rPr>
              <a:t>Wiegmann, D. A., Wood, L. J., Cohen, T. N., and Shappell, S. A. (2022). Understanding the “Swiss cheese model” and its application to patient safety. Journal of patient safety, 18(2), 119-123.</a:t>
            </a:r>
          </a:p>
        </p:txBody>
      </p:sp>
      <p:sp>
        <p:nvSpPr>
          <p:cNvPr id="4" name="Freeform 3">
            <a:extLst>
              <a:ext uri="{FF2B5EF4-FFF2-40B4-BE49-F238E27FC236}">
                <a16:creationId xmlns:a16="http://schemas.microsoft.com/office/drawing/2014/main" id="{57CD5F4E-2A1D-483F-B64C-29B91724854B}"/>
              </a:ext>
            </a:extLst>
          </p:cNvPr>
          <p:cNvSpPr/>
          <p:nvPr/>
        </p:nvSpPr>
        <p:spPr>
          <a:xfrm>
            <a:off x="16687800" y="9311767"/>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extLst>
      <p:ext uri="{BB962C8B-B14F-4D97-AF65-F5344CB8AC3E}">
        <p14:creationId xmlns:p14="http://schemas.microsoft.com/office/powerpoint/2010/main" val="3822678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49481" y="2292750"/>
            <a:ext cx="6536237" cy="653623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7C0B3"/>
            </a:solidFill>
          </p:spPr>
          <p:txBody>
            <a:bodyPr/>
            <a:lstStyle/>
            <a:p>
              <a:endParaRPr lang="en-IN"/>
            </a:p>
          </p:txBody>
        </p:sp>
        <p:sp>
          <p:nvSpPr>
            <p:cNvPr id="4" name="TextBox 4"/>
            <p:cNvSpPr txBox="1"/>
            <p:nvPr/>
          </p:nvSpPr>
          <p:spPr>
            <a:xfrm>
              <a:off x="76200" y="9525"/>
              <a:ext cx="660400" cy="727075"/>
            </a:xfrm>
            <a:prstGeom prst="rect">
              <a:avLst/>
            </a:prstGeom>
          </p:spPr>
          <p:txBody>
            <a:bodyPr lIns="50800" tIns="50800" rIns="50800" bIns="50800" rtlCol="0" anchor="ctr"/>
            <a:lstStyle/>
            <a:p>
              <a:pPr algn="ctr">
                <a:lnSpc>
                  <a:spcPts val="2927"/>
                </a:lnSpc>
              </a:pPr>
              <a:endParaRPr/>
            </a:p>
          </p:txBody>
        </p:sp>
      </p:grpSp>
      <p:sp>
        <p:nvSpPr>
          <p:cNvPr id="5" name="Freeform 5"/>
          <p:cNvSpPr/>
          <p:nvPr/>
        </p:nvSpPr>
        <p:spPr>
          <a:xfrm>
            <a:off x="10641826" y="2554340"/>
            <a:ext cx="6143892" cy="6424985"/>
          </a:xfrm>
          <a:custGeom>
            <a:avLst/>
            <a:gdLst/>
            <a:ahLst/>
            <a:cxnLst/>
            <a:rect l="l" t="t" r="r" b="b"/>
            <a:pathLst>
              <a:path w="6143892" h="6424985">
                <a:moveTo>
                  <a:pt x="0" y="0"/>
                </a:moveTo>
                <a:lnTo>
                  <a:pt x="6143893" y="0"/>
                </a:lnTo>
                <a:lnTo>
                  <a:pt x="6143893" y="6424986"/>
                </a:lnTo>
                <a:lnTo>
                  <a:pt x="0" y="6424986"/>
                </a:lnTo>
                <a:lnTo>
                  <a:pt x="0" y="0"/>
                </a:lnTo>
                <a:close/>
              </a:path>
            </a:pathLst>
          </a:custGeom>
          <a:blipFill>
            <a:blip r:embed="rId2"/>
            <a:stretch>
              <a:fillRect/>
            </a:stretch>
          </a:blipFill>
        </p:spPr>
        <p:txBody>
          <a:bodyPr/>
          <a:lstStyle/>
          <a:p>
            <a:endParaRPr lang="en-IN"/>
          </a:p>
        </p:txBody>
      </p:sp>
      <p:sp>
        <p:nvSpPr>
          <p:cNvPr id="10" name="TextBox 10"/>
          <p:cNvSpPr txBox="1"/>
          <p:nvPr/>
        </p:nvSpPr>
        <p:spPr>
          <a:xfrm>
            <a:off x="1167588" y="2416575"/>
            <a:ext cx="8444745" cy="4538375"/>
          </a:xfrm>
          <a:prstGeom prst="rect">
            <a:avLst/>
          </a:prstGeom>
        </p:spPr>
        <p:txBody>
          <a:bodyPr lIns="0" tIns="0" rIns="0" bIns="0" rtlCol="0" anchor="t">
            <a:spAutoFit/>
          </a:bodyPr>
          <a:lstStyle/>
          <a:p>
            <a:pPr algn="l">
              <a:lnSpc>
                <a:spcPts val="16889"/>
              </a:lnSpc>
            </a:pPr>
            <a:endParaRPr/>
          </a:p>
          <a:p>
            <a:pPr algn="l">
              <a:lnSpc>
                <a:spcPts val="16889"/>
              </a:lnSpc>
            </a:pPr>
            <a:r>
              <a:rPr lang="en-US" sz="16558" b="1">
                <a:solidFill>
                  <a:srgbClr val="000000"/>
                </a:solidFill>
                <a:latin typeface="Poppins Bold"/>
                <a:ea typeface="Poppins Bold"/>
                <a:cs typeface="Poppins Bold"/>
                <a:sym typeface="Poppins Bold"/>
              </a:rPr>
              <a:t>You</a:t>
            </a:r>
          </a:p>
        </p:txBody>
      </p:sp>
      <p:sp>
        <p:nvSpPr>
          <p:cNvPr id="11" name="TextBox 11"/>
          <p:cNvSpPr txBox="1"/>
          <p:nvPr/>
        </p:nvSpPr>
        <p:spPr>
          <a:xfrm>
            <a:off x="1167588" y="2678165"/>
            <a:ext cx="9024763" cy="2396538"/>
          </a:xfrm>
          <a:prstGeom prst="rect">
            <a:avLst/>
          </a:prstGeom>
        </p:spPr>
        <p:txBody>
          <a:bodyPr lIns="0" tIns="0" rIns="0" bIns="0" rtlCol="0" anchor="t">
            <a:spAutoFit/>
          </a:bodyPr>
          <a:lstStyle/>
          <a:p>
            <a:pPr algn="l">
              <a:lnSpc>
                <a:spcPts val="16889"/>
              </a:lnSpc>
            </a:pPr>
            <a:r>
              <a:rPr lang="en-US" sz="16558" b="1">
                <a:solidFill>
                  <a:srgbClr val="67C0B3"/>
                </a:solidFill>
                <a:latin typeface="Poppins Bold"/>
                <a:ea typeface="Poppins Bold"/>
                <a:cs typeface="Poppins Bold"/>
                <a:sym typeface="Poppins Bold"/>
              </a:rPr>
              <a:t>Thank</a:t>
            </a:r>
          </a:p>
        </p:txBody>
      </p:sp>
      <p:sp>
        <p:nvSpPr>
          <p:cNvPr id="18" name="Freeform 18"/>
          <p:cNvSpPr/>
          <p:nvPr/>
        </p:nvSpPr>
        <p:spPr>
          <a:xfrm>
            <a:off x="864999" y="9182100"/>
            <a:ext cx="605177" cy="598893"/>
          </a:xfrm>
          <a:custGeom>
            <a:avLst/>
            <a:gdLst/>
            <a:ahLst/>
            <a:cxnLst/>
            <a:rect l="l" t="t" r="r" b="b"/>
            <a:pathLst>
              <a:path w="605177" h="598893">
                <a:moveTo>
                  <a:pt x="0" y="0"/>
                </a:moveTo>
                <a:lnTo>
                  <a:pt x="605177" y="0"/>
                </a:lnTo>
                <a:lnTo>
                  <a:pt x="605177" y="598893"/>
                </a:lnTo>
                <a:lnTo>
                  <a:pt x="0" y="598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12" name="Group 11">
            <a:extLst>
              <a:ext uri="{FF2B5EF4-FFF2-40B4-BE49-F238E27FC236}">
                <a16:creationId xmlns:a16="http://schemas.microsoft.com/office/drawing/2014/main" id="{63940262-1BB1-48B8-B2BA-190F4B470480}"/>
              </a:ext>
            </a:extLst>
          </p:cNvPr>
          <p:cNvGrpSpPr/>
          <p:nvPr/>
        </p:nvGrpSpPr>
        <p:grpSpPr>
          <a:xfrm>
            <a:off x="1821075" y="6867801"/>
            <a:ext cx="1792938" cy="1792938"/>
            <a:chOff x="0" y="0"/>
            <a:chExt cx="472214" cy="472214"/>
          </a:xfrm>
        </p:grpSpPr>
        <p:sp>
          <p:nvSpPr>
            <p:cNvPr id="13" name="Freeform 12">
              <a:extLst>
                <a:ext uri="{FF2B5EF4-FFF2-40B4-BE49-F238E27FC236}">
                  <a16:creationId xmlns:a16="http://schemas.microsoft.com/office/drawing/2014/main" id="{6DCFA786-CB70-4031-ACCD-BD2A524653C5}"/>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4" name="TextBox 13">
              <a:extLst>
                <a:ext uri="{FF2B5EF4-FFF2-40B4-BE49-F238E27FC236}">
                  <a16:creationId xmlns:a16="http://schemas.microsoft.com/office/drawing/2014/main" id="{BEE6E750-D7F2-426E-9774-B651790C48D1}"/>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grpSp>
        <p:nvGrpSpPr>
          <p:cNvPr id="15" name="Group 11">
            <a:extLst>
              <a:ext uri="{FF2B5EF4-FFF2-40B4-BE49-F238E27FC236}">
                <a16:creationId xmlns:a16="http://schemas.microsoft.com/office/drawing/2014/main" id="{ACD1EA17-4A54-4EC6-8D3A-46DC72BE3A40}"/>
              </a:ext>
            </a:extLst>
          </p:cNvPr>
          <p:cNvGrpSpPr/>
          <p:nvPr/>
        </p:nvGrpSpPr>
        <p:grpSpPr>
          <a:xfrm>
            <a:off x="3925387" y="6864617"/>
            <a:ext cx="1792938" cy="1792938"/>
            <a:chOff x="0" y="0"/>
            <a:chExt cx="472214" cy="472214"/>
          </a:xfrm>
        </p:grpSpPr>
        <p:sp>
          <p:nvSpPr>
            <p:cNvPr id="16" name="Freeform 12">
              <a:extLst>
                <a:ext uri="{FF2B5EF4-FFF2-40B4-BE49-F238E27FC236}">
                  <a16:creationId xmlns:a16="http://schemas.microsoft.com/office/drawing/2014/main" id="{25E2EB51-860F-470F-8143-41FD1A10E55C}"/>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17" name="TextBox 13">
              <a:extLst>
                <a:ext uri="{FF2B5EF4-FFF2-40B4-BE49-F238E27FC236}">
                  <a16:creationId xmlns:a16="http://schemas.microsoft.com/office/drawing/2014/main" id="{9CD30916-4040-47F6-AEFF-EB3C2D2B0269}"/>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grpSp>
        <p:nvGrpSpPr>
          <p:cNvPr id="19" name="Group 11">
            <a:extLst>
              <a:ext uri="{FF2B5EF4-FFF2-40B4-BE49-F238E27FC236}">
                <a16:creationId xmlns:a16="http://schemas.microsoft.com/office/drawing/2014/main" id="{98503F5E-B5BE-448B-8EA9-687ACFD1CE05}"/>
              </a:ext>
            </a:extLst>
          </p:cNvPr>
          <p:cNvGrpSpPr/>
          <p:nvPr/>
        </p:nvGrpSpPr>
        <p:grpSpPr>
          <a:xfrm>
            <a:off x="6029699" y="6864617"/>
            <a:ext cx="1792938" cy="1792938"/>
            <a:chOff x="0" y="0"/>
            <a:chExt cx="472214" cy="472214"/>
          </a:xfrm>
        </p:grpSpPr>
        <p:sp>
          <p:nvSpPr>
            <p:cNvPr id="20" name="Freeform 12">
              <a:extLst>
                <a:ext uri="{FF2B5EF4-FFF2-40B4-BE49-F238E27FC236}">
                  <a16:creationId xmlns:a16="http://schemas.microsoft.com/office/drawing/2014/main" id="{8F58E544-60B9-4307-9EB1-DE649403EFCB}"/>
                </a:ext>
              </a:extLst>
            </p:cNvPr>
            <p:cNvSpPr/>
            <p:nvPr/>
          </p:nvSpPr>
          <p:spPr>
            <a:xfrm>
              <a:off x="0" y="0"/>
              <a:ext cx="472214" cy="472214"/>
            </a:xfrm>
            <a:custGeom>
              <a:avLst/>
              <a:gdLst/>
              <a:ahLst/>
              <a:cxnLst/>
              <a:rect l="l" t="t" r="r" b="b"/>
              <a:pathLst>
                <a:path w="472214" h="472214">
                  <a:moveTo>
                    <a:pt x="0" y="0"/>
                  </a:moveTo>
                  <a:lnTo>
                    <a:pt x="472214" y="0"/>
                  </a:lnTo>
                  <a:lnTo>
                    <a:pt x="472214" y="472214"/>
                  </a:lnTo>
                  <a:lnTo>
                    <a:pt x="0" y="472214"/>
                  </a:lnTo>
                  <a:close/>
                </a:path>
              </a:pathLst>
            </a:custGeom>
            <a:solidFill>
              <a:srgbClr val="67C0B3"/>
            </a:solidFill>
          </p:spPr>
          <p:txBody>
            <a:bodyPr/>
            <a:lstStyle/>
            <a:p>
              <a:endParaRPr lang="en-IN"/>
            </a:p>
          </p:txBody>
        </p:sp>
        <p:sp>
          <p:nvSpPr>
            <p:cNvPr id="24" name="TextBox 13">
              <a:extLst>
                <a:ext uri="{FF2B5EF4-FFF2-40B4-BE49-F238E27FC236}">
                  <a16:creationId xmlns:a16="http://schemas.microsoft.com/office/drawing/2014/main" id="{2EB1C456-1A9D-418C-BB6C-14B50E5C6641}"/>
                </a:ext>
              </a:extLst>
            </p:cNvPr>
            <p:cNvSpPr txBox="1"/>
            <p:nvPr/>
          </p:nvSpPr>
          <p:spPr>
            <a:xfrm>
              <a:off x="0" y="-47625"/>
              <a:ext cx="472214" cy="519839"/>
            </a:xfrm>
            <a:prstGeom prst="rect">
              <a:avLst/>
            </a:prstGeom>
          </p:spPr>
          <p:txBody>
            <a:bodyPr lIns="50800" tIns="50800" rIns="50800" bIns="50800" rtlCol="0" anchor="ctr"/>
            <a:lstStyle/>
            <a:p>
              <a:pPr algn="ctr">
                <a:lnSpc>
                  <a:spcPts val="2405"/>
                </a:lnSpc>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500" fill="hold"/>
                                        <p:tgtEl>
                                          <p:spTgt spid="12"/>
                                        </p:tgtEl>
                                        <p:attrNameLst>
                                          <p:attrName>ppt_x</p:attrName>
                                        </p:attrNameLst>
                                      </p:cBhvr>
                                      <p:tavLst>
                                        <p:tav tm="0">
                                          <p:val>
                                            <p:strVal val="0-#ppt_w/2"/>
                                          </p:val>
                                        </p:tav>
                                        <p:tav tm="100000">
                                          <p:val>
                                            <p:strVal val="#ppt_x"/>
                                          </p:val>
                                        </p:tav>
                                      </p:tavLst>
                                    </p:anim>
                                    <p:anim calcmode="lin" valueType="num">
                                      <p:cBhvr additive="base">
                                        <p:cTn id="8" dur="1500" fill="hold"/>
                                        <p:tgtEl>
                                          <p:spTgt spid="1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1500" fill="hold"/>
                                        <p:tgtEl>
                                          <p:spTgt spid="15"/>
                                        </p:tgtEl>
                                        <p:attrNameLst>
                                          <p:attrName>ppt_x</p:attrName>
                                        </p:attrNameLst>
                                      </p:cBhvr>
                                      <p:tavLst>
                                        <p:tav tm="0">
                                          <p:val>
                                            <p:strVal val="0-#ppt_w/2"/>
                                          </p:val>
                                        </p:tav>
                                        <p:tav tm="100000">
                                          <p:val>
                                            <p:strVal val="#ppt_x"/>
                                          </p:val>
                                        </p:tav>
                                      </p:tavLst>
                                    </p:anim>
                                    <p:anim calcmode="lin" valueType="num">
                                      <p:cBhvr additive="base">
                                        <p:cTn id="12" dur="1500" fill="hold"/>
                                        <p:tgtEl>
                                          <p:spTgt spid="15"/>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1500" fill="hold"/>
                                        <p:tgtEl>
                                          <p:spTgt spid="19"/>
                                        </p:tgtEl>
                                        <p:attrNameLst>
                                          <p:attrName>ppt_x</p:attrName>
                                        </p:attrNameLst>
                                      </p:cBhvr>
                                      <p:tavLst>
                                        <p:tav tm="0">
                                          <p:val>
                                            <p:strVal val="0-#ppt_w/2"/>
                                          </p:val>
                                        </p:tav>
                                        <p:tav tm="100000">
                                          <p:val>
                                            <p:strVal val="#ppt_x"/>
                                          </p:val>
                                        </p:tav>
                                      </p:tavLst>
                                    </p:anim>
                                    <p:anim calcmode="lin" valueType="num">
                                      <p:cBhvr additive="base">
                                        <p:cTn id="16" dur="1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2176</Words>
  <Application>Microsoft Office PowerPoint</Application>
  <PresentationFormat>Custom</PresentationFormat>
  <Paragraphs>89</Paragraphs>
  <Slides>17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Poppins</vt:lpstr>
      <vt:lpstr>Arial</vt:lpstr>
      <vt:lpstr>Poppins Bold</vt:lpstr>
      <vt:lpstr>Open Sauce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1</cp:revision>
  <dcterms:created xsi:type="dcterms:W3CDTF">2006-08-16T00:00:00Z</dcterms:created>
  <dcterms:modified xsi:type="dcterms:W3CDTF">2025-11-13T10:29:12Z</dcterms:modified>
  <dc:identifier>DAG4f983MVE</dc:identifier>
</cp:coreProperties>
</file>