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75" r:id="rId5"/>
    <p:sldId id="261" r:id="rId6"/>
    <p:sldId id="260" r:id="rId7"/>
    <p:sldId id="262" r:id="rId8"/>
    <p:sldId id="263" r:id="rId9"/>
    <p:sldId id="266" r:id="rId10"/>
    <p:sldId id="264" r:id="rId11"/>
    <p:sldId id="268" r:id="rId12"/>
    <p:sldId id="267" r:id="rId13"/>
    <p:sldId id="269" r:id="rId14"/>
    <p:sldId id="270"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6" d="100"/>
          <a:sy n="106" d="100"/>
        </p:scale>
        <p:origin x="80" y="6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A76EB9D5-7E1A-4433-8B21-2237CC26FA2C}" type="datetimeFigureOut">
              <a:rPr lang="en-US" dirty="0"/>
              <a:t>11/9/2020</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9EF837-FEDB-44F2-8FB5-4F56FC548A33}" type="datetimeFigureOut">
              <a:rPr lang="en-US" dirty="0"/>
              <a:t>11/9/2020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EC2AB55-62C0-407E-B706-C907B44B0BFC}" type="datetimeFigureOut">
              <a:rPr lang="en-US" dirty="0"/>
              <a:t>11/9/2020</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FBB33F-FEF5-4E73-A5F9-307689FE77C6}" type="datetimeFigureOut">
              <a:rPr lang="en-US" dirty="0"/>
              <a:t>11/9/2020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4B5FA4-F0B8-4D71-BC92-932E3A1502F8}" type="datetimeFigureOut">
              <a:rPr lang="en-US" dirty="0"/>
              <a:t>11/9/2020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D89F80-C2CE-4D6A-80E4-D3515AD92BC6}" type="datetimeFigureOut">
              <a:rPr lang="en-US" dirty="0"/>
              <a:t>11/9/2020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4220E-EF40-477E-B84C-637FC7CE78DB}" type="datetimeFigureOut">
              <a:rPr lang="en-US" dirty="0"/>
              <a:t>11/9/2020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FD0B8D63-E026-4E54-B301-C824E1BD14F3}" type="datetimeFigureOut">
              <a:rPr lang="en-US" dirty="0"/>
              <a:t>11/9/2020</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C423185-9573-406A-8068-0AB4F2335019}" type="datetimeFigureOut">
              <a:rPr lang="en-US" dirty="0"/>
              <a:t>11/9/2020</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598A19-B9D6-4696-A74D-9FEF900C8B6A}" type="datetimeFigureOut">
              <a:rPr lang="en-US" dirty="0"/>
              <a:t>11/9/2020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205100-39B0-4914-BBD6-34F267582565}" type="datetimeFigureOut">
              <a:rPr lang="en-US" dirty="0"/>
              <a:t>11/9/2020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C5516DA-9D86-4E1E-A623-C11F9F74EB59}" type="datetimeFigureOut">
              <a:rPr lang="en-US" dirty="0"/>
              <a:t>11/9/2020</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Models of Social Enterprise Funding</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92762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Triple Bottom Line</a:t>
            </a:r>
          </a:p>
        </p:txBody>
      </p:sp>
      <p:sp>
        <p:nvSpPr>
          <p:cNvPr id="3" name="Content Placeholder 2"/>
          <p:cNvSpPr>
            <a:spLocks noGrp="1"/>
          </p:cNvSpPr>
          <p:nvPr>
            <p:ph idx="1"/>
          </p:nvPr>
        </p:nvSpPr>
        <p:spPr>
          <a:xfrm>
            <a:off x="1066800" y="2103120"/>
            <a:ext cx="6555971" cy="3931920"/>
          </a:xfrm>
        </p:spPr>
        <p:txBody>
          <a:bodyPr/>
          <a:lstStyle/>
          <a:p>
            <a:pPr marL="0" indent="0">
              <a:buNone/>
            </a:pPr>
            <a:r>
              <a:rPr lang="en-GB" sz="3200" dirty="0"/>
              <a:t>Social enterprises are sometimes said to have a 'triple bottom line' - the values that many maintain: people, planet and profit. Motivated by social, environmental and economic factors, rather than just the single bottom line of profit</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6969" y="407323"/>
            <a:ext cx="4049271" cy="3840481"/>
          </a:xfrm>
          <a:prstGeom prst="rect">
            <a:avLst/>
          </a:prstGeom>
        </p:spPr>
      </p:pic>
    </p:spTree>
    <p:extLst>
      <p:ext uri="{BB962C8B-B14F-4D97-AF65-F5344CB8AC3E}">
        <p14:creationId xmlns:p14="http://schemas.microsoft.com/office/powerpoint/2010/main" val="3443817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this mean?……</a:t>
            </a:r>
          </a:p>
        </p:txBody>
      </p:sp>
      <p:sp>
        <p:nvSpPr>
          <p:cNvPr id="3" name="Content Placeholder 2"/>
          <p:cNvSpPr>
            <a:spLocks noGrp="1"/>
          </p:cNvSpPr>
          <p:nvPr>
            <p:ph idx="1"/>
          </p:nvPr>
        </p:nvSpPr>
        <p:spPr/>
        <p:txBody>
          <a:bodyPr>
            <a:normAutofit/>
          </a:bodyPr>
          <a:lstStyle/>
          <a:p>
            <a:r>
              <a:rPr lang="en-GB" sz="2800" dirty="0"/>
              <a:t>Management of the organisation from 3 perspectives:</a:t>
            </a:r>
          </a:p>
          <a:p>
            <a:pPr lvl="1"/>
            <a:r>
              <a:rPr lang="en-GB" sz="2800" dirty="0"/>
              <a:t>Social to ensure that the organisation looks after its staff, meets its social objective and general considers the social side of everything that it does.</a:t>
            </a:r>
          </a:p>
          <a:p>
            <a:pPr lvl="1"/>
            <a:r>
              <a:rPr lang="en-GB" sz="2800" dirty="0"/>
              <a:t>Environment – To protect and preserve the environment.  Recycling, reusing, </a:t>
            </a:r>
            <a:r>
              <a:rPr lang="en-GB" sz="2800" dirty="0" err="1"/>
              <a:t>etc</a:t>
            </a:r>
            <a:endParaRPr lang="en-GB" sz="2800" dirty="0"/>
          </a:p>
          <a:p>
            <a:pPr lvl="1"/>
            <a:r>
              <a:rPr lang="en-GB" sz="2800" dirty="0"/>
              <a:t>Financial – To ensure that the organisation has enough money to run, meet its social objectives and also to grow</a:t>
            </a:r>
          </a:p>
        </p:txBody>
      </p:sp>
    </p:spTree>
    <p:extLst>
      <p:ext uri="{BB962C8B-B14F-4D97-AF65-F5344CB8AC3E}">
        <p14:creationId xmlns:p14="http://schemas.microsoft.com/office/powerpoint/2010/main" val="1133867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Funding Challenges</a:t>
            </a:r>
          </a:p>
        </p:txBody>
      </p:sp>
      <p:sp>
        <p:nvSpPr>
          <p:cNvPr id="3" name="Content Placeholder 2"/>
          <p:cNvSpPr>
            <a:spLocks noGrp="1"/>
          </p:cNvSpPr>
          <p:nvPr>
            <p:ph idx="1"/>
          </p:nvPr>
        </p:nvSpPr>
        <p:spPr/>
        <p:txBody>
          <a:bodyPr/>
          <a:lstStyle/>
          <a:p>
            <a:r>
              <a:rPr lang="en-GB" dirty="0"/>
              <a:t>If you’re not generating enough capital to meet your business objectives, the enterprise can face a number of difficulties, such as:</a:t>
            </a:r>
          </a:p>
          <a:p>
            <a:r>
              <a:rPr lang="en-GB" dirty="0"/>
              <a:t>Over-trading: The entire capital base (loans, share investment and retained profits) of the enterprise is not enough to cover a loss which is otherwise small in turnover terms (the level of sales).  </a:t>
            </a:r>
          </a:p>
          <a:p>
            <a:r>
              <a:rPr lang="en-GB" dirty="0"/>
              <a:t>Being cash poor: The enterprise isn’t able to respond to demand because it cannot afford to purchase labour or raw material.  </a:t>
            </a:r>
          </a:p>
          <a:p>
            <a:r>
              <a:rPr lang="en-GB" dirty="0"/>
              <a:t>Being under-capitalised: The enterprise cannot supply an increased level of sales, which means it’s unable to pursue new opportunities. </a:t>
            </a:r>
          </a:p>
        </p:txBody>
      </p:sp>
    </p:spTree>
    <p:extLst>
      <p:ext uri="{BB962C8B-B14F-4D97-AF65-F5344CB8AC3E}">
        <p14:creationId xmlns:p14="http://schemas.microsoft.com/office/powerpoint/2010/main" val="3455057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Video</a:t>
            </a:r>
          </a:p>
        </p:txBody>
      </p:sp>
      <p:sp>
        <p:nvSpPr>
          <p:cNvPr id="3" name="Content Placeholder 2"/>
          <p:cNvSpPr>
            <a:spLocks noGrp="1"/>
          </p:cNvSpPr>
          <p:nvPr>
            <p:ph idx="1"/>
          </p:nvPr>
        </p:nvSpPr>
        <p:spPr/>
        <p:txBody>
          <a:bodyPr/>
          <a:lstStyle/>
          <a:p>
            <a:r>
              <a:rPr lang="en-GB" dirty="0"/>
              <a:t>https://www.youtube.com/watch?v=ugTkLBg8O9Y</a:t>
            </a:r>
          </a:p>
        </p:txBody>
      </p:sp>
    </p:spTree>
    <p:extLst>
      <p:ext uri="{BB962C8B-B14F-4D97-AF65-F5344CB8AC3E}">
        <p14:creationId xmlns:p14="http://schemas.microsoft.com/office/powerpoint/2010/main" val="3297119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Funding potential</a:t>
            </a:r>
          </a:p>
        </p:txBody>
      </p:sp>
      <p:sp>
        <p:nvSpPr>
          <p:cNvPr id="3" name="Content Placeholder 2"/>
          <p:cNvSpPr>
            <a:spLocks noGrp="1"/>
          </p:cNvSpPr>
          <p:nvPr>
            <p:ph idx="1"/>
          </p:nvPr>
        </p:nvSpPr>
        <p:spPr/>
        <p:txBody>
          <a:bodyPr>
            <a:normAutofit/>
          </a:bodyPr>
          <a:lstStyle/>
          <a:p>
            <a:pPr lvl="1"/>
            <a:r>
              <a:rPr lang="en-GB" sz="2000" dirty="0"/>
              <a:t>Own Funds</a:t>
            </a:r>
          </a:p>
          <a:p>
            <a:pPr lvl="1"/>
            <a:r>
              <a:rPr lang="en-GB" sz="2000" dirty="0"/>
              <a:t>Start up Grant/Loan</a:t>
            </a:r>
          </a:p>
          <a:p>
            <a:pPr lvl="1"/>
            <a:r>
              <a:rPr lang="en-GB" sz="2000" dirty="0"/>
              <a:t>Grants</a:t>
            </a:r>
          </a:p>
          <a:p>
            <a:pPr lvl="1"/>
            <a:r>
              <a:rPr lang="en-GB" sz="2000" dirty="0"/>
              <a:t>Social Investments</a:t>
            </a:r>
          </a:p>
          <a:p>
            <a:pPr lvl="1"/>
            <a:r>
              <a:rPr lang="en-GB" sz="2000" dirty="0"/>
              <a:t>Leasing</a:t>
            </a:r>
          </a:p>
          <a:p>
            <a:pPr lvl="1"/>
            <a:r>
              <a:rPr lang="en-GB" sz="2000" dirty="0"/>
              <a:t>Loans</a:t>
            </a:r>
          </a:p>
          <a:p>
            <a:pPr lvl="1"/>
            <a:r>
              <a:rPr lang="en-GB" sz="2000" dirty="0"/>
              <a:t>Crowdfunding</a:t>
            </a:r>
          </a:p>
          <a:p>
            <a:pPr lvl="1"/>
            <a:r>
              <a:rPr lang="en-GB" sz="2000" dirty="0"/>
              <a:t>Commercialisation</a:t>
            </a:r>
          </a:p>
        </p:txBody>
      </p:sp>
    </p:spTree>
    <p:extLst>
      <p:ext uri="{BB962C8B-B14F-4D97-AF65-F5344CB8AC3E}">
        <p14:creationId xmlns:p14="http://schemas.microsoft.com/office/powerpoint/2010/main" val="135634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Own Funds</a:t>
            </a:r>
          </a:p>
        </p:txBody>
      </p:sp>
      <p:sp>
        <p:nvSpPr>
          <p:cNvPr id="3" name="Content Placeholder 2"/>
          <p:cNvSpPr>
            <a:spLocks noGrp="1"/>
          </p:cNvSpPr>
          <p:nvPr>
            <p:ph idx="1"/>
          </p:nvPr>
        </p:nvSpPr>
        <p:spPr/>
        <p:txBody>
          <a:bodyPr/>
          <a:lstStyle/>
          <a:p>
            <a:pPr marL="0" indent="0">
              <a:buNone/>
            </a:pPr>
            <a:r>
              <a:rPr lang="en-GB" dirty="0"/>
              <a:t>Using your own money to start up your organisation with a view of being paid back when the income starts to arrive.</a:t>
            </a:r>
          </a:p>
        </p:txBody>
      </p:sp>
    </p:spTree>
    <p:extLst>
      <p:ext uri="{BB962C8B-B14F-4D97-AF65-F5344CB8AC3E}">
        <p14:creationId xmlns:p14="http://schemas.microsoft.com/office/powerpoint/2010/main" val="2004767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up Loans/Grants</a:t>
            </a:r>
          </a:p>
        </p:txBody>
      </p:sp>
      <p:sp>
        <p:nvSpPr>
          <p:cNvPr id="3" name="Content Placeholder 2"/>
          <p:cNvSpPr>
            <a:spLocks noGrp="1"/>
          </p:cNvSpPr>
          <p:nvPr>
            <p:ph idx="1"/>
          </p:nvPr>
        </p:nvSpPr>
        <p:spPr/>
        <p:txBody>
          <a:bodyPr/>
          <a:lstStyle/>
          <a:p>
            <a:r>
              <a:rPr lang="en-GB" dirty="0"/>
              <a:t>There are a number of funding bodies who offer start-up loans and grants.  Including Carmarthenshire County Council.  </a:t>
            </a:r>
          </a:p>
          <a:p>
            <a:r>
              <a:rPr lang="en-GB" dirty="0"/>
              <a:t>The money will often be lent once a certain timescale has been met and will usually be repaid to the business owner once they have completed the initial outlay themselves.</a:t>
            </a:r>
          </a:p>
        </p:txBody>
      </p:sp>
    </p:spTree>
    <p:extLst>
      <p:ext uri="{BB962C8B-B14F-4D97-AF65-F5344CB8AC3E}">
        <p14:creationId xmlns:p14="http://schemas.microsoft.com/office/powerpoint/2010/main" val="2386084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Grants</a:t>
            </a:r>
          </a:p>
        </p:txBody>
      </p:sp>
      <p:sp>
        <p:nvSpPr>
          <p:cNvPr id="3" name="Content Placeholder 2"/>
          <p:cNvSpPr>
            <a:spLocks noGrp="1"/>
          </p:cNvSpPr>
          <p:nvPr>
            <p:ph idx="1"/>
          </p:nvPr>
        </p:nvSpPr>
        <p:spPr/>
        <p:txBody>
          <a:bodyPr/>
          <a:lstStyle/>
          <a:p>
            <a:pPr marL="0" indent="0">
              <a:buNone/>
            </a:pPr>
            <a:r>
              <a:rPr lang="en-GB" dirty="0"/>
              <a:t>A grant is an amount of money that is awarded to the organisation upon it meeting the criteria of the grant.  Grants can vary in amounts, they tend to be for specific things </a:t>
            </a:r>
            <a:r>
              <a:rPr lang="en-GB" dirty="0" err="1"/>
              <a:t>ie</a:t>
            </a:r>
            <a:r>
              <a:rPr lang="en-GB" dirty="0"/>
              <a:t>.  Tangible items, although they can sometimes cover initial rent and ages of an employee.</a:t>
            </a:r>
          </a:p>
          <a:p>
            <a:pPr marL="0" indent="0">
              <a:buNone/>
            </a:pPr>
            <a:r>
              <a:rPr lang="en-GB" dirty="0"/>
              <a:t>Grants are available from a number of places, including the local council who offer a grant of up to £5000 per post created, recognising job creation.</a:t>
            </a:r>
          </a:p>
          <a:p>
            <a:pPr marL="0" indent="0">
              <a:buNone/>
            </a:pPr>
            <a:r>
              <a:rPr lang="en-GB" dirty="0"/>
              <a:t>Grants</a:t>
            </a:r>
            <a:r>
              <a:rPr lang="cy-GB" dirty="0"/>
              <a:t> can be </a:t>
            </a:r>
            <a:r>
              <a:rPr lang="cy-GB" dirty="0" err="1"/>
              <a:t>found</a:t>
            </a:r>
            <a:r>
              <a:rPr lang="cy-GB" dirty="0"/>
              <a:t> </a:t>
            </a:r>
            <a:r>
              <a:rPr lang="cy-GB" dirty="0" err="1"/>
              <a:t>using</a:t>
            </a:r>
            <a:r>
              <a:rPr lang="cy-GB" dirty="0"/>
              <a:t> a </a:t>
            </a:r>
            <a:r>
              <a:rPr lang="cy-GB" dirty="0" err="1"/>
              <a:t>number</a:t>
            </a:r>
            <a:r>
              <a:rPr lang="cy-GB" dirty="0"/>
              <a:t> of </a:t>
            </a:r>
            <a:r>
              <a:rPr lang="cy-GB" dirty="0" err="1"/>
              <a:t>different</a:t>
            </a:r>
            <a:r>
              <a:rPr lang="cy-GB" dirty="0"/>
              <a:t> </a:t>
            </a:r>
            <a:r>
              <a:rPr lang="cy-GB" dirty="0" err="1"/>
              <a:t>search</a:t>
            </a:r>
            <a:r>
              <a:rPr lang="cy-GB" dirty="0"/>
              <a:t> </a:t>
            </a:r>
            <a:r>
              <a:rPr lang="cy-GB" dirty="0" err="1"/>
              <a:t>engines</a:t>
            </a:r>
            <a:r>
              <a:rPr lang="cy-GB" dirty="0"/>
              <a:t>, </a:t>
            </a:r>
            <a:r>
              <a:rPr lang="cy-GB" dirty="0" err="1"/>
              <a:t>some</a:t>
            </a:r>
            <a:r>
              <a:rPr lang="cy-GB" dirty="0"/>
              <a:t> </a:t>
            </a:r>
            <a:r>
              <a:rPr lang="cy-GB" dirty="0" err="1"/>
              <a:t>are</a:t>
            </a:r>
            <a:r>
              <a:rPr lang="cy-GB" dirty="0"/>
              <a:t> </a:t>
            </a:r>
            <a:r>
              <a:rPr lang="cy-GB" dirty="0" err="1"/>
              <a:t>available</a:t>
            </a:r>
            <a:r>
              <a:rPr lang="cy-GB" dirty="0"/>
              <a:t> </a:t>
            </a:r>
            <a:r>
              <a:rPr lang="cy-GB" dirty="0" err="1"/>
              <a:t>on</a:t>
            </a:r>
            <a:r>
              <a:rPr lang="cy-GB" dirty="0"/>
              <a:t> a </a:t>
            </a:r>
            <a:r>
              <a:rPr lang="cy-GB" dirty="0" err="1"/>
              <a:t>local</a:t>
            </a:r>
            <a:r>
              <a:rPr lang="cy-GB" dirty="0"/>
              <a:t> </a:t>
            </a:r>
            <a:r>
              <a:rPr lang="cy-GB" dirty="0" err="1"/>
              <a:t>basis</a:t>
            </a:r>
            <a:r>
              <a:rPr lang="cy-GB" dirty="0"/>
              <a:t>, as well as </a:t>
            </a:r>
            <a:r>
              <a:rPr lang="cy-GB" dirty="0" err="1"/>
              <a:t>national</a:t>
            </a:r>
            <a:r>
              <a:rPr lang="cy-GB" dirty="0"/>
              <a:t> </a:t>
            </a:r>
            <a:r>
              <a:rPr lang="cy-GB" dirty="0" err="1"/>
              <a:t>grants</a:t>
            </a:r>
            <a:r>
              <a:rPr lang="cy-GB" dirty="0"/>
              <a:t>. </a:t>
            </a:r>
          </a:p>
          <a:p>
            <a:pPr marL="0" indent="0">
              <a:buNone/>
            </a:pPr>
            <a:endParaRPr lang="cy-GB" dirty="0"/>
          </a:p>
          <a:p>
            <a:pPr marL="0" indent="0">
              <a:buNone/>
            </a:pPr>
            <a:r>
              <a:rPr lang="cy-GB" dirty="0" err="1"/>
              <a:t>See</a:t>
            </a:r>
            <a:r>
              <a:rPr lang="cy-GB" dirty="0"/>
              <a:t> the grant </a:t>
            </a:r>
            <a:r>
              <a:rPr lang="cy-GB" dirty="0" err="1"/>
              <a:t>list</a:t>
            </a:r>
            <a:r>
              <a:rPr lang="cy-GB" dirty="0"/>
              <a:t> </a:t>
            </a:r>
            <a:r>
              <a:rPr lang="cy-GB" dirty="0" err="1"/>
              <a:t>on</a:t>
            </a:r>
            <a:r>
              <a:rPr lang="cy-GB" dirty="0"/>
              <a:t> the </a:t>
            </a:r>
            <a:r>
              <a:rPr lang="cy-GB" dirty="0" err="1"/>
              <a:t>moodle</a:t>
            </a:r>
            <a:r>
              <a:rPr lang="cy-GB" dirty="0"/>
              <a:t> </a:t>
            </a:r>
            <a:r>
              <a:rPr lang="cy-GB" dirty="0" err="1"/>
              <a:t>page</a:t>
            </a:r>
            <a:endParaRPr lang="en-GB" dirty="0"/>
          </a:p>
        </p:txBody>
      </p:sp>
    </p:spTree>
    <p:extLst>
      <p:ext uri="{BB962C8B-B14F-4D97-AF65-F5344CB8AC3E}">
        <p14:creationId xmlns:p14="http://schemas.microsoft.com/office/powerpoint/2010/main" val="370946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Investment</a:t>
            </a:r>
          </a:p>
        </p:txBody>
      </p:sp>
      <p:sp>
        <p:nvSpPr>
          <p:cNvPr id="3" name="Content Placeholder 2"/>
          <p:cNvSpPr>
            <a:spLocks noGrp="1"/>
          </p:cNvSpPr>
          <p:nvPr>
            <p:ph idx="1"/>
          </p:nvPr>
        </p:nvSpPr>
        <p:spPr/>
        <p:txBody>
          <a:bodyPr/>
          <a:lstStyle/>
          <a:p>
            <a:r>
              <a:rPr lang="en-GB" dirty="0"/>
              <a:t>Charities and social enterprise can use repayable finance to help them increase their impact on society, for example by growing their business, providing working capital for contract delivery, or buying assets.​​</a:t>
            </a:r>
          </a:p>
          <a:p>
            <a:r>
              <a:rPr lang="en-GB" dirty="0"/>
              <a:t>Social investment is repayable, often with interest. Charities and social enterprises may generate a surplus through trading activities, contracts for delivering public services, grants and donations, or a combination of some or all of these. This surplus is then used to repay investors. </a:t>
            </a:r>
          </a:p>
          <a:p>
            <a:r>
              <a:rPr lang="en-GB" dirty="0"/>
              <a:t>There are a number of different types of social investment, it becomes quite complicated and may need the input of a Financial Advisor.</a:t>
            </a:r>
          </a:p>
        </p:txBody>
      </p:sp>
    </p:spTree>
    <p:extLst>
      <p:ext uri="{BB962C8B-B14F-4D97-AF65-F5344CB8AC3E}">
        <p14:creationId xmlns:p14="http://schemas.microsoft.com/office/powerpoint/2010/main" val="2089573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err="1"/>
              <a:t>Leasing</a:t>
            </a:r>
            <a:endParaRPr lang="en-GB" dirty="0"/>
          </a:p>
        </p:txBody>
      </p:sp>
      <p:sp>
        <p:nvSpPr>
          <p:cNvPr id="3" name="Content Placeholder 2"/>
          <p:cNvSpPr>
            <a:spLocks noGrp="1"/>
          </p:cNvSpPr>
          <p:nvPr>
            <p:ph idx="1"/>
          </p:nvPr>
        </p:nvSpPr>
        <p:spPr/>
        <p:txBody>
          <a:bodyPr/>
          <a:lstStyle/>
          <a:p>
            <a:pPr marL="0" indent="0">
              <a:buNone/>
            </a:pPr>
            <a:r>
              <a:rPr lang="cy-GB" dirty="0" err="1"/>
              <a:t>Leasing</a:t>
            </a:r>
            <a:r>
              <a:rPr lang="cy-GB" dirty="0"/>
              <a:t> </a:t>
            </a:r>
            <a:r>
              <a:rPr lang="cy-GB" dirty="0" err="1"/>
              <a:t>involves</a:t>
            </a:r>
            <a:r>
              <a:rPr lang="cy-GB" dirty="0"/>
              <a:t> the </a:t>
            </a:r>
            <a:r>
              <a:rPr lang="cy-GB" dirty="0" err="1"/>
              <a:t>leasing</a:t>
            </a:r>
            <a:r>
              <a:rPr lang="cy-GB" dirty="0"/>
              <a:t> or </a:t>
            </a:r>
            <a:r>
              <a:rPr lang="cy-GB" dirty="0" err="1"/>
              <a:t>sub-letting</a:t>
            </a:r>
            <a:r>
              <a:rPr lang="cy-GB" dirty="0"/>
              <a:t> of </a:t>
            </a:r>
            <a:r>
              <a:rPr lang="cy-GB" dirty="0" err="1"/>
              <a:t>property</a:t>
            </a:r>
            <a:r>
              <a:rPr lang="cy-GB" dirty="0"/>
              <a:t>, </a:t>
            </a:r>
            <a:r>
              <a:rPr lang="cy-GB" dirty="0" err="1"/>
              <a:t>rooms</a:t>
            </a:r>
            <a:r>
              <a:rPr lang="cy-GB" dirty="0"/>
              <a:t>, car </a:t>
            </a:r>
            <a:r>
              <a:rPr lang="cy-GB" dirty="0" err="1"/>
              <a:t>parking</a:t>
            </a:r>
            <a:r>
              <a:rPr lang="cy-GB" dirty="0"/>
              <a:t> </a:t>
            </a:r>
            <a:r>
              <a:rPr lang="cy-GB" dirty="0" err="1"/>
              <a:t>spaces</a:t>
            </a:r>
            <a:r>
              <a:rPr lang="cy-GB" dirty="0"/>
              <a:t> </a:t>
            </a:r>
            <a:r>
              <a:rPr lang="cy-GB" dirty="0" err="1"/>
              <a:t>and</a:t>
            </a:r>
            <a:r>
              <a:rPr lang="cy-GB" dirty="0"/>
              <a:t> </a:t>
            </a:r>
            <a:r>
              <a:rPr lang="cy-GB" dirty="0" err="1"/>
              <a:t>any</a:t>
            </a:r>
            <a:r>
              <a:rPr lang="cy-GB" dirty="0"/>
              <a:t> </a:t>
            </a:r>
            <a:r>
              <a:rPr lang="cy-GB" dirty="0" err="1"/>
              <a:t>other</a:t>
            </a:r>
            <a:r>
              <a:rPr lang="cy-GB" dirty="0"/>
              <a:t> </a:t>
            </a:r>
            <a:r>
              <a:rPr lang="cy-GB" dirty="0" err="1"/>
              <a:t>areas</a:t>
            </a:r>
            <a:r>
              <a:rPr lang="cy-GB" dirty="0"/>
              <a:t> of the </a:t>
            </a:r>
            <a:r>
              <a:rPr lang="cy-GB" dirty="0" err="1"/>
              <a:t>organisation</a:t>
            </a:r>
            <a:r>
              <a:rPr lang="cy-GB" dirty="0"/>
              <a:t> </a:t>
            </a:r>
            <a:r>
              <a:rPr lang="cy-GB" dirty="0" err="1"/>
              <a:t>that</a:t>
            </a:r>
            <a:r>
              <a:rPr lang="cy-GB" dirty="0"/>
              <a:t> </a:t>
            </a:r>
            <a:r>
              <a:rPr lang="cy-GB" dirty="0" err="1"/>
              <a:t>are</a:t>
            </a:r>
            <a:r>
              <a:rPr lang="cy-GB" dirty="0"/>
              <a:t> not </a:t>
            </a:r>
            <a:r>
              <a:rPr lang="cy-GB" dirty="0" err="1"/>
              <a:t>used</a:t>
            </a:r>
            <a:r>
              <a:rPr lang="cy-GB" dirty="0"/>
              <a:t> all the </a:t>
            </a:r>
            <a:r>
              <a:rPr lang="cy-GB" dirty="0" err="1"/>
              <a:t>time</a:t>
            </a:r>
            <a:r>
              <a:rPr lang="cy-GB" dirty="0"/>
              <a:t>.</a:t>
            </a:r>
          </a:p>
          <a:p>
            <a:pPr marL="0" indent="0">
              <a:buNone/>
            </a:pPr>
            <a:endParaRPr lang="cy-GB" dirty="0"/>
          </a:p>
          <a:p>
            <a:pPr marL="0" indent="0">
              <a:buNone/>
            </a:pPr>
            <a:r>
              <a:rPr lang="cy-GB" dirty="0" err="1"/>
              <a:t>Eg</a:t>
            </a:r>
            <a:r>
              <a:rPr lang="cy-GB" dirty="0"/>
              <a:t>.  Dr </a:t>
            </a:r>
            <a:r>
              <a:rPr lang="cy-GB" dirty="0" err="1"/>
              <a:t>Mz</a:t>
            </a:r>
            <a:r>
              <a:rPr lang="cy-GB" dirty="0"/>
              <a:t> </a:t>
            </a:r>
            <a:r>
              <a:rPr lang="cy-GB" dirty="0" err="1"/>
              <a:t>could</a:t>
            </a:r>
            <a:r>
              <a:rPr lang="cy-GB" dirty="0"/>
              <a:t> </a:t>
            </a:r>
            <a:r>
              <a:rPr lang="cy-GB" dirty="0" err="1"/>
              <a:t>sub-let</a:t>
            </a:r>
            <a:r>
              <a:rPr lang="cy-GB" dirty="0"/>
              <a:t> </a:t>
            </a:r>
            <a:r>
              <a:rPr lang="cy-GB" dirty="0" err="1"/>
              <a:t>their</a:t>
            </a:r>
            <a:r>
              <a:rPr lang="cy-GB" dirty="0"/>
              <a:t> </a:t>
            </a:r>
            <a:r>
              <a:rPr lang="cy-GB" dirty="0" err="1"/>
              <a:t>kitchen</a:t>
            </a:r>
            <a:r>
              <a:rPr lang="cy-GB" dirty="0"/>
              <a:t>, </a:t>
            </a:r>
            <a:r>
              <a:rPr lang="cy-GB" dirty="0" err="1"/>
              <a:t>they</a:t>
            </a:r>
            <a:r>
              <a:rPr lang="cy-GB" dirty="0"/>
              <a:t> </a:t>
            </a:r>
            <a:r>
              <a:rPr lang="cy-GB" dirty="0" err="1"/>
              <a:t>could</a:t>
            </a:r>
            <a:r>
              <a:rPr lang="cy-GB" dirty="0"/>
              <a:t> </a:t>
            </a:r>
            <a:r>
              <a:rPr lang="cy-GB" dirty="0" err="1"/>
              <a:t>lease</a:t>
            </a:r>
            <a:r>
              <a:rPr lang="cy-GB" dirty="0"/>
              <a:t> </a:t>
            </a:r>
            <a:r>
              <a:rPr lang="cy-GB" dirty="0" err="1"/>
              <a:t>their</a:t>
            </a:r>
            <a:r>
              <a:rPr lang="cy-GB" dirty="0"/>
              <a:t> </a:t>
            </a:r>
            <a:r>
              <a:rPr lang="cy-GB" dirty="0" err="1"/>
              <a:t>parking</a:t>
            </a:r>
            <a:r>
              <a:rPr lang="cy-GB" dirty="0"/>
              <a:t> </a:t>
            </a:r>
            <a:r>
              <a:rPr lang="cy-GB" dirty="0" err="1"/>
              <a:t>spaces</a:t>
            </a:r>
            <a:r>
              <a:rPr lang="cy-GB" dirty="0"/>
              <a:t>, or rent </a:t>
            </a:r>
            <a:r>
              <a:rPr lang="cy-GB" dirty="0" err="1"/>
              <a:t>space</a:t>
            </a:r>
            <a:r>
              <a:rPr lang="cy-GB" dirty="0"/>
              <a:t> </a:t>
            </a:r>
            <a:r>
              <a:rPr lang="cy-GB" dirty="0" err="1"/>
              <a:t>in</a:t>
            </a:r>
            <a:r>
              <a:rPr lang="cy-GB" dirty="0"/>
              <a:t> </a:t>
            </a:r>
            <a:r>
              <a:rPr lang="cy-GB" dirty="0" err="1"/>
              <a:t>their</a:t>
            </a:r>
            <a:r>
              <a:rPr lang="cy-GB" dirty="0"/>
              <a:t> Office as </a:t>
            </a:r>
            <a:r>
              <a:rPr lang="cy-GB" dirty="0" err="1"/>
              <a:t>perhaps</a:t>
            </a:r>
            <a:r>
              <a:rPr lang="cy-GB" dirty="0"/>
              <a:t> a </a:t>
            </a:r>
            <a:r>
              <a:rPr lang="cy-GB" dirty="0" err="1"/>
              <a:t>hot-desking</a:t>
            </a:r>
            <a:r>
              <a:rPr lang="cy-GB" dirty="0"/>
              <a:t> </a:t>
            </a:r>
            <a:r>
              <a:rPr lang="cy-GB" dirty="0" err="1"/>
              <a:t>area</a:t>
            </a:r>
            <a:r>
              <a:rPr lang="cy-GB" dirty="0"/>
              <a:t>.</a:t>
            </a:r>
            <a:endParaRPr lang="en-GB" dirty="0"/>
          </a:p>
        </p:txBody>
      </p:sp>
    </p:spTree>
    <p:extLst>
      <p:ext uri="{BB962C8B-B14F-4D97-AF65-F5344CB8AC3E}">
        <p14:creationId xmlns:p14="http://schemas.microsoft.com/office/powerpoint/2010/main" val="540150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err="1"/>
              <a:t>Loans</a:t>
            </a:r>
            <a:endParaRPr lang="en-GB" dirty="0"/>
          </a:p>
        </p:txBody>
      </p:sp>
      <p:sp>
        <p:nvSpPr>
          <p:cNvPr id="3" name="Content Placeholder 2"/>
          <p:cNvSpPr>
            <a:spLocks noGrp="1"/>
          </p:cNvSpPr>
          <p:nvPr>
            <p:ph idx="1"/>
          </p:nvPr>
        </p:nvSpPr>
        <p:spPr/>
        <p:txBody>
          <a:bodyPr/>
          <a:lstStyle/>
          <a:p>
            <a:pPr marL="0" indent="0">
              <a:buNone/>
            </a:pPr>
            <a:r>
              <a:rPr lang="cy-GB" dirty="0" err="1"/>
              <a:t>Loans</a:t>
            </a:r>
            <a:r>
              <a:rPr lang="cy-GB" dirty="0"/>
              <a:t> </a:t>
            </a:r>
            <a:r>
              <a:rPr lang="cy-GB" dirty="0" err="1"/>
              <a:t>are</a:t>
            </a:r>
            <a:r>
              <a:rPr lang="cy-GB" dirty="0"/>
              <a:t> </a:t>
            </a:r>
            <a:r>
              <a:rPr lang="cy-GB" dirty="0" err="1"/>
              <a:t>an</a:t>
            </a:r>
            <a:r>
              <a:rPr lang="cy-GB" dirty="0"/>
              <a:t> </a:t>
            </a:r>
            <a:r>
              <a:rPr lang="cy-GB" dirty="0" err="1"/>
              <a:t>amount</a:t>
            </a:r>
            <a:r>
              <a:rPr lang="cy-GB" dirty="0"/>
              <a:t> of </a:t>
            </a:r>
            <a:r>
              <a:rPr lang="cy-GB" dirty="0" err="1"/>
              <a:t>money</a:t>
            </a:r>
            <a:r>
              <a:rPr lang="cy-GB" dirty="0"/>
              <a:t> </a:t>
            </a:r>
            <a:r>
              <a:rPr lang="cy-GB" dirty="0" err="1"/>
              <a:t>that</a:t>
            </a:r>
            <a:r>
              <a:rPr lang="cy-GB" dirty="0"/>
              <a:t> </a:t>
            </a:r>
            <a:r>
              <a:rPr lang="cy-GB" dirty="0" err="1"/>
              <a:t>may</a:t>
            </a:r>
            <a:r>
              <a:rPr lang="cy-GB" dirty="0"/>
              <a:t> be </a:t>
            </a:r>
            <a:r>
              <a:rPr lang="cy-GB" dirty="0" err="1"/>
              <a:t>lent</a:t>
            </a:r>
            <a:r>
              <a:rPr lang="cy-GB" dirty="0"/>
              <a:t> to the </a:t>
            </a:r>
            <a:r>
              <a:rPr lang="cy-GB" dirty="0" err="1"/>
              <a:t>organisation</a:t>
            </a:r>
            <a:r>
              <a:rPr lang="cy-GB" dirty="0"/>
              <a:t> by a </a:t>
            </a:r>
            <a:r>
              <a:rPr lang="cy-GB" dirty="0" err="1"/>
              <a:t>bank</a:t>
            </a:r>
            <a:r>
              <a:rPr lang="cy-GB" dirty="0"/>
              <a:t> or </a:t>
            </a:r>
            <a:r>
              <a:rPr lang="cy-GB" dirty="0" err="1"/>
              <a:t>other</a:t>
            </a:r>
            <a:r>
              <a:rPr lang="cy-GB" dirty="0"/>
              <a:t> Financial </a:t>
            </a:r>
            <a:r>
              <a:rPr lang="cy-GB" dirty="0" err="1"/>
              <a:t>institution</a:t>
            </a:r>
            <a:r>
              <a:rPr lang="cy-GB" dirty="0"/>
              <a:t>, it is </a:t>
            </a:r>
            <a:r>
              <a:rPr lang="cy-GB" dirty="0" err="1"/>
              <a:t>always</a:t>
            </a:r>
            <a:r>
              <a:rPr lang="cy-GB" dirty="0"/>
              <a:t> </a:t>
            </a:r>
            <a:r>
              <a:rPr lang="cy-GB" dirty="0" err="1"/>
              <a:t>repayable</a:t>
            </a:r>
            <a:r>
              <a:rPr lang="cy-GB" dirty="0"/>
              <a:t> </a:t>
            </a:r>
            <a:r>
              <a:rPr lang="cy-GB" dirty="0" err="1"/>
              <a:t>and</a:t>
            </a:r>
            <a:r>
              <a:rPr lang="cy-GB" dirty="0"/>
              <a:t> a </a:t>
            </a:r>
            <a:r>
              <a:rPr lang="cy-GB" dirty="0" err="1"/>
              <a:t>rate</a:t>
            </a:r>
            <a:r>
              <a:rPr lang="cy-GB" dirty="0"/>
              <a:t> of </a:t>
            </a:r>
            <a:r>
              <a:rPr lang="cy-GB" dirty="0" err="1"/>
              <a:t>interest</a:t>
            </a:r>
            <a:r>
              <a:rPr lang="cy-GB" dirty="0"/>
              <a:t> </a:t>
            </a:r>
            <a:r>
              <a:rPr lang="cy-GB" dirty="0" err="1"/>
              <a:t>will</a:t>
            </a:r>
            <a:r>
              <a:rPr lang="cy-GB" dirty="0"/>
              <a:t> be </a:t>
            </a:r>
            <a:r>
              <a:rPr lang="cy-GB" dirty="0" err="1"/>
              <a:t>added</a:t>
            </a:r>
            <a:r>
              <a:rPr lang="cy-GB" dirty="0"/>
              <a:t> to the </a:t>
            </a:r>
            <a:r>
              <a:rPr lang="cy-GB" dirty="0" err="1"/>
              <a:t>amount</a:t>
            </a:r>
            <a:r>
              <a:rPr lang="cy-GB" dirty="0"/>
              <a:t> </a:t>
            </a:r>
            <a:r>
              <a:rPr lang="cy-GB" dirty="0" err="1"/>
              <a:t>repaid</a:t>
            </a:r>
            <a:r>
              <a:rPr lang="cy-GB" dirty="0"/>
              <a:t>.</a:t>
            </a:r>
          </a:p>
          <a:p>
            <a:pPr marL="0" indent="0">
              <a:buNone/>
            </a:pPr>
            <a:r>
              <a:rPr lang="cy-GB" dirty="0" err="1"/>
              <a:t>Social</a:t>
            </a:r>
            <a:r>
              <a:rPr lang="cy-GB" dirty="0"/>
              <a:t> </a:t>
            </a:r>
            <a:r>
              <a:rPr lang="cy-GB" dirty="0" err="1"/>
              <a:t>Enterprises</a:t>
            </a:r>
            <a:r>
              <a:rPr lang="cy-GB" dirty="0"/>
              <a:t> </a:t>
            </a:r>
            <a:r>
              <a:rPr lang="cy-GB" dirty="0" err="1"/>
              <a:t>would</a:t>
            </a:r>
            <a:r>
              <a:rPr lang="cy-GB" dirty="0"/>
              <a:t> </a:t>
            </a:r>
            <a:r>
              <a:rPr lang="cy-GB" dirty="0" err="1"/>
              <a:t>tend</a:t>
            </a:r>
            <a:r>
              <a:rPr lang="cy-GB" dirty="0"/>
              <a:t> to </a:t>
            </a:r>
            <a:r>
              <a:rPr lang="cy-GB" dirty="0" err="1"/>
              <a:t>have</a:t>
            </a:r>
            <a:r>
              <a:rPr lang="cy-GB" dirty="0"/>
              <a:t> to be </a:t>
            </a:r>
            <a:r>
              <a:rPr lang="cy-GB" dirty="0" err="1"/>
              <a:t>really</a:t>
            </a:r>
            <a:r>
              <a:rPr lang="cy-GB" dirty="0"/>
              <a:t> </a:t>
            </a:r>
            <a:r>
              <a:rPr lang="cy-GB" dirty="0" err="1"/>
              <a:t>established</a:t>
            </a:r>
            <a:r>
              <a:rPr lang="cy-GB" dirty="0"/>
              <a:t> </a:t>
            </a:r>
            <a:r>
              <a:rPr lang="cy-GB" dirty="0" err="1"/>
              <a:t>before</a:t>
            </a:r>
            <a:r>
              <a:rPr lang="cy-GB" dirty="0"/>
              <a:t> </a:t>
            </a:r>
            <a:r>
              <a:rPr lang="cy-GB" dirty="0" err="1"/>
              <a:t>they</a:t>
            </a:r>
            <a:r>
              <a:rPr lang="cy-GB" dirty="0"/>
              <a:t> </a:t>
            </a:r>
            <a:r>
              <a:rPr lang="cy-GB" dirty="0" err="1"/>
              <a:t>would</a:t>
            </a:r>
            <a:r>
              <a:rPr lang="cy-GB" dirty="0"/>
              <a:t> be </a:t>
            </a:r>
            <a:r>
              <a:rPr lang="cy-GB" dirty="0" err="1"/>
              <a:t>eligible</a:t>
            </a:r>
            <a:r>
              <a:rPr lang="cy-GB" dirty="0"/>
              <a:t> </a:t>
            </a:r>
            <a:r>
              <a:rPr lang="cy-GB" dirty="0" err="1"/>
              <a:t>for</a:t>
            </a:r>
            <a:r>
              <a:rPr lang="cy-GB" dirty="0"/>
              <a:t> a </a:t>
            </a:r>
            <a:r>
              <a:rPr lang="cy-GB" dirty="0" err="1"/>
              <a:t>loan</a:t>
            </a:r>
            <a:r>
              <a:rPr lang="cy-GB" dirty="0"/>
              <a:t>.</a:t>
            </a:r>
            <a:endParaRPr lang="en-GB" dirty="0"/>
          </a:p>
        </p:txBody>
      </p:sp>
    </p:spTree>
    <p:extLst>
      <p:ext uri="{BB962C8B-B14F-4D97-AF65-F5344CB8AC3E}">
        <p14:creationId xmlns:p14="http://schemas.microsoft.com/office/powerpoint/2010/main" val="638220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err="1"/>
              <a:t>Crowdfunding</a:t>
            </a:r>
            <a:endParaRPr lang="en-GB" dirty="0"/>
          </a:p>
        </p:txBody>
      </p:sp>
      <p:sp>
        <p:nvSpPr>
          <p:cNvPr id="3" name="Content Placeholder 2"/>
          <p:cNvSpPr>
            <a:spLocks noGrp="1"/>
          </p:cNvSpPr>
          <p:nvPr>
            <p:ph idx="1"/>
          </p:nvPr>
        </p:nvSpPr>
        <p:spPr/>
        <p:txBody>
          <a:bodyPr/>
          <a:lstStyle/>
          <a:p>
            <a:pPr marL="0" indent="0">
              <a:buNone/>
            </a:pPr>
            <a:r>
              <a:rPr lang="en-GB" dirty="0"/>
              <a:t>https://www.youtube.com/watch?v=Z92TL1OoJTo</a:t>
            </a:r>
          </a:p>
        </p:txBody>
      </p:sp>
    </p:spTree>
    <p:extLst>
      <p:ext uri="{BB962C8B-B14F-4D97-AF65-F5344CB8AC3E}">
        <p14:creationId xmlns:p14="http://schemas.microsoft.com/office/powerpoint/2010/main" val="3559004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err="1"/>
              <a:t>Commercialisation</a:t>
            </a:r>
            <a:endParaRPr lang="en-GB" dirty="0"/>
          </a:p>
        </p:txBody>
      </p:sp>
      <p:sp>
        <p:nvSpPr>
          <p:cNvPr id="3" name="Content Placeholder 2"/>
          <p:cNvSpPr>
            <a:spLocks noGrp="1"/>
          </p:cNvSpPr>
          <p:nvPr>
            <p:ph idx="1"/>
          </p:nvPr>
        </p:nvSpPr>
        <p:spPr/>
        <p:txBody>
          <a:bodyPr/>
          <a:lstStyle/>
          <a:p>
            <a:pPr marL="0" indent="0">
              <a:buNone/>
            </a:pPr>
            <a:r>
              <a:rPr lang="en-GB" dirty="0"/>
              <a:t>“Commercialisation is the process of introducing a new product or production method into commerce—making it available on the market”. </a:t>
            </a:r>
          </a:p>
          <a:p>
            <a:pPr marL="0" indent="0">
              <a:buNone/>
            </a:pPr>
            <a:endParaRPr lang="en-GB" dirty="0"/>
          </a:p>
          <a:p>
            <a:pPr marL="0" indent="0">
              <a:buNone/>
            </a:pPr>
            <a:r>
              <a:rPr lang="en-GB" dirty="0"/>
              <a:t>In Social Enterprise terms, it means to find a non-traditional income stream for your organisation.  This could mean building a brand, selling additional items or services, education or consultancy services and many other ideas.</a:t>
            </a:r>
          </a:p>
        </p:txBody>
      </p:sp>
    </p:spTree>
    <p:extLst>
      <p:ext uri="{BB962C8B-B14F-4D97-AF65-F5344CB8AC3E}">
        <p14:creationId xmlns:p14="http://schemas.microsoft.com/office/powerpoint/2010/main" val="1847879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err="1"/>
              <a:t>Discussion</a:t>
            </a:r>
            <a:endParaRPr lang="en-GB" dirty="0"/>
          </a:p>
        </p:txBody>
      </p:sp>
      <p:sp>
        <p:nvSpPr>
          <p:cNvPr id="3" name="Content Placeholder 2"/>
          <p:cNvSpPr>
            <a:spLocks noGrp="1"/>
          </p:cNvSpPr>
          <p:nvPr>
            <p:ph idx="1"/>
          </p:nvPr>
        </p:nvSpPr>
        <p:spPr/>
        <p:txBody>
          <a:bodyPr/>
          <a:lstStyle/>
          <a:p>
            <a:pPr marL="0" indent="0">
              <a:buNone/>
            </a:pPr>
            <a:r>
              <a:rPr lang="cy-GB" dirty="0" err="1"/>
              <a:t>What</a:t>
            </a:r>
            <a:r>
              <a:rPr lang="cy-GB" dirty="0"/>
              <a:t> do </a:t>
            </a:r>
            <a:r>
              <a:rPr lang="cy-GB" dirty="0" err="1"/>
              <a:t>you</a:t>
            </a:r>
            <a:r>
              <a:rPr lang="cy-GB" dirty="0"/>
              <a:t> </a:t>
            </a:r>
            <a:r>
              <a:rPr lang="cy-GB" dirty="0" err="1"/>
              <a:t>think</a:t>
            </a:r>
            <a:r>
              <a:rPr lang="cy-GB" dirty="0"/>
              <a:t> to the </a:t>
            </a:r>
            <a:r>
              <a:rPr lang="cy-GB" dirty="0" err="1"/>
              <a:t>funding</a:t>
            </a:r>
            <a:r>
              <a:rPr lang="cy-GB" dirty="0"/>
              <a:t> </a:t>
            </a:r>
            <a:r>
              <a:rPr lang="cy-GB" dirty="0" err="1"/>
              <a:t>models</a:t>
            </a:r>
            <a:r>
              <a:rPr lang="cy-GB" dirty="0"/>
              <a:t> of </a:t>
            </a:r>
            <a:r>
              <a:rPr lang="cy-GB" dirty="0" err="1"/>
              <a:t>Social</a:t>
            </a:r>
            <a:r>
              <a:rPr lang="cy-GB" dirty="0"/>
              <a:t> </a:t>
            </a:r>
            <a:r>
              <a:rPr lang="cy-GB" dirty="0" err="1"/>
              <a:t>Enteprise</a:t>
            </a:r>
            <a:r>
              <a:rPr lang="cy-GB" dirty="0"/>
              <a:t>?</a:t>
            </a:r>
          </a:p>
          <a:p>
            <a:pPr marL="0" indent="0">
              <a:buNone/>
            </a:pPr>
            <a:r>
              <a:rPr lang="cy-GB" dirty="0" err="1"/>
              <a:t>Which</a:t>
            </a:r>
            <a:r>
              <a:rPr lang="cy-GB" dirty="0"/>
              <a:t> </a:t>
            </a:r>
            <a:r>
              <a:rPr lang="cy-GB" dirty="0" err="1"/>
              <a:t>ones</a:t>
            </a:r>
            <a:r>
              <a:rPr lang="cy-GB" dirty="0"/>
              <a:t> </a:t>
            </a:r>
            <a:r>
              <a:rPr lang="cy-GB" dirty="0" err="1"/>
              <a:t>are</a:t>
            </a:r>
            <a:r>
              <a:rPr lang="cy-GB" dirty="0"/>
              <a:t> </a:t>
            </a:r>
            <a:r>
              <a:rPr lang="cy-GB" dirty="0" err="1"/>
              <a:t>realistic</a:t>
            </a:r>
            <a:r>
              <a:rPr lang="cy-GB" dirty="0"/>
              <a:t>?</a:t>
            </a:r>
          </a:p>
          <a:p>
            <a:pPr marL="0" indent="0">
              <a:buNone/>
            </a:pPr>
            <a:r>
              <a:rPr lang="cy-GB" dirty="0" err="1"/>
              <a:t>Which</a:t>
            </a:r>
            <a:r>
              <a:rPr lang="cy-GB" dirty="0"/>
              <a:t> </a:t>
            </a:r>
            <a:r>
              <a:rPr lang="cy-GB" dirty="0" err="1"/>
              <a:t>models</a:t>
            </a:r>
            <a:r>
              <a:rPr lang="cy-GB" dirty="0"/>
              <a:t> </a:t>
            </a:r>
            <a:r>
              <a:rPr lang="cy-GB" dirty="0" err="1"/>
              <a:t>are</a:t>
            </a:r>
            <a:r>
              <a:rPr lang="cy-GB" dirty="0"/>
              <a:t> most </a:t>
            </a:r>
            <a:r>
              <a:rPr lang="cy-GB" dirty="0" err="1"/>
              <a:t>sustainable</a:t>
            </a:r>
            <a:r>
              <a:rPr lang="cy-GB" dirty="0"/>
              <a:t>?</a:t>
            </a:r>
          </a:p>
          <a:p>
            <a:pPr marL="0" indent="0">
              <a:buNone/>
            </a:pPr>
            <a:r>
              <a:rPr lang="cy-GB" dirty="0" err="1"/>
              <a:t>What</a:t>
            </a:r>
            <a:r>
              <a:rPr lang="cy-GB" dirty="0"/>
              <a:t> </a:t>
            </a:r>
            <a:r>
              <a:rPr lang="cy-GB" dirty="0" err="1"/>
              <a:t>are</a:t>
            </a:r>
            <a:r>
              <a:rPr lang="cy-GB" dirty="0"/>
              <a:t> the </a:t>
            </a:r>
            <a:r>
              <a:rPr lang="cy-GB" dirty="0" err="1"/>
              <a:t>barriers</a:t>
            </a:r>
            <a:r>
              <a:rPr lang="cy-GB" dirty="0"/>
              <a:t> to Financial </a:t>
            </a:r>
            <a:r>
              <a:rPr lang="cy-GB" dirty="0" err="1"/>
              <a:t>stability</a:t>
            </a:r>
            <a:r>
              <a:rPr lang="cy-GB" dirty="0"/>
              <a:t>?</a:t>
            </a:r>
            <a:endParaRPr lang="en-GB" dirty="0"/>
          </a:p>
        </p:txBody>
      </p:sp>
    </p:spTree>
    <p:extLst>
      <p:ext uri="{BB962C8B-B14F-4D97-AF65-F5344CB8AC3E}">
        <p14:creationId xmlns:p14="http://schemas.microsoft.com/office/powerpoint/2010/main" val="35067497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TM03457510[[fn=Savon]]</Template>
  <TotalTime>111</TotalTime>
  <Words>801</Words>
  <Application>Microsoft Office PowerPoint</Application>
  <PresentationFormat>Widescreen</PresentationFormat>
  <Paragraphs>57</Paragraphs>
  <Slides>15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15</vt:i4>
      </vt:variant>
    </vt:vector>
  </HeadingPairs>
  <TitlesOfParts>
    <vt:vector size="17" baseType="lpstr">
      <vt:lpstr>Garamond</vt:lpstr>
      <vt:lpstr>Savon</vt:lpstr>
      <vt:lpstr>Models of Social Enterprise Funding</vt:lpstr>
      <vt:lpstr>Triple Bottom Line</vt:lpstr>
      <vt:lpstr>What does this mean?……</vt:lpstr>
      <vt:lpstr>Funding Challenges</vt:lpstr>
      <vt:lpstr>Video</vt:lpstr>
      <vt:lpstr>Funding potential</vt:lpstr>
      <vt:lpstr>Own Funds</vt:lpstr>
      <vt:lpstr>Start up Loans/Grants</vt:lpstr>
      <vt:lpstr>Grants</vt:lpstr>
      <vt:lpstr>Social Investment</vt:lpstr>
      <vt:lpstr>Leasing</vt:lpstr>
      <vt:lpstr>Loans</vt:lpstr>
      <vt:lpstr>Crowdfunding</vt:lpstr>
      <vt:lpstr>Commercialisation</vt:lpstr>
      <vt:lpstr>Discussion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Models of Social Enterprise Funding</dc:title>
  <dc:creator>Jessica Shore</dc:creator>
  <cp:lastModifiedBy>Jessica Shore</cp:lastModifiedBy>
  <cp:revision>12</cp:revision>
  <dcterms:created xsi:type="dcterms:W3CDTF">2019-10-17T09:44:12Z</dcterms:created>
  <dcterms:modified xsi:type="dcterms:W3CDTF">2020-11-09T12:37:44Z</dcterms:modified>
</cp:coreProperties>
</file>