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7" r:id="rId3"/>
    <p:sldId id="258" r:id="rId4"/>
    <p:sldId id="260" r:id="rId5"/>
    <p:sldId id="261" r:id="rId6"/>
    <p:sldId id="262" r:id="rId7"/>
    <p:sldId id="263" r:id="rId8"/>
    <p:sldId id="264" r:id="rId9"/>
    <p:sldId id="259" r:id="rId10"/>
  </p:sldIdLst>
  <p:sldSz cx="12192000" cy="6858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4B576E-5305-437C-B297-FB75B40EADA1}" v="89" dt="2021-03-15T11:23:33.5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279" autoAdjust="0"/>
    <p:restoredTop sz="94660"/>
  </p:normalViewPr>
  <p:slideViewPr>
    <p:cSldViewPr snapToGrid="0">
      <p:cViewPr varScale="1">
        <p:scale>
          <a:sx n="72" d="100"/>
          <a:sy n="72" d="100"/>
        </p:scale>
        <p:origin x="76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352DD45-7C4D-45F7-9F0B-F136EDA91505}"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25D83-C835-472A-AA6A-03AA6990A014}" type="slidenum">
              <a:rPr lang="en-GB" smtClean="0"/>
              <a:t>‹#›</a:t>
            </a:fld>
            <a:endParaRPr lang="en-GB"/>
          </a:p>
        </p:txBody>
      </p:sp>
    </p:spTree>
    <p:extLst>
      <p:ext uri="{BB962C8B-B14F-4D97-AF65-F5344CB8AC3E}">
        <p14:creationId xmlns:p14="http://schemas.microsoft.com/office/powerpoint/2010/main" val="1477770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52DD45-7C4D-45F7-9F0B-F136EDA91505}"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25D83-C835-472A-AA6A-03AA6990A014}" type="slidenum">
              <a:rPr lang="en-GB" smtClean="0"/>
              <a:t>‹#›</a:t>
            </a:fld>
            <a:endParaRPr lang="en-GB"/>
          </a:p>
        </p:txBody>
      </p:sp>
    </p:spTree>
    <p:extLst>
      <p:ext uri="{BB962C8B-B14F-4D97-AF65-F5344CB8AC3E}">
        <p14:creationId xmlns:p14="http://schemas.microsoft.com/office/powerpoint/2010/main" val="2554553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52DD45-7C4D-45F7-9F0B-F136EDA91505}"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25D83-C835-472A-AA6A-03AA6990A014}" type="slidenum">
              <a:rPr lang="en-GB" smtClean="0"/>
              <a:t>‹#›</a:t>
            </a:fld>
            <a:endParaRPr lang="en-GB"/>
          </a:p>
        </p:txBody>
      </p:sp>
    </p:spTree>
    <p:extLst>
      <p:ext uri="{BB962C8B-B14F-4D97-AF65-F5344CB8AC3E}">
        <p14:creationId xmlns:p14="http://schemas.microsoft.com/office/powerpoint/2010/main" val="439993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52DD45-7C4D-45F7-9F0B-F136EDA91505}"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425D83-C835-472A-AA6A-03AA6990A014}" type="slidenum">
              <a:rPr lang="en-GB" smtClean="0"/>
              <a:t>‹#›</a:t>
            </a:fld>
            <a:endParaRPr lang="en-GB"/>
          </a:p>
        </p:txBody>
      </p:sp>
    </p:spTree>
    <p:extLst>
      <p:ext uri="{BB962C8B-B14F-4D97-AF65-F5344CB8AC3E}">
        <p14:creationId xmlns:p14="http://schemas.microsoft.com/office/powerpoint/2010/main" val="2662635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52DD45-7C4D-45F7-9F0B-F136EDA91505}" type="datetimeFigureOut">
              <a:rPr lang="en-GB" smtClean="0"/>
              <a:t>24/03/2021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425D83-C835-472A-AA6A-03AA6990A014}" type="slidenum">
              <a:rPr lang="en-GB" smtClean="0"/>
              <a:t>‹#›</a:t>
            </a:fld>
            <a:endParaRPr lang="en-GB"/>
          </a:p>
        </p:txBody>
      </p:sp>
    </p:spTree>
    <p:extLst>
      <p:ext uri="{BB962C8B-B14F-4D97-AF65-F5344CB8AC3E}">
        <p14:creationId xmlns:p14="http://schemas.microsoft.com/office/powerpoint/2010/main" val="3471800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52DD45-7C4D-45F7-9F0B-F136EDA91505}" type="datetimeFigureOut">
              <a:rPr lang="en-GB" smtClean="0"/>
              <a:t>24/03/2021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425D83-C835-472A-AA6A-03AA6990A014}" type="slidenum">
              <a:rPr lang="en-GB" smtClean="0"/>
              <a:t>‹#›</a:t>
            </a:fld>
            <a:endParaRPr lang="en-GB"/>
          </a:p>
        </p:txBody>
      </p:sp>
    </p:spTree>
    <p:extLst>
      <p:ext uri="{BB962C8B-B14F-4D97-AF65-F5344CB8AC3E}">
        <p14:creationId xmlns:p14="http://schemas.microsoft.com/office/powerpoint/2010/main" val="4164098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52DD45-7C4D-45F7-9F0B-F136EDA91505}" type="datetimeFigureOut">
              <a:rPr lang="en-GB" smtClean="0"/>
              <a:t>24/03/2021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425D83-C835-472A-AA6A-03AA6990A014}" type="slidenum">
              <a:rPr lang="en-GB" smtClean="0"/>
              <a:t>‹#›</a:t>
            </a:fld>
            <a:endParaRPr lang="en-GB"/>
          </a:p>
        </p:txBody>
      </p:sp>
    </p:spTree>
    <p:extLst>
      <p:ext uri="{BB962C8B-B14F-4D97-AF65-F5344CB8AC3E}">
        <p14:creationId xmlns:p14="http://schemas.microsoft.com/office/powerpoint/2010/main" val="3629817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352DD45-7C4D-45F7-9F0B-F136EDA91505}"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425D83-C835-472A-AA6A-03AA6990A014}" type="slidenum">
              <a:rPr lang="en-GB" smtClean="0"/>
              <a:t>‹#›</a:t>
            </a:fld>
            <a:endParaRPr lang="en-GB"/>
          </a:p>
        </p:txBody>
      </p:sp>
    </p:spTree>
    <p:extLst>
      <p:ext uri="{BB962C8B-B14F-4D97-AF65-F5344CB8AC3E}">
        <p14:creationId xmlns:p14="http://schemas.microsoft.com/office/powerpoint/2010/main" val="1212791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52DD45-7C4D-45F7-9F0B-F136EDA91505}"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425D83-C835-472A-AA6A-03AA6990A014}" type="slidenum">
              <a:rPr lang="en-GB" smtClean="0"/>
              <a:t>‹#›</a:t>
            </a:fld>
            <a:endParaRPr lang="en-GB"/>
          </a:p>
        </p:txBody>
      </p:sp>
    </p:spTree>
    <p:extLst>
      <p:ext uri="{BB962C8B-B14F-4D97-AF65-F5344CB8AC3E}">
        <p14:creationId xmlns:p14="http://schemas.microsoft.com/office/powerpoint/2010/main" val="3760598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52DD45-7C4D-45F7-9F0B-F136EDA91505}"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25D83-C835-472A-AA6A-03AA6990A014}" type="slidenum">
              <a:rPr lang="en-GB" smtClean="0"/>
              <a:t>‹#›</a:t>
            </a:fld>
            <a:endParaRPr lang="en-GB"/>
          </a:p>
        </p:txBody>
      </p:sp>
    </p:spTree>
    <p:extLst>
      <p:ext uri="{BB962C8B-B14F-4D97-AF65-F5344CB8AC3E}">
        <p14:creationId xmlns:p14="http://schemas.microsoft.com/office/powerpoint/2010/main" val="3372351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52DD45-7C4D-45F7-9F0B-F136EDA91505}"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25D83-C835-472A-AA6A-03AA6990A01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6734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52DD45-7C4D-45F7-9F0B-F136EDA91505}"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25D83-C835-472A-AA6A-03AA6990A014}" type="slidenum">
              <a:rPr lang="en-GB" smtClean="0"/>
              <a:t>‹#›</a:t>
            </a:fld>
            <a:endParaRPr lang="en-GB"/>
          </a:p>
        </p:txBody>
      </p:sp>
    </p:spTree>
    <p:extLst>
      <p:ext uri="{BB962C8B-B14F-4D97-AF65-F5344CB8AC3E}">
        <p14:creationId xmlns:p14="http://schemas.microsoft.com/office/powerpoint/2010/main" val="31352268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52DD45-7C4D-45F7-9F0B-F136EDA91505}"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25D83-C835-472A-AA6A-03AA6990A01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36892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52DD45-7C4D-45F7-9F0B-F136EDA91505}"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25D83-C835-472A-AA6A-03AA6990A014}" type="slidenum">
              <a:rPr lang="en-GB" smtClean="0"/>
              <a:t>‹#›</a:t>
            </a:fld>
            <a:endParaRPr lang="en-GB"/>
          </a:p>
        </p:txBody>
      </p:sp>
    </p:spTree>
    <p:extLst>
      <p:ext uri="{BB962C8B-B14F-4D97-AF65-F5344CB8AC3E}">
        <p14:creationId xmlns:p14="http://schemas.microsoft.com/office/powerpoint/2010/main" val="3385356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52DD45-7C4D-45F7-9F0B-F136EDA91505}"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25D83-C835-472A-AA6A-03AA6990A014}" type="slidenum">
              <a:rPr lang="en-GB" smtClean="0"/>
              <a:t>‹#›</a:t>
            </a:fld>
            <a:endParaRPr lang="en-GB"/>
          </a:p>
        </p:txBody>
      </p:sp>
    </p:spTree>
    <p:extLst>
      <p:ext uri="{BB962C8B-B14F-4D97-AF65-F5344CB8AC3E}">
        <p14:creationId xmlns:p14="http://schemas.microsoft.com/office/powerpoint/2010/main" val="29440329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52DD45-7C4D-45F7-9F0B-F136EDA91505}"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25D83-C835-472A-AA6A-03AA6990A014}" type="slidenum">
              <a:rPr lang="en-GB" smtClean="0"/>
              <a:t>‹#›</a:t>
            </a:fld>
            <a:endParaRPr lang="en-GB"/>
          </a:p>
        </p:txBody>
      </p:sp>
    </p:spTree>
    <p:extLst>
      <p:ext uri="{BB962C8B-B14F-4D97-AF65-F5344CB8AC3E}">
        <p14:creationId xmlns:p14="http://schemas.microsoft.com/office/powerpoint/2010/main" val="3449609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352DD45-7C4D-45F7-9F0B-F136EDA91505}" type="datetimeFigureOut">
              <a:rPr lang="en-GB" smtClean="0"/>
              <a:t>24/03/2021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2425D83-C835-472A-AA6A-03AA6990A014}" type="slidenum">
              <a:rPr lang="en-GB" smtClean="0"/>
              <a:t>‹#›</a:t>
            </a:fld>
            <a:endParaRPr lang="en-GB"/>
          </a:p>
        </p:txBody>
      </p:sp>
    </p:spTree>
    <p:extLst>
      <p:ext uri="{BB962C8B-B14F-4D97-AF65-F5344CB8AC3E}">
        <p14:creationId xmlns:p14="http://schemas.microsoft.com/office/powerpoint/2010/main" val="357008513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mailto:ITLA123@OUTLOOK.COM"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digitalinformationworld.com/2019/06/is-social-media-helping-you-feel-good.html" TargetMode="Externa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hyperlink" Target="Is%20social%20media%20bad%20for%20mental%20health%20and%20wellbeing?%20Exploring%20the%20perspectives%20of%20adolescents%20-%20Michelle%20O&#8217;Reilly,%20Nisha%20Dogra,%20Natasha%20Whiteman,%20Jason%20Hughes,%20Seyda%20Eruyar,%20Paul%20Reilly,%202018%20(sagepub.com)" TargetMode="External"/><Relationship Id="rId2" Type="http://schemas.openxmlformats.org/officeDocument/2006/relationships/hyperlink" Target="https://www.linkedin.com/pulse/measure-intelligence-ability-change-albert-einstein-matthew-john" TargetMode="External"/><Relationship Id="rId1" Type="http://schemas.openxmlformats.org/officeDocument/2006/relationships/slideLayout" Target="../slideLayouts/slideLayout2.xml"/><Relationship Id="rId5" Type="http://schemas.openxmlformats.org/officeDocument/2006/relationships/hyperlink" Target="https://www.digitalinformationworld.com/2019/06/is-social-media-helping-you-feel-good.html" TargetMode="External"/><Relationship Id="rId4" Type="http://schemas.openxmlformats.org/officeDocument/2006/relationships/slide" Target="slide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70654F-67DE-4446-B405-EAC5A9562430}"/>
              </a:ext>
            </a:extLst>
          </p:cNvPr>
          <p:cNvSpPr txBox="1"/>
          <p:nvPr/>
        </p:nvSpPr>
        <p:spPr>
          <a:xfrm>
            <a:off x="914400" y="328068"/>
            <a:ext cx="8780929" cy="5016758"/>
          </a:xfrm>
          <a:prstGeom prst="rect">
            <a:avLst/>
          </a:prstGeom>
          <a:noFill/>
        </p:spPr>
        <p:txBody>
          <a:bodyPr wrap="square" rtlCol="0">
            <a:spAutoFit/>
          </a:bodyPr>
          <a:lstStyle/>
          <a:p>
            <a:r>
              <a:rPr lang="en-GB" sz="4000" dirty="0"/>
              <a:t>Tamanna Sultana </a:t>
            </a:r>
          </a:p>
          <a:p>
            <a:r>
              <a:rPr lang="en-GB" sz="4000" dirty="0"/>
              <a:t>Student Number: 1912525</a:t>
            </a:r>
          </a:p>
          <a:p>
            <a:r>
              <a:rPr lang="en-GB" sz="4000" dirty="0"/>
              <a:t> Change Makers:</a:t>
            </a:r>
          </a:p>
          <a:p>
            <a:r>
              <a:rPr lang="en-GB" sz="4000" dirty="0"/>
              <a:t>Creativity and Value Creation</a:t>
            </a:r>
          </a:p>
          <a:p>
            <a:r>
              <a:rPr lang="en-GB" sz="4000" dirty="0"/>
              <a:t>BMHP5014_BIRM</a:t>
            </a:r>
          </a:p>
          <a:p>
            <a:r>
              <a:rPr lang="en-GB" sz="4000" dirty="0"/>
              <a:t>DR AZORA HURD</a:t>
            </a:r>
          </a:p>
          <a:p>
            <a:r>
              <a:rPr lang="en-GB" sz="4000" dirty="0"/>
              <a:t>E PORTFOLIO EVIDENCE OF LEARNING</a:t>
            </a:r>
          </a:p>
          <a:p>
            <a:r>
              <a:rPr lang="en-GB" sz="4000" dirty="0"/>
              <a:t>TASK 3 AND 4</a:t>
            </a:r>
          </a:p>
        </p:txBody>
      </p:sp>
    </p:spTree>
    <p:extLst>
      <p:ext uri="{BB962C8B-B14F-4D97-AF65-F5344CB8AC3E}">
        <p14:creationId xmlns:p14="http://schemas.microsoft.com/office/powerpoint/2010/main" val="18987530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 name="Straight Connector 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9" name="Rectangle 18">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2" name="Straight Connector 21">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3207758-E226-486C-976C-CB4D31DC767B}"/>
              </a:ext>
            </a:extLst>
          </p:cNvPr>
          <p:cNvSpPr>
            <a:spLocks noGrp="1"/>
          </p:cNvSpPr>
          <p:nvPr>
            <p:ph type="title"/>
          </p:nvPr>
        </p:nvSpPr>
        <p:spPr>
          <a:xfrm>
            <a:off x="1507067" y="2404534"/>
            <a:ext cx="7766936" cy="1646302"/>
          </a:xfrm>
        </p:spPr>
        <p:txBody>
          <a:bodyPr vert="horz" lIns="91440" tIns="45720" rIns="91440" bIns="45720" rtlCol="0" anchor="b">
            <a:normAutofit/>
          </a:bodyPr>
          <a:lstStyle/>
          <a:p>
            <a:pPr algn="r"/>
            <a:r>
              <a:rPr lang="en-US" sz="5400" b="0" i="0" dirty="0"/>
              <a:t> </a:t>
            </a:r>
            <a:r>
              <a:rPr lang="en-US" sz="6600" b="1" i="0" dirty="0"/>
              <a:t>PITCH</a:t>
            </a:r>
          </a:p>
        </p:txBody>
      </p:sp>
    </p:spTree>
    <p:extLst>
      <p:ext uri="{BB962C8B-B14F-4D97-AF65-F5344CB8AC3E}">
        <p14:creationId xmlns:p14="http://schemas.microsoft.com/office/powerpoint/2010/main" val="357912242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C3FA6-D3AD-4508-BABB-17803F03AEEA}"/>
              </a:ext>
            </a:extLst>
          </p:cNvPr>
          <p:cNvSpPr>
            <a:spLocks noGrp="1"/>
          </p:cNvSpPr>
          <p:nvPr>
            <p:ph type="title"/>
          </p:nvPr>
        </p:nvSpPr>
        <p:spPr>
          <a:xfrm>
            <a:off x="399038" y="172279"/>
            <a:ext cx="8596668" cy="1320800"/>
          </a:xfrm>
        </p:spPr>
        <p:txBody>
          <a:bodyPr/>
          <a:lstStyle/>
          <a:p>
            <a:r>
              <a:rPr lang="en-GB" b="1" u="sng" dirty="0">
                <a:solidFill>
                  <a:schemeClr val="accent1">
                    <a:lumMod val="75000"/>
                  </a:schemeClr>
                </a:solidFill>
              </a:rPr>
              <a:t>PITCH</a:t>
            </a:r>
          </a:p>
        </p:txBody>
      </p:sp>
      <p:sp>
        <p:nvSpPr>
          <p:cNvPr id="3" name="Content Placeholder 2">
            <a:extLst>
              <a:ext uri="{FF2B5EF4-FFF2-40B4-BE49-F238E27FC236}">
                <a16:creationId xmlns:a16="http://schemas.microsoft.com/office/drawing/2014/main" id="{8C6D93BF-DE0D-4270-99D3-78F11802DF19}"/>
              </a:ext>
            </a:extLst>
          </p:cNvPr>
          <p:cNvSpPr>
            <a:spLocks noGrp="1"/>
          </p:cNvSpPr>
          <p:nvPr>
            <p:ph idx="1"/>
          </p:nvPr>
        </p:nvSpPr>
        <p:spPr>
          <a:xfrm>
            <a:off x="265043" y="715617"/>
            <a:ext cx="11410121" cy="6142384"/>
          </a:xfrm>
        </p:spPr>
        <p:txBody>
          <a:bodyPr>
            <a:normAutofit/>
          </a:bodyPr>
          <a:lstStyle/>
          <a:p>
            <a:r>
              <a:rPr lang="en-GB" sz="1600" dirty="0"/>
              <a:t>Good morning/Afternoon everyone my name is Tamanna Sultana and I’d like to welcome you to my pitch, </a:t>
            </a:r>
            <a:r>
              <a:rPr lang="en-GB" sz="1600" dirty="0" err="1"/>
              <a:t>i</a:t>
            </a:r>
            <a:r>
              <a:rPr lang="en-GB" sz="1600" dirty="0"/>
              <a:t> start off my pitch with a famous quote from Albert Einstein ‘</a:t>
            </a:r>
            <a:r>
              <a:rPr lang="en-GB" sz="1600" b="0" i="0" dirty="0">
                <a:solidFill>
                  <a:srgbClr val="202124"/>
                </a:solidFill>
                <a:effectLst/>
                <a:latin typeface="arial" panose="020B0604020202020204" pitchFamily="34" charset="0"/>
              </a:rPr>
              <a:t>The measure of intelligence is the ability to </a:t>
            </a:r>
            <a:r>
              <a:rPr lang="en-GB" sz="1600" b="1" i="0" dirty="0">
                <a:solidFill>
                  <a:srgbClr val="202124"/>
                </a:solidFill>
                <a:effectLst/>
                <a:latin typeface="arial" panose="020B0604020202020204" pitchFamily="34" charset="0"/>
              </a:rPr>
              <a:t>change, </a:t>
            </a:r>
            <a:r>
              <a:rPr lang="en-GB" sz="1600" b="0" i="0" dirty="0">
                <a:solidFill>
                  <a:srgbClr val="202124"/>
                </a:solidFill>
                <a:effectLst/>
                <a:latin typeface="arial" panose="020B0604020202020204" pitchFamily="34" charset="0"/>
              </a:rPr>
              <a:t>If you're not </a:t>
            </a:r>
            <a:r>
              <a:rPr lang="en-GB" sz="1600" b="1" i="0" dirty="0">
                <a:solidFill>
                  <a:srgbClr val="202124"/>
                </a:solidFill>
                <a:effectLst/>
                <a:latin typeface="arial" panose="020B0604020202020204" pitchFamily="34" charset="0"/>
              </a:rPr>
              <a:t>changing</a:t>
            </a:r>
            <a:r>
              <a:rPr lang="en-GB" sz="1600" b="0" i="0" dirty="0">
                <a:solidFill>
                  <a:srgbClr val="202124"/>
                </a:solidFill>
                <a:effectLst/>
                <a:latin typeface="arial" panose="020B0604020202020204" pitchFamily="34" charset="0"/>
              </a:rPr>
              <a:t>, you're not growing. If you're not growing, you're not being intelligent. Humans thrive in </a:t>
            </a:r>
            <a:r>
              <a:rPr lang="en-GB" sz="1600" b="1" i="0" dirty="0">
                <a:solidFill>
                  <a:srgbClr val="202124"/>
                </a:solidFill>
                <a:effectLst/>
                <a:latin typeface="arial" panose="020B0604020202020204" pitchFamily="34" charset="0"/>
              </a:rPr>
              <a:t>change</a:t>
            </a:r>
            <a:r>
              <a:rPr lang="en-GB" sz="1600" b="0" i="0" dirty="0">
                <a:solidFill>
                  <a:srgbClr val="202124"/>
                </a:solidFill>
                <a:effectLst/>
                <a:latin typeface="arial" panose="020B0604020202020204" pitchFamily="34" charset="0"/>
              </a:rPr>
              <a:t> and expansion’. </a:t>
            </a:r>
          </a:p>
          <a:p>
            <a:pPr algn="l">
              <a:buFont typeface="Arial" panose="020B0604020202020204" pitchFamily="34" charset="0"/>
              <a:buChar char="•"/>
            </a:pPr>
            <a:r>
              <a:rPr lang="en-GB" sz="1600" dirty="0">
                <a:solidFill>
                  <a:srgbClr val="202124"/>
                </a:solidFill>
                <a:latin typeface="arial" panose="020B0604020202020204" pitchFamily="34" charset="0"/>
              </a:rPr>
              <a:t>As we all are aware social media does have it’s benefits, it can d</a:t>
            </a:r>
            <a:r>
              <a:rPr lang="en-GB" sz="1600" b="0" i="0" dirty="0">
                <a:solidFill>
                  <a:srgbClr val="202124"/>
                </a:solidFill>
                <a:effectLst/>
                <a:latin typeface="arial" panose="020B0604020202020204" pitchFamily="34" charset="0"/>
              </a:rPr>
              <a:t>evelop communication and technical skills, strengthen relationships and be a place to seek support etc, however </a:t>
            </a:r>
            <a:r>
              <a:rPr lang="en-GB" sz="1600" dirty="0">
                <a:solidFill>
                  <a:srgbClr val="202124"/>
                </a:solidFill>
                <a:latin typeface="arial" panose="020B0604020202020204" pitchFamily="34" charset="0"/>
              </a:rPr>
              <a:t>too much time on social media can lead to</a:t>
            </a:r>
            <a:r>
              <a:rPr lang="en-GB" sz="1600" b="0" i="0" dirty="0">
                <a:solidFill>
                  <a:srgbClr val="202124"/>
                </a:solidFill>
                <a:effectLst/>
                <a:latin typeface="arial" panose="020B0604020202020204" pitchFamily="34" charset="0"/>
              </a:rPr>
              <a:t> an increase in </a:t>
            </a:r>
            <a:r>
              <a:rPr lang="en-GB" sz="1600" b="1" i="0" dirty="0">
                <a:solidFill>
                  <a:srgbClr val="202124"/>
                </a:solidFill>
                <a:effectLst/>
                <a:latin typeface="arial" panose="020B0604020202020204" pitchFamily="34" charset="0"/>
              </a:rPr>
              <a:t>mental health</a:t>
            </a:r>
            <a:r>
              <a:rPr lang="en-GB" sz="1600" b="0" i="0" dirty="0">
                <a:solidFill>
                  <a:srgbClr val="202124"/>
                </a:solidFill>
                <a:effectLst/>
                <a:latin typeface="arial" panose="020B0604020202020204" pitchFamily="34" charset="0"/>
              </a:rPr>
              <a:t> problems, including anxiety, depression and suicidality.</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Thematic analysis suggested that adolescents perceived social media as a threat to mental wellbeing and three themes were identified: (1) it was believed to cause mood and anxiety disorders for some adolescents, (2) it was viewed as a platform for cyberbullying and (3) the use of social media itself was often framed as a kind of ‘addiction’. </a:t>
            </a:r>
            <a:r>
              <a:rPr lang="en-GB" sz="1600" dirty="0">
                <a:solidFill>
                  <a:srgbClr val="333333"/>
                </a:solidFill>
                <a:latin typeface="arial" panose="020B0604020202020204" pitchFamily="34" charset="0"/>
              </a:rPr>
              <a:t>(O </a:t>
            </a:r>
            <a:r>
              <a:rPr lang="en-GB" sz="1600" dirty="0" err="1">
                <a:solidFill>
                  <a:srgbClr val="333333"/>
                </a:solidFill>
                <a:latin typeface="arial" panose="020B0604020202020204" pitchFamily="34" charset="0"/>
              </a:rPr>
              <a:t>Reillly</a:t>
            </a:r>
            <a:r>
              <a:rPr lang="en-GB" sz="1600" dirty="0">
                <a:solidFill>
                  <a:srgbClr val="333333"/>
                </a:solidFill>
                <a:latin typeface="arial" panose="020B0604020202020204" pitchFamily="34" charset="0"/>
              </a:rPr>
              <a:t> 2018) </a:t>
            </a:r>
          </a:p>
          <a:p>
            <a:pPr algn="l">
              <a:buFont typeface="Arial" panose="020B0604020202020204" pitchFamily="34" charset="0"/>
              <a:buChar char="•"/>
            </a:pPr>
            <a:r>
              <a:rPr lang="en-GB" sz="1600" b="1" dirty="0">
                <a:solidFill>
                  <a:srgbClr val="FF0000"/>
                </a:solidFill>
                <a:latin typeface="arial" panose="020B0604020202020204" pitchFamily="34" charset="0"/>
              </a:rPr>
              <a:t>DO YOU REALLY WANT YOUR CHILD TO SPEND ENDLESS HOURS ON THE WEB TO THE POINT IT EFFECTS THEM MENTALLY?</a:t>
            </a:r>
          </a:p>
          <a:p>
            <a:pPr algn="l">
              <a:buFont typeface="Arial" panose="020B0604020202020204" pitchFamily="34" charset="0"/>
              <a:buChar char="•"/>
            </a:pPr>
            <a:endParaRPr lang="en-GB" sz="1600" b="1" dirty="0">
              <a:solidFill>
                <a:schemeClr val="tx1"/>
              </a:solidFill>
            </a:endParaRPr>
          </a:p>
        </p:txBody>
      </p:sp>
      <p:sp>
        <p:nvSpPr>
          <p:cNvPr id="4" name="TextBox 3">
            <a:extLst>
              <a:ext uri="{FF2B5EF4-FFF2-40B4-BE49-F238E27FC236}">
                <a16:creationId xmlns:a16="http://schemas.microsoft.com/office/drawing/2014/main" id="{31A324B7-A78C-4CCA-AC95-84A8BC5E454C}"/>
              </a:ext>
            </a:extLst>
          </p:cNvPr>
          <p:cNvSpPr txBox="1"/>
          <p:nvPr/>
        </p:nvSpPr>
        <p:spPr>
          <a:xfrm>
            <a:off x="399038" y="4070626"/>
            <a:ext cx="5312649" cy="2308324"/>
          </a:xfrm>
          <a:prstGeom prst="rect">
            <a:avLst/>
          </a:prstGeom>
          <a:noFill/>
        </p:spPr>
        <p:txBody>
          <a:bodyPr wrap="square" rtlCol="0">
            <a:spAutoFit/>
          </a:bodyPr>
          <a:lstStyle/>
          <a:p>
            <a:r>
              <a:rPr lang="en-GB" dirty="0">
                <a:solidFill>
                  <a:srgbClr val="002060"/>
                </a:solidFill>
              </a:rPr>
              <a:t>Introducing the New ITLA APP for kids! ITLA which stands for Internet Time Limit App, which essentially allows you to set a preferred amount of time for your kids to use the net, after which an alarm/buzzer will go off on your phone alerting you that the limit has been reached, giving you full control over how long your children can spend daily online. </a:t>
            </a:r>
          </a:p>
        </p:txBody>
      </p:sp>
      <p:sp>
        <p:nvSpPr>
          <p:cNvPr id="6" name="TextBox 5">
            <a:extLst>
              <a:ext uri="{FF2B5EF4-FFF2-40B4-BE49-F238E27FC236}">
                <a16:creationId xmlns:a16="http://schemas.microsoft.com/office/drawing/2014/main" id="{99B1155B-B887-41B8-963C-D53965562B53}"/>
              </a:ext>
            </a:extLst>
          </p:cNvPr>
          <p:cNvSpPr txBox="1"/>
          <p:nvPr/>
        </p:nvSpPr>
        <p:spPr>
          <a:xfrm>
            <a:off x="5645426" y="4501318"/>
            <a:ext cx="2199861" cy="923330"/>
          </a:xfrm>
          <a:prstGeom prst="rect">
            <a:avLst/>
          </a:prstGeom>
          <a:noFill/>
        </p:spPr>
        <p:txBody>
          <a:bodyPr wrap="square" rtlCol="0">
            <a:spAutoFit/>
          </a:bodyPr>
          <a:lstStyle/>
          <a:p>
            <a:r>
              <a:rPr lang="en-GB" b="1" dirty="0">
                <a:solidFill>
                  <a:schemeClr val="accent4"/>
                </a:solidFill>
              </a:rPr>
              <a:t>Download the app today for full control! </a:t>
            </a:r>
          </a:p>
        </p:txBody>
      </p:sp>
      <p:sp>
        <p:nvSpPr>
          <p:cNvPr id="7" name="TextBox 6">
            <a:extLst>
              <a:ext uri="{FF2B5EF4-FFF2-40B4-BE49-F238E27FC236}">
                <a16:creationId xmlns:a16="http://schemas.microsoft.com/office/drawing/2014/main" id="{7209A7C6-B258-4179-AEE3-928F35D34E76}"/>
              </a:ext>
            </a:extLst>
          </p:cNvPr>
          <p:cNvSpPr txBox="1"/>
          <p:nvPr/>
        </p:nvSpPr>
        <p:spPr>
          <a:xfrm>
            <a:off x="7845287" y="4070626"/>
            <a:ext cx="3829876" cy="2585323"/>
          </a:xfrm>
          <a:prstGeom prst="rect">
            <a:avLst/>
          </a:prstGeom>
          <a:noFill/>
        </p:spPr>
        <p:txBody>
          <a:bodyPr wrap="square" rtlCol="0">
            <a:spAutoFit/>
          </a:bodyPr>
          <a:lstStyle/>
          <a:p>
            <a:r>
              <a:rPr lang="en-GB" b="1" dirty="0">
                <a:solidFill>
                  <a:schemeClr val="bg2">
                    <a:lumMod val="10000"/>
                  </a:schemeClr>
                </a:solidFill>
              </a:rPr>
              <a:t>My goal is to simply, give children the possibility to get out there, get more active, instead of spending hours each day online. As for you parents it’s a prime opportunity in keeping their mental health in a good state at all times, by setting boundaries and rules now!.</a:t>
            </a:r>
          </a:p>
        </p:txBody>
      </p:sp>
    </p:spTree>
    <p:extLst>
      <p:ext uri="{BB962C8B-B14F-4D97-AF65-F5344CB8AC3E}">
        <p14:creationId xmlns:p14="http://schemas.microsoft.com/office/powerpoint/2010/main" val="40578046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2" name="Group 9">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43" name="Rectangle 21">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23">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5" name="Straight Connector 25">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31">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 name="Title 4">
            <a:extLst>
              <a:ext uri="{FF2B5EF4-FFF2-40B4-BE49-F238E27FC236}">
                <a16:creationId xmlns:a16="http://schemas.microsoft.com/office/drawing/2014/main" id="{17EE78B5-0C9B-4B05-8561-FFCBB8CE1BA3}"/>
              </a:ext>
            </a:extLst>
          </p:cNvPr>
          <p:cNvSpPr>
            <a:spLocks noGrp="1"/>
          </p:cNvSpPr>
          <p:nvPr>
            <p:ph type="title"/>
          </p:nvPr>
        </p:nvSpPr>
        <p:spPr>
          <a:xfrm>
            <a:off x="1507067" y="2404534"/>
            <a:ext cx="7766936" cy="1646302"/>
          </a:xfrm>
        </p:spPr>
        <p:txBody>
          <a:bodyPr vert="horz" lIns="91440" tIns="45720" rIns="91440" bIns="45720" rtlCol="0" anchor="b">
            <a:normAutofit/>
          </a:bodyPr>
          <a:lstStyle/>
          <a:p>
            <a:pPr algn="r"/>
            <a:r>
              <a:rPr lang="en-US" sz="5400"/>
              <a:t>Double sided flyer </a:t>
            </a:r>
          </a:p>
        </p:txBody>
      </p:sp>
    </p:spTree>
    <p:extLst>
      <p:ext uri="{BB962C8B-B14F-4D97-AF65-F5344CB8AC3E}">
        <p14:creationId xmlns:p14="http://schemas.microsoft.com/office/powerpoint/2010/main" val="61216693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5" name="Isosceles Triangle 7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BB3C1B57-4FE4-43E3-89FC-329938416A85}"/>
              </a:ext>
            </a:extLst>
          </p:cNvPr>
          <p:cNvSpPr>
            <a:spLocks noGrp="1"/>
          </p:cNvSpPr>
          <p:nvPr>
            <p:ph type="title"/>
          </p:nvPr>
        </p:nvSpPr>
        <p:spPr>
          <a:xfrm>
            <a:off x="325514" y="-118308"/>
            <a:ext cx="4203045" cy="1375608"/>
          </a:xfrm>
        </p:spPr>
        <p:txBody>
          <a:bodyPr anchor="ctr">
            <a:normAutofit/>
          </a:bodyPr>
          <a:lstStyle/>
          <a:p>
            <a:r>
              <a:rPr lang="en-GB" b="1" u="sng" dirty="0">
                <a:solidFill>
                  <a:schemeClr val="accent4"/>
                </a:solidFill>
              </a:rPr>
              <a:t>ITLA FOR KIDS! </a:t>
            </a:r>
          </a:p>
        </p:txBody>
      </p:sp>
      <p:sp>
        <p:nvSpPr>
          <p:cNvPr id="3" name="Content Placeholder 2">
            <a:extLst>
              <a:ext uri="{FF2B5EF4-FFF2-40B4-BE49-F238E27FC236}">
                <a16:creationId xmlns:a16="http://schemas.microsoft.com/office/drawing/2014/main" id="{E82043A9-4F2C-42B6-9129-5B006EE38123}"/>
              </a:ext>
            </a:extLst>
          </p:cNvPr>
          <p:cNvSpPr>
            <a:spLocks noGrp="1"/>
          </p:cNvSpPr>
          <p:nvPr>
            <p:ph idx="1"/>
          </p:nvPr>
        </p:nvSpPr>
        <p:spPr>
          <a:xfrm>
            <a:off x="73383" y="920750"/>
            <a:ext cx="5055547" cy="3968473"/>
          </a:xfrm>
        </p:spPr>
        <p:txBody>
          <a:bodyPr>
            <a:normAutofit/>
          </a:bodyPr>
          <a:lstStyle/>
          <a:p>
            <a:r>
              <a:rPr lang="en-GB" b="1" dirty="0">
                <a:solidFill>
                  <a:schemeClr val="bg1"/>
                </a:solidFill>
              </a:rPr>
              <a:t>Don’t delay, download today! Just go to the app store, type in Internet time limit app and DOWNLOAD! </a:t>
            </a:r>
          </a:p>
        </p:txBody>
      </p:sp>
      <p:pic>
        <p:nvPicPr>
          <p:cNvPr id="1026" name="Picture 2" descr="Get The Edge On Top Social Media Marketing Trends – Sharebeta LTD">
            <a:extLst>
              <a:ext uri="{FF2B5EF4-FFF2-40B4-BE49-F238E27FC236}">
                <a16:creationId xmlns:a16="http://schemas.microsoft.com/office/drawing/2014/main" id="{C2FD9E90-8098-4BDB-AF54-95A2329CA16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61450" y="323728"/>
            <a:ext cx="3329580" cy="2516543"/>
          </a:xfrm>
          <a:prstGeom prst="rect">
            <a:avLst/>
          </a:prstGeom>
          <a:noFill/>
          <a:extLst>
            <a:ext uri="{909E8E84-426E-40DD-AFC4-6F175D3DCCD1}">
              <a14:hiddenFill xmlns:a14="http://schemas.microsoft.com/office/drawing/2010/main">
                <a:solidFill>
                  <a:srgbClr val="FFFFFF"/>
                </a:solidFill>
              </a14:hiddenFill>
            </a:ext>
          </a:extLst>
        </p:spPr>
      </p:pic>
      <p:sp>
        <p:nvSpPr>
          <p:cNvPr id="77" name="Isosceles Triangle 7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 name="TextBox 3">
            <a:extLst>
              <a:ext uri="{FF2B5EF4-FFF2-40B4-BE49-F238E27FC236}">
                <a16:creationId xmlns:a16="http://schemas.microsoft.com/office/drawing/2014/main" id="{97AF2C94-3016-48F5-AC58-8C381F30DF27}"/>
              </a:ext>
            </a:extLst>
          </p:cNvPr>
          <p:cNvSpPr txBox="1"/>
          <p:nvPr/>
        </p:nvSpPr>
        <p:spPr>
          <a:xfrm>
            <a:off x="5729301" y="-339263"/>
            <a:ext cx="3705201" cy="2358338"/>
          </a:xfrm>
          <a:prstGeom prst="rect">
            <a:avLst/>
          </a:prstGeom>
          <a:noFill/>
        </p:spPr>
        <p:txBody>
          <a:bodyPr wrap="square" rtlCol="0">
            <a:spAutoFit/>
          </a:bodyPr>
          <a:lstStyle/>
          <a:p>
            <a:endParaRPr lang="en-GB" dirty="0"/>
          </a:p>
        </p:txBody>
      </p:sp>
      <p:sp>
        <p:nvSpPr>
          <p:cNvPr id="5" name="Rectangle: Rounded Corners 4">
            <a:extLst>
              <a:ext uri="{FF2B5EF4-FFF2-40B4-BE49-F238E27FC236}">
                <a16:creationId xmlns:a16="http://schemas.microsoft.com/office/drawing/2014/main" id="{75A312D3-033B-49BB-8961-011CF5EA9E0A}"/>
              </a:ext>
            </a:extLst>
          </p:cNvPr>
          <p:cNvSpPr/>
          <p:nvPr/>
        </p:nvSpPr>
        <p:spPr>
          <a:xfrm>
            <a:off x="199400" y="1998017"/>
            <a:ext cx="2122455" cy="2425147"/>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2">
                    <a:lumMod val="10000"/>
                  </a:schemeClr>
                </a:solidFill>
              </a:rPr>
              <a:t>Why choose us?</a:t>
            </a:r>
          </a:p>
          <a:p>
            <a:pPr algn="ctr"/>
            <a:r>
              <a:rPr lang="en-GB" dirty="0"/>
              <a:t>Because were a free, easy to use app, which gives you full control over the time your kids spend on the web.</a:t>
            </a:r>
          </a:p>
        </p:txBody>
      </p:sp>
      <p:sp>
        <p:nvSpPr>
          <p:cNvPr id="6" name="TextBox 5">
            <a:extLst>
              <a:ext uri="{FF2B5EF4-FFF2-40B4-BE49-F238E27FC236}">
                <a16:creationId xmlns:a16="http://schemas.microsoft.com/office/drawing/2014/main" id="{1691FCA4-23B7-4F0B-A654-DFF563FBC334}"/>
              </a:ext>
            </a:extLst>
          </p:cNvPr>
          <p:cNvSpPr txBox="1"/>
          <p:nvPr/>
        </p:nvSpPr>
        <p:spPr>
          <a:xfrm>
            <a:off x="2755492" y="1872932"/>
            <a:ext cx="2122455" cy="1200329"/>
          </a:xfrm>
          <a:prstGeom prst="rect">
            <a:avLst/>
          </a:prstGeom>
          <a:noFill/>
        </p:spPr>
        <p:txBody>
          <a:bodyPr wrap="square" rtlCol="0">
            <a:spAutoFit/>
          </a:bodyPr>
          <a:lstStyle/>
          <a:p>
            <a:r>
              <a:rPr lang="en-GB" b="1" dirty="0">
                <a:solidFill>
                  <a:srgbClr val="FFC000"/>
                </a:solidFill>
              </a:rPr>
              <a:t>THE SECRETS TO A HAPPIER HEALTHIER GENERATION!</a:t>
            </a:r>
          </a:p>
        </p:txBody>
      </p:sp>
      <p:sp>
        <p:nvSpPr>
          <p:cNvPr id="7" name="Flowchart: Alternate Process 6">
            <a:extLst>
              <a:ext uri="{FF2B5EF4-FFF2-40B4-BE49-F238E27FC236}">
                <a16:creationId xmlns:a16="http://schemas.microsoft.com/office/drawing/2014/main" id="{5DB9AC4B-82C3-465E-99C8-1DF347DC50AD}"/>
              </a:ext>
            </a:extLst>
          </p:cNvPr>
          <p:cNvSpPr/>
          <p:nvPr/>
        </p:nvSpPr>
        <p:spPr>
          <a:xfrm>
            <a:off x="2672062" y="3204208"/>
            <a:ext cx="1975635" cy="1956025"/>
          </a:xfrm>
          <a:prstGeom prst="flowChartAlternateProcess">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6">
                    <a:lumMod val="20000"/>
                    <a:lumOff val="80000"/>
                  </a:schemeClr>
                </a:solidFill>
              </a:rPr>
              <a:t>NO HASSLE, SUPER QUICK, SUPER EASY, WHAT HAVE YOU GOT TO LOSE?</a:t>
            </a:r>
          </a:p>
        </p:txBody>
      </p:sp>
      <p:sp>
        <p:nvSpPr>
          <p:cNvPr id="8" name="TextBox 7">
            <a:extLst>
              <a:ext uri="{FF2B5EF4-FFF2-40B4-BE49-F238E27FC236}">
                <a16:creationId xmlns:a16="http://schemas.microsoft.com/office/drawing/2014/main" id="{3436BBFA-3633-47FA-98E5-C4F9A373A5C0}"/>
              </a:ext>
            </a:extLst>
          </p:cNvPr>
          <p:cNvSpPr txBox="1"/>
          <p:nvPr/>
        </p:nvSpPr>
        <p:spPr>
          <a:xfrm>
            <a:off x="7397324" y="5638606"/>
            <a:ext cx="4945089" cy="1789044"/>
          </a:xfrm>
          <a:prstGeom prst="rect">
            <a:avLst/>
          </a:prstGeom>
          <a:noFill/>
        </p:spPr>
        <p:txBody>
          <a:bodyPr wrap="square" rtlCol="0">
            <a:spAutoFit/>
          </a:bodyPr>
          <a:lstStyle/>
          <a:p>
            <a:endParaRPr lang="en-GB" dirty="0"/>
          </a:p>
        </p:txBody>
      </p:sp>
      <p:pic>
        <p:nvPicPr>
          <p:cNvPr id="1028" name="Picture 4" descr="World Mental Health Day on 10th October: Why we need to talk about children's  mental health now! | TheHealthSite.com">
            <a:extLst>
              <a:ext uri="{FF2B5EF4-FFF2-40B4-BE49-F238E27FC236}">
                <a16:creationId xmlns:a16="http://schemas.microsoft.com/office/drawing/2014/main" id="{23F61F10-B696-4D40-A35C-1050C900AB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9137" y="2963087"/>
            <a:ext cx="3397330" cy="2100226"/>
          </a:xfrm>
          <a:prstGeom prst="rect">
            <a:avLst/>
          </a:prstGeom>
          <a:noFill/>
          <a:extLst>
            <a:ext uri="{909E8E84-426E-40DD-AFC4-6F175D3DCCD1}">
              <a14:hiddenFill xmlns:a14="http://schemas.microsoft.com/office/drawing/2010/main">
                <a:solidFill>
                  <a:srgbClr val="FFFFFF"/>
                </a:solidFill>
              </a14:hiddenFill>
            </a:ext>
          </a:extLst>
        </p:spPr>
      </p:pic>
      <p:sp>
        <p:nvSpPr>
          <p:cNvPr id="9" name="Heart 8">
            <a:extLst>
              <a:ext uri="{FF2B5EF4-FFF2-40B4-BE49-F238E27FC236}">
                <a16:creationId xmlns:a16="http://schemas.microsoft.com/office/drawing/2014/main" id="{E2503357-05F0-48CA-9977-4541CDFD7B38}"/>
              </a:ext>
            </a:extLst>
          </p:cNvPr>
          <p:cNvSpPr/>
          <p:nvPr/>
        </p:nvSpPr>
        <p:spPr>
          <a:xfrm>
            <a:off x="9365987" y="2600821"/>
            <a:ext cx="2695955" cy="2294069"/>
          </a:xfrm>
          <a:prstGeom prst="hear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accent5">
                    <a:lumMod val="75000"/>
                  </a:schemeClr>
                </a:solidFill>
              </a:rPr>
              <a:t>BE A PART OF CHANGE</a:t>
            </a:r>
          </a:p>
        </p:txBody>
      </p:sp>
      <p:sp>
        <p:nvSpPr>
          <p:cNvPr id="11" name="TextBox 10">
            <a:extLst>
              <a:ext uri="{FF2B5EF4-FFF2-40B4-BE49-F238E27FC236}">
                <a16:creationId xmlns:a16="http://schemas.microsoft.com/office/drawing/2014/main" id="{168BA7E4-F8A5-4D17-8E3C-0CBF0DDA03A1}"/>
              </a:ext>
            </a:extLst>
          </p:cNvPr>
          <p:cNvSpPr txBox="1"/>
          <p:nvPr/>
        </p:nvSpPr>
        <p:spPr>
          <a:xfrm>
            <a:off x="182408" y="4655811"/>
            <a:ext cx="2334119" cy="2308324"/>
          </a:xfrm>
          <a:prstGeom prst="rect">
            <a:avLst/>
          </a:prstGeom>
          <a:noFill/>
        </p:spPr>
        <p:txBody>
          <a:bodyPr wrap="square" rtlCol="0">
            <a:spAutoFit/>
          </a:bodyPr>
          <a:lstStyle/>
          <a:p>
            <a:r>
              <a:rPr lang="en-GB" dirty="0">
                <a:solidFill>
                  <a:schemeClr val="bg1"/>
                </a:solidFill>
              </a:rPr>
              <a:t>STILL NOT CONVINCED? NO PROBLEM!</a:t>
            </a:r>
          </a:p>
          <a:p>
            <a:r>
              <a:rPr lang="en-GB" dirty="0">
                <a:solidFill>
                  <a:schemeClr val="bg1"/>
                </a:solidFill>
              </a:rPr>
              <a:t>PLEASE EMAIL US ON </a:t>
            </a:r>
            <a:r>
              <a:rPr lang="en-GB" dirty="0">
                <a:solidFill>
                  <a:schemeClr val="bg1"/>
                </a:solidFill>
                <a:hlinkClick r:id="rId4">
                  <a:extLst>
                    <a:ext uri="{A12FA001-AC4F-418D-AE19-62706E023703}">
                      <ahyp:hlinkClr xmlns:ahyp="http://schemas.microsoft.com/office/drawing/2018/hyperlinkcolor" val="tx"/>
                    </a:ext>
                  </a:extLst>
                </a:hlinkClick>
              </a:rPr>
              <a:t>ITLA123@OUTLOOK.COM</a:t>
            </a:r>
            <a:r>
              <a:rPr lang="en-GB" dirty="0">
                <a:solidFill>
                  <a:schemeClr val="bg1"/>
                </a:solidFill>
              </a:rPr>
              <a:t> FOR MORE INFO. </a:t>
            </a:r>
          </a:p>
          <a:p>
            <a:endParaRPr lang="en-GB" dirty="0"/>
          </a:p>
        </p:txBody>
      </p:sp>
      <p:sp>
        <p:nvSpPr>
          <p:cNvPr id="12" name="TextBox 11">
            <a:extLst>
              <a:ext uri="{FF2B5EF4-FFF2-40B4-BE49-F238E27FC236}">
                <a16:creationId xmlns:a16="http://schemas.microsoft.com/office/drawing/2014/main" id="{86BF437D-C32B-423A-82C0-947E0C24824C}"/>
              </a:ext>
            </a:extLst>
          </p:cNvPr>
          <p:cNvSpPr txBox="1"/>
          <p:nvPr/>
        </p:nvSpPr>
        <p:spPr>
          <a:xfrm>
            <a:off x="9567493" y="569496"/>
            <a:ext cx="2298993" cy="2031325"/>
          </a:xfrm>
          <a:prstGeom prst="rect">
            <a:avLst/>
          </a:prstGeom>
          <a:noFill/>
        </p:spPr>
        <p:txBody>
          <a:bodyPr wrap="square" rtlCol="0">
            <a:spAutoFit/>
          </a:bodyPr>
          <a:lstStyle/>
          <a:p>
            <a:pPr algn="l" fontAlgn="base"/>
            <a:r>
              <a:rPr lang="en-GB" b="1" i="0" dirty="0">
                <a:solidFill>
                  <a:schemeClr val="accent5"/>
                </a:solidFill>
                <a:effectLst/>
                <a:latin typeface="inherit"/>
              </a:rPr>
              <a:t>“The greatest discovery of all time is that a person can change his future by merely changing his attitude” </a:t>
            </a:r>
            <a:r>
              <a:rPr lang="en-GB" b="1" i="1" dirty="0">
                <a:solidFill>
                  <a:schemeClr val="accent5"/>
                </a:solidFill>
                <a:effectLst/>
                <a:latin typeface="inherit"/>
              </a:rPr>
              <a:t>-Oprah Winfrey</a:t>
            </a:r>
            <a:endParaRPr lang="en-GB" b="1" i="0" dirty="0">
              <a:solidFill>
                <a:schemeClr val="accent5"/>
              </a:solidFill>
              <a:effectLst/>
              <a:latin typeface="inherit"/>
            </a:endParaRPr>
          </a:p>
        </p:txBody>
      </p:sp>
      <p:sp>
        <p:nvSpPr>
          <p:cNvPr id="13" name="TextBox 12">
            <a:extLst>
              <a:ext uri="{FF2B5EF4-FFF2-40B4-BE49-F238E27FC236}">
                <a16:creationId xmlns:a16="http://schemas.microsoft.com/office/drawing/2014/main" id="{3A3E7387-FEC7-45C8-A798-6032ECF9D11B}"/>
              </a:ext>
            </a:extLst>
          </p:cNvPr>
          <p:cNvSpPr txBox="1"/>
          <p:nvPr/>
        </p:nvSpPr>
        <p:spPr>
          <a:xfrm>
            <a:off x="5188499" y="5435600"/>
            <a:ext cx="6821093" cy="1200329"/>
          </a:xfrm>
          <a:prstGeom prst="rect">
            <a:avLst/>
          </a:prstGeom>
          <a:noFill/>
        </p:spPr>
        <p:txBody>
          <a:bodyPr wrap="square" rtlCol="0">
            <a:spAutoFit/>
          </a:bodyPr>
          <a:lstStyle/>
          <a:p>
            <a:r>
              <a:rPr lang="en-GB" b="1" dirty="0">
                <a:solidFill>
                  <a:schemeClr val="tx2">
                    <a:lumMod val="75000"/>
                  </a:schemeClr>
                </a:solidFill>
                <a:latin typeface="-apple-system"/>
              </a:rPr>
              <a:t>P</a:t>
            </a:r>
            <a:r>
              <a:rPr lang="en-GB" b="1" i="0" dirty="0">
                <a:solidFill>
                  <a:schemeClr val="tx2">
                    <a:lumMod val="75000"/>
                  </a:schemeClr>
                </a:solidFill>
                <a:effectLst/>
                <a:latin typeface="-apple-system"/>
              </a:rPr>
              <a:t>eople who visited social media platforms most frequently, about 60 visits per week or more, had greater than three times perceived social isolation than those who visited fewer than 9 times per week (Primack et al., 2017, p. 1-8)</a:t>
            </a:r>
            <a:endParaRPr lang="en-GB" b="1" dirty="0">
              <a:solidFill>
                <a:schemeClr val="tx2">
                  <a:lumMod val="75000"/>
                </a:schemeClr>
              </a:solidFill>
            </a:endParaRPr>
          </a:p>
        </p:txBody>
      </p:sp>
    </p:spTree>
    <p:extLst>
      <p:ext uri="{BB962C8B-B14F-4D97-AF65-F5344CB8AC3E}">
        <p14:creationId xmlns:p14="http://schemas.microsoft.com/office/powerpoint/2010/main" val="2025856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2027AA-F4CA-4A73-A64E-94253D044093}"/>
              </a:ext>
            </a:extLst>
          </p:cNvPr>
          <p:cNvSpPr txBox="1"/>
          <p:nvPr/>
        </p:nvSpPr>
        <p:spPr>
          <a:xfrm>
            <a:off x="490330" y="503583"/>
            <a:ext cx="2650435" cy="4801314"/>
          </a:xfrm>
          <a:prstGeom prst="rect">
            <a:avLst/>
          </a:prstGeom>
          <a:noFill/>
        </p:spPr>
        <p:txBody>
          <a:bodyPr wrap="square" rtlCol="0">
            <a:spAutoFit/>
          </a:bodyPr>
          <a:lstStyle/>
          <a:p>
            <a:r>
              <a:rPr lang="en-GB" b="0" i="0" dirty="0">
                <a:solidFill>
                  <a:srgbClr val="FF0000"/>
                </a:solidFill>
                <a:effectLst/>
                <a:latin typeface="-apple-system"/>
              </a:rPr>
              <a:t>Depression is associated with time consumed on social media and one of the reasons why communication may lead to the wrong impression of a person’s physical and personality traits. This may lead to incorrect conclusions regarding physical appearance, educational level, intelligence, moral integrity, as well as many other characteristics of online friends. (</a:t>
            </a:r>
            <a:r>
              <a:rPr lang="en-GB" b="0" i="0" dirty="0" err="1">
                <a:solidFill>
                  <a:srgbClr val="FF0000"/>
                </a:solidFill>
                <a:effectLst/>
                <a:latin typeface="-apple-system"/>
              </a:rPr>
              <a:t>Pantic</a:t>
            </a:r>
            <a:r>
              <a:rPr lang="en-GB" b="0" i="0" dirty="0">
                <a:solidFill>
                  <a:srgbClr val="FF0000"/>
                </a:solidFill>
                <a:effectLst/>
                <a:latin typeface="-apple-system"/>
              </a:rPr>
              <a:t>, 2014).</a:t>
            </a:r>
            <a:endParaRPr lang="en-GB" dirty="0">
              <a:solidFill>
                <a:srgbClr val="FF0000"/>
              </a:solidFill>
            </a:endParaRPr>
          </a:p>
        </p:txBody>
      </p:sp>
      <p:pic>
        <p:nvPicPr>
          <p:cNvPr id="2050" name="Picture 2" descr="5 Ways Social Media Harms Your Mental Health | Mahevash Muses">
            <a:extLst>
              <a:ext uri="{FF2B5EF4-FFF2-40B4-BE49-F238E27FC236}">
                <a16:creationId xmlns:a16="http://schemas.microsoft.com/office/drawing/2014/main" id="{740E6BC4-6CEE-46AD-93F0-3AD8F74DA7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66197" y="366115"/>
            <a:ext cx="2575867" cy="257586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EF9340E4-B6E5-478F-AFF0-37F8901EBC33}"/>
              </a:ext>
            </a:extLst>
          </p:cNvPr>
          <p:cNvSpPr/>
          <p:nvPr/>
        </p:nvSpPr>
        <p:spPr>
          <a:xfrm>
            <a:off x="3312024" y="3144030"/>
            <a:ext cx="2084211" cy="1837107"/>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2">
                    <a:lumMod val="75000"/>
                  </a:schemeClr>
                </a:solidFill>
              </a:rPr>
              <a:t>THE FUTURE IS NOW. THE NEXT   GENERATION’S HEALTH IS OUR PRIORITY</a:t>
            </a:r>
            <a:r>
              <a:rPr lang="en-GB" dirty="0">
                <a:solidFill>
                  <a:schemeClr val="accent2">
                    <a:lumMod val="75000"/>
                  </a:schemeClr>
                </a:solidFill>
              </a:rPr>
              <a:t>!</a:t>
            </a:r>
          </a:p>
        </p:txBody>
      </p:sp>
      <p:cxnSp>
        <p:nvCxnSpPr>
          <p:cNvPr id="9" name="Connector: Elbow 8">
            <a:extLst>
              <a:ext uri="{FF2B5EF4-FFF2-40B4-BE49-F238E27FC236}">
                <a16:creationId xmlns:a16="http://schemas.microsoft.com/office/drawing/2014/main" id="{39FBF77D-5BFB-469E-8CAE-2D67B46B5F33}"/>
              </a:ext>
            </a:extLst>
          </p:cNvPr>
          <p:cNvCxnSpPr/>
          <p:nvPr/>
        </p:nvCxnSpPr>
        <p:spPr>
          <a:xfrm>
            <a:off x="5791200" y="1219200"/>
            <a:ext cx="901148" cy="834887"/>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pic>
        <p:nvPicPr>
          <p:cNvPr id="2052" name="Picture 4" descr="Happy Kids With Balloons Vector Vector Art &amp; Graphics | freevector.com">
            <a:extLst>
              <a:ext uri="{FF2B5EF4-FFF2-40B4-BE49-F238E27FC236}">
                <a16:creationId xmlns:a16="http://schemas.microsoft.com/office/drawing/2014/main" id="{60780476-4F89-4E9B-BF59-28A026DDF0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1593" y="662609"/>
            <a:ext cx="2352675" cy="2134428"/>
          </a:xfrm>
          <a:prstGeom prst="rect">
            <a:avLst/>
          </a:prstGeom>
          <a:noFill/>
          <a:extLst>
            <a:ext uri="{909E8E84-426E-40DD-AFC4-6F175D3DCCD1}">
              <a14:hiddenFill xmlns:a14="http://schemas.microsoft.com/office/drawing/2010/main">
                <a:solidFill>
                  <a:srgbClr val="FFFFFF"/>
                </a:solidFill>
              </a14:hiddenFill>
            </a:ext>
          </a:extLst>
        </p:spPr>
      </p:pic>
      <p:sp>
        <p:nvSpPr>
          <p:cNvPr id="13" name="Cloud 12">
            <a:extLst>
              <a:ext uri="{FF2B5EF4-FFF2-40B4-BE49-F238E27FC236}">
                <a16:creationId xmlns:a16="http://schemas.microsoft.com/office/drawing/2014/main" id="{E218580B-BF52-4E17-A235-F72469023169}"/>
              </a:ext>
            </a:extLst>
          </p:cNvPr>
          <p:cNvSpPr/>
          <p:nvPr/>
        </p:nvSpPr>
        <p:spPr>
          <a:xfrm>
            <a:off x="662609" y="5279311"/>
            <a:ext cx="5685182" cy="146604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i="0" dirty="0">
                <a:solidFill>
                  <a:schemeClr val="tx1"/>
                </a:solidFill>
                <a:effectLst/>
                <a:latin typeface="arial" panose="020B0604020202020204" pitchFamily="34" charset="0"/>
              </a:rPr>
              <a:t>It is amazing to see that just by limiting a child's screen time, their overall physical and mental health improves, and their academics, creativity, and behavioural and social skills develop.</a:t>
            </a:r>
            <a:endParaRPr lang="en-GB" sz="1400" b="1" dirty="0">
              <a:solidFill>
                <a:schemeClr val="tx1"/>
              </a:solidFill>
            </a:endParaRPr>
          </a:p>
        </p:txBody>
      </p:sp>
      <p:sp>
        <p:nvSpPr>
          <p:cNvPr id="14" name="Heart 13">
            <a:extLst>
              <a:ext uri="{FF2B5EF4-FFF2-40B4-BE49-F238E27FC236}">
                <a16:creationId xmlns:a16="http://schemas.microsoft.com/office/drawing/2014/main" id="{C90BB706-E40A-4120-80BA-0BCC6472D17B}"/>
              </a:ext>
            </a:extLst>
          </p:cNvPr>
          <p:cNvSpPr/>
          <p:nvPr/>
        </p:nvSpPr>
        <p:spPr>
          <a:xfrm>
            <a:off x="6241774" y="2941982"/>
            <a:ext cx="4333461" cy="3803375"/>
          </a:xfrm>
          <a:prstGeom prst="hear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t>WE ALL HAVE TO START SOMEHWERE. SO GET ON BOARD, INSTALL TODAY, IF NOT HAPPY SIMPLY REMOVE THE APP, ALTHOUGH WE GUARANTEE 100% SUCESSFUL RESULTS!</a:t>
            </a:r>
          </a:p>
        </p:txBody>
      </p:sp>
    </p:spTree>
    <p:extLst>
      <p:ext uri="{BB962C8B-B14F-4D97-AF65-F5344CB8AC3E}">
        <p14:creationId xmlns:p14="http://schemas.microsoft.com/office/powerpoint/2010/main" val="1979389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 name="Straight Connector 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9" name="Rectangle 18">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2" name="Straight Connector 21">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7EADC96-6200-46A2-96E6-4605864C1BF2}"/>
              </a:ext>
            </a:extLst>
          </p:cNvPr>
          <p:cNvSpPr>
            <a:spLocks noGrp="1"/>
          </p:cNvSpPr>
          <p:nvPr>
            <p:ph type="title"/>
          </p:nvPr>
        </p:nvSpPr>
        <p:spPr>
          <a:xfrm>
            <a:off x="1507067" y="2404534"/>
            <a:ext cx="7766936" cy="1646302"/>
          </a:xfrm>
        </p:spPr>
        <p:txBody>
          <a:bodyPr vert="horz" lIns="91440" tIns="45720" rIns="91440" bIns="45720" rtlCol="0" anchor="b">
            <a:normAutofit/>
          </a:bodyPr>
          <a:lstStyle/>
          <a:p>
            <a:pPr algn="r"/>
            <a:r>
              <a:rPr lang="en-US" sz="5400"/>
              <a:t>CONFERENCE POSTER </a:t>
            </a:r>
          </a:p>
        </p:txBody>
      </p:sp>
    </p:spTree>
    <p:extLst>
      <p:ext uri="{BB962C8B-B14F-4D97-AF65-F5344CB8AC3E}">
        <p14:creationId xmlns:p14="http://schemas.microsoft.com/office/powerpoint/2010/main" val="40578085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6 ways to protect your mental health from social media's dangers / Digital  Information World">
            <a:hlinkClick r:id="rId2"/>
            <a:extLst>
              <a:ext uri="{FF2B5EF4-FFF2-40B4-BE49-F238E27FC236}">
                <a16:creationId xmlns:a16="http://schemas.microsoft.com/office/drawing/2014/main" id="{D02D69AA-08BA-41F9-A4DE-7F5769C682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8886" y="629675"/>
            <a:ext cx="3244804" cy="328056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07AD309-D142-4331-BA02-8F53AD49C23A}"/>
              </a:ext>
            </a:extLst>
          </p:cNvPr>
          <p:cNvSpPr txBox="1"/>
          <p:nvPr/>
        </p:nvSpPr>
        <p:spPr>
          <a:xfrm>
            <a:off x="3695477" y="607964"/>
            <a:ext cx="2239108" cy="3323987"/>
          </a:xfrm>
          <a:prstGeom prst="rect">
            <a:avLst/>
          </a:prstGeom>
          <a:noFill/>
        </p:spPr>
        <p:txBody>
          <a:bodyPr wrap="square" rtlCol="0">
            <a:spAutoFit/>
          </a:bodyPr>
          <a:lstStyle/>
          <a:p>
            <a:r>
              <a:rPr lang="en-GB" b="1" u="sng" dirty="0">
                <a:solidFill>
                  <a:schemeClr val="accent5">
                    <a:lumMod val="75000"/>
                  </a:schemeClr>
                </a:solidFill>
              </a:rPr>
              <a:t>OUR VISION?</a:t>
            </a:r>
          </a:p>
          <a:p>
            <a:r>
              <a:rPr lang="en-GB" sz="1600" dirty="0"/>
              <a:t>OUR SIMPLE BUT REALISTIC GOAL IS TO ALLOW CHILDREN THE TIME THEY NEED ONLINE WITHOUT CAUSING ANY DAMAGE TO THEIR MENTAL HEALTH AND WELL BEING, BY SIMPLY LIMITING THEIR SCREEN TIME TO EACH INDIVIDUALS NEEDS. </a:t>
            </a:r>
          </a:p>
        </p:txBody>
      </p:sp>
      <p:sp>
        <p:nvSpPr>
          <p:cNvPr id="5" name="Flowchart: Alternate Process 4">
            <a:extLst>
              <a:ext uri="{FF2B5EF4-FFF2-40B4-BE49-F238E27FC236}">
                <a16:creationId xmlns:a16="http://schemas.microsoft.com/office/drawing/2014/main" id="{41964975-18DD-45F3-ADAA-B6E04B36819E}"/>
              </a:ext>
            </a:extLst>
          </p:cNvPr>
          <p:cNvSpPr/>
          <p:nvPr/>
        </p:nvSpPr>
        <p:spPr>
          <a:xfrm>
            <a:off x="8892209" y="2345635"/>
            <a:ext cx="3034095" cy="2338691"/>
          </a:xfrm>
          <a:prstGeom prst="flowChartAlternateProcess">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accent5">
                    <a:lumMod val="75000"/>
                  </a:schemeClr>
                </a:solidFill>
              </a:rPr>
              <a:t>STILL NEED CONVINCING?</a:t>
            </a:r>
          </a:p>
          <a:p>
            <a:pPr algn="ctr"/>
            <a:r>
              <a:rPr lang="en-GB" dirty="0">
                <a:latin typeface="Arial" panose="020B0604020202020204" pitchFamily="34" charset="0"/>
                <a:cs typeface="Arial" panose="020B0604020202020204" pitchFamily="34" charset="0"/>
              </a:rPr>
              <a:t>Please come to our pitch on </a:t>
            </a:r>
            <a:r>
              <a:rPr lang="en-GB" sz="2400" dirty="0">
                <a:latin typeface="Arial" panose="020B0604020202020204" pitchFamily="34" charset="0"/>
                <a:cs typeface="Arial" panose="020B0604020202020204" pitchFamily="34" charset="0"/>
              </a:rPr>
              <a:t>28</a:t>
            </a:r>
            <a:r>
              <a:rPr lang="en-GB" sz="2400" baseline="30000" dirty="0">
                <a:latin typeface="Arial" panose="020B0604020202020204" pitchFamily="34" charset="0"/>
                <a:cs typeface="Arial" panose="020B0604020202020204" pitchFamily="34" charset="0"/>
              </a:rPr>
              <a:t>TH March 2021 at the royal conference hall at 11am! </a:t>
            </a:r>
          </a:p>
          <a:p>
            <a:pPr algn="ctr"/>
            <a:r>
              <a:rPr lang="en-GB" sz="2400" b="1" baseline="30000" dirty="0">
                <a:solidFill>
                  <a:schemeClr val="accent2">
                    <a:lumMod val="50000"/>
                  </a:schemeClr>
                </a:solidFill>
                <a:latin typeface="Arial" panose="020B0604020202020204" pitchFamily="34" charset="0"/>
                <a:cs typeface="Arial" panose="020B0604020202020204" pitchFamily="34" charset="0"/>
              </a:rPr>
              <a:t>Got any questions?</a:t>
            </a:r>
          </a:p>
          <a:p>
            <a:pPr algn="ctr"/>
            <a:r>
              <a:rPr lang="en-GB" sz="2400" b="1" baseline="30000" dirty="0">
                <a:solidFill>
                  <a:srgbClr val="002060"/>
                </a:solidFill>
                <a:latin typeface="Arial" panose="020B0604020202020204" pitchFamily="34" charset="0"/>
                <a:cs typeface="Arial" panose="020B0604020202020204" pitchFamily="34" charset="0"/>
              </a:rPr>
              <a:t>We’ll have all the answers!</a:t>
            </a:r>
            <a:endParaRPr lang="en-GB" sz="2400" b="1" dirty="0">
              <a:solidFill>
                <a:srgbClr val="002060"/>
              </a:solidFill>
              <a:latin typeface="Arial" panose="020B0604020202020204" pitchFamily="34" charset="0"/>
              <a:cs typeface="Arial" panose="020B0604020202020204" pitchFamily="34" charset="0"/>
            </a:endParaRPr>
          </a:p>
        </p:txBody>
      </p:sp>
      <p:sp>
        <p:nvSpPr>
          <p:cNvPr id="2" name="Heart 1">
            <a:extLst>
              <a:ext uri="{FF2B5EF4-FFF2-40B4-BE49-F238E27FC236}">
                <a16:creationId xmlns:a16="http://schemas.microsoft.com/office/drawing/2014/main" id="{3D70214E-3FFA-48E2-BCE5-2E3F6CC78036}"/>
              </a:ext>
            </a:extLst>
          </p:cNvPr>
          <p:cNvSpPr/>
          <p:nvPr/>
        </p:nvSpPr>
        <p:spPr>
          <a:xfrm>
            <a:off x="6599583" y="400110"/>
            <a:ext cx="3140766" cy="2165476"/>
          </a:xfrm>
          <a:prstGeom prst="hear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2">
                    <a:lumMod val="75000"/>
                  </a:schemeClr>
                </a:solidFill>
              </a:rPr>
              <a:t>The future is bright, the future is NOW!</a:t>
            </a:r>
          </a:p>
        </p:txBody>
      </p:sp>
      <p:sp>
        <p:nvSpPr>
          <p:cNvPr id="4" name="TextBox 3">
            <a:extLst>
              <a:ext uri="{FF2B5EF4-FFF2-40B4-BE49-F238E27FC236}">
                <a16:creationId xmlns:a16="http://schemas.microsoft.com/office/drawing/2014/main" id="{5C41F579-0C05-4F7A-B76B-0875BC922BE0}"/>
              </a:ext>
            </a:extLst>
          </p:cNvPr>
          <p:cNvSpPr txBox="1"/>
          <p:nvPr/>
        </p:nvSpPr>
        <p:spPr>
          <a:xfrm>
            <a:off x="223011" y="4088230"/>
            <a:ext cx="6135361" cy="1200329"/>
          </a:xfrm>
          <a:prstGeom prst="rect">
            <a:avLst/>
          </a:prstGeom>
          <a:noFill/>
        </p:spPr>
        <p:txBody>
          <a:bodyPr wrap="square" rtlCol="0">
            <a:spAutoFit/>
          </a:bodyPr>
          <a:lstStyle/>
          <a:p>
            <a:r>
              <a:rPr lang="en-GB" b="1" i="0" dirty="0">
                <a:solidFill>
                  <a:srgbClr val="0070C0"/>
                </a:solidFill>
                <a:effectLst/>
                <a:latin typeface="-apple-system"/>
              </a:rPr>
              <a:t>A connection between sleep and mental health is properly established. It has been proven that people who suffer from anxiety tend to spend much less time in deep sleep than those without anxiety (Monti &amp; Monti, 2000).</a:t>
            </a:r>
            <a:endParaRPr lang="en-GB" b="1" dirty="0">
              <a:solidFill>
                <a:srgbClr val="0070C0"/>
              </a:solidFill>
            </a:endParaRPr>
          </a:p>
        </p:txBody>
      </p:sp>
      <p:pic>
        <p:nvPicPr>
          <p:cNvPr id="1026" name="Picture 2">
            <a:extLst>
              <a:ext uri="{FF2B5EF4-FFF2-40B4-BE49-F238E27FC236}">
                <a16:creationId xmlns:a16="http://schemas.microsoft.com/office/drawing/2014/main" id="{D6C766B9-E713-4A51-A381-859FF5F9D48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47795" y="272924"/>
            <a:ext cx="1978509" cy="190075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3B27B63-6A29-4174-BD1B-1840022673E6}"/>
              </a:ext>
            </a:extLst>
          </p:cNvPr>
          <p:cNvSpPr txBox="1"/>
          <p:nvPr/>
        </p:nvSpPr>
        <p:spPr>
          <a:xfrm>
            <a:off x="627797" y="0"/>
            <a:ext cx="6135361" cy="400110"/>
          </a:xfrm>
          <a:prstGeom prst="rect">
            <a:avLst/>
          </a:prstGeom>
          <a:noFill/>
        </p:spPr>
        <p:txBody>
          <a:bodyPr wrap="square" rtlCol="0">
            <a:spAutoFit/>
          </a:bodyPr>
          <a:lstStyle/>
          <a:p>
            <a:r>
              <a:rPr lang="en-GB" sz="2000" b="1" u="sng" dirty="0"/>
              <a:t>NEW APP LAUNCH! KEEP YOUR KIDS SAFE ONLINE!</a:t>
            </a:r>
          </a:p>
        </p:txBody>
      </p:sp>
      <p:sp>
        <p:nvSpPr>
          <p:cNvPr id="7" name="TextBox 6">
            <a:extLst>
              <a:ext uri="{FF2B5EF4-FFF2-40B4-BE49-F238E27FC236}">
                <a16:creationId xmlns:a16="http://schemas.microsoft.com/office/drawing/2014/main" id="{08247E7B-B9FD-45D8-A4BC-64EA19225996}"/>
              </a:ext>
            </a:extLst>
          </p:cNvPr>
          <p:cNvSpPr txBox="1"/>
          <p:nvPr/>
        </p:nvSpPr>
        <p:spPr>
          <a:xfrm>
            <a:off x="6301409" y="2497839"/>
            <a:ext cx="1868557" cy="3139321"/>
          </a:xfrm>
          <a:prstGeom prst="rect">
            <a:avLst/>
          </a:prstGeom>
          <a:noFill/>
        </p:spPr>
        <p:txBody>
          <a:bodyPr wrap="square" rtlCol="0">
            <a:spAutoFit/>
          </a:bodyPr>
          <a:lstStyle/>
          <a:p>
            <a:r>
              <a:rPr lang="en-GB" b="1" i="1" dirty="0">
                <a:solidFill>
                  <a:srgbClr val="FF0000"/>
                </a:solidFill>
              </a:rPr>
              <a:t>A FREE, EASY TO USE APP THAT GIVES YOU FULL CONTROL OVER YOUR CHILDS TIME SPENT ONLINE! IT REALLY COULDN’T BE EASIER!</a:t>
            </a:r>
          </a:p>
        </p:txBody>
      </p:sp>
      <p:sp>
        <p:nvSpPr>
          <p:cNvPr id="8" name="Flowchart: Decision 7">
            <a:extLst>
              <a:ext uri="{FF2B5EF4-FFF2-40B4-BE49-F238E27FC236}">
                <a16:creationId xmlns:a16="http://schemas.microsoft.com/office/drawing/2014/main" id="{96400D57-636B-4B22-BCCB-E3A355E4C673}"/>
              </a:ext>
            </a:extLst>
          </p:cNvPr>
          <p:cNvSpPr/>
          <p:nvPr/>
        </p:nvSpPr>
        <p:spPr>
          <a:xfrm>
            <a:off x="368886" y="5288559"/>
            <a:ext cx="5383210" cy="1682084"/>
          </a:xfrm>
          <a:prstGeom prst="flowChartDecisi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0" dirty="0">
                <a:solidFill>
                  <a:srgbClr val="202124"/>
                </a:solidFill>
                <a:effectLst/>
                <a:latin typeface="arial" panose="020B0604020202020204" pitchFamily="34" charset="0"/>
              </a:rPr>
              <a:t>Time</a:t>
            </a:r>
            <a:r>
              <a:rPr lang="en-GB" b="0" i="0" dirty="0">
                <a:solidFill>
                  <a:srgbClr val="202124"/>
                </a:solidFill>
                <a:effectLst/>
                <a:latin typeface="arial" panose="020B0604020202020204" pitchFamily="34" charset="0"/>
              </a:rPr>
              <a:t> away from a </a:t>
            </a:r>
            <a:r>
              <a:rPr lang="en-GB" b="1" i="0" dirty="0">
                <a:solidFill>
                  <a:srgbClr val="202124"/>
                </a:solidFill>
                <a:effectLst/>
                <a:latin typeface="arial" panose="020B0604020202020204" pitchFamily="34" charset="0"/>
              </a:rPr>
              <a:t>screen</a:t>
            </a:r>
            <a:r>
              <a:rPr lang="en-GB" b="0" i="0" dirty="0">
                <a:solidFill>
                  <a:srgbClr val="202124"/>
                </a:solidFill>
                <a:effectLst/>
                <a:latin typeface="arial" panose="020B0604020202020204" pitchFamily="34" charset="0"/>
              </a:rPr>
              <a:t> encourages healthy physical and social development.</a:t>
            </a:r>
            <a:endParaRPr lang="en-GB" dirty="0"/>
          </a:p>
        </p:txBody>
      </p:sp>
      <p:sp>
        <p:nvSpPr>
          <p:cNvPr id="10" name="TextBox 9">
            <a:extLst>
              <a:ext uri="{FF2B5EF4-FFF2-40B4-BE49-F238E27FC236}">
                <a16:creationId xmlns:a16="http://schemas.microsoft.com/office/drawing/2014/main" id="{8CC88C85-9569-4C56-905F-C2E3CD68BB2D}"/>
              </a:ext>
            </a:extLst>
          </p:cNvPr>
          <p:cNvSpPr txBox="1"/>
          <p:nvPr/>
        </p:nvSpPr>
        <p:spPr>
          <a:xfrm>
            <a:off x="7001102" y="5569413"/>
            <a:ext cx="4861927" cy="1169551"/>
          </a:xfrm>
          <a:prstGeom prst="rect">
            <a:avLst/>
          </a:prstGeom>
          <a:noFill/>
        </p:spPr>
        <p:txBody>
          <a:bodyPr wrap="square" rtlCol="0">
            <a:spAutoFit/>
          </a:bodyPr>
          <a:lstStyle/>
          <a:p>
            <a:r>
              <a:rPr lang="en-GB" sz="1400" b="1" dirty="0">
                <a:solidFill>
                  <a:srgbClr val="202124"/>
                </a:solidFill>
                <a:latin typeface="arial" panose="020B0604020202020204" pitchFamily="34" charset="0"/>
              </a:rPr>
              <a:t>Excessive </a:t>
            </a:r>
            <a:r>
              <a:rPr lang="en-GB" sz="1400" b="1" i="0" dirty="0">
                <a:solidFill>
                  <a:srgbClr val="202124"/>
                </a:solidFill>
                <a:effectLst/>
                <a:latin typeface="arial" panose="020B0604020202020204" pitchFamily="34" charset="0"/>
              </a:rPr>
              <a:t>use of screens late at night will affect their sleep, and keeping screens out of the bedroom is advised. Too much time spent on social media as well as lack of sleep can affect behaviour and cognitive performance in school and interfere with learning.</a:t>
            </a:r>
            <a:endParaRPr lang="en-GB" sz="1400" b="1" dirty="0"/>
          </a:p>
        </p:txBody>
      </p:sp>
    </p:spTree>
    <p:extLst>
      <p:ext uri="{BB962C8B-B14F-4D97-AF65-F5344CB8AC3E}">
        <p14:creationId xmlns:p14="http://schemas.microsoft.com/office/powerpoint/2010/main" val="4219231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C5403-0B12-4C79-8372-00743AEB3C4C}"/>
              </a:ext>
            </a:extLst>
          </p:cNvPr>
          <p:cNvSpPr>
            <a:spLocks noGrp="1"/>
          </p:cNvSpPr>
          <p:nvPr>
            <p:ph type="title"/>
          </p:nvPr>
        </p:nvSpPr>
        <p:spPr/>
        <p:txBody>
          <a:bodyPr/>
          <a:lstStyle/>
          <a:p>
            <a:r>
              <a:rPr lang="en-GB" b="1" u="sng" dirty="0"/>
              <a:t>REFERENCE LIST </a:t>
            </a:r>
          </a:p>
        </p:txBody>
      </p:sp>
      <p:sp>
        <p:nvSpPr>
          <p:cNvPr id="3" name="Content Placeholder 2">
            <a:extLst>
              <a:ext uri="{FF2B5EF4-FFF2-40B4-BE49-F238E27FC236}">
                <a16:creationId xmlns:a16="http://schemas.microsoft.com/office/drawing/2014/main" id="{26402783-5B54-4AA9-85EF-4E3C7D302559}"/>
              </a:ext>
            </a:extLst>
          </p:cNvPr>
          <p:cNvSpPr>
            <a:spLocks noGrp="1"/>
          </p:cNvSpPr>
          <p:nvPr>
            <p:ph idx="1"/>
          </p:nvPr>
        </p:nvSpPr>
        <p:spPr>
          <a:xfrm>
            <a:off x="490330" y="1232452"/>
            <a:ext cx="10628243" cy="5420139"/>
          </a:xfrm>
        </p:spPr>
        <p:txBody>
          <a:bodyPr>
            <a:normAutofit/>
          </a:bodyPr>
          <a:lstStyle/>
          <a:p>
            <a:pPr marL="0" indent="0">
              <a:buNone/>
            </a:pPr>
            <a:endParaRPr lang="en-GB" dirty="0">
              <a:solidFill>
                <a:schemeClr val="tx1"/>
              </a:solidFill>
              <a:hlinkClick r:id="rId2">
                <a:extLst>
                  <a:ext uri="{A12FA001-AC4F-418D-AE19-62706E023703}">
                    <ahyp:hlinkClr xmlns:ahyp="http://schemas.microsoft.com/office/drawing/2018/hyperlinkcolor" val="tx"/>
                  </a:ext>
                </a:extLst>
              </a:hlinkClick>
            </a:endParaRPr>
          </a:p>
          <a:p>
            <a:r>
              <a:rPr lang="en-GB" b="0" i="0" dirty="0">
                <a:solidFill>
                  <a:schemeClr val="tx1"/>
                </a:solidFill>
                <a:effectLst/>
                <a:latin typeface="-apple-system"/>
              </a:rPr>
              <a:t>Brian A. Primack, Ariel </a:t>
            </a:r>
            <a:r>
              <a:rPr lang="en-GB" b="0" i="0" dirty="0" err="1">
                <a:solidFill>
                  <a:schemeClr val="tx1"/>
                </a:solidFill>
                <a:effectLst/>
                <a:latin typeface="-apple-system"/>
              </a:rPr>
              <a:t>Shensa</a:t>
            </a:r>
            <a:r>
              <a:rPr lang="en-GB" b="0" i="0" dirty="0">
                <a:solidFill>
                  <a:schemeClr val="tx1"/>
                </a:solidFill>
                <a:effectLst/>
                <a:latin typeface="-apple-system"/>
              </a:rPr>
              <a:t>, Jaime E. </a:t>
            </a:r>
            <a:r>
              <a:rPr lang="en-GB" b="0" i="0" dirty="0" err="1">
                <a:solidFill>
                  <a:schemeClr val="tx1"/>
                </a:solidFill>
                <a:effectLst/>
                <a:latin typeface="-apple-system"/>
              </a:rPr>
              <a:t>Sidani</a:t>
            </a:r>
            <a:r>
              <a:rPr lang="en-GB" b="0" i="0" dirty="0">
                <a:solidFill>
                  <a:schemeClr val="tx1"/>
                </a:solidFill>
                <a:effectLst/>
                <a:latin typeface="-apple-system"/>
              </a:rPr>
              <a:t>, Erin O. </a:t>
            </a:r>
            <a:r>
              <a:rPr lang="en-GB" b="0" i="0" dirty="0" err="1">
                <a:solidFill>
                  <a:schemeClr val="tx1"/>
                </a:solidFill>
                <a:effectLst/>
                <a:latin typeface="-apple-system"/>
              </a:rPr>
              <a:t>Whaite</a:t>
            </a:r>
            <a:r>
              <a:rPr lang="en-GB" b="0" i="0" dirty="0">
                <a:solidFill>
                  <a:schemeClr val="tx1"/>
                </a:solidFill>
                <a:effectLst/>
                <a:latin typeface="-apple-system"/>
              </a:rPr>
              <a:t>, Liu </a:t>
            </a:r>
            <a:r>
              <a:rPr lang="en-GB" b="0" i="0" dirty="0" err="1">
                <a:solidFill>
                  <a:schemeClr val="tx1"/>
                </a:solidFill>
                <a:effectLst/>
                <a:latin typeface="-apple-system"/>
              </a:rPr>
              <a:t>yi</a:t>
            </a:r>
            <a:r>
              <a:rPr lang="en-GB" b="0" i="0" dirty="0">
                <a:solidFill>
                  <a:schemeClr val="tx1"/>
                </a:solidFill>
                <a:effectLst/>
                <a:latin typeface="-apple-system"/>
              </a:rPr>
              <a:t> Lin, Daniel Rosen, et al. (2017). Social Media Use and Perceived Social Isolation Among Young Adults in the U.S. </a:t>
            </a:r>
            <a:r>
              <a:rPr lang="en-GB" b="0" i="1" dirty="0">
                <a:solidFill>
                  <a:schemeClr val="tx1"/>
                </a:solidFill>
                <a:effectLst/>
                <a:latin typeface="-apple-system"/>
              </a:rPr>
              <a:t>American Journal of Preventive Medicine, 53</a:t>
            </a:r>
            <a:r>
              <a:rPr lang="en-GB" b="0" i="0" dirty="0">
                <a:solidFill>
                  <a:schemeClr val="tx1"/>
                </a:solidFill>
                <a:effectLst/>
                <a:latin typeface="-apple-system"/>
              </a:rPr>
              <a:t>, 1-8</a:t>
            </a:r>
            <a:endParaRPr lang="en-GB" dirty="0">
              <a:solidFill>
                <a:schemeClr val="tx1"/>
              </a:solidFill>
              <a:hlinkClick r:id="rId2">
                <a:extLst>
                  <a:ext uri="{A12FA001-AC4F-418D-AE19-62706E023703}">
                    <ahyp:hlinkClr xmlns:ahyp="http://schemas.microsoft.com/office/drawing/2018/hyperlinkcolor" val="tx"/>
                  </a:ext>
                </a:extLst>
              </a:hlinkClick>
            </a:endParaRPr>
          </a:p>
          <a:p>
            <a:r>
              <a:rPr lang="en-GB" dirty="0">
                <a:solidFill>
                  <a:schemeClr val="tx1"/>
                </a:solidFill>
                <a:hlinkClick r:id="rId2">
                  <a:extLst>
                    <a:ext uri="{A12FA001-AC4F-418D-AE19-62706E023703}">
                      <ahyp:hlinkClr xmlns:ahyp="http://schemas.microsoft.com/office/drawing/2018/hyperlinkcolor" val="tx"/>
                    </a:ext>
                  </a:extLst>
                </a:hlinkClick>
              </a:rPr>
              <a:t>Einstein &amp;</a:t>
            </a:r>
            <a:r>
              <a:rPr lang="en-GB" dirty="0" err="1">
                <a:solidFill>
                  <a:schemeClr val="tx1"/>
                </a:solidFill>
                <a:hlinkClick r:id="rId2">
                  <a:extLst>
                    <a:ext uri="{A12FA001-AC4F-418D-AE19-62706E023703}">
                      <ahyp:hlinkClr xmlns:ahyp="http://schemas.microsoft.com/office/drawing/2018/hyperlinkcolor" val="tx"/>
                    </a:ext>
                  </a:extLst>
                </a:hlinkClick>
              </a:rPr>
              <a:t>quot;The</a:t>
            </a:r>
            <a:r>
              <a:rPr lang="en-GB" dirty="0">
                <a:solidFill>
                  <a:schemeClr val="tx1"/>
                </a:solidFill>
                <a:hlinkClick r:id="rId2">
                  <a:extLst>
                    <a:ext uri="{A12FA001-AC4F-418D-AE19-62706E023703}">
                      <ahyp:hlinkClr xmlns:ahyp="http://schemas.microsoft.com/office/drawing/2018/hyperlinkcolor" val="tx"/>
                    </a:ext>
                  </a:extLst>
                </a:hlinkClick>
              </a:rPr>
              <a:t> Measure of Intelligence is The Ability to </a:t>
            </a:r>
            <a:r>
              <a:rPr lang="en-GB" dirty="0" err="1">
                <a:solidFill>
                  <a:schemeClr val="tx1"/>
                </a:solidFill>
                <a:hlinkClick r:id="rId2">
                  <a:extLst>
                    <a:ext uri="{A12FA001-AC4F-418D-AE19-62706E023703}">
                      <ahyp:hlinkClr xmlns:ahyp="http://schemas.microsoft.com/office/drawing/2018/hyperlinkcolor" val="tx"/>
                    </a:ext>
                  </a:extLst>
                </a:hlinkClick>
              </a:rPr>
              <a:t>Change&amp;quot</a:t>
            </a:r>
            <a:r>
              <a:rPr lang="en-GB" dirty="0">
                <a:solidFill>
                  <a:schemeClr val="tx1"/>
                </a:solidFill>
                <a:hlinkClick r:id="rId2">
                  <a:extLst>
                    <a:ext uri="{A12FA001-AC4F-418D-AE19-62706E023703}">
                      <ahyp:hlinkClr xmlns:ahyp="http://schemas.microsoft.com/office/drawing/2018/hyperlinkcolor" val="tx"/>
                    </a:ext>
                  </a:extLst>
                </a:hlinkClick>
              </a:rPr>
              <a:t>;​ - Albert Einstein (linkedin.com)</a:t>
            </a:r>
            <a:endParaRPr lang="en-GB" dirty="0">
              <a:solidFill>
                <a:schemeClr val="tx1"/>
              </a:solidFill>
            </a:endParaRPr>
          </a:p>
          <a:p>
            <a:r>
              <a:rPr lang="en-GB" b="0" i="0" dirty="0">
                <a:solidFill>
                  <a:srgbClr val="212529"/>
                </a:solidFill>
                <a:effectLst/>
                <a:latin typeface="-apple-system"/>
              </a:rPr>
              <a:t>Monti, J.M. &amp; </a:t>
            </a:r>
            <a:r>
              <a:rPr lang="en-GB" b="0" i="0" dirty="0" err="1">
                <a:solidFill>
                  <a:srgbClr val="212529"/>
                </a:solidFill>
                <a:effectLst/>
                <a:latin typeface="-apple-system"/>
              </a:rPr>
              <a:t>Mohti</a:t>
            </a:r>
            <a:r>
              <a:rPr lang="en-GB" b="0" i="0" dirty="0">
                <a:solidFill>
                  <a:srgbClr val="212529"/>
                </a:solidFill>
                <a:effectLst/>
                <a:latin typeface="-apple-system"/>
              </a:rPr>
              <a:t>, D. (2000). Sleep disturbance in generalized anxiety disorder and its treatment. </a:t>
            </a:r>
            <a:r>
              <a:rPr lang="en-GB" b="0" i="1" dirty="0">
                <a:solidFill>
                  <a:srgbClr val="212529"/>
                </a:solidFill>
                <a:effectLst/>
                <a:latin typeface="-apple-system"/>
              </a:rPr>
              <a:t>Sleep Medicine Reviews</a:t>
            </a:r>
            <a:r>
              <a:rPr lang="en-GB" b="0" i="0" dirty="0">
                <a:solidFill>
                  <a:srgbClr val="212529"/>
                </a:solidFill>
                <a:effectLst/>
                <a:latin typeface="-apple-system"/>
              </a:rPr>
              <a:t>, 4, 263-276</a:t>
            </a:r>
            <a:endParaRPr lang="en-GB" dirty="0">
              <a:solidFill>
                <a:schemeClr val="tx1"/>
              </a:solidFill>
            </a:endParaRPr>
          </a:p>
          <a:p>
            <a:r>
              <a:rPr lang="en-GB" dirty="0">
                <a:solidFill>
                  <a:schemeClr val="tx1"/>
                </a:solidFill>
              </a:rPr>
              <a:t>O Reilly (2018) </a:t>
            </a:r>
            <a:r>
              <a:rPr lang="en-GB" b="0" i="0" u="sng" dirty="0">
                <a:solidFill>
                  <a:schemeClr val="tx1"/>
                </a:solidFill>
                <a:effectLst/>
                <a:latin typeface="arial" panose="020B0604020202020204" pitchFamily="34" charset="0"/>
              </a:rPr>
              <a:t>Clinical Child Psychology and Psychiatry </a:t>
            </a:r>
            <a:r>
              <a:rPr lang="en-GB" dirty="0">
                <a:solidFill>
                  <a:schemeClr val="tx1"/>
                </a:solidFill>
                <a:hlinkClick r:id="rId3">
                  <a:extLst>
                    <a:ext uri="{A12FA001-AC4F-418D-AE19-62706E023703}">
                      <ahyp:hlinkClr xmlns:ahyp="http://schemas.microsoft.com/office/drawing/2018/hyperlinkcolor" val="tx"/>
                    </a:ext>
                  </a:extLst>
                </a:hlinkClick>
              </a:rPr>
              <a:t>Is social media bad for mental health and wellbeing? Exploring the perspectives of adolescents - Michelle O’Reilly, Nisha Dogra, Natasha Whiteman, Jason Hughes, </a:t>
            </a:r>
            <a:r>
              <a:rPr lang="en-GB" dirty="0" err="1">
                <a:solidFill>
                  <a:schemeClr val="tx1"/>
                </a:solidFill>
                <a:hlinkClick r:id="rId3">
                  <a:extLst>
                    <a:ext uri="{A12FA001-AC4F-418D-AE19-62706E023703}">
                      <ahyp:hlinkClr xmlns:ahyp="http://schemas.microsoft.com/office/drawing/2018/hyperlinkcolor" val="tx"/>
                    </a:ext>
                  </a:extLst>
                </a:hlinkClick>
              </a:rPr>
              <a:t>Seyda</a:t>
            </a:r>
            <a:r>
              <a:rPr lang="en-GB" dirty="0">
                <a:solidFill>
                  <a:schemeClr val="tx1"/>
                </a:solidFill>
                <a:hlinkClick r:id="rId3">
                  <a:extLst>
                    <a:ext uri="{A12FA001-AC4F-418D-AE19-62706E023703}">
                      <ahyp:hlinkClr xmlns:ahyp="http://schemas.microsoft.com/office/drawing/2018/hyperlinkcolor" val="tx"/>
                    </a:ext>
                  </a:extLst>
                </a:hlinkClick>
              </a:rPr>
              <a:t> </a:t>
            </a:r>
            <a:r>
              <a:rPr lang="en-GB" dirty="0" err="1">
                <a:solidFill>
                  <a:schemeClr val="tx1"/>
                </a:solidFill>
                <a:hlinkClick r:id="rId3">
                  <a:extLst>
                    <a:ext uri="{A12FA001-AC4F-418D-AE19-62706E023703}">
                      <ahyp:hlinkClr xmlns:ahyp="http://schemas.microsoft.com/office/drawing/2018/hyperlinkcolor" val="tx"/>
                    </a:ext>
                  </a:extLst>
                </a:hlinkClick>
              </a:rPr>
              <a:t>Eruyar</a:t>
            </a:r>
            <a:r>
              <a:rPr lang="en-GB" dirty="0">
                <a:solidFill>
                  <a:schemeClr val="tx1"/>
                </a:solidFill>
                <a:hlinkClick r:id="rId3">
                  <a:extLst>
                    <a:ext uri="{A12FA001-AC4F-418D-AE19-62706E023703}">
                      <ahyp:hlinkClr xmlns:ahyp="http://schemas.microsoft.com/office/drawing/2018/hyperlinkcolor" val="tx"/>
                    </a:ext>
                  </a:extLst>
                </a:hlinkClick>
              </a:rPr>
              <a:t>, Paul Reilly, 2018 (sagepub.com)</a:t>
            </a:r>
            <a:endParaRPr lang="en-GB" dirty="0">
              <a:solidFill>
                <a:schemeClr val="tx1"/>
              </a:solidFill>
            </a:endParaRPr>
          </a:p>
          <a:p>
            <a:r>
              <a:rPr lang="en-GB" b="0" i="0" dirty="0" err="1">
                <a:solidFill>
                  <a:schemeClr val="tx1"/>
                </a:solidFill>
                <a:effectLst/>
                <a:latin typeface="-apple-system"/>
              </a:rPr>
              <a:t>Pantic</a:t>
            </a:r>
            <a:r>
              <a:rPr lang="en-GB" b="0" i="0" dirty="0">
                <a:solidFill>
                  <a:schemeClr val="tx1"/>
                </a:solidFill>
                <a:effectLst/>
                <a:latin typeface="-apple-system"/>
              </a:rPr>
              <a:t>, I. (2014). Online Social Networking and Mental Health. </a:t>
            </a:r>
            <a:r>
              <a:rPr lang="en-GB" b="0" i="1" dirty="0" err="1">
                <a:solidFill>
                  <a:schemeClr val="tx1"/>
                </a:solidFill>
                <a:effectLst/>
                <a:latin typeface="-apple-system"/>
              </a:rPr>
              <a:t>CyberPsychology</a:t>
            </a:r>
            <a:r>
              <a:rPr lang="en-GB" b="0" i="1" dirty="0">
                <a:solidFill>
                  <a:schemeClr val="tx1"/>
                </a:solidFill>
                <a:effectLst/>
                <a:latin typeface="-apple-system"/>
              </a:rPr>
              <a:t>, Behaviour, and Social Networking, 17(10), </a:t>
            </a:r>
            <a:r>
              <a:rPr lang="en-GB" b="0" i="0" dirty="0">
                <a:solidFill>
                  <a:schemeClr val="tx1"/>
                </a:solidFill>
                <a:effectLst/>
                <a:latin typeface="-apple-system"/>
              </a:rPr>
              <a:t>652-657.</a:t>
            </a:r>
            <a:r>
              <a:rPr lang="en-GB" b="0" i="0" u="none" strike="noStrike" dirty="0">
                <a:solidFill>
                  <a:schemeClr val="tx1"/>
                </a:solidFill>
                <a:effectLst/>
                <a:latin typeface="-apple-system"/>
                <a:hlinkClick r:id="rId4" action="ppaction://hlinksldjump">
                  <a:extLst>
                    <a:ext uri="{A12FA001-AC4F-418D-AE19-62706E023703}">
                      <ahyp:hlinkClr xmlns:ahyp="http://schemas.microsoft.com/office/drawing/2018/hyperlinkcolor" val="tx"/>
                    </a:ext>
                  </a:extLst>
                </a:hlinkClick>
              </a:rPr>
              <a:t> https://doi</a:t>
            </a:r>
            <a:r>
              <a:rPr lang="en-GB" b="0" i="0" dirty="0">
                <a:solidFill>
                  <a:schemeClr val="tx1"/>
                </a:solidFill>
                <a:effectLst/>
                <a:latin typeface="-apple-system"/>
              </a:rPr>
              <a:t>: 10.1089/cybr.2014.0070</a:t>
            </a:r>
          </a:p>
          <a:p>
            <a:r>
              <a:rPr lang="en-GB" dirty="0">
                <a:solidFill>
                  <a:schemeClr val="tx1"/>
                </a:solidFill>
                <a:hlinkClick r:id="rId5">
                  <a:extLst>
                    <a:ext uri="{A12FA001-AC4F-418D-AE19-62706E023703}">
                      <ahyp:hlinkClr xmlns:ahyp="http://schemas.microsoft.com/office/drawing/2018/hyperlinkcolor" val="tx"/>
                    </a:ext>
                  </a:extLst>
                </a:hlinkClick>
              </a:rPr>
              <a:t>6 ways to protect your mental health from social media’s dangers / Digital Information World</a:t>
            </a:r>
            <a:endParaRPr lang="en-GB" b="0" i="0" dirty="0">
              <a:solidFill>
                <a:schemeClr val="tx1"/>
              </a:solidFill>
              <a:effectLst/>
              <a:latin typeface="-apple-system"/>
            </a:endParaRPr>
          </a:p>
        </p:txBody>
      </p:sp>
    </p:spTree>
    <p:extLst>
      <p:ext uri="{BB962C8B-B14F-4D97-AF65-F5344CB8AC3E}">
        <p14:creationId xmlns:p14="http://schemas.microsoft.com/office/powerpoint/2010/main" val="6019898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1135</Words>
  <Application>Microsoft Office PowerPoint</Application>
  <PresentationFormat>Widescreen</PresentationFormat>
  <Paragraphs>54</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-apple-system</vt:lpstr>
      <vt:lpstr>Arial</vt:lpstr>
      <vt:lpstr>Arial</vt:lpstr>
      <vt:lpstr>inherit</vt:lpstr>
      <vt:lpstr>Trebuchet MS</vt:lpstr>
      <vt:lpstr>Wingdings 3</vt:lpstr>
      <vt:lpstr>Facet</vt:lpstr>
      <vt:lpstr>PowerPoint Presentation</vt:lpstr>
      <vt:lpstr> PITCH</vt:lpstr>
      <vt:lpstr>PITCH</vt:lpstr>
      <vt:lpstr>Double sided flyer </vt:lpstr>
      <vt:lpstr>ITLA FOR KIDS! </vt:lpstr>
      <vt:lpstr>PowerPoint Presentation</vt:lpstr>
      <vt:lpstr>CONFERENCE POSTER </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tamanna sultana</dc:creator>
  <cp:lastModifiedBy>tamanna sultana</cp:lastModifiedBy>
  <cp:revision>9</cp:revision>
  <dcterms:created xsi:type="dcterms:W3CDTF">2021-03-05T10:57:04Z</dcterms:created>
  <dcterms:modified xsi:type="dcterms:W3CDTF">2021-03-24T09:54:10Z</dcterms:modified>
</cp:coreProperties>
</file>