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  <a:srgbClr val="009975"/>
    <a:srgbClr val="00A0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4EAEE8-A985-44C2-85A1-8FB3F7E2083C}" v="36" dt="2026-07-19T09:23:55.8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3552" autoAdjust="0"/>
  </p:normalViewPr>
  <p:slideViewPr>
    <p:cSldViewPr snapToGrid="0" showGuides="1">
      <p:cViewPr>
        <p:scale>
          <a:sx n="74" d="100"/>
          <a:sy n="74" d="100"/>
        </p:scale>
        <p:origin x="352" y="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7A575D23-8A1B-3A11-34B0-61A7E63FB5E8}"/>
    <pc:docChg chg="delSld modSld">
      <pc:chgData name="Guest User" userId="" providerId="Windows Live" clId="Web-{7A575D23-8A1B-3A11-34B0-61A7E63FB5E8}" dt="2026-07-16T15:20:51.823" v="498" actId="14100"/>
      <pc:docMkLst>
        <pc:docMk/>
      </pc:docMkLst>
      <pc:sldChg chg="modSp">
        <pc:chgData name="Guest User" userId="" providerId="Windows Live" clId="Web-{7A575D23-8A1B-3A11-34B0-61A7E63FB5E8}" dt="2026-07-16T12:34:09.452" v="461" actId="20577"/>
        <pc:sldMkLst>
          <pc:docMk/>
          <pc:sldMk cId="0" sldId="364"/>
        </pc:sldMkLst>
        <pc:spChg chg="mod">
          <ac:chgData name="Guest User" userId="" providerId="Windows Live" clId="Web-{7A575D23-8A1B-3A11-34B0-61A7E63FB5E8}" dt="2026-07-16T12:34:09.452" v="461" actId="20577"/>
          <ac:spMkLst>
            <pc:docMk/>
            <pc:sldMk cId="0" sldId="364"/>
            <ac:spMk id="6148" creationId="{CE5AE962-C88D-3F0C-B15E-30348E09C8AE}"/>
          </ac:spMkLst>
        </pc:spChg>
      </pc:sldChg>
      <pc:sldChg chg="modSp">
        <pc:chgData name="Guest User" userId="" providerId="Windows Live" clId="Web-{7A575D23-8A1B-3A11-34B0-61A7E63FB5E8}" dt="2026-07-16T12:34:36.407" v="464" actId="1076"/>
        <pc:sldMkLst>
          <pc:docMk/>
          <pc:sldMk cId="1287151132" sldId="383"/>
        </pc:sldMkLst>
        <pc:spChg chg="mod">
          <ac:chgData name="Guest User" userId="" providerId="Windows Live" clId="Web-{7A575D23-8A1B-3A11-34B0-61A7E63FB5E8}" dt="2026-07-16T12:34:36.407" v="464" actId="1076"/>
          <ac:spMkLst>
            <pc:docMk/>
            <pc:sldMk cId="1287151132" sldId="383"/>
            <ac:spMk id="2" creationId="{7A5DAAE8-78AF-37D0-1EA1-6BE7641CF449}"/>
          </ac:spMkLst>
        </pc:spChg>
        <pc:spChg chg="mod">
          <ac:chgData name="Guest User" userId="" providerId="Windows Live" clId="Web-{7A575D23-8A1B-3A11-34B0-61A7E63FB5E8}" dt="2026-07-16T12:34:32.704" v="463" actId="1076"/>
          <ac:spMkLst>
            <pc:docMk/>
            <pc:sldMk cId="1287151132" sldId="383"/>
            <ac:spMk id="3" creationId="{327D09FF-04AE-863D-9637-E0C72C8D8B8E}"/>
          </ac:spMkLst>
        </pc:spChg>
      </pc:sldChg>
      <pc:sldChg chg="modSp">
        <pc:chgData name="Guest User" userId="" providerId="Windows Live" clId="Web-{7A575D23-8A1B-3A11-34B0-61A7E63FB5E8}" dt="2026-07-16T12:32:19.991" v="446" actId="20577"/>
        <pc:sldMkLst>
          <pc:docMk/>
          <pc:sldMk cId="0" sldId="387"/>
        </pc:sldMkLst>
        <pc:spChg chg="mod">
          <ac:chgData name="Guest User" userId="" providerId="Windows Live" clId="Web-{7A575D23-8A1B-3A11-34B0-61A7E63FB5E8}" dt="2026-07-16T12:32:19.991" v="446" actId="20577"/>
          <ac:spMkLst>
            <pc:docMk/>
            <pc:sldMk cId="0" sldId="387"/>
            <ac:spMk id="2" creationId="{A2FCF950-4012-15F0-B279-1361A6BD7D3F}"/>
          </ac:spMkLst>
        </pc:spChg>
        <pc:spChg chg="mod">
          <ac:chgData name="Guest User" userId="" providerId="Windows Live" clId="Web-{7A575D23-8A1B-3A11-34B0-61A7E63FB5E8}" dt="2026-07-16T12:26:59.201" v="405" actId="1076"/>
          <ac:spMkLst>
            <pc:docMk/>
            <pc:sldMk cId="0" sldId="387"/>
            <ac:spMk id="18434" creationId="{6E993329-62CA-9A49-62A4-7E50E4557350}"/>
          </ac:spMkLst>
        </pc:spChg>
      </pc:sldChg>
      <pc:sldChg chg="modSp modTransition">
        <pc:chgData name="Guest User" userId="" providerId="Windows Live" clId="Web-{7A575D23-8A1B-3A11-34B0-61A7E63FB5E8}" dt="2026-07-16T12:37:04.773" v="466"/>
        <pc:sldMkLst>
          <pc:docMk/>
          <pc:sldMk cId="0" sldId="394"/>
        </pc:sldMkLst>
        <pc:spChg chg="mod">
          <ac:chgData name="Guest User" userId="" providerId="Windows Live" clId="Web-{7A575D23-8A1B-3A11-34B0-61A7E63FB5E8}" dt="2026-07-16T12:32:03.584" v="444" actId="20577"/>
          <ac:spMkLst>
            <pc:docMk/>
            <pc:sldMk cId="0" sldId="394"/>
            <ac:spMk id="5" creationId="{028FA0CD-6774-EDEB-7901-7CC84D67FB82}"/>
          </ac:spMkLst>
        </pc:spChg>
        <pc:spChg chg="mod">
          <ac:chgData name="Guest User" userId="" providerId="Windows Live" clId="Web-{7A575D23-8A1B-3A11-34B0-61A7E63FB5E8}" dt="2026-07-16T12:26:30.778" v="402" actId="1076"/>
          <ac:spMkLst>
            <pc:docMk/>
            <pc:sldMk cId="0" sldId="394"/>
            <ac:spMk id="9218" creationId="{1C5FB738-49DC-34AE-A0B2-E0926CAB7A9B}"/>
          </ac:spMkLst>
        </pc:spChg>
      </pc:sldChg>
      <pc:sldChg chg="addSp delSp modSp">
        <pc:chgData name="Guest User" userId="" providerId="Windows Live" clId="Web-{7A575D23-8A1B-3A11-34B0-61A7E63FB5E8}" dt="2026-07-16T15:20:51.823" v="498" actId="14100"/>
        <pc:sldMkLst>
          <pc:docMk/>
          <pc:sldMk cId="0" sldId="395"/>
        </pc:sldMkLst>
        <pc:spChg chg="mod">
          <ac:chgData name="Guest User" userId="" providerId="Windows Live" clId="Web-{7A575D23-8A1B-3A11-34B0-61A7E63FB5E8}" dt="2026-07-16T12:18:08.340" v="332" actId="20577"/>
          <ac:spMkLst>
            <pc:docMk/>
            <pc:sldMk cId="0" sldId="395"/>
            <ac:spMk id="2" creationId="{1FE8F138-5F23-B989-7BFD-71F5C33065F6}"/>
          </ac:spMkLst>
        </pc:spChg>
        <pc:spChg chg="mod">
          <ac:chgData name="Guest User" userId="" providerId="Windows Live" clId="Web-{7A575D23-8A1B-3A11-34B0-61A7E63FB5E8}" dt="2026-07-16T15:20:39.245" v="495" actId="14100"/>
          <ac:spMkLst>
            <pc:docMk/>
            <pc:sldMk cId="0" sldId="395"/>
            <ac:spMk id="10" creationId="{E32E3400-4CF7-D76F-91E6-1E97593C4D9A}"/>
          </ac:spMkLst>
        </pc:spChg>
        <pc:picChg chg="add mod modCrop">
          <ac:chgData name="Guest User" userId="" providerId="Windows Live" clId="Web-{7A575D23-8A1B-3A11-34B0-61A7E63FB5E8}" dt="2026-07-16T15:20:51.823" v="498" actId="14100"/>
          <ac:picMkLst>
            <pc:docMk/>
            <pc:sldMk cId="0" sldId="395"/>
            <ac:picMk id="5" creationId="{EE6C3C90-D3F2-C5A1-550F-266F498C1493}"/>
          </ac:picMkLst>
        </pc:picChg>
      </pc:sldChg>
      <pc:sldChg chg="modSp">
        <pc:chgData name="Guest User" userId="" providerId="Windows Live" clId="Web-{7A575D23-8A1B-3A11-34B0-61A7E63FB5E8}" dt="2026-07-16T12:31:25.144" v="435" actId="20577"/>
        <pc:sldMkLst>
          <pc:docMk/>
          <pc:sldMk cId="1663974967" sldId="396"/>
        </pc:sldMkLst>
        <pc:spChg chg="mod">
          <ac:chgData name="Guest User" userId="" providerId="Windows Live" clId="Web-{7A575D23-8A1B-3A11-34B0-61A7E63FB5E8}" dt="2026-07-16T12:30:58.627" v="433" actId="1076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Guest User" userId="" providerId="Windows Live" clId="Web-{7A575D23-8A1B-3A11-34B0-61A7E63FB5E8}" dt="2026-07-16T12:31:25.144" v="435" actId="20577"/>
          <ac:spMkLst>
            <pc:docMk/>
            <pc:sldMk cId="1663974967" sldId="396"/>
            <ac:spMk id="3" creationId="{857BFAFA-1A27-74B0-A7A9-13BBFEBEE86C}"/>
          </ac:spMkLst>
        </pc:spChg>
      </pc:sldChg>
      <pc:sldChg chg="modSp">
        <pc:chgData name="Guest User" userId="" providerId="Windows Live" clId="Web-{7A575D23-8A1B-3A11-34B0-61A7E63FB5E8}" dt="2026-07-16T14:37:35.714" v="472" actId="1076"/>
        <pc:sldMkLst>
          <pc:docMk/>
          <pc:sldMk cId="0" sldId="398"/>
        </pc:sldMkLst>
        <pc:spChg chg="mod">
          <ac:chgData name="Guest User" userId="" providerId="Windows Live" clId="Web-{7A575D23-8A1B-3A11-34B0-61A7E63FB5E8}" dt="2026-07-16T14:37:35.714" v="472" actId="1076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Guest User" userId="" providerId="Windows Live" clId="Web-{7A575D23-8A1B-3A11-34B0-61A7E63FB5E8}" dt="2026-07-16T14:37:31.245" v="471" actId="1076"/>
          <ac:spMkLst>
            <pc:docMk/>
            <pc:sldMk cId="0" sldId="398"/>
            <ac:spMk id="12291" creationId="{DA8DF68F-34C4-285F-B4A1-B6E08AE08A8B}"/>
          </ac:spMkLst>
        </pc:spChg>
      </pc:sldChg>
      <pc:sldChg chg="modSp">
        <pc:chgData name="Guest User" userId="" providerId="Windows Live" clId="Web-{7A575D23-8A1B-3A11-34B0-61A7E63FB5E8}" dt="2026-07-16T12:33:36.122" v="455" actId="20577"/>
        <pc:sldMkLst>
          <pc:docMk/>
          <pc:sldMk cId="0" sldId="399"/>
        </pc:sldMkLst>
        <pc:spChg chg="mod">
          <ac:chgData name="Guest User" userId="" providerId="Windows Live" clId="Web-{7A575D23-8A1B-3A11-34B0-61A7E63FB5E8}" dt="2026-07-16T12:18:23.560" v="336" actId="20577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Guest User" userId="" providerId="Windows Live" clId="Web-{7A575D23-8A1B-3A11-34B0-61A7E63FB5E8}" dt="2026-07-16T12:33:36.122" v="455" actId="20577"/>
          <ac:spMkLst>
            <pc:docMk/>
            <pc:sldMk cId="0" sldId="399"/>
            <ac:spMk id="12291" creationId="{DA8DF68F-34C4-285F-B4A1-B6E08AE08A8B}"/>
          </ac:spMkLst>
        </pc:spChg>
      </pc:sldChg>
      <pc:sldChg chg="modSp">
        <pc:chgData name="Guest User" userId="" providerId="Windows Live" clId="Web-{7A575D23-8A1B-3A11-34B0-61A7E63FB5E8}" dt="2026-07-16T14:37:18.322" v="470" actId="1076"/>
        <pc:sldMkLst>
          <pc:docMk/>
          <pc:sldMk cId="1557286457" sldId="402"/>
        </pc:sldMkLst>
        <pc:spChg chg="mod">
          <ac:chgData name="Guest User" userId="" providerId="Windows Live" clId="Web-{7A575D23-8A1B-3A11-34B0-61A7E63FB5E8}" dt="2026-07-16T14:37:18.322" v="470" actId="1076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Guest User" userId="" providerId="Windows Live" clId="Web-{7A575D23-8A1B-3A11-34B0-61A7E63FB5E8}" dt="2026-07-16T14:37:13.540" v="469" actId="1076"/>
          <ac:spMkLst>
            <pc:docMk/>
            <pc:sldMk cId="1557286457" sldId="402"/>
            <ac:spMk id="3" creationId="{D269A12E-089F-65A6-1AAB-F01DB5F08F07}"/>
          </ac:spMkLst>
        </pc:spChg>
      </pc:sldChg>
    </pc:docChg>
  </pc:docChgLst>
  <pc:docChgLst>
    <pc:chgData name="jowita.nowacka50@gmail.com" userId="3034768fd4443eb6" providerId="LiveId" clId="{5731CD0B-B247-4C32-8D62-8D56555E7ECE}"/>
    <pc:docChg chg="undo custSel modSld">
      <pc:chgData name="jowita.nowacka50@gmail.com" userId="3034768fd4443eb6" providerId="LiveId" clId="{5731CD0B-B247-4C32-8D62-8D56555E7ECE}" dt="2026-07-19T09:23:55.870" v="158" actId="20577"/>
      <pc:docMkLst>
        <pc:docMk/>
      </pc:docMkLst>
      <pc:sldChg chg="modSp modAnim">
        <pc:chgData name="jowita.nowacka50@gmail.com" userId="3034768fd4443eb6" providerId="LiveId" clId="{5731CD0B-B247-4C32-8D62-8D56555E7ECE}" dt="2026-07-19T09:23:55.870" v="158" actId="20577"/>
        <pc:sldMkLst>
          <pc:docMk/>
          <pc:sldMk cId="1287151132" sldId="383"/>
        </pc:sldMkLst>
        <pc:spChg chg="mod">
          <ac:chgData name="jowita.nowacka50@gmail.com" userId="3034768fd4443eb6" providerId="LiveId" clId="{5731CD0B-B247-4C32-8D62-8D56555E7ECE}" dt="2026-07-19T09:23:55.870" v="158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modSp modNotesTx">
        <pc:chgData name="jowita.nowacka50@gmail.com" userId="3034768fd4443eb6" providerId="LiveId" clId="{5731CD0B-B247-4C32-8D62-8D56555E7ECE}" dt="2026-07-19T09:16:34.371" v="119" actId="20577"/>
        <pc:sldMkLst>
          <pc:docMk/>
          <pc:sldMk cId="0" sldId="387"/>
        </pc:sldMkLst>
        <pc:spChg chg="mod">
          <ac:chgData name="jowita.nowacka50@gmail.com" userId="3034768fd4443eb6" providerId="LiveId" clId="{5731CD0B-B247-4C32-8D62-8D56555E7ECE}" dt="2026-07-19T08:37:41.550" v="1" actId="20577"/>
          <ac:spMkLst>
            <pc:docMk/>
            <pc:sldMk cId="0" sldId="387"/>
            <ac:spMk id="2" creationId="{A2FCF950-4012-15F0-B279-1361A6BD7D3F}"/>
          </ac:spMkLst>
        </pc:spChg>
      </pc:sldChg>
      <pc:sldChg chg="addSp delSp modSp mod modNotesTx">
        <pc:chgData name="jowita.nowacka50@gmail.com" userId="3034768fd4443eb6" providerId="LiveId" clId="{5731CD0B-B247-4C32-8D62-8D56555E7ECE}" dt="2026-07-19T09:17:16.604" v="136" actId="20577"/>
        <pc:sldMkLst>
          <pc:docMk/>
          <pc:sldMk cId="0" sldId="394"/>
        </pc:sldMkLst>
        <pc:spChg chg="add del mod">
          <ac:chgData name="jowita.nowacka50@gmail.com" userId="3034768fd4443eb6" providerId="LiveId" clId="{5731CD0B-B247-4C32-8D62-8D56555E7ECE}" dt="2026-07-19T08:40:07.939" v="14"/>
          <ac:spMkLst>
            <pc:docMk/>
            <pc:sldMk cId="0" sldId="394"/>
            <ac:spMk id="2" creationId="{F538A551-217F-309B-E437-D8E4A5C82203}"/>
          </ac:spMkLst>
        </pc:spChg>
      </pc:sldChg>
      <pc:sldChg chg="addSp delSp modSp mod">
        <pc:chgData name="jowita.nowacka50@gmail.com" userId="3034768fd4443eb6" providerId="LiveId" clId="{5731CD0B-B247-4C32-8D62-8D56555E7ECE}" dt="2026-07-19T08:42:38.950" v="76" actId="478"/>
        <pc:sldMkLst>
          <pc:docMk/>
          <pc:sldMk cId="1663974967" sldId="396"/>
        </pc:sldMkLst>
        <pc:spChg chg="add del mod">
          <ac:chgData name="jowita.nowacka50@gmail.com" userId="3034768fd4443eb6" providerId="LiveId" clId="{5731CD0B-B247-4C32-8D62-8D56555E7ECE}" dt="2026-07-19T08:42:38.950" v="76" actId="478"/>
          <ac:spMkLst>
            <pc:docMk/>
            <pc:sldMk cId="1663974967" sldId="396"/>
            <ac:spMk id="6" creationId="{21FD4169-E673-CB91-CE3C-591F7ABC940F}"/>
          </ac:spMkLst>
        </pc:spChg>
      </pc:sldChg>
      <pc:sldChg chg="addSp modSp mod">
        <pc:chgData name="jowita.nowacka50@gmail.com" userId="3034768fd4443eb6" providerId="LiveId" clId="{5731CD0B-B247-4C32-8D62-8D56555E7ECE}" dt="2026-07-19T09:20:05.658" v="156" actId="207"/>
        <pc:sldMkLst>
          <pc:docMk/>
          <pc:sldMk cId="0" sldId="399"/>
        </pc:sldMkLst>
        <pc:spChg chg="add mod">
          <ac:chgData name="jowita.nowacka50@gmail.com" userId="3034768fd4443eb6" providerId="LiveId" clId="{5731CD0B-B247-4C32-8D62-8D56555E7ECE}" dt="2026-07-19T08:42:08.444" v="74" actId="767"/>
          <ac:spMkLst>
            <pc:docMk/>
            <pc:sldMk cId="0" sldId="399"/>
            <ac:spMk id="2" creationId="{7D0A136F-AE62-9904-311A-9480F30B0E68}"/>
          </ac:spMkLst>
        </pc:spChg>
        <pc:spChg chg="add mod">
          <ac:chgData name="jowita.nowacka50@gmail.com" userId="3034768fd4443eb6" providerId="LiveId" clId="{5731CD0B-B247-4C32-8D62-8D56555E7ECE}" dt="2026-07-19T08:42:07.028" v="70" actId="767"/>
          <ac:spMkLst>
            <pc:docMk/>
            <pc:sldMk cId="0" sldId="399"/>
            <ac:spMk id="3" creationId="{4FC4D4BB-8D09-1F57-D12D-524AD3C310C5}"/>
          </ac:spMkLst>
        </pc:spChg>
        <pc:spChg chg="add mod">
          <ac:chgData name="jowita.nowacka50@gmail.com" userId="3034768fd4443eb6" providerId="LiveId" clId="{5731CD0B-B247-4C32-8D62-8D56555E7ECE}" dt="2026-07-19T08:42:04.519" v="64" actId="767"/>
          <ac:spMkLst>
            <pc:docMk/>
            <pc:sldMk cId="0" sldId="399"/>
            <ac:spMk id="5" creationId="{101FA519-A72C-B9A2-BD80-BA0098926C58}"/>
          </ac:spMkLst>
        </pc:spChg>
        <pc:spChg chg="mod">
          <ac:chgData name="jowita.nowacka50@gmail.com" userId="3034768fd4443eb6" providerId="LiveId" clId="{5731CD0B-B247-4C32-8D62-8D56555E7ECE}" dt="2026-07-19T09:20:05.658" v="156" actId="207"/>
          <ac:spMkLst>
            <pc:docMk/>
            <pc:sldMk cId="0" sldId="399"/>
            <ac:spMk id="12291" creationId="{DA8DF68F-34C4-285F-B4A1-B6E08AE08A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E530AE-1D4D-4B1C-B8D2-11BF91F81DF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DBC5E5-3488-4B1B-8C45-24AC3AAAD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274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and how you developed this skill?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DBC5E5-3488-4B1B-8C45-24AC3AAAD6E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536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Practical example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DBC5E5-3488-4B1B-8C45-24AC3AAAD6E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743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>
                <a:solidFill>
                  <a:schemeClr val="tx2"/>
                </a:solidFill>
              </a:rPr>
              <a:t>Module Title:</a:t>
            </a:r>
            <a:r>
              <a:rPr lang="en-GB" altLang="en-US" dirty="0">
                <a:solidFill>
                  <a:srgbClr val="4BACC6"/>
                </a:solidFill>
              </a:rPr>
              <a:t> </a:t>
            </a:r>
            <a:r>
              <a:rPr lang="en-GB" altLang="en-US" b="1" i="1" dirty="0">
                <a:solidFill>
                  <a:srgbClr val="009975"/>
                </a:solidFill>
              </a:rPr>
              <a:t>Professional Career Development within H&amp;SC</a:t>
            </a:r>
          </a:p>
          <a:p>
            <a:r>
              <a:rPr lang="en-GB" altLang="en-US" u="sng" dirty="0">
                <a:solidFill>
                  <a:schemeClr val="tx2"/>
                </a:solidFill>
              </a:rPr>
              <a:t>Module Number</a:t>
            </a:r>
            <a:r>
              <a:rPr lang="en-GB" altLang="en-US" dirty="0">
                <a:solidFill>
                  <a:schemeClr val="tx2"/>
                </a:solidFill>
              </a:rPr>
              <a:t>:</a:t>
            </a:r>
            <a:r>
              <a:rPr lang="en-GB" altLang="en-US" dirty="0"/>
              <a:t> </a:t>
            </a:r>
            <a:r>
              <a:rPr lang="en-GB" altLang="en-US" b="1" i="1" dirty="0">
                <a:solidFill>
                  <a:srgbClr val="009975"/>
                </a:solidFill>
              </a:rPr>
              <a:t>LCHS 4009 (LON)</a:t>
            </a:r>
          </a:p>
          <a:p>
            <a:r>
              <a:rPr lang="en-GB" altLang="en-US" u="sng" dirty="0">
                <a:solidFill>
                  <a:schemeClr val="tx2"/>
                </a:solidFill>
              </a:rPr>
              <a:t>Assignment No</a:t>
            </a:r>
            <a:r>
              <a:rPr lang="en-GB" altLang="en-US" b="1" i="1" dirty="0">
                <a:solidFill>
                  <a:schemeClr val="tx2"/>
                </a:solidFill>
              </a:rPr>
              <a:t>: </a:t>
            </a:r>
            <a:r>
              <a:rPr lang="en-GB" altLang="en-US" b="1" i="1" dirty="0"/>
              <a:t>    </a:t>
            </a:r>
            <a:r>
              <a:rPr lang="en-GB" altLang="en-US" b="1" i="1" dirty="0">
                <a:solidFill>
                  <a:srgbClr val="009975"/>
                </a:solidFill>
              </a:rPr>
              <a:t>ASSIGNMENT 1</a:t>
            </a:r>
          </a:p>
          <a:p>
            <a:r>
              <a:rPr lang="en-GB" altLang="en-US" u="sng" dirty="0">
                <a:solidFill>
                  <a:schemeClr val="tx2"/>
                </a:solidFill>
              </a:rPr>
              <a:t>Student Name</a:t>
            </a:r>
            <a:r>
              <a:rPr lang="en-GB" altLang="en-US" b="1" i="1" dirty="0">
                <a:solidFill>
                  <a:schemeClr val="tx2"/>
                </a:solidFill>
              </a:rPr>
              <a:t>: </a:t>
            </a:r>
            <a:r>
              <a:rPr lang="en-GB" altLang="en-US" b="1" i="1" dirty="0">
                <a:solidFill>
                  <a:srgbClr val="009975"/>
                </a:solidFill>
              </a:rPr>
              <a:t>Jowita Nowacka</a:t>
            </a:r>
          </a:p>
          <a:p>
            <a:r>
              <a:rPr lang="en-GB" altLang="en-US" u="sng" dirty="0">
                <a:solidFill>
                  <a:schemeClr val="tx2"/>
                </a:solidFill>
              </a:rPr>
              <a:t>Student ID:</a:t>
            </a:r>
            <a:r>
              <a:rPr lang="en-GB" altLang="en-US" u="sng" dirty="0"/>
              <a:t> </a:t>
            </a:r>
            <a:r>
              <a:rPr lang="en-GB" altLang="en-US" b="1" u="sng" dirty="0">
                <a:solidFill>
                  <a:srgbClr val="009975"/>
                </a:solidFill>
              </a:rPr>
              <a:t>2513429</a:t>
            </a:r>
            <a:endParaRPr lang="en-GB" altLang="en-US" b="1" i="1">
              <a:solidFill>
                <a:srgbClr val="009975"/>
              </a:solidFill>
            </a:endParaRPr>
          </a:p>
          <a:p>
            <a:r>
              <a:rPr lang="en-GB" altLang="en-US" u="sng" dirty="0">
                <a:solidFill>
                  <a:schemeClr val="tx2"/>
                </a:solidFill>
              </a:rPr>
              <a:t>Lecturer’s Name</a:t>
            </a:r>
            <a:r>
              <a:rPr lang="en-GB" altLang="en-US" b="1" i="1" dirty="0">
                <a:solidFill>
                  <a:schemeClr val="tx2"/>
                </a:solidFill>
              </a:rPr>
              <a:t>: </a:t>
            </a:r>
            <a:r>
              <a:rPr lang="en-GB" altLang="en-US" b="1" i="1" dirty="0">
                <a:solidFill>
                  <a:srgbClr val="009975"/>
                </a:solidFill>
              </a:rPr>
              <a:t>Natalia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229" y="804409"/>
            <a:ext cx="10972800" cy="1143000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  <a:latin typeface="Myriad Pro"/>
                <a:ea typeface="Segoe UI Historic"/>
                <a:cs typeface="Segoe UI Historic"/>
              </a:rPr>
              <a:t>Presentation Overview </a:t>
            </a:r>
            <a:br>
              <a:rPr lang="en-GB" b="1" dirty="0">
                <a:latin typeface="Myriad Pro"/>
                <a:ea typeface="Segoe UI Historic"/>
                <a:cs typeface="Segoe UI Historic"/>
              </a:rPr>
            </a:br>
            <a:endParaRPr lang="en-GB" b="1">
              <a:solidFill>
                <a:srgbClr val="000000"/>
              </a:solidFill>
              <a:latin typeface="Myriad Pro"/>
              <a:ea typeface="Segoe UI Historic"/>
              <a:cs typeface="Segoe UI Histori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41286"/>
            <a:ext cx="10972800" cy="3917032"/>
          </a:xfrm>
        </p:spPr>
        <p:txBody>
          <a:bodyPr/>
          <a:lstStyle/>
          <a:p>
            <a:pPr marL="0" indent="0">
              <a:spcBef>
                <a:spcPts val="20"/>
              </a:spcBef>
              <a:buNone/>
            </a:pPr>
            <a:r>
              <a:rPr lang="en-GB" sz="1800" b="1" dirty="0">
                <a:solidFill>
                  <a:srgbClr val="009975"/>
                </a:solidFill>
                <a:ea typeface="+mn-lt"/>
                <a:cs typeface="+mn-lt"/>
              </a:rPr>
              <a:t>Today I will discuss: </a:t>
            </a:r>
          </a:p>
          <a:p>
            <a:pPr marL="0" indent="0">
              <a:spcBef>
                <a:spcPts val="20"/>
              </a:spcBef>
              <a:buNone/>
            </a:pPr>
            <a:endParaRPr lang="pl-PL" sz="1800" b="1" dirty="0">
              <a:solidFill>
                <a:srgbClr val="009975"/>
              </a:solidFill>
            </a:endParaRPr>
          </a:p>
          <a:p>
            <a:pPr marL="285750" indent="-285750"/>
            <a:r>
              <a:rPr lang="en-GB" sz="1800" dirty="0">
                <a:ea typeface="+mn-lt"/>
                <a:cs typeface="+mn-lt"/>
              </a:rPr>
              <a:t>What problem solving is and its definition</a:t>
            </a:r>
            <a:endParaRPr lang="en-GB" sz="1800" dirty="0"/>
          </a:p>
          <a:p>
            <a:pPr marL="285750" indent="-285750"/>
            <a:r>
              <a:rPr lang="en-GB" sz="1800" dirty="0">
                <a:ea typeface="+mn-lt"/>
                <a:cs typeface="+mn-lt"/>
              </a:rPr>
              <a:t>Why it is important in healthcare practice</a:t>
            </a:r>
            <a:endParaRPr lang="en-GB" sz="1800" dirty="0"/>
          </a:p>
          <a:p>
            <a:pPr marL="285750" indent="-285750"/>
            <a:r>
              <a:rPr lang="en-GB" sz="1800" dirty="0">
                <a:ea typeface="+mn-lt"/>
                <a:cs typeface="+mn-lt"/>
              </a:rPr>
              <a:t>The Fishbone Diagram as a system-focused tool</a:t>
            </a:r>
            <a:endParaRPr lang="en-GB" sz="1800" dirty="0"/>
          </a:p>
          <a:p>
            <a:pPr marL="285750" indent="-285750"/>
            <a:r>
              <a:rPr lang="en-GB" sz="1800" dirty="0">
                <a:ea typeface="+mn-lt"/>
                <a:cs typeface="+mn-lt"/>
              </a:rPr>
              <a:t>A practical clinical example from my practice</a:t>
            </a:r>
            <a:endParaRPr lang="en-GB" sz="1800" dirty="0"/>
          </a:p>
          <a:p>
            <a:pPr marL="285750" indent="-285750"/>
            <a:r>
              <a:rPr lang="en-GB" sz="1800" dirty="0">
                <a:ea typeface="+mn-lt"/>
                <a:cs typeface="+mn-lt"/>
              </a:rPr>
              <a:t>The PDSA cycle and implemented solutions</a:t>
            </a:r>
            <a:endParaRPr lang="en-GB" sz="1800" dirty="0"/>
          </a:p>
          <a:p>
            <a:pPr marL="285750" indent="-285750"/>
            <a:r>
              <a:rPr lang="en-GB" sz="1800" dirty="0">
                <a:ea typeface="+mn-lt"/>
                <a:cs typeface="+mn-lt"/>
              </a:rPr>
              <a:t>Reflection and relevance to my future career</a:t>
            </a:r>
            <a:endParaRPr lang="en-GB" sz="1800" dirty="0"/>
          </a:p>
          <a:p>
            <a:pPr marL="0" indent="0" algn="ctr">
              <a:spcBef>
                <a:spcPts val="20"/>
              </a:spcBef>
              <a:buNone/>
            </a:pPr>
            <a:endParaRPr lang="en-GB" sz="2000" dirty="0">
              <a:solidFill>
                <a:srgbClr val="1D2A2B"/>
              </a:solidFill>
              <a:latin typeface="Myriad Pro"/>
              <a:cs typeface="Angsana New"/>
            </a:endParaRPr>
          </a:p>
          <a:p>
            <a:pPr marL="0" indent="0" algn="ctr">
              <a:buNone/>
            </a:pPr>
            <a:endParaRPr lang="en-GB" dirty="0">
              <a:solidFill>
                <a:srgbClr val="1D2A2B"/>
              </a:solidFill>
              <a:ea typeface="Segoe UI Historic"/>
              <a:cs typeface="Segoe UI Historic"/>
            </a:endParaRPr>
          </a:p>
          <a:p>
            <a:pPr marL="0" indent="0" algn="ctr">
              <a:buNone/>
            </a:pPr>
            <a:endParaRPr lang="en-GB" dirty="0">
              <a:solidFill>
                <a:srgbClr val="000000"/>
              </a:solidFill>
              <a:ea typeface="Segoe UI Historic"/>
              <a:cs typeface="Segoe UI Historic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97153"/>
            <a:ext cx="8229600" cy="777875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  <a:latin typeface="Myriad Pro"/>
                <a:ea typeface="Segoe UI Historic"/>
                <a:cs typeface="Segoe UI Historic"/>
              </a:rPr>
              <a:t>What is Problem Solving?</a:t>
            </a:r>
            <a:endParaRPr lang="pl-PL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85" y="2093975"/>
            <a:ext cx="9578218" cy="5048188"/>
          </a:xfrm>
        </p:spPr>
        <p:txBody>
          <a:bodyPr/>
          <a:lstStyle/>
          <a:p>
            <a:pPr>
              <a:buNone/>
              <a:defRPr/>
            </a:pPr>
            <a:r>
              <a:rPr lang="en-GB" sz="1800" b="1" dirty="0">
                <a:solidFill>
                  <a:srgbClr val="009975"/>
                </a:solidFill>
                <a:ea typeface="+mn-lt"/>
                <a:cs typeface="+mn-lt"/>
              </a:rPr>
              <a:t>Defining Problem Solving in Healthcare:</a:t>
            </a:r>
            <a:endParaRPr lang="pl-PL" sz="1800" b="1" dirty="0">
              <a:solidFill>
                <a:srgbClr val="009975"/>
              </a:solidFill>
              <a:ea typeface="+mn-lt"/>
              <a:cs typeface="+mn-lt"/>
            </a:endParaRPr>
          </a:p>
          <a:p>
            <a:pPr>
              <a:buNone/>
              <a:defRPr/>
            </a:pPr>
            <a:endParaRPr lang="en-GB" sz="1800" dirty="0">
              <a:solidFill>
                <a:srgbClr val="00A0A6"/>
              </a:solidFill>
            </a:endParaRPr>
          </a:p>
          <a:p>
            <a:pPr>
              <a:buFont typeface="Arial"/>
              <a:buChar char="•"/>
              <a:defRPr/>
            </a:pPr>
            <a:r>
              <a:rPr lang="en-GB" sz="1800" dirty="0">
                <a:solidFill>
                  <a:srgbClr val="4BACC6"/>
                </a:solidFill>
                <a:ea typeface="+mn-lt"/>
                <a:cs typeface="+mn-lt"/>
              </a:rPr>
              <a:t>Proactive identification of systemic barriers and risks in daily practice.</a:t>
            </a:r>
          </a:p>
          <a:p>
            <a:pPr>
              <a:buFont typeface="Arial"/>
              <a:buChar char="•"/>
              <a:defRPr/>
            </a:pPr>
            <a:r>
              <a:rPr lang="en-GB" sz="1800" dirty="0">
                <a:solidFill>
                  <a:srgbClr val="4BACC6"/>
                </a:solidFill>
                <a:ea typeface="+mn-lt"/>
                <a:cs typeface="+mn-lt"/>
              </a:rPr>
              <a:t>Analysing underlying root causes rather than just reacting to superficial symptoms (World Health Organization, 2020).</a:t>
            </a:r>
          </a:p>
          <a:p>
            <a:pPr>
              <a:buFont typeface="Arial"/>
              <a:buChar char="•"/>
              <a:defRPr/>
            </a:pPr>
            <a:r>
              <a:rPr lang="en-GB" sz="1800" dirty="0">
                <a:solidFill>
                  <a:srgbClr val="4BACC6"/>
                </a:solidFill>
                <a:ea typeface="+mn-lt"/>
                <a:cs typeface="+mn-lt"/>
              </a:rPr>
              <a:t>Developing evidence-based solutions to eliminate recurring operational issues.</a:t>
            </a:r>
          </a:p>
          <a:p>
            <a:pPr>
              <a:buFont typeface="Arial"/>
              <a:buChar char="•"/>
              <a:defRPr/>
            </a:pPr>
            <a:r>
              <a:rPr lang="en-GB" sz="1800" dirty="0">
                <a:solidFill>
                  <a:srgbClr val="4BACC6"/>
                </a:solidFill>
                <a:ea typeface="+mn-lt"/>
                <a:cs typeface="+mn-lt"/>
              </a:rPr>
              <a:t>Directly linked to improving patient safety, clinical efficacy, and overall quality of care (World Health Organization, 2020).</a:t>
            </a:r>
          </a:p>
          <a:p>
            <a:pPr marL="0" indent="0">
              <a:buNone/>
              <a:defRPr/>
            </a:pPr>
            <a:r>
              <a:rPr lang="en-GB" sz="1800" b="1" i="1" dirty="0">
                <a:solidFill>
                  <a:srgbClr val="000000"/>
                </a:solidFill>
                <a:ea typeface="Segoe UI Historic"/>
                <a:cs typeface="Segoe UI Historic"/>
              </a:rPr>
              <a:t> </a:t>
            </a:r>
            <a:br>
              <a:rPr lang="en-GB" sz="1400" b="1" i="1" dirty="0">
                <a:latin typeface="Myriad Pro"/>
                <a:ea typeface="Segoe UI Historic"/>
                <a:cs typeface="Segoe UI Historic"/>
              </a:rPr>
            </a:br>
            <a:endParaRPr lang="en-GB" sz="1400" b="1" i="1" dirty="0">
              <a:solidFill>
                <a:srgbClr val="000000"/>
              </a:solidFill>
              <a:latin typeface="Myriad Pro"/>
              <a:ea typeface="Segoe UI Historic"/>
              <a:cs typeface="Segoe UI Historic"/>
            </a:endParaRPr>
          </a:p>
          <a:p>
            <a:pPr>
              <a:buNone/>
              <a:defRPr/>
            </a:pPr>
            <a:endParaRPr lang="en-GB" sz="1400" b="1" dirty="0"/>
          </a:p>
          <a:p>
            <a:pPr>
              <a:defRPr/>
            </a:pPr>
            <a:endParaRPr lang="en-GB" sz="1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8972" y="780072"/>
            <a:ext cx="8412497" cy="1068480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  <a:latin typeface="Myriad Pro"/>
                <a:ea typeface="Segoe UI Historic"/>
                <a:cs typeface="Segoe UI Historic"/>
              </a:rPr>
              <a:t>Why is </a:t>
            </a:r>
            <a:r>
              <a:rPr lang="en-GB" b="1">
                <a:solidFill>
                  <a:schemeClr val="tx2"/>
                </a:solidFill>
                <a:latin typeface="Myriad Pro"/>
                <a:ea typeface="Segoe UI Historic"/>
                <a:cs typeface="Segoe UI Historic"/>
              </a:rPr>
              <a:t>Problem Solving Important?</a:t>
            </a:r>
            <a:endParaRPr lang="en-GB" altLang="en-US" b="1" i="1">
              <a:solidFill>
                <a:schemeClr val="tx2"/>
              </a:solidFill>
              <a:latin typeface="Myriad Pro"/>
              <a:ea typeface="Segoe UI Historic"/>
              <a:cs typeface="Segoe UI Historic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421519" y="2060429"/>
            <a:ext cx="11342915" cy="286232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>
                <a:solidFill>
                  <a:srgbClr val="009975"/>
                </a:solidFill>
                <a:ea typeface="Segoe UI Historic"/>
                <a:cs typeface="Segoe UI Historic"/>
              </a:rPr>
              <a:t>Patients / Service Users</a:t>
            </a:r>
            <a:endParaRPr lang="pl-PL" b="1">
              <a:solidFill>
                <a:srgbClr val="009975"/>
              </a:solidFill>
              <a:ea typeface="Segoe UI Historic"/>
              <a:cs typeface="Segoe UI Historic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4BACC6"/>
                </a:solidFill>
                <a:ea typeface="Segoe UI Historic"/>
                <a:cs typeface="Segoe UI Historic"/>
              </a:rPr>
              <a:t>Improves physical safety and clinical outcomes.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4BACC6"/>
                </a:solidFill>
                <a:ea typeface="Segoe UI Historic"/>
                <a:cs typeface="Segoe UI Historic"/>
              </a:rPr>
              <a:t>Reduces operational delays, waiting times, and medication errors.</a:t>
            </a:r>
          </a:p>
          <a:p>
            <a:r>
              <a:rPr lang="en-GB" b="1">
                <a:solidFill>
                  <a:srgbClr val="009975"/>
                </a:solidFill>
                <a:ea typeface="Segoe UI Historic"/>
                <a:cs typeface="Segoe UI Historic"/>
              </a:rPr>
              <a:t>Staff &amp; Colleagues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4BACC6"/>
                </a:solidFill>
                <a:ea typeface="Segoe UI Historic"/>
                <a:cs typeface="Segoe UI Historic"/>
              </a:rPr>
              <a:t>Reduces daily stress, workplace frustration, and burnout.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4BACC6"/>
                </a:solidFill>
                <a:ea typeface="Segoe UI Historic"/>
                <a:cs typeface="Segoe UI Historic"/>
              </a:rPr>
              <a:t>Fosters positive teamwork and a proactive, collaborative environment.</a:t>
            </a:r>
          </a:p>
          <a:p>
            <a:r>
              <a:rPr lang="en-GB" b="1">
                <a:solidFill>
                  <a:srgbClr val="009975"/>
                </a:solidFill>
                <a:ea typeface="Segoe UI Historic"/>
                <a:cs typeface="Segoe UI Historic"/>
              </a:rPr>
              <a:t>The Organisation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4BACC6"/>
                </a:solidFill>
                <a:ea typeface="Segoe UI Historic"/>
                <a:cs typeface="Segoe UI Historic"/>
              </a:rPr>
              <a:t>Maximizes clinical efficiency and resources.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4BACC6"/>
                </a:solidFill>
                <a:ea typeface="Segoe UI Historic"/>
                <a:cs typeface="Segoe UI Historic"/>
              </a:rPr>
              <a:t>Ensures strict alignment with national healthcare quality standards.</a:t>
            </a:r>
          </a:p>
          <a:p>
            <a:endParaRPr lang="en-GB" dirty="0">
              <a:solidFill>
                <a:srgbClr val="000000"/>
              </a:solidFill>
              <a:ea typeface="Segoe UI Historic"/>
              <a:cs typeface="Segoe UI Historic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br>
              <a:rPr lang="en-US" b="1" dirty="0">
                <a:solidFill>
                  <a:schemeClr val="tx2"/>
                </a:solidFill>
              </a:rPr>
            </a:br>
            <a:r>
              <a:rPr lang="en-GB" b="1">
                <a:solidFill>
                  <a:schemeClr val="tx2"/>
                </a:solidFill>
                <a:ea typeface="+mj-lt"/>
                <a:cs typeface="+mj-lt"/>
              </a:rPr>
              <a:t>Problem-Solving Framework: Fishbone Diagram</a:t>
            </a:r>
            <a:endParaRPr lang="pl-PL" b="1">
              <a:solidFill>
                <a:schemeClr val="tx2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615043" y="1732406"/>
            <a:ext cx="6273800" cy="458587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 dirty="0">
                <a:solidFill>
                  <a:srgbClr val="009975"/>
                </a:solidFill>
                <a:ea typeface="+mn-lt"/>
                <a:cs typeface="+mn-lt"/>
              </a:rPr>
              <a:t>The Fishbone (Ishikawa) Diagram:</a:t>
            </a:r>
            <a:endParaRPr lang="pl-PL" b="1" dirty="0">
              <a:solidFill>
                <a:srgbClr val="009975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solidFill>
                  <a:srgbClr val="4BACC6"/>
                </a:solidFill>
                <a:ea typeface="+mn-lt"/>
                <a:cs typeface="+mn-lt"/>
              </a:rPr>
              <a:t>A highly structured root cause analysis (RCA) tool recommended by NHS Improvement (2018).</a:t>
            </a:r>
            <a:endParaRPr lang="en-GB" dirty="0">
              <a:solidFill>
                <a:srgbClr val="4BACC6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solidFill>
                  <a:srgbClr val="4BACC6"/>
                </a:solidFill>
                <a:ea typeface="+mn-lt"/>
                <a:cs typeface="+mn-lt"/>
              </a:rPr>
              <a:t>Aims to shift the focus from blaming individuals to </a:t>
            </a:r>
            <a:r>
              <a:rPr lang="en-GB" dirty="0" err="1">
                <a:solidFill>
                  <a:srgbClr val="4BACC6"/>
                </a:solidFill>
                <a:ea typeface="+mn-lt"/>
                <a:cs typeface="+mn-lt"/>
              </a:rPr>
              <a:t>analyzing</a:t>
            </a:r>
            <a:r>
              <a:rPr lang="en-GB" dirty="0">
                <a:solidFill>
                  <a:srgbClr val="4BACC6"/>
                </a:solidFill>
                <a:ea typeface="+mn-lt"/>
                <a:cs typeface="+mn-lt"/>
              </a:rPr>
              <a:t> system-wide vulnerabilities.</a:t>
            </a:r>
            <a:endParaRPr lang="pl-PL" dirty="0">
              <a:solidFill>
                <a:srgbClr val="4BACC6"/>
              </a:solidFill>
            </a:endParaRPr>
          </a:p>
          <a:p>
            <a:r>
              <a:rPr lang="en-GB" b="1" dirty="0">
                <a:solidFill>
                  <a:srgbClr val="009975"/>
                </a:solidFill>
                <a:ea typeface="+mn-lt"/>
                <a:cs typeface="+mn-lt"/>
              </a:rPr>
              <a:t>Four Core Dimensions Evaluated:</a:t>
            </a:r>
            <a:endParaRPr lang="en-GB" b="1" dirty="0">
              <a:solidFill>
                <a:srgbClr val="009975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solidFill>
                  <a:srgbClr val="4BACC6"/>
                </a:solidFill>
                <a:ea typeface="+mn-lt"/>
                <a:cs typeface="+mn-lt"/>
              </a:rPr>
              <a:t>People: Staffing numbers, training, skills, and communication patterns.</a:t>
            </a:r>
            <a:endParaRPr lang="en-GB" dirty="0">
              <a:solidFill>
                <a:srgbClr val="4BACC6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solidFill>
                  <a:srgbClr val="4BACC6"/>
                </a:solidFill>
                <a:ea typeface="+mn-lt"/>
                <a:cs typeface="+mn-lt"/>
              </a:rPr>
              <a:t>Processes: Clinical workflows, handovers, and standard operating guidelines.</a:t>
            </a:r>
            <a:endParaRPr lang="en-GB" dirty="0">
              <a:solidFill>
                <a:srgbClr val="4BACC6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solidFill>
                  <a:srgbClr val="4BACC6"/>
                </a:solidFill>
                <a:ea typeface="+mn-lt"/>
                <a:cs typeface="+mn-lt"/>
              </a:rPr>
              <a:t>Equipment: Hardware availability, physical tools, and access.</a:t>
            </a:r>
            <a:endParaRPr lang="en-GB" dirty="0">
              <a:solidFill>
                <a:srgbClr val="4BACC6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dirty="0">
                <a:solidFill>
                  <a:srgbClr val="4BACC6"/>
                </a:solidFill>
                <a:ea typeface="+mn-lt"/>
                <a:cs typeface="+mn-lt"/>
              </a:rPr>
              <a:t>Environment: Physical ward layout, lighting, and noise disruption.</a:t>
            </a:r>
            <a:endParaRPr lang="en-GB" dirty="0">
              <a:solidFill>
                <a:srgbClr val="4BACC6"/>
              </a:solidFill>
            </a:endParaRPr>
          </a:p>
          <a:p>
            <a:endParaRPr lang="en-GB" sz="2000" dirty="0">
              <a:solidFill>
                <a:srgbClr val="1D2A2B"/>
              </a:solidFill>
              <a:ea typeface="+mn-lt"/>
              <a:cs typeface="+mn-lt"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5" name="Obraz 4">
            <a:extLst>
              <a:ext uri="{FF2B5EF4-FFF2-40B4-BE49-F238E27FC236}">
                <a16:creationId xmlns:a16="http://schemas.microsoft.com/office/drawing/2014/main" id="{EE6C3C90-D3F2-C5A1-550F-266F498C14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93" t="26667" r="8567" b="6832"/>
          <a:stretch>
            <a:fillRect/>
          </a:stretch>
        </p:blipFill>
        <p:spPr>
          <a:xfrm>
            <a:off x="7235323" y="2278743"/>
            <a:ext cx="4602662" cy="223840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37029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Clinical Example: Medication Delays</a:t>
            </a:r>
            <a:endParaRPr lang="pl-PL" b="1">
              <a:solidFill>
                <a:schemeClr val="tx2"/>
              </a:solidFill>
            </a:endParaRPr>
          </a:p>
          <a:p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684342"/>
            <a:ext cx="11332028" cy="4692419"/>
          </a:xfrm>
        </p:spPr>
        <p:txBody>
          <a:bodyPr/>
          <a:lstStyle/>
          <a:p>
            <a:pPr marL="0" indent="0">
              <a:spcBef>
                <a:spcPts val="20"/>
              </a:spcBef>
              <a:buNone/>
            </a:pP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The Setting:</a:t>
            </a:r>
            <a:endParaRPr lang="pl-PL" sz="1800">
              <a:solidFill>
                <a:srgbClr val="4BACC6"/>
              </a:solidFill>
              <a:ea typeface="+mn-lt"/>
              <a:cs typeface="+mn-lt"/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A busy 30-bed geriatric ward.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The Problem: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endParaRPr lang="pl-PL" sz="1800">
              <a:solidFill>
                <a:srgbClr val="4BACC6"/>
              </a:solidFill>
              <a:ea typeface="+mn-lt"/>
              <a:cs typeface="+mn-lt"/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Morning medication rounds consistently delayed by 45 minutes.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Superficial Assumption: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endParaRPr lang="pl-PL" sz="1800" dirty="0">
              <a:solidFill>
                <a:srgbClr val="4BACC6"/>
              </a:solidFill>
              <a:ea typeface="+mn-lt"/>
              <a:cs typeface="+mn-lt"/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"The ward staff are simply working too slowly."</a:t>
            </a:r>
            <a:endParaRPr lang="pl-PL" sz="1800">
              <a:solidFill>
                <a:srgbClr val="4BACC6"/>
              </a:solidFill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Systemic Root Causes Identified (Fishbone Analysis):</a:t>
            </a:r>
            <a:endParaRPr lang="en-GB" sz="1800" b="1">
              <a:solidFill>
                <a:srgbClr val="009975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Equipment: Only one set of keys available for the main medication trolley.</a:t>
            </a:r>
            <a:endParaRPr lang="en-GB" sz="1800">
              <a:solidFill>
                <a:srgbClr val="4BACC6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Process: Medication nurse interrupted an average of 12 times per round.</a:t>
            </a:r>
            <a:endParaRPr lang="en-GB" sz="1800">
              <a:solidFill>
                <a:srgbClr val="4BACC6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People: High reliance on temporary agency staff unfamiliar with ward layout.</a:t>
            </a:r>
            <a:endParaRPr lang="en-GB" sz="1800">
              <a:solidFill>
                <a:srgbClr val="4BACC6"/>
              </a:solidFill>
            </a:endParaRP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4340" y="763476"/>
            <a:ext cx="8229600" cy="797260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Solutions: The PDSA Cycle</a:t>
            </a:r>
            <a:endParaRPr lang="pl-PL" b="1">
              <a:solidFill>
                <a:schemeClr val="tx2"/>
              </a:solidFill>
            </a:endParaRPr>
          </a:p>
          <a:p>
            <a:br>
              <a:rPr lang="en-GB" sz="2800" dirty="0"/>
            </a:br>
            <a:endParaRPr lang="en-GB" sz="2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597" y="1163847"/>
            <a:ext cx="8600757" cy="4968552"/>
          </a:xfrm>
        </p:spPr>
        <p:txBody>
          <a:bodyPr/>
          <a:lstStyle/>
          <a:p>
            <a:pPr marL="0" indent="0">
              <a:spcBef>
                <a:spcPts val="20"/>
              </a:spcBef>
              <a:buNone/>
            </a:pPr>
            <a:r>
              <a:rPr lang="en-GB" sz="2400" b="1">
                <a:solidFill>
                  <a:srgbClr val="009975"/>
                </a:solidFill>
                <a:ea typeface="+mn-lt"/>
                <a:cs typeface="+mn-lt"/>
              </a:rPr>
              <a:t>Implementing Solutions via the PDSA Cycle (Taylor et al., 2014):</a:t>
            </a:r>
            <a:endParaRPr lang="pl-PL" sz="2400" b="1">
              <a:solidFill>
                <a:srgbClr val="009975"/>
              </a:solidFill>
            </a:endParaRPr>
          </a:p>
          <a:p>
            <a:pPr marL="0" indent="0">
              <a:spcBef>
                <a:spcPts val="20"/>
              </a:spcBef>
              <a:buNone/>
            </a:pPr>
            <a:endParaRPr lang="en-GB" sz="1800" b="1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Plan:</a:t>
            </a:r>
            <a:endParaRPr lang="en-GB" sz="1800" b="1">
              <a:solidFill>
                <a:srgbClr val="009975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Order duplicate keys for the medication trolley to eliminate key-waiting bottlenecks.</a:t>
            </a:r>
            <a:endParaRPr lang="en-GB" sz="1800">
              <a:solidFill>
                <a:srgbClr val="4BACC6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Introduce a high-visibility, red "Do Not Disturb" vest for the round nurse.</a:t>
            </a:r>
            <a:endParaRPr lang="en-GB" sz="1800">
              <a:solidFill>
                <a:srgbClr val="4BACC6"/>
              </a:solidFill>
            </a:endParaRPr>
          </a:p>
          <a:p>
            <a:pPr marL="0" indent="0">
              <a:spcBef>
                <a:spcPts val="20"/>
              </a:spcBef>
              <a:buNone/>
            </a:pPr>
            <a:endParaRPr lang="en-GB" sz="1800" b="1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Do: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Implement these two localized solutions as a 2-week trial on the ward.</a:t>
            </a:r>
            <a:endParaRPr lang="en-GB" sz="1800">
              <a:solidFill>
                <a:srgbClr val="4BACC6"/>
              </a:solidFill>
            </a:endParaRPr>
          </a:p>
          <a:p>
            <a:pPr marL="0" indent="0">
              <a:spcBef>
                <a:spcPts val="20"/>
              </a:spcBef>
              <a:buNone/>
            </a:pPr>
            <a:endParaRPr lang="en-GB" sz="1800" b="1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 b="1" dirty="0">
                <a:solidFill>
                  <a:srgbClr val="009975"/>
                </a:solidFill>
                <a:ea typeface="+mn-lt"/>
                <a:cs typeface="+mn-lt"/>
              </a:rPr>
              <a:t>Study: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800" dirty="0" err="1">
                <a:solidFill>
                  <a:srgbClr val="4BACC6"/>
                </a:solidFill>
                <a:ea typeface="+mn-lt"/>
                <a:cs typeface="+mn-lt"/>
              </a:rPr>
              <a:t>Analyze</a:t>
            </a:r>
            <a:r>
              <a:rPr lang="en-GB" sz="1800" dirty="0">
                <a:solidFill>
                  <a:srgbClr val="4BACC6"/>
                </a:solidFill>
                <a:ea typeface="+mn-lt"/>
                <a:cs typeface="+mn-lt"/>
              </a:rPr>
              <a:t> pilot data. Delayed rounds dropped from 45 to under 5 minutes; nursing interruptions fell by 80%.</a:t>
            </a:r>
            <a:endParaRPr lang="en-GB" sz="1800">
              <a:solidFill>
                <a:srgbClr val="4BACC6"/>
              </a:solidFill>
            </a:endParaRPr>
          </a:p>
          <a:p>
            <a:pPr marL="0" indent="0">
              <a:spcBef>
                <a:spcPts val="20"/>
              </a:spcBef>
              <a:buNone/>
            </a:pPr>
            <a:endParaRPr lang="en-GB" sz="18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Act:</a:t>
            </a:r>
            <a:r>
              <a:rPr lang="en-GB" sz="18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Adopt the red vest policy and key protocol into standard ward</a:t>
            </a:r>
            <a:r>
              <a:rPr lang="en-GB" sz="2000">
                <a:solidFill>
                  <a:srgbClr val="4BACC6"/>
                </a:solidFill>
                <a:ea typeface="+mn-lt"/>
                <a:cs typeface="+mn-lt"/>
              </a:rPr>
              <a:t> routines.</a:t>
            </a:r>
            <a:endParaRPr lang="en-GB">
              <a:solidFill>
                <a:srgbClr val="4BACC6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4BACC6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622755"/>
            <a:ext cx="8964488" cy="1217067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Reflection &amp; Future Practice</a:t>
            </a:r>
            <a:endParaRPr lang="pl-PL" b="1">
              <a:solidFill>
                <a:schemeClr val="tx2"/>
              </a:solidFill>
            </a:endParaRPr>
          </a:p>
          <a:p>
            <a:br>
              <a:rPr lang="en-GB" sz="2800" dirty="0"/>
            </a:br>
            <a:endParaRPr lang="en-GB" altLang="en-US" sz="2800" b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686" y="1717294"/>
            <a:ext cx="11310257" cy="3960440"/>
          </a:xfrm>
        </p:spPr>
        <p:txBody>
          <a:bodyPr/>
          <a:lstStyle/>
          <a:p>
            <a:pPr marL="0" indent="0">
              <a:spcBef>
                <a:spcPts val="20"/>
              </a:spcBef>
              <a:buNone/>
            </a:pP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Personal Self-Awareness &amp; Growth:</a:t>
            </a:r>
            <a:endParaRPr lang="pl-PL" sz="1800" b="1">
              <a:solidFill>
                <a:srgbClr val="009975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My Key Strength: Utilizing objective, blame-free analysis (such as the Fishbone Model) to solve complex team issues.</a:t>
            </a:r>
            <a:endParaRPr lang="en-GB" sz="1800">
              <a:solidFill>
                <a:srgbClr val="4BACC6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My Area to Develop: Building the professional confidence to voice systemic failures and ideas to senior management earlier.</a:t>
            </a:r>
            <a:endParaRPr lang="en-GB" sz="1800">
              <a:solidFill>
                <a:srgbClr val="4BACC6"/>
              </a:solidFill>
            </a:endParaRPr>
          </a:p>
          <a:p>
            <a:pPr marL="0" indent="0">
              <a:spcBef>
                <a:spcPts val="20"/>
              </a:spcBef>
              <a:buNone/>
            </a:pPr>
            <a:r>
              <a:rPr lang="en-GB" sz="1800" b="1">
                <a:solidFill>
                  <a:srgbClr val="009975"/>
                </a:solidFill>
                <a:ea typeface="+mn-lt"/>
                <a:cs typeface="+mn-lt"/>
              </a:rPr>
              <a:t>Impact on My Future Career:</a:t>
            </a:r>
            <a:endParaRPr lang="en-GB" sz="1800" b="1">
              <a:solidFill>
                <a:srgbClr val="009975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Enables evidence-based clinical decision-making.</a:t>
            </a:r>
            <a:endParaRPr lang="en-GB" sz="1800">
              <a:solidFill>
                <a:srgbClr val="4BACC6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Prepares me to lead safe, proactive multidisciplinary teams.</a:t>
            </a:r>
            <a:endParaRPr lang="en-GB" sz="1800">
              <a:solidFill>
                <a:srgbClr val="4BACC6"/>
              </a:solidFill>
            </a:endParaRPr>
          </a:p>
          <a:p>
            <a:r>
              <a:rPr lang="en-GB" sz="1800">
                <a:solidFill>
                  <a:srgbClr val="4BACC6"/>
                </a:solidFill>
                <a:ea typeface="+mn-lt"/>
                <a:cs typeface="+mn-lt"/>
              </a:rPr>
              <a:t>Demonstrates direct "readiness for practice" in alignment with NHS leadership standards.</a:t>
            </a:r>
            <a:endParaRPr lang="en-GB" sz="1800">
              <a:solidFill>
                <a:srgbClr val="4BACC6"/>
              </a:solidFill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b="1">
                <a:solidFill>
                  <a:schemeClr val="tx2"/>
                </a:solidFill>
              </a:rPr>
              <a:t>References</a:t>
            </a:r>
            <a:endParaRPr lang="pl-PL">
              <a:solidFill>
                <a:schemeClr val="tx2"/>
              </a:solidFill>
            </a:endParaRPr>
          </a:p>
          <a:p>
            <a:endParaRPr lang="en-GB" altLang="en-US" b="1" dirty="0">
              <a:solidFill>
                <a:srgbClr val="00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843" y="1730830"/>
            <a:ext cx="11165114" cy="3263843"/>
          </a:xfrm>
        </p:spPr>
        <p:txBody>
          <a:bodyPr/>
          <a:lstStyle/>
          <a:p>
            <a:pPr marL="0" indent="0">
              <a:spcBef>
                <a:spcPts val="20"/>
              </a:spcBef>
              <a:buNone/>
            </a:pPr>
            <a:r>
              <a:rPr lang="en-GB" sz="2000" b="1" dirty="0">
                <a:solidFill>
                  <a:srgbClr val="009975"/>
                </a:solidFill>
                <a:ea typeface="+mn-lt"/>
                <a:cs typeface="+mn-lt"/>
              </a:rPr>
              <a:t>References:</a:t>
            </a:r>
          </a:p>
          <a:p>
            <a:pPr marL="0" indent="0">
              <a:spcBef>
                <a:spcPts val="20"/>
              </a:spcBef>
              <a:buNone/>
            </a:pPr>
            <a:r>
              <a:rPr lang="en-GB" sz="2000" dirty="0">
                <a:ea typeface="+mn-lt"/>
                <a:cs typeface="+mn-lt"/>
              </a:rPr>
              <a:t>NHS Improvement (2018) Quality, Service Improvement and Redesign (QSIR) Tools: Cause and effect analysis. London: NHS Improvement.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Taylor, M.J., McNicholas, C., Nicolay, C., Darzi, A., Bell, D. and Reed, J.E. (2014) Systematic review of the application of the Plan-Do-Study-Act (PDSA) cycle in healthcare quality improvement. BMJ Quality &amp; Safety, 23(4), pp. 290-298.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World Health Organization (2020) Patient safety curriculum guide: multi-professional edition. Geneva: World Health Organization.</a:t>
            </a:r>
            <a:endParaRPr lang="en-GB" sz="2000" dirty="0"/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1690</TotalTime>
  <Words>739</Words>
  <Application>Microsoft Office PowerPoint</Application>
  <PresentationFormat>Widescreen</PresentationFormat>
  <Paragraphs>103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Myriad Pro</vt:lpstr>
      <vt:lpstr>Segoe UI Historic</vt:lpstr>
      <vt:lpstr>20140311PresentationUWTSDTemplate</vt:lpstr>
      <vt:lpstr>PowerPoint Presentation</vt:lpstr>
      <vt:lpstr>Presentation Overview  </vt:lpstr>
      <vt:lpstr>What is Problem Solving?</vt:lpstr>
      <vt:lpstr>Why is Problem Solving Important?</vt:lpstr>
      <vt:lpstr> Problem-Solving Framework: Fishbone Diagram</vt:lpstr>
      <vt:lpstr>Clinical Example: Medication Delays </vt:lpstr>
      <vt:lpstr>Solutions: The PDSA Cycle  </vt:lpstr>
      <vt:lpstr>Reflection &amp; Future Practice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jowita.nowacka50@gmail.com</cp:lastModifiedBy>
  <cp:revision>341</cp:revision>
  <dcterms:created xsi:type="dcterms:W3CDTF">2025-02-21T18:28:54Z</dcterms:created>
  <dcterms:modified xsi:type="dcterms:W3CDTF">2026-07-19T09:24:02Z</dcterms:modified>
</cp:coreProperties>
</file>