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8" r:id="rId3"/>
    <p:sldId id="260" r:id="rId4"/>
    <p:sldId id="261" r:id="rId5"/>
    <p:sldId id="262" r:id="rId6"/>
    <p:sldId id="263" r:id="rId7"/>
    <p:sldId id="265" r:id="rId8"/>
    <p:sldId id="266" r:id="rId9"/>
    <p:sldId id="269" r:id="rId10"/>
    <p:sldId id="270" r:id="rId11"/>
    <p:sldId id="271" r:id="rId12"/>
    <p:sldId id="272" r:id="rId13"/>
    <p:sldId id="273" r:id="rId14"/>
    <p:sldId id="278" r:id="rId15"/>
    <p:sldId id="279" r:id="rId16"/>
    <p:sldId id="280" r:id="rId17"/>
    <p:sldId id="283" r:id="rId18"/>
    <p:sldId id="28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EE99C-860B-4BAC-B12C-14EA3F1CB7BE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979C86-6241-47C1-A613-CC8A1C05B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6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7367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16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2263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72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19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667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6077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4147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021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99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1597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838AF-5FAE-4CB8-A20B-7151A0705BED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48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Cqlg0gMSsP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47nNslXI9Rw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3/oct/15/student-guide-to-internship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Professional Development </a:t>
            </a:r>
            <a:r>
              <a:rPr lang="en-GB" sz="4000" b="1" dirty="0" smtClean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061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8" y="765175"/>
            <a:ext cx="3663950" cy="5214938"/>
          </a:xfrm>
        </p:spPr>
      </p:pic>
      <p:sp>
        <p:nvSpPr>
          <p:cNvPr id="6147" name="TextBox 5"/>
          <p:cNvSpPr txBox="1">
            <a:spLocks noChangeArrowheads="1"/>
          </p:cNvSpPr>
          <p:nvPr/>
        </p:nvSpPr>
        <p:spPr bwMode="auto">
          <a:xfrm>
            <a:off x="6096001" y="769938"/>
            <a:ext cx="4392613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The Context of Placement: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Background to modules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Preparation to Application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1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</a:rPr>
              <a:t>Haag (2013)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hlinkClick r:id="rId3"/>
              </a:rPr>
              <a:t>http://youtu.be/Cqlg0gMSsPM</a:t>
            </a: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066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Business Impact of Placement</a:t>
            </a:r>
          </a:p>
        </p:txBody>
      </p:sp>
      <p:graphicFrame>
        <p:nvGraphicFramePr>
          <p:cNvPr id="10243" name="Content Placeholder 4"/>
          <p:cNvGraphicFramePr>
            <a:graphicFrameLocks noGrp="1"/>
          </p:cNvGraphicFramePr>
          <p:nvPr>
            <p:ph idx="1"/>
          </p:nvPr>
        </p:nvGraphicFramePr>
        <p:xfrm>
          <a:off x="1930400" y="1549401"/>
          <a:ext cx="8331200" cy="462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Chart" r:id="rId3" imgW="8340051" imgH="4633362" progId="Excel.Chart.8">
                  <p:embed/>
                </p:oleObj>
              </mc:Choice>
              <mc:Fallback>
                <p:oleObj name="Chart" r:id="rId3" imgW="8340051" imgH="4633362" progId="Excel.Chart.8">
                  <p:embed/>
                  <p:pic>
                    <p:nvPicPr>
                      <p:cNvPr id="0" name=""/>
                      <p:cNvPicPr>
                        <a:picLocks noGrp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0400" y="1549401"/>
                        <a:ext cx="8331200" cy="4627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75040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It makes you more employable!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800" b="1" dirty="0"/>
              <a:t>Academic &amp; Personal Learning:</a:t>
            </a:r>
          </a:p>
          <a:p>
            <a:pPr marL="0" indent="0">
              <a:buNone/>
              <a:defRPr/>
            </a:pPr>
            <a:r>
              <a:rPr lang="en-GB" sz="2800" dirty="0"/>
              <a:t>To enhance the quality of your academic knowledge, learning and the application of that knowledge to the workplace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Career Management:</a:t>
            </a:r>
          </a:p>
          <a:p>
            <a:pPr marL="0" indent="0">
              <a:buNone/>
              <a:defRPr/>
            </a:pPr>
            <a:r>
              <a:rPr lang="en-GB" sz="2800" dirty="0"/>
              <a:t>To maximise the experience in order to develop your self-reliance and career management skills so as to boost your career potential</a:t>
            </a:r>
          </a:p>
          <a:p>
            <a:pPr marL="0" indent="0">
              <a:buNone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7441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Work Culture: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maximise your understanding of how organisations work and the relative benefits of different work cultures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People Skills: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gain a broad range of people, team and client skills whilst maximising what can be learnt from individuals in a variety of work settings</a:t>
            </a:r>
          </a:p>
        </p:txBody>
      </p:sp>
    </p:spTree>
    <p:extLst>
      <p:ext uri="{BB962C8B-B14F-4D97-AF65-F5344CB8AC3E}">
        <p14:creationId xmlns:p14="http://schemas.microsoft.com/office/powerpoint/2010/main" val="29244789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Business Skills:</a:t>
            </a:r>
          </a:p>
          <a:p>
            <a:pPr marL="0" indent="0">
              <a:buNone/>
              <a:defRPr/>
            </a:pPr>
            <a:r>
              <a:rPr lang="en-GB" sz="2800" dirty="0"/>
              <a:t>To develop a range of general and specialist skills which meet the needs of your organisation and which are transferable to broader work contexts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Business Impact:</a:t>
            </a:r>
          </a:p>
          <a:p>
            <a:pPr marL="0" indent="0">
              <a:buNone/>
              <a:defRPr/>
            </a:pPr>
            <a:r>
              <a:rPr lang="en-GB" sz="2800" dirty="0"/>
              <a:t>To maximise your impact, to become indispensable and provide evidence of the value you add to the host organisation</a:t>
            </a:r>
          </a:p>
        </p:txBody>
      </p:sp>
    </p:spTree>
    <p:extLst>
      <p:ext uri="{BB962C8B-B14F-4D97-AF65-F5344CB8AC3E}">
        <p14:creationId xmlns:p14="http://schemas.microsoft.com/office/powerpoint/2010/main" val="38480274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b="1" smtClean="0">
                <a:solidFill>
                  <a:srgbClr val="C00000"/>
                </a:solidFill>
              </a:rPr>
              <a:t>Key points!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b="1" dirty="0" smtClean="0"/>
              <a:t>It is </a:t>
            </a:r>
            <a:r>
              <a:rPr lang="en-GB" b="1" u="sng" dirty="0" smtClean="0"/>
              <a:t>your responsibility </a:t>
            </a:r>
            <a:r>
              <a:rPr lang="en-GB" b="1" dirty="0" smtClean="0"/>
              <a:t>to secure an appropriate </a:t>
            </a:r>
            <a:r>
              <a:rPr lang="en-GB" b="1" dirty="0" smtClean="0"/>
              <a:t>Internship </a:t>
            </a:r>
            <a:r>
              <a:rPr lang="en-GB" b="1" dirty="0" smtClean="0"/>
              <a:t>so start the process NOW!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We can help/advise/prepare/show possible opportunities and generally support you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Your </a:t>
            </a:r>
            <a:r>
              <a:rPr lang="en-GB" b="1" dirty="0" smtClean="0"/>
              <a:t>Internship </a:t>
            </a:r>
            <a:r>
              <a:rPr lang="en-GB" b="1" u="sng" dirty="0" smtClean="0"/>
              <a:t>must </a:t>
            </a:r>
            <a:r>
              <a:rPr lang="en-GB" b="1" dirty="0" smtClean="0"/>
              <a:t>meet our criteria for academic accreditation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60474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b="1" dirty="0" smtClean="0">
                <a:solidFill>
                  <a:schemeClr val="tx2"/>
                </a:solidFill>
              </a:rPr>
              <a:t>Internship </a:t>
            </a:r>
            <a:r>
              <a:rPr lang="en-GB" altLang="en-US" b="1" dirty="0" smtClean="0">
                <a:solidFill>
                  <a:schemeClr val="tx2"/>
                </a:solidFill>
              </a:rPr>
              <a:t>Duration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endParaRPr lang="en-GB" dirty="0" smtClean="0"/>
          </a:p>
          <a:p>
            <a:pPr marL="0" indent="0" algn="ctr">
              <a:buNone/>
              <a:defRPr/>
            </a:pPr>
            <a:r>
              <a:rPr lang="en-GB" sz="6000" u="sng" dirty="0"/>
              <a:t>At least 8</a:t>
            </a:r>
            <a:r>
              <a:rPr lang="en-GB" sz="6000" dirty="0"/>
              <a:t> weeks </a:t>
            </a:r>
            <a:endParaRPr lang="en-GB" sz="6000" u="sng" dirty="0"/>
          </a:p>
          <a:p>
            <a:pPr marL="0" indent="0" algn="ctr">
              <a:buNone/>
              <a:defRPr/>
            </a:pPr>
            <a:r>
              <a:rPr lang="en-GB" sz="9600" dirty="0"/>
              <a:t>+++++</a:t>
            </a:r>
          </a:p>
          <a:p>
            <a:pPr marL="0" indent="0" algn="ctr">
              <a:buNone/>
              <a:defRPr/>
            </a:pPr>
            <a:r>
              <a:rPr lang="en-GB" sz="8000" dirty="0"/>
              <a:t>200</a:t>
            </a:r>
            <a:r>
              <a:rPr lang="en-GB" sz="6000" dirty="0"/>
              <a:t> hours </a:t>
            </a:r>
            <a:r>
              <a:rPr lang="en-GB" sz="6000" u="sng" dirty="0"/>
              <a:t>minimum</a:t>
            </a:r>
          </a:p>
        </p:txBody>
      </p:sp>
    </p:spTree>
    <p:extLst>
      <p:ext uri="{BB962C8B-B14F-4D97-AF65-F5344CB8AC3E}">
        <p14:creationId xmlns:p14="http://schemas.microsoft.com/office/powerpoint/2010/main" val="2970703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dirty="0" smtClean="0">
                <a:solidFill>
                  <a:srgbClr val="002060"/>
                </a:solidFill>
              </a:rPr>
              <a:t>Stages of preparation for placement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130" y="2137718"/>
            <a:ext cx="9790670" cy="4531369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Orientation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Self-analysis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Market 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Networking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Applying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Interview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Placement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Rounding off placement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sz="2400" dirty="0"/>
              <a:t>Haag (2013)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19460" name="Picture 2" descr="C:\Documents and Settings\bus-ad1\Local Settings\Temporary Internet Files\Content.IE5\KCTXA56R\MP900442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6" y="1773238"/>
            <a:ext cx="2987675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Documents and Settings\bus-ad1\Local Settings\Temporary Internet Files\Content.IE5\US9IMP6S\MC900045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463" y="4149725"/>
            <a:ext cx="2387600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40490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1.  Orientation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347" y="2015732"/>
            <a:ext cx="10696508" cy="419971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Will </a:t>
            </a:r>
            <a:r>
              <a:rPr lang="en-GB" dirty="0" smtClean="0"/>
              <a:t>a particular profession suit you?</a:t>
            </a:r>
          </a:p>
          <a:p>
            <a:pPr>
              <a:defRPr/>
            </a:pPr>
            <a:r>
              <a:rPr lang="en-GB" dirty="0" smtClean="0"/>
              <a:t>Are you comfortable there?</a:t>
            </a:r>
          </a:p>
          <a:p>
            <a:pPr>
              <a:defRPr/>
            </a:pPr>
            <a:r>
              <a:rPr lang="en-GB" dirty="0" smtClean="0"/>
              <a:t>Work experience in your chosen field</a:t>
            </a:r>
          </a:p>
          <a:p>
            <a:pPr>
              <a:defRPr/>
            </a:pPr>
            <a:r>
              <a:rPr lang="en-GB" dirty="0" smtClean="0"/>
              <a:t>Fill in gaps in your knowledge</a:t>
            </a:r>
          </a:p>
          <a:p>
            <a:pPr>
              <a:defRPr/>
            </a:pPr>
            <a:r>
              <a:rPr lang="en-GB" dirty="0" smtClean="0"/>
              <a:t>Build up a network of contacts</a:t>
            </a:r>
          </a:p>
          <a:p>
            <a:pPr>
              <a:defRPr/>
            </a:pPr>
            <a:r>
              <a:rPr lang="en-GB" dirty="0" smtClean="0"/>
              <a:t>What’s next after graduation?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826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493" y="2015732"/>
            <a:ext cx="10795362" cy="4162646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b="1" dirty="0" smtClean="0"/>
              <a:t>Searching for the right solution for </a:t>
            </a:r>
            <a:r>
              <a:rPr lang="en-GB" b="1" u="sng" dirty="0" smtClean="0"/>
              <a:t>you</a:t>
            </a:r>
            <a:endParaRPr lang="en-GB" b="1" dirty="0" smtClean="0"/>
          </a:p>
          <a:p>
            <a:pPr>
              <a:defRPr/>
            </a:pPr>
            <a:r>
              <a:rPr lang="en-GB" b="1" dirty="0" smtClean="0"/>
              <a:t>Do I qualify for the opportunity?</a:t>
            </a:r>
          </a:p>
          <a:p>
            <a:pPr>
              <a:defRPr/>
            </a:pPr>
            <a:r>
              <a:rPr lang="en-GB" b="1" dirty="0" smtClean="0"/>
              <a:t>I’d like to work for a particular organisation – how do I approach them?</a:t>
            </a:r>
          </a:p>
          <a:p>
            <a:pPr>
              <a:defRPr/>
            </a:pPr>
            <a:r>
              <a:rPr lang="en-GB" b="1" dirty="0" smtClean="0"/>
              <a:t>What types of placement are there?</a:t>
            </a:r>
          </a:p>
          <a:p>
            <a:pPr>
              <a:defRPr/>
            </a:pPr>
            <a:r>
              <a:rPr lang="en-GB" b="1" dirty="0" smtClean="0"/>
              <a:t>How can my </a:t>
            </a:r>
            <a:r>
              <a:rPr lang="en-GB" b="1" dirty="0" smtClean="0"/>
              <a:t>lecturers </a:t>
            </a:r>
            <a:r>
              <a:rPr lang="en-GB" b="1" dirty="0" smtClean="0"/>
              <a:t>help?</a:t>
            </a:r>
          </a:p>
          <a:p>
            <a:pPr>
              <a:defRPr/>
            </a:pPr>
            <a:r>
              <a:rPr lang="en-GB" b="1" dirty="0" smtClean="0"/>
              <a:t>What steps should I go through to arrange it?</a:t>
            </a:r>
          </a:p>
          <a:p>
            <a:pPr>
              <a:defRPr/>
            </a:pPr>
            <a:r>
              <a:rPr lang="en-GB" b="1" dirty="0" smtClean="0"/>
              <a:t>How long does it have to be/can I do it part-time?</a:t>
            </a:r>
          </a:p>
          <a:p>
            <a:pPr>
              <a:defRPr/>
            </a:pPr>
            <a:r>
              <a:rPr lang="en-GB" b="1" dirty="0" smtClean="0"/>
              <a:t>I’d like a paid placement – what’s a reasonable wage?</a:t>
            </a:r>
          </a:p>
          <a:p>
            <a:pPr>
              <a:defRPr/>
            </a:pPr>
            <a:r>
              <a:rPr lang="en-GB" b="1" dirty="0" smtClean="0"/>
              <a:t>What’s the minimum/maximum duration?</a:t>
            </a:r>
          </a:p>
          <a:p>
            <a:pPr>
              <a:defRPr/>
            </a:pPr>
            <a:r>
              <a:rPr lang="en-GB" b="1" dirty="0" smtClean="0"/>
              <a:t>How much work can you do in a </a:t>
            </a:r>
            <a:r>
              <a:rPr lang="en-GB" b="1" dirty="0" smtClean="0"/>
              <a:t>two </a:t>
            </a:r>
            <a:r>
              <a:rPr lang="en-GB" b="1" dirty="0" smtClean="0"/>
              <a:t>month placement?</a:t>
            </a:r>
          </a:p>
          <a:p>
            <a:pPr>
              <a:defRPr/>
            </a:pPr>
            <a:r>
              <a:rPr lang="en-GB" b="1" dirty="0" smtClean="0"/>
              <a:t>Who will supervise me during my placement?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51511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1"/>
            <a:ext cx="8229600" cy="1008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298356"/>
            <a:ext cx="8229600" cy="42992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Internships </a:t>
            </a:r>
            <a:r>
              <a:rPr lang="en-GB" dirty="0" smtClean="0"/>
              <a:t>are aimed at providing students with the </a:t>
            </a:r>
            <a:r>
              <a:rPr lang="en-GB" u="sng" dirty="0" smtClean="0"/>
              <a:t>experience</a:t>
            </a:r>
            <a:r>
              <a:rPr lang="en-GB" dirty="0" smtClean="0"/>
              <a:t> and </a:t>
            </a:r>
            <a:r>
              <a:rPr lang="en-GB" u="sng" dirty="0" smtClean="0"/>
              <a:t>discipline</a:t>
            </a:r>
            <a:r>
              <a:rPr lang="en-GB" dirty="0" smtClean="0"/>
              <a:t> of working in a business environment and the opportunity to develop </a:t>
            </a:r>
            <a:r>
              <a:rPr lang="en-GB" u="sng" dirty="0" smtClean="0"/>
              <a:t>skills</a:t>
            </a:r>
            <a:r>
              <a:rPr lang="en-GB" dirty="0" smtClean="0"/>
              <a:t> in particular areas.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They will also gain insight into the wider commercial aspects of business life including the management of the organisation and the client-company relationship.</a:t>
            </a:r>
          </a:p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977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b="1" dirty="0" smtClean="0"/>
          </a:p>
          <a:p>
            <a:pPr marL="0" indent="0">
              <a:buNone/>
              <a:defRPr/>
            </a:pPr>
            <a:r>
              <a:rPr lang="en-GB" sz="4000" dirty="0"/>
              <a:t>With many employers increasingly looking for ‘experience’ </a:t>
            </a:r>
            <a:r>
              <a:rPr lang="en-GB" sz="4000" u="sng" dirty="0"/>
              <a:t>as well as ‘</a:t>
            </a:r>
            <a:r>
              <a:rPr lang="en-GB" sz="4000" dirty="0"/>
              <a:t>academic’ achievement in candidates for their positions, work placements have a growing importance in </a:t>
            </a:r>
            <a:r>
              <a:rPr lang="en-GB" sz="3900" dirty="0"/>
              <a:t>gaining a good job!!!</a:t>
            </a:r>
          </a:p>
          <a:p>
            <a:pPr>
              <a:defRPr/>
            </a:pP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>
                <a:hlinkClick r:id="rId2"/>
              </a:rPr>
              <a:t>http://youtu.be/47nNslXI9Rw</a:t>
            </a: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/>
              <a:t/>
            </a:r>
            <a:br>
              <a:rPr lang="en-GB" sz="3900" dirty="0"/>
            </a:br>
            <a:endParaRPr lang="en-GB" sz="3900" dirty="0"/>
          </a:p>
        </p:txBody>
      </p:sp>
    </p:spTree>
    <p:extLst>
      <p:ext uri="{BB962C8B-B14F-4D97-AF65-F5344CB8AC3E}">
        <p14:creationId xmlns:p14="http://schemas.microsoft.com/office/powerpoint/2010/main" val="3835463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35188" y="0"/>
            <a:ext cx="8208962" cy="1143000"/>
          </a:xfrm>
        </p:spPr>
        <p:txBody>
          <a:bodyPr/>
          <a:lstStyle/>
          <a:p>
            <a:pPr algn="l"/>
            <a:r>
              <a:rPr lang="en-GB" altLang="en-US" smtClean="0"/>
              <a:t>Vocational Benefit to the student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Working knowledge and Experience.</a:t>
            </a:r>
          </a:p>
          <a:p>
            <a:r>
              <a:rPr lang="en-GB" altLang="en-US" smtClean="0"/>
              <a:t>Puts theory into practice.</a:t>
            </a:r>
          </a:p>
          <a:p>
            <a:r>
              <a:rPr lang="en-GB" altLang="en-US" smtClean="0"/>
              <a:t>Creation of networking opportunities.</a:t>
            </a:r>
          </a:p>
          <a:p>
            <a:r>
              <a:rPr lang="en-GB" altLang="en-US" smtClean="0"/>
              <a:t>Financial Rewards.</a:t>
            </a:r>
          </a:p>
          <a:p>
            <a:r>
              <a:rPr lang="en-GB" altLang="en-US" smtClean="0"/>
              <a:t>Career Ideas.</a:t>
            </a:r>
          </a:p>
          <a:p>
            <a:r>
              <a:rPr lang="en-GB" altLang="en-US" smtClean="0"/>
              <a:t>Personal Development.</a:t>
            </a:r>
          </a:p>
          <a:p>
            <a:r>
              <a:rPr lang="en-GB" altLang="en-US" smtClean="0"/>
              <a:t>Assists with later “Job Applications”.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00697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Placement Expectations</a:t>
            </a:r>
            <a:r>
              <a:rPr lang="en-GB" dirty="0" smtClean="0">
                <a:latin typeface="Algerian" pitchFamily="82" charset="0"/>
              </a:rPr>
              <a:t/>
            </a:r>
            <a:br>
              <a:rPr lang="en-GB" dirty="0" smtClean="0">
                <a:latin typeface="Algerian" pitchFamily="82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341" y="2051222"/>
            <a:ext cx="9679459" cy="3870154"/>
          </a:xfrm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en-GB" sz="9600" dirty="0"/>
              <a:t>Self Development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Managing Tasks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Communication 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Teamwork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Knowledge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Initiative in Work Problems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Specialist Skills e.g. coaching/marketing</a:t>
            </a:r>
            <a:endParaRPr lang="en-GB" sz="9600" b="1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3"/>
          <p:cNvSpPr>
            <a:spLocks noGrp="1"/>
          </p:cNvSpPr>
          <p:nvPr>
            <p:ph type="title"/>
          </p:nvPr>
        </p:nvSpPr>
        <p:spPr>
          <a:xfrm>
            <a:off x="1847850" y="188914"/>
            <a:ext cx="8610600" cy="1316037"/>
          </a:xfrm>
        </p:spPr>
        <p:txBody>
          <a:bodyPr/>
          <a:lstStyle/>
          <a:p>
            <a:r>
              <a:rPr lang="en-GB" altLang="en-US" sz="3600"/>
              <a:t>University Wide Students’ Views on WORK Placement</a:t>
            </a:r>
            <a:r>
              <a:rPr lang="en-GB" altLang="en-US" smtClean="0"/>
              <a:t>: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19288" y="1125539"/>
            <a:ext cx="4291012" cy="638175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sz="3200" dirty="0"/>
              <a:t>Student Views: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58346" y="2060576"/>
            <a:ext cx="5707493" cy="3941763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“Since starting my placement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have gained so many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skills and experiences that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wouldn’t have gained if I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had completed my degree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without a placement. Upon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graduation, I feel by having a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year’s worth of employment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I will be one step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ahead of those who didn’t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take up a placement”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5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30726" name="Content Placeholder 7"/>
          <p:cNvSpPr>
            <a:spLocks noGrp="1"/>
          </p:cNvSpPr>
          <p:nvPr>
            <p:ph sz="quarter" idx="4"/>
          </p:nvPr>
        </p:nvSpPr>
        <p:spPr>
          <a:xfrm>
            <a:off x="6240464" y="2205039"/>
            <a:ext cx="4041775" cy="3951287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“A placement is a great way to get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the heaps of experience which all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employers are looking for. I did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mine to make me more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employable and put my degree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into practice. I believe it is the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single best experience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to help you get a graduate job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after university”</a:t>
            </a:r>
          </a:p>
        </p:txBody>
      </p:sp>
    </p:spTree>
    <p:extLst>
      <p:ext uri="{BB962C8B-B14F-4D97-AF65-F5344CB8AC3E}">
        <p14:creationId xmlns:p14="http://schemas.microsoft.com/office/powerpoint/2010/main" val="30553539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2016125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Not </a:t>
            </a:r>
            <a:r>
              <a:rPr lang="en-GB" dirty="0" smtClean="0"/>
              <a:t>all are paid </a:t>
            </a:r>
          </a:p>
          <a:p>
            <a:pPr>
              <a:defRPr/>
            </a:pPr>
            <a:r>
              <a:rPr lang="en-GB" dirty="0" smtClean="0"/>
              <a:t>If paid, can be low – you are not an ‘employee’</a:t>
            </a:r>
          </a:p>
          <a:p>
            <a:pPr>
              <a:defRPr/>
            </a:pPr>
            <a:r>
              <a:rPr lang="en-GB" dirty="0" smtClean="0"/>
              <a:t>Travel/rent/cost of living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Can </a:t>
            </a:r>
            <a:r>
              <a:rPr lang="en-GB" dirty="0" smtClean="0"/>
              <a:t>you afford it?  Can you offset these costs?</a:t>
            </a:r>
          </a:p>
          <a:p>
            <a:pPr>
              <a:defRPr/>
            </a:pPr>
            <a:r>
              <a:rPr lang="en-GB" dirty="0" smtClean="0"/>
              <a:t>Grants/bursaries?  Save up?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7938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Practical Insight 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 smtClean="0"/>
              <a:t>Push for paid: a student guide to </a:t>
            </a:r>
            <a:r>
              <a:rPr lang="en-GB" altLang="en-US" dirty="0" err="1" smtClean="0"/>
              <a:t>intership</a:t>
            </a:r>
            <a:r>
              <a:rPr lang="en-GB" altLang="en-US" dirty="0" smtClean="0"/>
              <a:t> (article – source: Page (2013)</a:t>
            </a:r>
          </a:p>
          <a:p>
            <a:pPr marL="0" indent="0">
              <a:buNone/>
            </a:pPr>
            <a:r>
              <a:rPr lang="en-GB" altLang="en-US" dirty="0" smtClean="0">
                <a:hlinkClick r:id="rId2"/>
              </a:rPr>
              <a:t>https</a:t>
            </a:r>
            <a:r>
              <a:rPr lang="en-GB" altLang="en-US" dirty="0" smtClean="0">
                <a:hlinkClick r:id="rId2"/>
              </a:rPr>
              <a:t>://</a:t>
            </a:r>
            <a:r>
              <a:rPr lang="en-GB" altLang="en-US" dirty="0" smtClean="0">
                <a:hlinkClick r:id="rId2"/>
              </a:rPr>
              <a:t>www.theguardian.com/education/2013/oct/15/student-guide-to-internships</a:t>
            </a: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3576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part two ihm</Template>
  <TotalTime>44</TotalTime>
  <Words>718</Words>
  <Application>Microsoft Office PowerPoint</Application>
  <PresentationFormat>Widescreen</PresentationFormat>
  <Paragraphs>137</Paragraphs>
  <Slides>18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Algerian</vt:lpstr>
      <vt:lpstr>Andalus</vt:lpstr>
      <vt:lpstr>Arial</vt:lpstr>
      <vt:lpstr>Calibri</vt:lpstr>
      <vt:lpstr>Gill Sans MT</vt:lpstr>
      <vt:lpstr>Gallery</vt:lpstr>
      <vt:lpstr>Chart</vt:lpstr>
      <vt:lpstr>Professional Development  </vt:lpstr>
      <vt:lpstr>PowerPoint Presentation</vt:lpstr>
      <vt:lpstr>Business Impact of Placement</vt:lpstr>
      <vt:lpstr>It makes you more employable!</vt:lpstr>
      <vt:lpstr>It makes you more employable!</vt:lpstr>
      <vt:lpstr>It makes you more employable!</vt:lpstr>
      <vt:lpstr>Key points!</vt:lpstr>
      <vt:lpstr>Internship Duration</vt:lpstr>
      <vt:lpstr>Stages of preparation for placement</vt:lpstr>
      <vt:lpstr>1.  Orientation</vt:lpstr>
      <vt:lpstr>Questions</vt:lpstr>
      <vt:lpstr> Why? </vt:lpstr>
      <vt:lpstr>  Why?  </vt:lpstr>
      <vt:lpstr>Vocational Benefit to the student</vt:lpstr>
      <vt:lpstr> Placement Expectations </vt:lpstr>
      <vt:lpstr>University Wide Students’ Views on WORK Placement:</vt:lpstr>
      <vt:lpstr>Costs</vt:lpstr>
      <vt:lpstr>Practical Insight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Industry Placement</dc:title>
  <dc:creator>Marie Pitson</dc:creator>
  <cp:lastModifiedBy>Marie Pitson</cp:lastModifiedBy>
  <cp:revision>5</cp:revision>
  <dcterms:created xsi:type="dcterms:W3CDTF">2017-10-10T07:29:49Z</dcterms:created>
  <dcterms:modified xsi:type="dcterms:W3CDTF">2020-01-31T08:08:54Z</dcterms:modified>
</cp:coreProperties>
</file>