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2" r:id="rId3"/>
    <p:sldId id="258" r:id="rId4"/>
    <p:sldId id="257" r:id="rId5"/>
    <p:sldId id="259"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FB4208-52B5-4BCF-866D-FD65F0BC0BA4}" type="doc">
      <dgm:prSet loTypeId="urn:microsoft.com/office/officeart/2005/8/layout/vList2" loCatId="list" qsTypeId="urn:microsoft.com/office/officeart/2005/8/quickstyle/3d4" qsCatId="3D" csTypeId="urn:microsoft.com/office/officeart/2005/8/colors/accent1_2" csCatId="accent1"/>
      <dgm:spPr/>
      <dgm:t>
        <a:bodyPr/>
        <a:lstStyle/>
        <a:p>
          <a:endParaRPr lang="en-GB"/>
        </a:p>
      </dgm:t>
    </dgm:pt>
    <dgm:pt modelId="{D4E3D4A0-6007-454F-B607-FCA6E82E4899}">
      <dgm:prSet custT="1"/>
      <dgm:spPr/>
      <dgm:t>
        <a:bodyPr/>
        <a:lstStyle/>
        <a:p>
          <a:r>
            <a:rPr lang="en-US" sz="1600" baseline="0" dirty="0">
              <a:latin typeface="Arial" panose="020B0604020202020204" pitchFamily="34" charset="0"/>
              <a:cs typeface="Arial" panose="020B0604020202020204" pitchFamily="34" charset="0"/>
            </a:rPr>
            <a:t>Time zones, cultural differences in communication, and unequal levels of participation, are all barriers to successful collaboration between people from different countries and regions; these are also barriers for effectiveness in a Collaborative Learning Environment (Stacey, 1999).</a:t>
          </a:r>
          <a:endParaRPr lang="en-GB" sz="1600" dirty="0">
            <a:latin typeface="Arial" panose="020B0604020202020204" pitchFamily="34" charset="0"/>
            <a:cs typeface="Arial" panose="020B0604020202020204" pitchFamily="34" charset="0"/>
          </a:endParaRPr>
        </a:p>
      </dgm:t>
    </dgm:pt>
    <dgm:pt modelId="{9D7B1072-8264-4675-9772-138642B349E7}" type="parTrans" cxnId="{2D211A20-91FD-4802-972F-BC8435CB9453}">
      <dgm:prSet/>
      <dgm:spPr/>
      <dgm:t>
        <a:bodyPr/>
        <a:lstStyle/>
        <a:p>
          <a:endParaRPr lang="en-GB"/>
        </a:p>
      </dgm:t>
    </dgm:pt>
    <dgm:pt modelId="{AEDCC978-BC57-4634-AA0C-705EDDF28F38}" type="sibTrans" cxnId="{2D211A20-91FD-4802-972F-BC8435CB9453}">
      <dgm:prSet/>
      <dgm:spPr/>
      <dgm:t>
        <a:bodyPr/>
        <a:lstStyle/>
        <a:p>
          <a:endParaRPr lang="en-GB"/>
        </a:p>
      </dgm:t>
    </dgm:pt>
    <dgm:pt modelId="{9381CB0E-D3D7-4476-B76C-7A8069D291FD}">
      <dgm:prSet custT="1"/>
      <dgm:spPr/>
      <dgm:t>
        <a:bodyPr/>
        <a:lstStyle/>
        <a:p>
          <a:r>
            <a:rPr lang="en-US" sz="1600" baseline="0" dirty="0">
              <a:latin typeface="Arial" panose="020B0604020202020204" pitchFamily="34" charset="0"/>
              <a:cs typeface="Arial" panose="020B0604020202020204" pitchFamily="34" charset="0"/>
            </a:rPr>
            <a:t>Establishing a clear structure and awareness of role definitions and inclusion strategies will allow for greater preparation by learners for collaboration in the Global Collaborative Environment, ensuring that learners have greater readiness to navigate the complexities of the Global Business Collaborative Environment (Herrera-Pavo, 2021).</a:t>
          </a:r>
          <a:endParaRPr lang="en-GB" sz="1600" dirty="0">
            <a:latin typeface="Arial" panose="020B0604020202020204" pitchFamily="34" charset="0"/>
            <a:cs typeface="Arial" panose="020B0604020202020204" pitchFamily="34" charset="0"/>
          </a:endParaRPr>
        </a:p>
      </dgm:t>
    </dgm:pt>
    <dgm:pt modelId="{1AAF6EC3-C0D1-429E-9BDA-A7FF7E275562}" type="parTrans" cxnId="{575CD1FB-BCB9-490B-96B3-74F2BF54AF93}">
      <dgm:prSet/>
      <dgm:spPr/>
      <dgm:t>
        <a:bodyPr/>
        <a:lstStyle/>
        <a:p>
          <a:endParaRPr lang="en-GB"/>
        </a:p>
      </dgm:t>
    </dgm:pt>
    <dgm:pt modelId="{B31870F8-FE54-4F31-BA9D-5F934EC07FF1}" type="sibTrans" cxnId="{575CD1FB-BCB9-490B-96B3-74F2BF54AF93}">
      <dgm:prSet/>
      <dgm:spPr/>
      <dgm:t>
        <a:bodyPr/>
        <a:lstStyle/>
        <a:p>
          <a:endParaRPr lang="en-GB"/>
        </a:p>
      </dgm:t>
    </dgm:pt>
    <dgm:pt modelId="{11671319-C831-424C-B2FE-5A4937EE2700}" type="pres">
      <dgm:prSet presAssocID="{DCFB4208-52B5-4BCF-866D-FD65F0BC0BA4}" presName="linear" presStyleCnt="0">
        <dgm:presLayoutVars>
          <dgm:animLvl val="lvl"/>
          <dgm:resizeHandles val="exact"/>
        </dgm:presLayoutVars>
      </dgm:prSet>
      <dgm:spPr/>
    </dgm:pt>
    <dgm:pt modelId="{7818C34D-4C8A-4AD0-81B6-A0E684CC951A}" type="pres">
      <dgm:prSet presAssocID="{D4E3D4A0-6007-454F-B607-FCA6E82E4899}" presName="parentText" presStyleLbl="node1" presStyleIdx="0" presStyleCnt="2">
        <dgm:presLayoutVars>
          <dgm:chMax val="0"/>
          <dgm:bulletEnabled val="1"/>
        </dgm:presLayoutVars>
      </dgm:prSet>
      <dgm:spPr/>
    </dgm:pt>
    <dgm:pt modelId="{4D9D7A48-8684-48BA-98BA-4975822C1570}" type="pres">
      <dgm:prSet presAssocID="{AEDCC978-BC57-4634-AA0C-705EDDF28F38}" presName="spacer" presStyleCnt="0"/>
      <dgm:spPr/>
    </dgm:pt>
    <dgm:pt modelId="{879318AF-225F-4C92-A901-7632C2FFDD1D}" type="pres">
      <dgm:prSet presAssocID="{9381CB0E-D3D7-4476-B76C-7A8069D291FD}" presName="parentText" presStyleLbl="node1" presStyleIdx="1" presStyleCnt="2">
        <dgm:presLayoutVars>
          <dgm:chMax val="0"/>
          <dgm:bulletEnabled val="1"/>
        </dgm:presLayoutVars>
      </dgm:prSet>
      <dgm:spPr/>
    </dgm:pt>
  </dgm:ptLst>
  <dgm:cxnLst>
    <dgm:cxn modelId="{11211E0A-AF82-4410-867C-3B4AF46EDCA8}" type="presOf" srcId="{9381CB0E-D3D7-4476-B76C-7A8069D291FD}" destId="{879318AF-225F-4C92-A901-7632C2FFDD1D}" srcOrd="0" destOrd="0" presId="urn:microsoft.com/office/officeart/2005/8/layout/vList2"/>
    <dgm:cxn modelId="{F4E78A1F-8ACE-4B07-9F49-5D5CF59B91A3}" type="presOf" srcId="{DCFB4208-52B5-4BCF-866D-FD65F0BC0BA4}" destId="{11671319-C831-424C-B2FE-5A4937EE2700}" srcOrd="0" destOrd="0" presId="urn:microsoft.com/office/officeart/2005/8/layout/vList2"/>
    <dgm:cxn modelId="{2D211A20-91FD-4802-972F-BC8435CB9453}" srcId="{DCFB4208-52B5-4BCF-866D-FD65F0BC0BA4}" destId="{D4E3D4A0-6007-454F-B607-FCA6E82E4899}" srcOrd="0" destOrd="0" parTransId="{9D7B1072-8264-4675-9772-138642B349E7}" sibTransId="{AEDCC978-BC57-4634-AA0C-705EDDF28F38}"/>
    <dgm:cxn modelId="{62E82FB1-A818-4945-A41C-ECC367F1E571}" type="presOf" srcId="{D4E3D4A0-6007-454F-B607-FCA6E82E4899}" destId="{7818C34D-4C8A-4AD0-81B6-A0E684CC951A}" srcOrd="0" destOrd="0" presId="urn:microsoft.com/office/officeart/2005/8/layout/vList2"/>
    <dgm:cxn modelId="{575CD1FB-BCB9-490B-96B3-74F2BF54AF93}" srcId="{DCFB4208-52B5-4BCF-866D-FD65F0BC0BA4}" destId="{9381CB0E-D3D7-4476-B76C-7A8069D291FD}" srcOrd="1" destOrd="0" parTransId="{1AAF6EC3-C0D1-429E-9BDA-A7FF7E275562}" sibTransId="{B31870F8-FE54-4F31-BA9D-5F934EC07FF1}"/>
    <dgm:cxn modelId="{D104F6A2-577A-472F-AA23-7343CA72B6DF}" type="presParOf" srcId="{11671319-C831-424C-B2FE-5A4937EE2700}" destId="{7818C34D-4C8A-4AD0-81B6-A0E684CC951A}" srcOrd="0" destOrd="0" presId="urn:microsoft.com/office/officeart/2005/8/layout/vList2"/>
    <dgm:cxn modelId="{0C8DDE35-B2B4-4933-ADD9-CA3CA32A10A4}" type="presParOf" srcId="{11671319-C831-424C-B2FE-5A4937EE2700}" destId="{4D9D7A48-8684-48BA-98BA-4975822C1570}" srcOrd="1" destOrd="0" presId="urn:microsoft.com/office/officeart/2005/8/layout/vList2"/>
    <dgm:cxn modelId="{DD083E0A-49E1-42C0-B834-5AF2F00E3F4D}" type="presParOf" srcId="{11671319-C831-424C-B2FE-5A4937EE2700}" destId="{879318AF-225F-4C92-A901-7632C2FFDD1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106FEB-F752-4DAC-A31B-0BBE0DE30B45}" type="doc">
      <dgm:prSet loTypeId="urn:microsoft.com/office/officeart/2005/8/layout/hierarchy1" loCatId="hierarchy" qsTypeId="urn:microsoft.com/office/officeart/2005/8/quickstyle/simple2" qsCatId="simple" csTypeId="urn:microsoft.com/office/officeart/2005/8/colors/colorful3" csCatId="colorful"/>
      <dgm:spPr/>
      <dgm:t>
        <a:bodyPr/>
        <a:lstStyle/>
        <a:p>
          <a:endParaRPr lang="en-US"/>
        </a:p>
      </dgm:t>
    </dgm:pt>
    <dgm:pt modelId="{92F6BBA1-D0C8-4940-8754-F815D85BD3C8}">
      <dgm:prSet custT="1"/>
      <dgm:spPr/>
      <dgm:t>
        <a:bodyPr/>
        <a:lstStyle/>
        <a:p>
          <a:r>
            <a:rPr lang="en-US" sz="1600" dirty="0">
              <a:latin typeface="Arial" panose="020B0604020202020204" pitchFamily="34" charset="0"/>
              <a:cs typeface="Arial" panose="020B0604020202020204" pitchFamily="34" charset="0"/>
            </a:rPr>
            <a:t>Technological advances continue to support and connect globally dispersed teams in the business environment; through their collaborative learning experiences, students may also develop similar collaborative competencies through interacting with their peers using technology (Alyami et al., 2023).</a:t>
          </a:r>
        </a:p>
      </dgm:t>
    </dgm:pt>
    <dgm:pt modelId="{4B2BEAFE-6698-471B-BBB0-F90E2F7709DE}" type="parTrans" cxnId="{B742D8B7-09C6-49C7-8119-CBCE3EF6E8E5}">
      <dgm:prSet/>
      <dgm:spPr/>
      <dgm:t>
        <a:bodyPr/>
        <a:lstStyle/>
        <a:p>
          <a:endParaRPr lang="en-US"/>
        </a:p>
      </dgm:t>
    </dgm:pt>
    <dgm:pt modelId="{4B672BF1-EF73-4FCF-8021-B098209D283E}" type="sibTrans" cxnId="{B742D8B7-09C6-49C7-8119-CBCE3EF6E8E5}">
      <dgm:prSet/>
      <dgm:spPr/>
      <dgm:t>
        <a:bodyPr/>
        <a:lstStyle/>
        <a:p>
          <a:endParaRPr lang="en-US"/>
        </a:p>
      </dgm:t>
    </dgm:pt>
    <dgm:pt modelId="{38A6062C-2462-47D4-9EFD-DCF6784AEEB9}">
      <dgm:prSet custT="1"/>
      <dgm:spPr/>
      <dgm:t>
        <a:bodyPr/>
        <a:lstStyle/>
        <a:p>
          <a:r>
            <a:rPr lang="en-US" sz="1600" dirty="0">
              <a:latin typeface="Arial" panose="020B0604020202020204" pitchFamily="34" charset="0"/>
              <a:cs typeface="Arial" panose="020B0604020202020204" pitchFamily="34" charset="0"/>
            </a:rPr>
            <a:t>Companies using Blockchain technology for their collaborative business processes may provide their partners with confidence and trust, as well as provide transparency and accountability across international borders (Liu, Hai and Li, 2023).</a:t>
          </a:r>
        </a:p>
      </dgm:t>
    </dgm:pt>
    <dgm:pt modelId="{7A0EA289-7F09-44DB-B980-F52209EA0D0A}" type="parTrans" cxnId="{E9DD987E-078B-4302-A0FA-08E91200F5E6}">
      <dgm:prSet/>
      <dgm:spPr/>
      <dgm:t>
        <a:bodyPr/>
        <a:lstStyle/>
        <a:p>
          <a:endParaRPr lang="en-US"/>
        </a:p>
      </dgm:t>
    </dgm:pt>
    <dgm:pt modelId="{A0E608A4-6534-4064-B491-E617F613AFCA}" type="sibTrans" cxnId="{E9DD987E-078B-4302-A0FA-08E91200F5E6}">
      <dgm:prSet/>
      <dgm:spPr/>
      <dgm:t>
        <a:bodyPr/>
        <a:lstStyle/>
        <a:p>
          <a:endParaRPr lang="en-US"/>
        </a:p>
      </dgm:t>
    </dgm:pt>
    <dgm:pt modelId="{955E569B-F48C-4FB4-8ED4-0322B01281E0}" type="pres">
      <dgm:prSet presAssocID="{DF106FEB-F752-4DAC-A31B-0BBE0DE30B45}" presName="hierChild1" presStyleCnt="0">
        <dgm:presLayoutVars>
          <dgm:chPref val="1"/>
          <dgm:dir/>
          <dgm:animOne val="branch"/>
          <dgm:animLvl val="lvl"/>
          <dgm:resizeHandles/>
        </dgm:presLayoutVars>
      </dgm:prSet>
      <dgm:spPr/>
    </dgm:pt>
    <dgm:pt modelId="{0626D3B9-4CF8-47C5-9E51-9D1B04688ECA}" type="pres">
      <dgm:prSet presAssocID="{92F6BBA1-D0C8-4940-8754-F815D85BD3C8}" presName="hierRoot1" presStyleCnt="0"/>
      <dgm:spPr/>
    </dgm:pt>
    <dgm:pt modelId="{9A476E5C-3B25-4922-83B2-68EE31B904C2}" type="pres">
      <dgm:prSet presAssocID="{92F6BBA1-D0C8-4940-8754-F815D85BD3C8}" presName="composite" presStyleCnt="0"/>
      <dgm:spPr/>
    </dgm:pt>
    <dgm:pt modelId="{E2014D04-3A47-415F-8F43-98F16EB76DE3}" type="pres">
      <dgm:prSet presAssocID="{92F6BBA1-D0C8-4940-8754-F815D85BD3C8}" presName="background" presStyleLbl="node0" presStyleIdx="0" presStyleCnt="2"/>
      <dgm:spPr/>
    </dgm:pt>
    <dgm:pt modelId="{B50DE59D-DAF3-49A7-AAA6-37A9C0AA2DFA}" type="pres">
      <dgm:prSet presAssocID="{92F6BBA1-D0C8-4940-8754-F815D85BD3C8}" presName="text" presStyleLbl="fgAcc0" presStyleIdx="0" presStyleCnt="2">
        <dgm:presLayoutVars>
          <dgm:chPref val="3"/>
        </dgm:presLayoutVars>
      </dgm:prSet>
      <dgm:spPr/>
    </dgm:pt>
    <dgm:pt modelId="{CD41858C-2CA8-4F78-9E60-299001618286}" type="pres">
      <dgm:prSet presAssocID="{92F6BBA1-D0C8-4940-8754-F815D85BD3C8}" presName="hierChild2" presStyleCnt="0"/>
      <dgm:spPr/>
    </dgm:pt>
    <dgm:pt modelId="{D42A7635-A112-4F20-A984-795A39777A02}" type="pres">
      <dgm:prSet presAssocID="{38A6062C-2462-47D4-9EFD-DCF6784AEEB9}" presName="hierRoot1" presStyleCnt="0"/>
      <dgm:spPr/>
    </dgm:pt>
    <dgm:pt modelId="{CDFF3016-37AF-4640-8CF9-CD4C981FD81A}" type="pres">
      <dgm:prSet presAssocID="{38A6062C-2462-47D4-9EFD-DCF6784AEEB9}" presName="composite" presStyleCnt="0"/>
      <dgm:spPr/>
    </dgm:pt>
    <dgm:pt modelId="{F02B76A0-C776-4658-BA31-34A906729660}" type="pres">
      <dgm:prSet presAssocID="{38A6062C-2462-47D4-9EFD-DCF6784AEEB9}" presName="background" presStyleLbl="node0" presStyleIdx="1" presStyleCnt="2"/>
      <dgm:spPr/>
    </dgm:pt>
    <dgm:pt modelId="{77E4EDF4-98BD-45D3-94ED-AC2F227EBF0F}" type="pres">
      <dgm:prSet presAssocID="{38A6062C-2462-47D4-9EFD-DCF6784AEEB9}" presName="text" presStyleLbl="fgAcc0" presStyleIdx="1" presStyleCnt="2">
        <dgm:presLayoutVars>
          <dgm:chPref val="3"/>
        </dgm:presLayoutVars>
      </dgm:prSet>
      <dgm:spPr/>
    </dgm:pt>
    <dgm:pt modelId="{0B377D87-DAB8-4FE3-B7F9-23E5BAAE3F37}" type="pres">
      <dgm:prSet presAssocID="{38A6062C-2462-47D4-9EFD-DCF6784AEEB9}" presName="hierChild2" presStyleCnt="0"/>
      <dgm:spPr/>
    </dgm:pt>
  </dgm:ptLst>
  <dgm:cxnLst>
    <dgm:cxn modelId="{B27C5524-16DB-40A9-A466-80E817C39348}" type="presOf" srcId="{DF106FEB-F752-4DAC-A31B-0BBE0DE30B45}" destId="{955E569B-F48C-4FB4-8ED4-0322B01281E0}" srcOrd="0" destOrd="0" presId="urn:microsoft.com/office/officeart/2005/8/layout/hierarchy1"/>
    <dgm:cxn modelId="{09D7C343-8A79-436E-87A0-EE35F0F7945A}" type="presOf" srcId="{92F6BBA1-D0C8-4940-8754-F815D85BD3C8}" destId="{B50DE59D-DAF3-49A7-AAA6-37A9C0AA2DFA}" srcOrd="0" destOrd="0" presId="urn:microsoft.com/office/officeart/2005/8/layout/hierarchy1"/>
    <dgm:cxn modelId="{E9DD987E-078B-4302-A0FA-08E91200F5E6}" srcId="{DF106FEB-F752-4DAC-A31B-0BBE0DE30B45}" destId="{38A6062C-2462-47D4-9EFD-DCF6784AEEB9}" srcOrd="1" destOrd="0" parTransId="{7A0EA289-7F09-44DB-B980-F52209EA0D0A}" sibTransId="{A0E608A4-6534-4064-B491-E617F613AFCA}"/>
    <dgm:cxn modelId="{B742D8B7-09C6-49C7-8119-CBCE3EF6E8E5}" srcId="{DF106FEB-F752-4DAC-A31B-0BBE0DE30B45}" destId="{92F6BBA1-D0C8-4940-8754-F815D85BD3C8}" srcOrd="0" destOrd="0" parTransId="{4B2BEAFE-6698-471B-BBB0-F90E2F7709DE}" sibTransId="{4B672BF1-EF73-4FCF-8021-B098209D283E}"/>
    <dgm:cxn modelId="{629CE9DE-3AB4-45C9-8252-48F9DFB215BE}" type="presOf" srcId="{38A6062C-2462-47D4-9EFD-DCF6784AEEB9}" destId="{77E4EDF4-98BD-45D3-94ED-AC2F227EBF0F}" srcOrd="0" destOrd="0" presId="urn:microsoft.com/office/officeart/2005/8/layout/hierarchy1"/>
    <dgm:cxn modelId="{25281F52-E624-4C9C-83D5-F1C5E9751912}" type="presParOf" srcId="{955E569B-F48C-4FB4-8ED4-0322B01281E0}" destId="{0626D3B9-4CF8-47C5-9E51-9D1B04688ECA}" srcOrd="0" destOrd="0" presId="urn:microsoft.com/office/officeart/2005/8/layout/hierarchy1"/>
    <dgm:cxn modelId="{92E57083-00DD-40A6-B27C-9F2011A2761C}" type="presParOf" srcId="{0626D3B9-4CF8-47C5-9E51-9D1B04688ECA}" destId="{9A476E5C-3B25-4922-83B2-68EE31B904C2}" srcOrd="0" destOrd="0" presId="urn:microsoft.com/office/officeart/2005/8/layout/hierarchy1"/>
    <dgm:cxn modelId="{4D4DE735-0079-4698-BEA4-890A84474BB8}" type="presParOf" srcId="{9A476E5C-3B25-4922-83B2-68EE31B904C2}" destId="{E2014D04-3A47-415F-8F43-98F16EB76DE3}" srcOrd="0" destOrd="0" presId="urn:microsoft.com/office/officeart/2005/8/layout/hierarchy1"/>
    <dgm:cxn modelId="{985B23DB-8596-4AB0-B552-01184CDC8E8F}" type="presParOf" srcId="{9A476E5C-3B25-4922-83B2-68EE31B904C2}" destId="{B50DE59D-DAF3-49A7-AAA6-37A9C0AA2DFA}" srcOrd="1" destOrd="0" presId="urn:microsoft.com/office/officeart/2005/8/layout/hierarchy1"/>
    <dgm:cxn modelId="{2B51734E-A66A-43A8-8A96-8E45B3F640A2}" type="presParOf" srcId="{0626D3B9-4CF8-47C5-9E51-9D1B04688ECA}" destId="{CD41858C-2CA8-4F78-9E60-299001618286}" srcOrd="1" destOrd="0" presId="urn:microsoft.com/office/officeart/2005/8/layout/hierarchy1"/>
    <dgm:cxn modelId="{3F0DE529-CD07-4261-AC0D-7B83538D0A33}" type="presParOf" srcId="{955E569B-F48C-4FB4-8ED4-0322B01281E0}" destId="{D42A7635-A112-4F20-A984-795A39777A02}" srcOrd="1" destOrd="0" presId="urn:microsoft.com/office/officeart/2005/8/layout/hierarchy1"/>
    <dgm:cxn modelId="{72A47EA9-5B95-48B7-9977-AEE862CD67C7}" type="presParOf" srcId="{D42A7635-A112-4F20-A984-795A39777A02}" destId="{CDFF3016-37AF-4640-8CF9-CD4C981FD81A}" srcOrd="0" destOrd="0" presId="urn:microsoft.com/office/officeart/2005/8/layout/hierarchy1"/>
    <dgm:cxn modelId="{EC0E2E13-2BCD-4BC9-8618-0362B929F141}" type="presParOf" srcId="{CDFF3016-37AF-4640-8CF9-CD4C981FD81A}" destId="{F02B76A0-C776-4658-BA31-34A906729660}" srcOrd="0" destOrd="0" presId="urn:microsoft.com/office/officeart/2005/8/layout/hierarchy1"/>
    <dgm:cxn modelId="{CA4F2969-1DAC-46C6-ADF7-717635865B2F}" type="presParOf" srcId="{CDFF3016-37AF-4640-8CF9-CD4C981FD81A}" destId="{77E4EDF4-98BD-45D3-94ED-AC2F227EBF0F}" srcOrd="1" destOrd="0" presId="urn:microsoft.com/office/officeart/2005/8/layout/hierarchy1"/>
    <dgm:cxn modelId="{915F6AE7-0A5A-4712-AB4C-8CFF520E69D6}" type="presParOf" srcId="{D42A7635-A112-4F20-A984-795A39777A02}" destId="{0B377D87-DAB8-4FE3-B7F9-23E5BAAE3F3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058946-CC14-4603-BE00-897A703805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9E0358-2854-48B8-BE61-BCFCBF3E00F9}">
      <dgm:prSet custT="1"/>
      <dgm:spPr/>
      <dgm:t>
        <a:bodyPr/>
        <a:lstStyle/>
        <a:p>
          <a:r>
            <a:rPr lang="en-US" sz="1600" dirty="0">
              <a:latin typeface="Arial" panose="020B0604020202020204" pitchFamily="34" charset="0"/>
              <a:cs typeface="Arial" panose="020B0604020202020204" pitchFamily="34" charset="0"/>
            </a:rPr>
            <a:t>Research shows that Collaborative Learning as an experience positively impacts students' engagement levels and performance. The combination of Collaborative Learning Experiences, and the encouragement of learners developing independent work ability and initiative, prepares learners to engage successfully in global roles that require working collaboratively and independently with colleagues and team members (Qureshi, et al., 2023).</a:t>
          </a:r>
        </a:p>
      </dgm:t>
    </dgm:pt>
    <dgm:pt modelId="{21080704-30D0-4BB1-9084-56286E10A29F}" type="parTrans" cxnId="{6FD39965-A312-4A3C-B9A3-BF585AE62F13}">
      <dgm:prSet/>
      <dgm:spPr/>
      <dgm:t>
        <a:bodyPr/>
        <a:lstStyle/>
        <a:p>
          <a:endParaRPr lang="en-US"/>
        </a:p>
      </dgm:t>
    </dgm:pt>
    <dgm:pt modelId="{5B2074BA-5E11-48AE-B606-49457677982F}" type="sibTrans" cxnId="{6FD39965-A312-4A3C-B9A3-BF585AE62F13}">
      <dgm:prSet/>
      <dgm:spPr/>
      <dgm:t>
        <a:bodyPr/>
        <a:lstStyle/>
        <a:p>
          <a:endParaRPr lang="en-US"/>
        </a:p>
      </dgm:t>
    </dgm:pt>
    <dgm:pt modelId="{BF1D9F54-118F-43ED-A09F-021F17B4B0ED}">
      <dgm:prSet custT="1"/>
      <dgm:spPr/>
      <dgm:t>
        <a:bodyPr/>
        <a:lstStyle/>
        <a:p>
          <a:r>
            <a:rPr lang="en-US" sz="1600" dirty="0">
              <a:latin typeface="Arial" panose="020B0604020202020204" pitchFamily="34" charset="0"/>
              <a:cs typeface="Arial" panose="020B0604020202020204" pitchFamily="34" charset="0"/>
            </a:rPr>
            <a:t>Collaborative Strategies capture the concept of shared ideas and respect for the value of different perspectives. Collaboratively developed strategies will provide an opportunity for increased performance because they often reflect the way that Global Teams innovate using collective intelligence (Vega-</a:t>
          </a:r>
          <a:r>
            <a:rPr lang="en-US" sz="1600" dirty="0" err="1">
              <a:latin typeface="Arial" panose="020B0604020202020204" pitchFamily="34" charset="0"/>
              <a:cs typeface="Arial" panose="020B0604020202020204" pitchFamily="34" charset="0"/>
            </a:rPr>
            <a:t>Abarzúa</a:t>
          </a:r>
          <a:r>
            <a:rPr lang="en-US" sz="1600" dirty="0">
              <a:latin typeface="Arial" panose="020B0604020202020204" pitchFamily="34" charset="0"/>
              <a:cs typeface="Arial" panose="020B0604020202020204" pitchFamily="34" charset="0"/>
            </a:rPr>
            <a:t> et al., 2022).</a:t>
          </a:r>
        </a:p>
      </dgm:t>
    </dgm:pt>
    <dgm:pt modelId="{B396D3B9-4933-468B-8D99-B8760C872760}" type="parTrans" cxnId="{9E882523-255F-407C-8DB3-CCEFA9571438}">
      <dgm:prSet/>
      <dgm:spPr/>
      <dgm:t>
        <a:bodyPr/>
        <a:lstStyle/>
        <a:p>
          <a:endParaRPr lang="en-US"/>
        </a:p>
      </dgm:t>
    </dgm:pt>
    <dgm:pt modelId="{AFF0484F-3204-4D0A-90DF-FE531A47E281}" type="sibTrans" cxnId="{9E882523-255F-407C-8DB3-CCEFA9571438}">
      <dgm:prSet/>
      <dgm:spPr/>
      <dgm:t>
        <a:bodyPr/>
        <a:lstStyle/>
        <a:p>
          <a:endParaRPr lang="en-US"/>
        </a:p>
      </dgm:t>
    </dgm:pt>
    <dgm:pt modelId="{E6A5EE50-2081-474C-8606-FDE4B6874A4A}" type="pres">
      <dgm:prSet presAssocID="{49058946-CC14-4603-BE00-897A7038057D}" presName="root" presStyleCnt="0">
        <dgm:presLayoutVars>
          <dgm:dir/>
          <dgm:resizeHandles val="exact"/>
        </dgm:presLayoutVars>
      </dgm:prSet>
      <dgm:spPr/>
    </dgm:pt>
    <dgm:pt modelId="{4A109FF4-C653-4E25-BC68-52B0336F61D5}" type="pres">
      <dgm:prSet presAssocID="{6E9E0358-2854-48B8-BE61-BCFCBF3E00F9}" presName="compNode" presStyleCnt="0"/>
      <dgm:spPr/>
    </dgm:pt>
    <dgm:pt modelId="{2C5DD3C2-46EF-4A20-9E7A-C35D3E7EDF04}" type="pres">
      <dgm:prSet presAssocID="{6E9E0358-2854-48B8-BE61-BCFCBF3E00F9}" presName="bgRect" presStyleLbl="bgShp" presStyleIdx="0" presStyleCnt="2"/>
      <dgm:spPr/>
    </dgm:pt>
    <dgm:pt modelId="{8ED91D15-693F-40DE-9C02-5E10349393F2}" type="pres">
      <dgm:prSet presAssocID="{6E9E0358-2854-48B8-BE61-BCFCBF3E00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E02201A-1932-4523-A3B8-DAAD72975A59}" type="pres">
      <dgm:prSet presAssocID="{6E9E0358-2854-48B8-BE61-BCFCBF3E00F9}" presName="spaceRect" presStyleCnt="0"/>
      <dgm:spPr/>
    </dgm:pt>
    <dgm:pt modelId="{02EC0AE9-2466-4A22-BED1-203869206395}" type="pres">
      <dgm:prSet presAssocID="{6E9E0358-2854-48B8-BE61-BCFCBF3E00F9}" presName="parTx" presStyleLbl="revTx" presStyleIdx="0" presStyleCnt="2">
        <dgm:presLayoutVars>
          <dgm:chMax val="0"/>
          <dgm:chPref val="0"/>
        </dgm:presLayoutVars>
      </dgm:prSet>
      <dgm:spPr/>
    </dgm:pt>
    <dgm:pt modelId="{E6773355-EE15-4012-8130-19ED5B50BF85}" type="pres">
      <dgm:prSet presAssocID="{5B2074BA-5E11-48AE-B606-49457677982F}" presName="sibTrans" presStyleCnt="0"/>
      <dgm:spPr/>
    </dgm:pt>
    <dgm:pt modelId="{E003D899-DE4A-41A9-AD5A-120F81FB03A0}" type="pres">
      <dgm:prSet presAssocID="{BF1D9F54-118F-43ED-A09F-021F17B4B0ED}" presName="compNode" presStyleCnt="0"/>
      <dgm:spPr/>
    </dgm:pt>
    <dgm:pt modelId="{736A426D-D198-454D-A252-11ED60E8337B}" type="pres">
      <dgm:prSet presAssocID="{BF1D9F54-118F-43ED-A09F-021F17B4B0ED}" presName="bgRect" presStyleLbl="bgShp" presStyleIdx="1" presStyleCnt="2"/>
      <dgm:spPr/>
    </dgm:pt>
    <dgm:pt modelId="{4084858F-D091-4844-A76F-08034AB4B567}" type="pres">
      <dgm:prSet presAssocID="{BF1D9F54-118F-43ED-A09F-021F17B4B0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9D5B2039-C24A-402D-8AF1-A87441529183}" type="pres">
      <dgm:prSet presAssocID="{BF1D9F54-118F-43ED-A09F-021F17B4B0ED}" presName="spaceRect" presStyleCnt="0"/>
      <dgm:spPr/>
    </dgm:pt>
    <dgm:pt modelId="{B928DADC-CF09-4B97-8F2B-037C89014D1E}" type="pres">
      <dgm:prSet presAssocID="{BF1D9F54-118F-43ED-A09F-021F17B4B0ED}" presName="parTx" presStyleLbl="revTx" presStyleIdx="1" presStyleCnt="2">
        <dgm:presLayoutVars>
          <dgm:chMax val="0"/>
          <dgm:chPref val="0"/>
        </dgm:presLayoutVars>
      </dgm:prSet>
      <dgm:spPr/>
    </dgm:pt>
  </dgm:ptLst>
  <dgm:cxnLst>
    <dgm:cxn modelId="{C5F82012-221A-452A-9D7A-8D4821ECBF58}" type="presOf" srcId="{BF1D9F54-118F-43ED-A09F-021F17B4B0ED}" destId="{B928DADC-CF09-4B97-8F2B-037C89014D1E}" srcOrd="0" destOrd="0" presId="urn:microsoft.com/office/officeart/2018/2/layout/IconVerticalSolidList"/>
    <dgm:cxn modelId="{9E882523-255F-407C-8DB3-CCEFA9571438}" srcId="{49058946-CC14-4603-BE00-897A7038057D}" destId="{BF1D9F54-118F-43ED-A09F-021F17B4B0ED}" srcOrd="1" destOrd="0" parTransId="{B396D3B9-4933-468B-8D99-B8760C872760}" sibTransId="{AFF0484F-3204-4D0A-90DF-FE531A47E281}"/>
    <dgm:cxn modelId="{0D31C423-1369-42E9-A0B8-A820D9319881}" type="presOf" srcId="{6E9E0358-2854-48B8-BE61-BCFCBF3E00F9}" destId="{02EC0AE9-2466-4A22-BED1-203869206395}" srcOrd="0" destOrd="0" presId="urn:microsoft.com/office/officeart/2018/2/layout/IconVerticalSolidList"/>
    <dgm:cxn modelId="{6FD39965-A312-4A3C-B9A3-BF585AE62F13}" srcId="{49058946-CC14-4603-BE00-897A7038057D}" destId="{6E9E0358-2854-48B8-BE61-BCFCBF3E00F9}" srcOrd="0" destOrd="0" parTransId="{21080704-30D0-4BB1-9084-56286E10A29F}" sibTransId="{5B2074BA-5E11-48AE-B606-49457677982F}"/>
    <dgm:cxn modelId="{2846EFB8-FB54-4C6E-92D8-82C870BB67A9}" type="presOf" srcId="{49058946-CC14-4603-BE00-897A7038057D}" destId="{E6A5EE50-2081-474C-8606-FDE4B6874A4A}" srcOrd="0" destOrd="0" presId="urn:microsoft.com/office/officeart/2018/2/layout/IconVerticalSolidList"/>
    <dgm:cxn modelId="{41DC7D57-B699-4ADC-8F01-1A9D52059225}" type="presParOf" srcId="{E6A5EE50-2081-474C-8606-FDE4B6874A4A}" destId="{4A109FF4-C653-4E25-BC68-52B0336F61D5}" srcOrd="0" destOrd="0" presId="urn:microsoft.com/office/officeart/2018/2/layout/IconVerticalSolidList"/>
    <dgm:cxn modelId="{6F67EB56-2D74-4583-BF37-9CBFFD637B14}" type="presParOf" srcId="{4A109FF4-C653-4E25-BC68-52B0336F61D5}" destId="{2C5DD3C2-46EF-4A20-9E7A-C35D3E7EDF04}" srcOrd="0" destOrd="0" presId="urn:microsoft.com/office/officeart/2018/2/layout/IconVerticalSolidList"/>
    <dgm:cxn modelId="{432777E0-4644-4B09-8C3D-368AB44FD369}" type="presParOf" srcId="{4A109FF4-C653-4E25-BC68-52B0336F61D5}" destId="{8ED91D15-693F-40DE-9C02-5E10349393F2}" srcOrd="1" destOrd="0" presId="urn:microsoft.com/office/officeart/2018/2/layout/IconVerticalSolidList"/>
    <dgm:cxn modelId="{79B20D66-3775-4BD3-9D03-922592FEA9D8}" type="presParOf" srcId="{4A109FF4-C653-4E25-BC68-52B0336F61D5}" destId="{1E02201A-1932-4523-A3B8-DAAD72975A59}" srcOrd="2" destOrd="0" presId="urn:microsoft.com/office/officeart/2018/2/layout/IconVerticalSolidList"/>
    <dgm:cxn modelId="{4C65AEBE-1163-4592-B080-8CDDECBE6295}" type="presParOf" srcId="{4A109FF4-C653-4E25-BC68-52B0336F61D5}" destId="{02EC0AE9-2466-4A22-BED1-203869206395}" srcOrd="3" destOrd="0" presId="urn:microsoft.com/office/officeart/2018/2/layout/IconVerticalSolidList"/>
    <dgm:cxn modelId="{0415689A-62F4-4EDD-A67B-E2FA40AE4856}" type="presParOf" srcId="{E6A5EE50-2081-474C-8606-FDE4B6874A4A}" destId="{E6773355-EE15-4012-8130-19ED5B50BF85}" srcOrd="1" destOrd="0" presId="urn:microsoft.com/office/officeart/2018/2/layout/IconVerticalSolidList"/>
    <dgm:cxn modelId="{52D6F44A-43FB-4206-83CC-4E51B770DA05}" type="presParOf" srcId="{E6A5EE50-2081-474C-8606-FDE4B6874A4A}" destId="{E003D899-DE4A-41A9-AD5A-120F81FB03A0}" srcOrd="2" destOrd="0" presId="urn:microsoft.com/office/officeart/2018/2/layout/IconVerticalSolidList"/>
    <dgm:cxn modelId="{31DA9058-8C5F-4A06-8C69-6FA8A41D01A0}" type="presParOf" srcId="{E003D899-DE4A-41A9-AD5A-120F81FB03A0}" destId="{736A426D-D198-454D-A252-11ED60E8337B}" srcOrd="0" destOrd="0" presId="urn:microsoft.com/office/officeart/2018/2/layout/IconVerticalSolidList"/>
    <dgm:cxn modelId="{F4A70F2F-101F-4507-A8BC-61A3AC7F4B46}" type="presParOf" srcId="{E003D899-DE4A-41A9-AD5A-120F81FB03A0}" destId="{4084858F-D091-4844-A76F-08034AB4B567}" srcOrd="1" destOrd="0" presId="urn:microsoft.com/office/officeart/2018/2/layout/IconVerticalSolidList"/>
    <dgm:cxn modelId="{CDDDF010-8301-4C8C-971E-A758A9A04D7E}" type="presParOf" srcId="{E003D899-DE4A-41A9-AD5A-120F81FB03A0}" destId="{9D5B2039-C24A-402D-8AF1-A87441529183}" srcOrd="2" destOrd="0" presId="urn:microsoft.com/office/officeart/2018/2/layout/IconVerticalSolidList"/>
    <dgm:cxn modelId="{7324AE98-3BCE-44A8-8290-009504DEAB32}" type="presParOf" srcId="{E003D899-DE4A-41A9-AD5A-120F81FB03A0}" destId="{B928DADC-CF09-4B97-8F2B-037C89014D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8C34D-4C8A-4AD0-81B6-A0E684CC951A}">
      <dsp:nvSpPr>
        <dsp:cNvPr id="0" name=""/>
        <dsp:cNvSpPr/>
      </dsp:nvSpPr>
      <dsp:spPr>
        <a:xfrm>
          <a:off x="0" y="454774"/>
          <a:ext cx="6015571" cy="1538824"/>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latin typeface="Arial" panose="020B0604020202020204" pitchFamily="34" charset="0"/>
              <a:cs typeface="Arial" panose="020B0604020202020204" pitchFamily="34" charset="0"/>
            </a:rPr>
            <a:t>Time zones, cultural differences in communication, and unequal levels of participation, are all barriers to successful collaboration between people from different countries and regions; these are also barriers for effectiveness in a Collaborative Learning Environment (Stacey, 1999).</a:t>
          </a:r>
          <a:endParaRPr lang="en-GB" sz="1600" kern="1200" dirty="0">
            <a:latin typeface="Arial" panose="020B0604020202020204" pitchFamily="34" charset="0"/>
            <a:cs typeface="Arial" panose="020B0604020202020204" pitchFamily="34" charset="0"/>
          </a:endParaRPr>
        </a:p>
      </dsp:txBody>
      <dsp:txXfrm>
        <a:off x="75119" y="529893"/>
        <a:ext cx="5865333" cy="1388586"/>
      </dsp:txXfrm>
    </dsp:sp>
    <dsp:sp modelId="{879318AF-225F-4C92-A901-7632C2FFDD1D}">
      <dsp:nvSpPr>
        <dsp:cNvPr id="0" name=""/>
        <dsp:cNvSpPr/>
      </dsp:nvSpPr>
      <dsp:spPr>
        <a:xfrm>
          <a:off x="0" y="2180799"/>
          <a:ext cx="6015571" cy="1538824"/>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latin typeface="Arial" panose="020B0604020202020204" pitchFamily="34" charset="0"/>
              <a:cs typeface="Arial" panose="020B0604020202020204" pitchFamily="34" charset="0"/>
            </a:rPr>
            <a:t>Establishing a clear structure and awareness of role definitions and inclusion strategies will allow for greater preparation by learners for collaboration in the Global Collaborative Environment, ensuring that learners have greater readiness to navigate the complexities of the Global Business Collaborative Environment (Herrera-Pavo, 2021).</a:t>
          </a:r>
          <a:endParaRPr lang="en-GB" sz="1600" kern="1200" dirty="0">
            <a:latin typeface="Arial" panose="020B0604020202020204" pitchFamily="34" charset="0"/>
            <a:cs typeface="Arial" panose="020B0604020202020204" pitchFamily="34" charset="0"/>
          </a:endParaRPr>
        </a:p>
      </dsp:txBody>
      <dsp:txXfrm>
        <a:off x="75119" y="2255918"/>
        <a:ext cx="5865333" cy="13885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4D04-3A47-415F-8F43-98F16EB76DE3}">
      <dsp:nvSpPr>
        <dsp:cNvPr id="0" name=""/>
        <dsp:cNvSpPr/>
      </dsp:nvSpPr>
      <dsp:spPr>
        <a:xfrm>
          <a:off x="1203" y="536719"/>
          <a:ext cx="4223907" cy="2682181"/>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50DE59D-DAF3-49A7-AAA6-37A9C0AA2DFA}">
      <dsp:nvSpPr>
        <dsp:cNvPr id="0" name=""/>
        <dsp:cNvSpPr/>
      </dsp:nvSpPr>
      <dsp:spPr>
        <a:xfrm>
          <a:off x="470526" y="982576"/>
          <a:ext cx="4223907" cy="2682181"/>
        </a:xfrm>
        <a:prstGeom prst="roundRect">
          <a:avLst>
            <a:gd name="adj" fmla="val 10000"/>
          </a:avLst>
        </a:prstGeom>
        <a:solidFill>
          <a:schemeClr val="lt1">
            <a:alpha val="90000"/>
            <a:hueOff val="0"/>
            <a:satOff val="0"/>
            <a:lumOff val="0"/>
            <a:alphaOff val="0"/>
          </a:schemeClr>
        </a:solidFill>
        <a:ln w="1397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Technological advances continue to support and connect globally dispersed teams in the business environment; through their collaborative learning experiences, students may also develop similar collaborative competencies through interacting with their peers using technology (Alyami et al., 2023).</a:t>
          </a:r>
        </a:p>
      </dsp:txBody>
      <dsp:txXfrm>
        <a:off x="549084" y="1061134"/>
        <a:ext cx="4066791" cy="2525065"/>
      </dsp:txXfrm>
    </dsp:sp>
    <dsp:sp modelId="{F02B76A0-C776-4658-BA31-34A906729660}">
      <dsp:nvSpPr>
        <dsp:cNvPr id="0" name=""/>
        <dsp:cNvSpPr/>
      </dsp:nvSpPr>
      <dsp:spPr>
        <a:xfrm>
          <a:off x="5163757" y="536719"/>
          <a:ext cx="4223907" cy="2682181"/>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7E4EDF4-98BD-45D3-94ED-AC2F227EBF0F}">
      <dsp:nvSpPr>
        <dsp:cNvPr id="0" name=""/>
        <dsp:cNvSpPr/>
      </dsp:nvSpPr>
      <dsp:spPr>
        <a:xfrm>
          <a:off x="5633080" y="982576"/>
          <a:ext cx="4223907" cy="2682181"/>
        </a:xfrm>
        <a:prstGeom prst="roundRect">
          <a:avLst>
            <a:gd name="adj" fmla="val 10000"/>
          </a:avLst>
        </a:prstGeom>
        <a:solidFill>
          <a:schemeClr val="lt1">
            <a:alpha val="90000"/>
            <a:hueOff val="0"/>
            <a:satOff val="0"/>
            <a:lumOff val="0"/>
            <a:alphaOff val="0"/>
          </a:schemeClr>
        </a:solidFill>
        <a:ln w="1397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Companies using Blockchain technology for their collaborative business processes may provide their partners with confidence and trust, as well as provide transparency and accountability across international borders (Liu, Hai and Li, 2023).</a:t>
          </a:r>
        </a:p>
      </dsp:txBody>
      <dsp:txXfrm>
        <a:off x="5711638" y="1061134"/>
        <a:ext cx="4066791" cy="2525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DD3C2-46EF-4A20-9E7A-C35D3E7EDF04}">
      <dsp:nvSpPr>
        <dsp:cNvPr id="0" name=""/>
        <dsp:cNvSpPr/>
      </dsp:nvSpPr>
      <dsp:spPr>
        <a:xfrm>
          <a:off x="0" y="486896"/>
          <a:ext cx="9888131" cy="163253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91D15-693F-40DE-9C02-5E10349393F2}">
      <dsp:nvSpPr>
        <dsp:cNvPr id="0" name=""/>
        <dsp:cNvSpPr/>
      </dsp:nvSpPr>
      <dsp:spPr>
        <a:xfrm>
          <a:off x="493841" y="854216"/>
          <a:ext cx="897893" cy="897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EC0AE9-2466-4A22-BED1-203869206395}">
      <dsp:nvSpPr>
        <dsp:cNvPr id="0" name=""/>
        <dsp:cNvSpPr/>
      </dsp:nvSpPr>
      <dsp:spPr>
        <a:xfrm>
          <a:off x="1885577" y="486896"/>
          <a:ext cx="8002553" cy="163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77" tIns="172777" rIns="172777" bIns="1727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Research shows that Collaborative Learning as an experience positively impacts students' engagement levels and performance. The combination of Collaborative Learning Experiences, and the encouragement of learners developing independent work ability and initiative, prepares learners to engage successfully in global roles that require working collaboratively and independently with colleagues and team members (Qureshi, et al., 2023).</a:t>
          </a:r>
        </a:p>
      </dsp:txBody>
      <dsp:txXfrm>
        <a:off x="1885577" y="486896"/>
        <a:ext cx="8002553" cy="1632534"/>
      </dsp:txXfrm>
    </dsp:sp>
    <dsp:sp modelId="{736A426D-D198-454D-A252-11ED60E8337B}">
      <dsp:nvSpPr>
        <dsp:cNvPr id="0" name=""/>
        <dsp:cNvSpPr/>
      </dsp:nvSpPr>
      <dsp:spPr>
        <a:xfrm>
          <a:off x="0" y="2463122"/>
          <a:ext cx="9888131" cy="163253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4858F-D091-4844-A76F-08034AB4B567}">
      <dsp:nvSpPr>
        <dsp:cNvPr id="0" name=""/>
        <dsp:cNvSpPr/>
      </dsp:nvSpPr>
      <dsp:spPr>
        <a:xfrm>
          <a:off x="493841" y="2830442"/>
          <a:ext cx="897893" cy="897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28DADC-CF09-4B97-8F2B-037C89014D1E}">
      <dsp:nvSpPr>
        <dsp:cNvPr id="0" name=""/>
        <dsp:cNvSpPr/>
      </dsp:nvSpPr>
      <dsp:spPr>
        <a:xfrm>
          <a:off x="1885577" y="2463122"/>
          <a:ext cx="8002553" cy="1632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77" tIns="172777" rIns="172777" bIns="1727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Collaborative Strategies capture the concept of shared ideas and respect for the value of different perspectives. Collaboratively developed strategies will provide an opportunity for increased performance because they often reflect the way that Global Teams innovate using collective intelligence (Vega-</a:t>
          </a:r>
          <a:r>
            <a:rPr lang="en-US" sz="1600" kern="1200" dirty="0" err="1">
              <a:latin typeface="Arial" panose="020B0604020202020204" pitchFamily="34" charset="0"/>
              <a:cs typeface="Arial" panose="020B0604020202020204" pitchFamily="34" charset="0"/>
            </a:rPr>
            <a:t>Abarzúa</a:t>
          </a:r>
          <a:r>
            <a:rPr lang="en-US" sz="1600" kern="1200" dirty="0">
              <a:latin typeface="Arial" panose="020B0604020202020204" pitchFamily="34" charset="0"/>
              <a:cs typeface="Arial" panose="020B0604020202020204" pitchFamily="34" charset="0"/>
            </a:rPr>
            <a:t> et al., 2022).</a:t>
          </a:r>
        </a:p>
      </dsp:txBody>
      <dsp:txXfrm>
        <a:off x="1885577" y="2463122"/>
        <a:ext cx="8002553" cy="16325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Date Placeholder 7"/>
          <p:cNvSpPr>
            <a:spLocks noGrp="1"/>
          </p:cNvSpPr>
          <p:nvPr>
            <p:ph type="dt" sz="half" idx="10"/>
          </p:nvPr>
        </p:nvSpPr>
        <p:spPr/>
        <p:txBody>
          <a:bodyPr/>
          <a:lstStyle/>
          <a:p>
            <a:fld id="{193BA4B1-CAD3-42C8-8C5F-8FB8D47A64E6}" type="datetimeFigureOut">
              <a:rPr lang="en-GB" smtClean="0"/>
              <a:t>02/12/2025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187DAAE-C683-4882-B4F2-72DC3D1C6E53}" type="slidenum">
              <a:rPr lang="en-GB" smtClean="0"/>
              <a:t>‹#›</a:t>
            </a:fld>
            <a:endParaRPr lang="en-GB"/>
          </a:p>
        </p:txBody>
      </p:sp>
      <p:sp>
        <p:nvSpPr>
          <p:cNvPr id="11" name="Rectangle 10"/>
          <p:cNvSpPr/>
          <p:nvPr/>
        </p:nvSpPr>
        <p:spPr>
          <a:xfrm>
            <a:off x="11292840" y="0"/>
            <a:ext cx="91440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1702122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BA4B1-CAD3-42C8-8C5F-8FB8D47A64E6}"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5578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3BA4B1-CAD3-42C8-8C5F-8FB8D47A64E6}"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7DAAE-C683-4882-B4F2-72DC3D1C6E53}" type="slidenum">
              <a:rPr lang="en-GB" smtClean="0"/>
              <a:t>‹#›</a:t>
            </a:fld>
            <a:endParaRPr lang="en-GB"/>
          </a:p>
        </p:txBody>
      </p:sp>
      <p:sp>
        <p:nvSpPr>
          <p:cNvPr id="8" name="Rectangle 7"/>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64565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3BA4B1-CAD3-42C8-8C5F-8FB8D47A64E6}"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3978404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21606"/>
            <a:ext cx="4480560" cy="731520"/>
          </a:xfrm>
        </p:spPr>
        <p:txBody>
          <a:bodyPr anchor="b">
            <a:normAutofit/>
          </a:bodyPr>
          <a:lstStyle>
            <a:lvl1pPr marL="0" indent="0">
              <a:spcBef>
                <a:spcPts val="0"/>
              </a:spcBef>
              <a:buNone/>
              <a:defRPr sz="2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3"/>
          </p:nvPr>
        </p:nvSpPr>
        <p:spPr>
          <a:xfrm>
            <a:off x="6126480" y="1721606"/>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3BA4B1-CAD3-42C8-8C5F-8FB8D47A64E6}"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2337792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3BA4B1-CAD3-42C8-8C5F-8FB8D47A64E6}"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4266701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3BA4B1-CAD3-42C8-8C5F-8FB8D47A64E6}"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264699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3BA4B1-CAD3-42C8-8C5F-8FB8D47A64E6}"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1366781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14400" y="5257800"/>
            <a:ext cx="9982200" cy="914400"/>
          </a:xfrm>
        </p:spPr>
        <p:txBody>
          <a:bodyPr anchor="b">
            <a:normAutofit/>
          </a:bodyPr>
          <a:lstStyle>
            <a:lvl1pPr>
              <a:defRPr sz="2800" b="1">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3BA4B1-CAD3-42C8-8C5F-8FB8D47A64E6}"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2651400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BA4B1-CAD3-42C8-8C5F-8FB8D47A64E6}"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2763189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BA4B1-CAD3-42C8-8C5F-8FB8D47A64E6}"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7DAAE-C683-4882-B4F2-72DC3D1C6E53}" type="slidenum">
              <a:rPr lang="en-GB" smtClean="0"/>
              <a:t>‹#›</a:t>
            </a:fld>
            <a:endParaRPr lang="en-GB"/>
          </a:p>
        </p:txBody>
      </p:sp>
    </p:spTree>
    <p:extLst>
      <p:ext uri="{BB962C8B-B14F-4D97-AF65-F5344CB8AC3E}">
        <p14:creationId xmlns:p14="http://schemas.microsoft.com/office/powerpoint/2010/main" val="377817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262393"/>
            <a:ext cx="9692640" cy="1428929"/>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100" b="0">
                <a:solidFill>
                  <a:schemeClr val="tx2">
                    <a:lumMod val="40000"/>
                    <a:lumOff val="60000"/>
                  </a:schemeClr>
                </a:solidFill>
              </a:defRPr>
            </a:lvl1pPr>
          </a:lstStyle>
          <a:p>
            <a:fld id="{193BA4B1-CAD3-42C8-8C5F-8FB8D47A64E6}" type="datetimeFigureOut">
              <a:rPr lang="en-GB" smtClean="0"/>
              <a:t>02/12/2025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100">
                <a:solidFill>
                  <a:schemeClr val="tx2">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latin typeface="+mj-lt"/>
              </a:defRPr>
            </a:lvl1pPr>
          </a:lstStyle>
          <a:p>
            <a:fld id="{7187DAAE-C683-4882-B4F2-72DC3D1C6E53}" type="slidenum">
              <a:rPr lang="en-GB" smtClean="0"/>
              <a:t>‹#›</a:t>
            </a:fld>
            <a:endParaRPr lang="en-GB"/>
          </a:p>
        </p:txBody>
      </p:sp>
    </p:spTree>
    <p:extLst>
      <p:ext uri="{BB962C8B-B14F-4D97-AF65-F5344CB8AC3E}">
        <p14:creationId xmlns:p14="http://schemas.microsoft.com/office/powerpoint/2010/main" val="36753750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8751B-FFB3-A373-E3BE-96BE237F6B54}"/>
              </a:ext>
            </a:extLst>
          </p:cNvPr>
          <p:cNvSpPr>
            <a:spLocks noGrp="1"/>
          </p:cNvSpPr>
          <p:nvPr>
            <p:ph type="ctrTitle"/>
          </p:nvPr>
        </p:nvSpPr>
        <p:spPr>
          <a:xfrm>
            <a:off x="1639613" y="4901475"/>
            <a:ext cx="9777603" cy="1152524"/>
          </a:xfrm>
        </p:spPr>
        <p:txBody>
          <a:bodyPr>
            <a:normAutofit/>
          </a:bodyPr>
          <a:lstStyle/>
          <a:p>
            <a:r>
              <a:rPr lang="en-US" sz="4000" b="1" spc="0" dirty="0">
                <a:ln w="22225">
                  <a:solidFill>
                    <a:schemeClr val="accent2"/>
                  </a:solidFill>
                  <a:prstDash val="solid"/>
                </a:ln>
                <a:solidFill>
                  <a:schemeClr val="accent2">
                    <a:lumMod val="40000"/>
                    <a:lumOff val="60000"/>
                  </a:schemeClr>
                </a:solidFill>
                <a:latin typeface="Arial Black" panose="020B0A04020102020204" pitchFamily="34" charset="0"/>
              </a:rPr>
              <a:t>Collaborative Learning for Global Business Performance</a:t>
            </a:r>
            <a:endParaRPr lang="en-GB" sz="4000" b="1" spc="0" dirty="0">
              <a:ln w="22225">
                <a:solidFill>
                  <a:schemeClr val="accent2"/>
                </a:solidFill>
                <a:prstDash val="solid"/>
              </a:ln>
              <a:solidFill>
                <a:schemeClr val="accent2">
                  <a:lumMod val="40000"/>
                  <a:lumOff val="60000"/>
                </a:schemeClr>
              </a:solidFill>
              <a:latin typeface="Arial Black" panose="020B0A04020102020204" pitchFamily="34" charset="0"/>
            </a:endParaRPr>
          </a:p>
        </p:txBody>
      </p:sp>
      <p:sp>
        <p:nvSpPr>
          <p:cNvPr id="3" name="Subtitle 2">
            <a:extLst>
              <a:ext uri="{FF2B5EF4-FFF2-40B4-BE49-F238E27FC236}">
                <a16:creationId xmlns:a16="http://schemas.microsoft.com/office/drawing/2014/main" id="{72A0C99B-991C-E417-B2E3-4CC0423C9C5D}"/>
              </a:ext>
            </a:extLst>
          </p:cNvPr>
          <p:cNvSpPr>
            <a:spLocks noGrp="1"/>
          </p:cNvSpPr>
          <p:nvPr>
            <p:ph type="subTitle" idx="1"/>
          </p:nvPr>
        </p:nvSpPr>
        <p:spPr>
          <a:xfrm>
            <a:off x="7504386" y="6181675"/>
            <a:ext cx="4382815" cy="565785"/>
          </a:xfrm>
        </p:spPr>
        <p:txBody>
          <a:bodyPr>
            <a:normAutofit/>
          </a:bodyPr>
          <a:lstStyle/>
          <a:p>
            <a:r>
              <a:rPr lang="en-GB" sz="1800" b="1"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Black" panose="020B0A04020102020204" pitchFamily="34" charset="0"/>
              </a:rPr>
              <a:t>Student name: Cristina Sabau</a:t>
            </a:r>
          </a:p>
        </p:txBody>
      </p:sp>
      <p:pic>
        <p:nvPicPr>
          <p:cNvPr id="4" name="Picture 3">
            <a:extLst>
              <a:ext uri="{FF2B5EF4-FFF2-40B4-BE49-F238E27FC236}">
                <a16:creationId xmlns:a16="http://schemas.microsoft.com/office/drawing/2014/main" id="{65878CBC-DE81-D426-9860-EC396C35D8A4}"/>
              </a:ext>
            </a:extLst>
          </p:cNvPr>
          <p:cNvPicPr>
            <a:picLocks noChangeAspect="1"/>
          </p:cNvPicPr>
          <p:nvPr/>
        </p:nvPicPr>
        <p:blipFill>
          <a:blip r:embed="rId2"/>
          <a:srcRect t="12373" b="12892"/>
          <a:stretch>
            <a:fillRect/>
          </a:stretch>
        </p:blipFill>
        <p:spPr>
          <a:xfrm>
            <a:off x="356301" y="-182880"/>
            <a:ext cx="11734800" cy="4956679"/>
          </a:xfrm>
          <a:prstGeom prst="rect">
            <a:avLst/>
          </a:prstGeom>
          <a:effectLst>
            <a:softEdge rad="635000"/>
          </a:effectLst>
        </p:spPr>
      </p:pic>
    </p:spTree>
    <p:extLst>
      <p:ext uri="{BB962C8B-B14F-4D97-AF65-F5344CB8AC3E}">
        <p14:creationId xmlns:p14="http://schemas.microsoft.com/office/powerpoint/2010/main" val="2868544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ADDF-0C06-B0E6-8BA1-C31633C89191}"/>
              </a:ext>
            </a:extLst>
          </p:cNvPr>
          <p:cNvSpPr>
            <a:spLocks noGrp="1"/>
          </p:cNvSpPr>
          <p:nvPr>
            <p:ph type="title"/>
          </p:nvPr>
        </p:nvSpPr>
        <p:spPr>
          <a:xfrm>
            <a:off x="1229032" y="365760"/>
            <a:ext cx="5997678" cy="1325562"/>
          </a:xfrm>
        </p:spPr>
        <p:txBody>
          <a:bodyPr>
            <a:normAutofit/>
          </a:bodyPr>
          <a:lstStyle/>
          <a:p>
            <a:r>
              <a:rPr lang="en-US" sz="3200" dirty="0">
                <a:latin typeface="Arial Black" panose="020B0A04020102020204" pitchFamily="34" charset="0"/>
              </a:rPr>
              <a:t>Challenges in Global Collaborative Work</a:t>
            </a:r>
            <a:endParaRPr lang="en-GB" sz="3200" dirty="0">
              <a:latin typeface="Arial Black" panose="020B0A04020102020204" pitchFamily="34" charset="0"/>
            </a:endParaRPr>
          </a:p>
        </p:txBody>
      </p:sp>
      <p:graphicFrame>
        <p:nvGraphicFramePr>
          <p:cNvPr id="4" name="Content Placeholder 3">
            <a:extLst>
              <a:ext uri="{FF2B5EF4-FFF2-40B4-BE49-F238E27FC236}">
                <a16:creationId xmlns:a16="http://schemas.microsoft.com/office/drawing/2014/main" id="{975E7CCD-5DAE-6490-1183-F28CB0408FE1}"/>
              </a:ext>
            </a:extLst>
          </p:cNvPr>
          <p:cNvGraphicFramePr>
            <a:graphicFrameLocks noGrp="1"/>
          </p:cNvGraphicFramePr>
          <p:nvPr>
            <p:ph idx="1"/>
            <p:extLst>
              <p:ext uri="{D42A27DB-BD31-4B8C-83A1-F6EECF244321}">
                <p14:modId xmlns:p14="http://schemas.microsoft.com/office/powerpoint/2010/main" val="333295699"/>
              </p:ext>
            </p:extLst>
          </p:nvPr>
        </p:nvGraphicFramePr>
        <p:xfrm>
          <a:off x="643581" y="2062495"/>
          <a:ext cx="6015571" cy="41743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Colorful carved figures of humans">
            <a:extLst>
              <a:ext uri="{FF2B5EF4-FFF2-40B4-BE49-F238E27FC236}">
                <a16:creationId xmlns:a16="http://schemas.microsoft.com/office/drawing/2014/main" id="{5FC286FC-E617-0898-7ACC-D2B7216F3EBE}"/>
              </a:ext>
            </a:extLst>
          </p:cNvPr>
          <p:cNvPicPr>
            <a:picLocks noChangeAspect="1"/>
          </p:cNvPicPr>
          <p:nvPr/>
        </p:nvPicPr>
        <p:blipFill>
          <a:blip r:embed="rId7"/>
          <a:srcRect l="25944" r="25711" b="-1"/>
          <a:stretch>
            <a:fillRect/>
          </a:stretch>
        </p:blipFill>
        <p:spPr>
          <a:xfrm>
            <a:off x="7538689" y="10"/>
            <a:ext cx="4653311" cy="6857990"/>
          </a:xfrm>
          <a:prstGeom prst="rect">
            <a:avLst/>
          </a:prstGeom>
        </p:spPr>
      </p:pic>
    </p:spTree>
    <p:extLst>
      <p:ext uri="{BB962C8B-B14F-4D97-AF65-F5344CB8AC3E}">
        <p14:creationId xmlns:p14="http://schemas.microsoft.com/office/powerpoint/2010/main" val="3385007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E137-FEC8-013B-6B3C-10C7F8DF3EEE}"/>
              </a:ext>
            </a:extLst>
          </p:cNvPr>
          <p:cNvSpPr>
            <a:spLocks noGrp="1"/>
          </p:cNvSpPr>
          <p:nvPr>
            <p:ph type="title"/>
          </p:nvPr>
        </p:nvSpPr>
        <p:spPr>
          <a:xfrm>
            <a:off x="4653439" y="365759"/>
            <a:ext cx="6262411" cy="1512201"/>
          </a:xfrm>
        </p:spPr>
        <p:txBody>
          <a:bodyPr>
            <a:normAutofit/>
          </a:bodyPr>
          <a:lstStyle/>
          <a:p>
            <a:r>
              <a:rPr lang="en-GB" sz="3200" dirty="0">
                <a:latin typeface="Arial Black" panose="020B0A04020102020204" pitchFamily="34" charset="0"/>
              </a:rPr>
              <a:t>Social Constructivism and International Collaboration</a:t>
            </a:r>
          </a:p>
        </p:txBody>
      </p:sp>
      <p:sp>
        <p:nvSpPr>
          <p:cNvPr id="3" name="Content Placeholder 2">
            <a:extLst>
              <a:ext uri="{FF2B5EF4-FFF2-40B4-BE49-F238E27FC236}">
                <a16:creationId xmlns:a16="http://schemas.microsoft.com/office/drawing/2014/main" id="{87713B72-B345-B1EC-1EAC-B49AF85C5484}"/>
              </a:ext>
            </a:extLst>
          </p:cNvPr>
          <p:cNvSpPr>
            <a:spLocks noGrp="1"/>
          </p:cNvSpPr>
          <p:nvPr>
            <p:ph idx="1"/>
          </p:nvPr>
        </p:nvSpPr>
        <p:spPr>
          <a:xfrm>
            <a:off x="4653439" y="2648607"/>
            <a:ext cx="6262411" cy="3724761"/>
          </a:xfrm>
        </p:spPr>
        <p:txBody>
          <a:bodyPr>
            <a:normAutofit/>
          </a:bodyPr>
          <a:lstStyle/>
          <a:p>
            <a:r>
              <a:rPr lang="en-US" sz="1600" dirty="0">
                <a:latin typeface="Arial" panose="020B0604020202020204" pitchFamily="34" charset="0"/>
                <a:cs typeface="Arial" panose="020B0604020202020204" pitchFamily="34" charset="0"/>
              </a:rPr>
              <a:t>Social Constructivism is the theoretical underpinnings of collaborative learning, as it asserts that learning requires social engagement with others through communication, as this is necessary to develop the necessary competencies needed to interact and work successfully with people from other cultures (Saleem, Kausar &amp; Deeba, 2021).</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Through the process of collaboration with their peers to negotiate meaning in their learning, learners may also develop greater intercultural sensitivity as they learn how global teams create common definitions or interpretations (Dascalu, 2014).</a:t>
            </a:r>
            <a:endParaRPr lang="en-GB"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E448B4-5789-959A-F352-475C0BAF9A10}"/>
              </a:ext>
            </a:extLst>
          </p:cNvPr>
          <p:cNvPicPr>
            <a:picLocks noChangeAspect="1"/>
          </p:cNvPicPr>
          <p:nvPr/>
        </p:nvPicPr>
        <p:blipFill>
          <a:blip r:embed="rId2"/>
          <a:stretch>
            <a:fillRect/>
          </a:stretch>
        </p:blipFill>
        <p:spPr>
          <a:xfrm>
            <a:off x="608166" y="321733"/>
            <a:ext cx="2825927" cy="1880526"/>
          </a:xfrm>
          <a:prstGeom prst="rect">
            <a:avLst/>
          </a:prstGeom>
        </p:spPr>
      </p:pic>
      <p:pic>
        <p:nvPicPr>
          <p:cNvPr id="4" name="Picture 3">
            <a:extLst>
              <a:ext uri="{FF2B5EF4-FFF2-40B4-BE49-F238E27FC236}">
                <a16:creationId xmlns:a16="http://schemas.microsoft.com/office/drawing/2014/main" id="{A3DD92E8-8040-0D27-F4DB-9B79FBCBD508}"/>
              </a:ext>
            </a:extLst>
          </p:cNvPr>
          <p:cNvPicPr>
            <a:picLocks noChangeAspect="1"/>
          </p:cNvPicPr>
          <p:nvPr/>
        </p:nvPicPr>
        <p:blipFill>
          <a:blip r:embed="rId3"/>
          <a:stretch>
            <a:fillRect/>
          </a:stretch>
        </p:blipFill>
        <p:spPr>
          <a:xfrm>
            <a:off x="336847" y="2724542"/>
            <a:ext cx="3368565" cy="1414796"/>
          </a:xfrm>
          <a:prstGeom prst="rect">
            <a:avLst/>
          </a:prstGeom>
        </p:spPr>
      </p:pic>
      <p:pic>
        <p:nvPicPr>
          <p:cNvPr id="5" name="Picture 4">
            <a:extLst>
              <a:ext uri="{FF2B5EF4-FFF2-40B4-BE49-F238E27FC236}">
                <a16:creationId xmlns:a16="http://schemas.microsoft.com/office/drawing/2014/main" id="{1F7A17AD-D275-38EF-3F52-B3CED7B5C79D}"/>
              </a:ext>
            </a:extLst>
          </p:cNvPr>
          <p:cNvPicPr>
            <a:picLocks noChangeAspect="1"/>
          </p:cNvPicPr>
          <p:nvPr/>
        </p:nvPicPr>
        <p:blipFill>
          <a:blip r:embed="rId4"/>
          <a:stretch>
            <a:fillRect/>
          </a:stretch>
        </p:blipFill>
        <p:spPr>
          <a:xfrm>
            <a:off x="359664" y="4658812"/>
            <a:ext cx="3322930" cy="1877455"/>
          </a:xfrm>
          <a:prstGeom prst="rect">
            <a:avLst/>
          </a:prstGeom>
        </p:spPr>
      </p:pic>
    </p:spTree>
    <p:extLst>
      <p:ext uri="{BB962C8B-B14F-4D97-AF65-F5344CB8AC3E}">
        <p14:creationId xmlns:p14="http://schemas.microsoft.com/office/powerpoint/2010/main" val="1112947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B2F5-C1C8-F6D9-3E19-EB6BC0E67556}"/>
              </a:ext>
            </a:extLst>
          </p:cNvPr>
          <p:cNvSpPr>
            <a:spLocks noGrp="1"/>
          </p:cNvSpPr>
          <p:nvPr>
            <p:ph type="title"/>
          </p:nvPr>
        </p:nvSpPr>
        <p:spPr>
          <a:xfrm>
            <a:off x="636927" y="365760"/>
            <a:ext cx="5322439" cy="1734207"/>
          </a:xfrm>
        </p:spPr>
        <p:txBody>
          <a:bodyPr>
            <a:normAutofit/>
          </a:bodyPr>
          <a:lstStyle/>
          <a:p>
            <a:r>
              <a:rPr lang="en-US" sz="3200" dirty="0">
                <a:latin typeface="Arial Black" panose="020B0A04020102020204" pitchFamily="34" charset="0"/>
              </a:rPr>
              <a:t>Collaborative Learning and Global Competitiveness</a:t>
            </a:r>
            <a:endParaRPr lang="en-GB" sz="32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6C5D3809-2967-B72A-3BF3-CA1F7BBA1577}"/>
              </a:ext>
            </a:extLst>
          </p:cNvPr>
          <p:cNvSpPr>
            <a:spLocks noGrp="1"/>
          </p:cNvSpPr>
          <p:nvPr>
            <p:ph idx="1"/>
          </p:nvPr>
        </p:nvSpPr>
        <p:spPr>
          <a:xfrm>
            <a:off x="245943" y="2459421"/>
            <a:ext cx="5383332" cy="3720716"/>
          </a:xfrm>
        </p:spPr>
        <p:txBody>
          <a:bodyPr>
            <a:noAutofit/>
          </a:bodyPr>
          <a:lstStyle/>
          <a:p>
            <a:r>
              <a:rPr lang="en-US" sz="1600" dirty="0">
                <a:latin typeface="Arial" panose="020B0604020202020204" pitchFamily="34" charset="0"/>
                <a:cs typeface="Arial" panose="020B0604020202020204" pitchFamily="34" charset="0"/>
              </a:rPr>
              <a:t>Collaborative Learning creates essential skills of working in teams and communicating effectively, which are essential for success in the global business world that is increasingly being shaped by collaboration across national and geographical boundaries (Yang, 2023).</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As the shift from an individual problem-solving approach to a cooperative problem-solving approach takes hold, this shift is evident in the promotion of collaborative structures among multi-national corporations and their supply chains and is becoming the norm for companies throughout the globe (Johnson, Johnson and Smith 1998).</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78B2236-E9BE-3F56-F693-CD7DBEC9F501}"/>
              </a:ext>
            </a:extLst>
          </p:cNvPr>
          <p:cNvPicPr>
            <a:picLocks noChangeAspect="1"/>
          </p:cNvPicPr>
          <p:nvPr/>
        </p:nvPicPr>
        <p:blipFill>
          <a:blip r:embed="rId2"/>
          <a:srcRect l="9197" r="15189" b="2"/>
          <a:stretch>
            <a:fillRect/>
          </a:stretch>
        </p:blipFill>
        <p:spPr>
          <a:xfrm>
            <a:off x="6095999" y="10"/>
            <a:ext cx="5075239" cy="3355932"/>
          </a:xfrm>
          <a:prstGeom prst="rect">
            <a:avLst/>
          </a:prstGeom>
        </p:spPr>
      </p:pic>
      <p:pic>
        <p:nvPicPr>
          <p:cNvPr id="5" name="Picture 4">
            <a:extLst>
              <a:ext uri="{FF2B5EF4-FFF2-40B4-BE49-F238E27FC236}">
                <a16:creationId xmlns:a16="http://schemas.microsoft.com/office/drawing/2014/main" id="{C17BDC10-BF46-ED70-F5CC-B19976C4AD48}"/>
              </a:ext>
            </a:extLst>
          </p:cNvPr>
          <p:cNvPicPr>
            <a:picLocks noChangeAspect="1"/>
          </p:cNvPicPr>
          <p:nvPr/>
        </p:nvPicPr>
        <p:blipFill>
          <a:blip r:embed="rId3"/>
          <a:srcRect l="8595" r="12982" b="1"/>
          <a:stretch>
            <a:fillRect/>
          </a:stretch>
        </p:blipFill>
        <p:spPr>
          <a:xfrm>
            <a:off x="6095999" y="3476625"/>
            <a:ext cx="5075238" cy="3381375"/>
          </a:xfrm>
          <a:prstGeom prst="rect">
            <a:avLst/>
          </a:prstGeom>
        </p:spPr>
      </p:pic>
    </p:spTree>
    <p:extLst>
      <p:ext uri="{BB962C8B-B14F-4D97-AF65-F5344CB8AC3E}">
        <p14:creationId xmlns:p14="http://schemas.microsoft.com/office/powerpoint/2010/main" val="400963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6182-143C-1629-648F-6AACB7B91AD4}"/>
              </a:ext>
            </a:extLst>
          </p:cNvPr>
          <p:cNvSpPr>
            <a:spLocks noGrp="1"/>
          </p:cNvSpPr>
          <p:nvPr>
            <p:ph type="title"/>
          </p:nvPr>
        </p:nvSpPr>
        <p:spPr>
          <a:xfrm>
            <a:off x="1261871" y="365760"/>
            <a:ext cx="9858383" cy="1325562"/>
          </a:xfrm>
        </p:spPr>
        <p:txBody>
          <a:bodyPr>
            <a:normAutofit/>
          </a:bodyPr>
          <a:lstStyle/>
          <a:p>
            <a:r>
              <a:rPr lang="en-US" sz="3200" dirty="0">
                <a:latin typeface="Arial Black" panose="020B0A04020102020204" pitchFamily="34" charset="0"/>
              </a:rPr>
              <a:t>Technology as a Global Collaboration Enabler</a:t>
            </a:r>
            <a:endParaRPr lang="en-GB" sz="3200" dirty="0">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4C07CC3A-A19D-AA2A-835A-BCA22B8C1F6E}"/>
              </a:ext>
            </a:extLst>
          </p:cNvPr>
          <p:cNvGraphicFramePr>
            <a:graphicFrameLocks noGrp="1"/>
          </p:cNvGraphicFramePr>
          <p:nvPr>
            <p:ph idx="1"/>
            <p:extLst>
              <p:ext uri="{D42A27DB-BD31-4B8C-83A1-F6EECF244321}">
                <p14:modId xmlns:p14="http://schemas.microsoft.com/office/powerpoint/2010/main" val="4138094354"/>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430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6D750-D172-DF05-24B7-85B7EDB0757F}"/>
              </a:ext>
            </a:extLst>
          </p:cNvPr>
          <p:cNvSpPr>
            <a:spLocks noGrp="1"/>
          </p:cNvSpPr>
          <p:nvPr>
            <p:ph type="title"/>
          </p:nvPr>
        </p:nvSpPr>
        <p:spPr>
          <a:xfrm>
            <a:off x="5820629" y="624315"/>
            <a:ext cx="5740750" cy="1325562"/>
          </a:xfrm>
        </p:spPr>
        <p:txBody>
          <a:bodyPr>
            <a:noAutofit/>
          </a:bodyPr>
          <a:lstStyle/>
          <a:p>
            <a:r>
              <a:rPr lang="en-US" sz="3200" dirty="0">
                <a:latin typeface="Arial Black" panose="020B0A04020102020204" pitchFamily="34" charset="0"/>
              </a:rPr>
              <a:t>Designing Collaborative Environments for Global Work</a:t>
            </a:r>
            <a:endParaRPr lang="en-GB" sz="32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2D26467-405D-1DAA-3326-047A33FAA67D}"/>
              </a:ext>
            </a:extLst>
          </p:cNvPr>
          <p:cNvSpPr>
            <a:spLocks noGrp="1"/>
          </p:cNvSpPr>
          <p:nvPr>
            <p:ph idx="1"/>
          </p:nvPr>
        </p:nvSpPr>
        <p:spPr>
          <a:xfrm>
            <a:off x="5811229" y="2396358"/>
            <a:ext cx="5079590" cy="3909191"/>
          </a:xfrm>
        </p:spPr>
        <p:txBody>
          <a:bodyPr>
            <a:noAutofit/>
          </a:bodyPr>
          <a:lstStyle/>
          <a:p>
            <a:r>
              <a:rPr lang="en-US" sz="1600" dirty="0">
                <a:solidFill>
                  <a:schemeClr val="tx1"/>
                </a:solidFill>
                <a:latin typeface="Arial" panose="020B0604020202020204" pitchFamily="34" charset="0"/>
                <a:cs typeface="Arial" panose="020B0604020202020204" pitchFamily="34" charset="0"/>
              </a:rPr>
              <a:t>Collaborative Learning Environments may promote communication, a sense of shared responsibility and establish a structured means of interacting with other members of a team that reflects the systematic approach that a global organisation uses to support its distributed teams (</a:t>
            </a:r>
            <a:r>
              <a:rPr lang="en-US" sz="1600" dirty="0" err="1">
                <a:solidFill>
                  <a:schemeClr val="tx1"/>
                </a:solidFill>
                <a:latin typeface="Arial" panose="020B0604020202020204" pitchFamily="34" charset="0"/>
                <a:cs typeface="Arial" panose="020B0604020202020204" pitchFamily="34" charset="0"/>
              </a:rPr>
              <a:t>Lowyck</a:t>
            </a:r>
            <a:r>
              <a:rPr lang="en-US" sz="1600" dirty="0">
                <a:solidFill>
                  <a:schemeClr val="tx1"/>
                </a:solidFill>
                <a:latin typeface="Arial" panose="020B0604020202020204" pitchFamily="34" charset="0"/>
                <a:cs typeface="Arial" panose="020B0604020202020204" pitchFamily="34" charset="0"/>
              </a:rPr>
              <a:t> &amp; </a:t>
            </a:r>
            <a:r>
              <a:rPr lang="en-US" sz="1600" dirty="0" err="1">
                <a:solidFill>
                  <a:schemeClr val="tx1"/>
                </a:solidFill>
                <a:latin typeface="Arial" panose="020B0604020202020204" pitchFamily="34" charset="0"/>
                <a:cs typeface="Arial" panose="020B0604020202020204" pitchFamily="34" charset="0"/>
              </a:rPr>
              <a:t>Poysa</a:t>
            </a:r>
            <a:r>
              <a:rPr lang="en-US" sz="1600" dirty="0">
                <a:solidFill>
                  <a:schemeClr val="tx1"/>
                </a:solidFill>
                <a:latin typeface="Arial" panose="020B0604020202020204" pitchFamily="34" charset="0"/>
                <a:cs typeface="Arial" panose="020B0604020202020204" pitchFamily="34" charset="0"/>
              </a:rPr>
              <a:t> 2001).</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Planning and designing a collaborative learning space carefully, provides an avenue for reducing inequity and for providing a sense of belonging, as do the inclusive practices adopted by the high-performing global teams that promote increased engagement and contributions from all team members (Wei, Shang &amp; Chen, 2022).</a:t>
            </a:r>
            <a:endParaRPr lang="en-GB" sz="16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4B3CAA5-90D1-FB01-DA0B-468A37816324}"/>
              </a:ext>
            </a:extLst>
          </p:cNvPr>
          <p:cNvPicPr>
            <a:picLocks noChangeAspect="1"/>
          </p:cNvPicPr>
          <p:nvPr/>
        </p:nvPicPr>
        <p:blipFill>
          <a:blip r:embed="rId2"/>
          <a:srcRect r="2060"/>
          <a:stretch>
            <a:fillRect/>
          </a:stretch>
        </p:blipFill>
        <p:spPr>
          <a:xfrm>
            <a:off x="-8294" y="-6"/>
            <a:ext cx="5615618" cy="4149490"/>
          </a:xfrm>
          <a:prstGeom prst="rect">
            <a:avLst/>
          </a:prstGeom>
        </p:spPr>
      </p:pic>
      <p:pic>
        <p:nvPicPr>
          <p:cNvPr id="4" name="Picture 3">
            <a:extLst>
              <a:ext uri="{FF2B5EF4-FFF2-40B4-BE49-F238E27FC236}">
                <a16:creationId xmlns:a16="http://schemas.microsoft.com/office/drawing/2014/main" id="{8D6AE308-80DD-8071-9107-66BB3850200C}"/>
              </a:ext>
            </a:extLst>
          </p:cNvPr>
          <p:cNvPicPr>
            <a:picLocks noChangeAspect="1"/>
          </p:cNvPicPr>
          <p:nvPr/>
        </p:nvPicPr>
        <p:blipFill>
          <a:blip r:embed="rId3"/>
          <a:srcRect l="2301" r="7444" b="-4"/>
          <a:stretch>
            <a:fillRect/>
          </a:stretch>
        </p:blipFill>
        <p:spPr>
          <a:xfrm>
            <a:off x="0" y="4254061"/>
            <a:ext cx="3008061" cy="2603939"/>
          </a:xfrm>
          <a:prstGeom prst="rect">
            <a:avLst/>
          </a:prstGeom>
        </p:spPr>
      </p:pic>
      <p:pic>
        <p:nvPicPr>
          <p:cNvPr id="5" name="Picture 4">
            <a:extLst>
              <a:ext uri="{FF2B5EF4-FFF2-40B4-BE49-F238E27FC236}">
                <a16:creationId xmlns:a16="http://schemas.microsoft.com/office/drawing/2014/main" id="{9D86468F-2DCF-D0A7-DD4F-D8781200E617}"/>
              </a:ext>
            </a:extLst>
          </p:cNvPr>
          <p:cNvPicPr>
            <a:picLocks noChangeAspect="1"/>
          </p:cNvPicPr>
          <p:nvPr/>
        </p:nvPicPr>
        <p:blipFill>
          <a:blip r:embed="rId4"/>
          <a:srcRect l="8723" r="4" b="4"/>
          <a:stretch>
            <a:fillRect/>
          </a:stretch>
        </p:blipFill>
        <p:spPr>
          <a:xfrm>
            <a:off x="3008061" y="4254061"/>
            <a:ext cx="2599262" cy="2603939"/>
          </a:xfrm>
          <a:prstGeom prst="rect">
            <a:avLst/>
          </a:prstGeom>
        </p:spPr>
      </p:pic>
    </p:spTree>
    <p:extLst>
      <p:ext uri="{BB962C8B-B14F-4D97-AF65-F5344CB8AC3E}">
        <p14:creationId xmlns:p14="http://schemas.microsoft.com/office/powerpoint/2010/main" val="1780458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63B3-4C58-73D9-D1F5-2D22FE8628AF}"/>
              </a:ext>
            </a:extLst>
          </p:cNvPr>
          <p:cNvSpPr>
            <a:spLocks noGrp="1"/>
          </p:cNvSpPr>
          <p:nvPr>
            <p:ph type="title"/>
          </p:nvPr>
        </p:nvSpPr>
        <p:spPr/>
        <p:txBody>
          <a:bodyPr>
            <a:normAutofit/>
          </a:bodyPr>
          <a:lstStyle/>
          <a:p>
            <a:r>
              <a:rPr lang="en-US" sz="3200" dirty="0">
                <a:latin typeface="Arial Black" panose="020B0A04020102020204" pitchFamily="34" charset="0"/>
              </a:rPr>
              <a:t>Engagement and Performance in International Teams</a:t>
            </a:r>
            <a:endParaRPr lang="en-GB" sz="3200" dirty="0">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17691AD8-42B7-7000-20A9-6F28F7F92250}"/>
              </a:ext>
            </a:extLst>
          </p:cNvPr>
          <p:cNvGraphicFramePr>
            <a:graphicFrameLocks noGrp="1"/>
          </p:cNvGraphicFramePr>
          <p:nvPr>
            <p:ph idx="1"/>
            <p:extLst>
              <p:ext uri="{D42A27DB-BD31-4B8C-83A1-F6EECF244321}">
                <p14:modId xmlns:p14="http://schemas.microsoft.com/office/powerpoint/2010/main" val="3889910807"/>
              </p:ext>
            </p:extLst>
          </p:nvPr>
        </p:nvGraphicFramePr>
        <p:xfrm>
          <a:off x="781970" y="2013054"/>
          <a:ext cx="9888131" cy="4582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7587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F92A2-1813-83B7-266C-D9AAA2EB03A3}"/>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References </a:t>
            </a:r>
          </a:p>
        </p:txBody>
      </p:sp>
      <p:sp>
        <p:nvSpPr>
          <p:cNvPr id="3" name="Content Placeholder 2">
            <a:extLst>
              <a:ext uri="{FF2B5EF4-FFF2-40B4-BE49-F238E27FC236}">
                <a16:creationId xmlns:a16="http://schemas.microsoft.com/office/drawing/2014/main" id="{0BA5BA36-50E7-7EDF-91BC-BFCC42A3869C}"/>
              </a:ext>
            </a:extLst>
          </p:cNvPr>
          <p:cNvSpPr>
            <a:spLocks noGrp="1"/>
          </p:cNvSpPr>
          <p:nvPr>
            <p:ph idx="1"/>
          </p:nvPr>
        </p:nvSpPr>
        <p:spPr>
          <a:xfrm>
            <a:off x="447741" y="643466"/>
            <a:ext cx="10201629" cy="5571067"/>
          </a:xfrm>
        </p:spPr>
        <p:txBody>
          <a:bodyPr>
            <a:noAutofit/>
          </a:bodyPr>
          <a:lstStyle/>
          <a:p>
            <a:r>
              <a:rPr lang="en-GB" sz="1400" dirty="0">
                <a:latin typeface="Arial" panose="020B0604020202020204" pitchFamily="34" charset="0"/>
                <a:cs typeface="Arial" panose="020B0604020202020204" pitchFamily="34" charset="0"/>
              </a:rPr>
              <a:t>Alyami, A., Pileggi, S. F., &amp; </a:t>
            </a:r>
            <a:r>
              <a:rPr lang="en-GB" sz="1400" dirty="0" err="1">
                <a:latin typeface="Arial" panose="020B0604020202020204" pitchFamily="34" charset="0"/>
                <a:cs typeface="Arial" panose="020B0604020202020204" pitchFamily="34" charset="0"/>
              </a:rPr>
              <a:t>Hawryszkiewycz</a:t>
            </a:r>
            <a:r>
              <a:rPr lang="en-GB" sz="1400" dirty="0">
                <a:latin typeface="Arial" panose="020B0604020202020204" pitchFamily="34" charset="0"/>
                <a:cs typeface="Arial" panose="020B0604020202020204" pitchFamily="34" charset="0"/>
              </a:rPr>
              <a:t>, I. (2023). Knowledge development, technology and quality of experience in collaborative learning: A perspective from Saudi Arabia universities. </a:t>
            </a:r>
            <a:r>
              <a:rPr lang="en-GB" sz="1400" i="1" dirty="0">
                <a:latin typeface="Arial" panose="020B0604020202020204" pitchFamily="34" charset="0"/>
                <a:cs typeface="Arial" panose="020B0604020202020204" pitchFamily="34" charset="0"/>
              </a:rPr>
              <a:t>Quality &amp; Quantity, 57</a:t>
            </a:r>
            <a:r>
              <a:rPr lang="en-GB" sz="1400" dirty="0">
                <a:latin typeface="Arial" panose="020B0604020202020204" pitchFamily="34" charset="0"/>
                <a:cs typeface="Arial" panose="020B0604020202020204" pitchFamily="34" charset="0"/>
              </a:rPr>
              <a:t>(4), 3085–3104.</a:t>
            </a:r>
          </a:p>
          <a:p>
            <a:r>
              <a:rPr lang="en-GB" sz="1400" dirty="0">
                <a:latin typeface="Arial" panose="020B0604020202020204" pitchFamily="34" charset="0"/>
                <a:cs typeface="Arial" panose="020B0604020202020204" pitchFamily="34" charset="0"/>
              </a:rPr>
              <a:t>Dascalu, M. (2014). (pp. 29–51). Springer.</a:t>
            </a:r>
            <a:r>
              <a:rPr lang="en-GB" sz="1400" i="1" dirty="0">
                <a:latin typeface="Arial" panose="020B0604020202020204" pitchFamily="34" charset="0"/>
                <a:cs typeface="Arial" panose="020B0604020202020204" pitchFamily="34" charset="0"/>
              </a:rPr>
              <a:t> Collaborative learning. In Analysing discourse and text complexity for learning and collaborating</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Herrera-Pavo, M. A. (2021). </a:t>
            </a:r>
            <a:r>
              <a:rPr lang="en-GB" sz="1400" i="1" dirty="0">
                <a:latin typeface="Arial" panose="020B0604020202020204" pitchFamily="34" charset="0"/>
                <a:cs typeface="Arial" panose="020B0604020202020204" pitchFamily="34" charset="0"/>
              </a:rPr>
              <a:t>Collaborative learning for virtual higher education. Learning, Culture and Social Interaction, </a:t>
            </a:r>
            <a:r>
              <a:rPr lang="en-GB" sz="1400" dirty="0">
                <a:latin typeface="Arial" panose="020B0604020202020204" pitchFamily="34" charset="0"/>
                <a:cs typeface="Arial" panose="020B0604020202020204" pitchFamily="34" charset="0"/>
              </a:rPr>
              <a:t>28, 100437.</a:t>
            </a:r>
          </a:p>
          <a:p>
            <a:r>
              <a:rPr lang="en-GB" sz="1400" dirty="0">
                <a:latin typeface="Arial" panose="020B0604020202020204" pitchFamily="34" charset="0"/>
                <a:cs typeface="Arial" panose="020B0604020202020204" pitchFamily="34" charset="0"/>
              </a:rPr>
              <a:t>Liu, J., Hai, X., &amp; Li, K. (2023). </a:t>
            </a:r>
            <a:r>
              <a:rPr lang="en-GB" sz="1400" dirty="0" err="1">
                <a:latin typeface="Arial" panose="020B0604020202020204" pitchFamily="34" charset="0"/>
                <a:cs typeface="Arial" panose="020B0604020202020204" pitchFamily="34" charset="0"/>
              </a:rPr>
              <a:t>TDLearning</a:t>
            </a:r>
            <a:r>
              <a:rPr lang="en-GB" sz="1400" dirty="0">
                <a:latin typeface="Arial" panose="020B0604020202020204" pitchFamily="34" charset="0"/>
                <a:cs typeface="Arial" panose="020B0604020202020204" pitchFamily="34" charset="0"/>
              </a:rPr>
              <a:t>: Trusted distributed collaborative learning based on blockchain smart contracts. </a:t>
            </a:r>
            <a:r>
              <a:rPr lang="en-GB" sz="1400" i="1" dirty="0">
                <a:latin typeface="Arial" panose="020B0604020202020204" pitchFamily="34" charset="0"/>
                <a:cs typeface="Arial" panose="020B0604020202020204" pitchFamily="34" charset="0"/>
              </a:rPr>
              <a:t>Future Internet, 16</a:t>
            </a:r>
            <a:r>
              <a:rPr lang="en-GB" sz="1400" dirty="0">
                <a:latin typeface="Arial" panose="020B0604020202020204" pitchFamily="34" charset="0"/>
                <a:cs typeface="Arial" panose="020B0604020202020204" pitchFamily="34" charset="0"/>
              </a:rPr>
              <a:t>(1), 6.</a:t>
            </a:r>
          </a:p>
          <a:p>
            <a:r>
              <a:rPr lang="en-GB" sz="1400" dirty="0" err="1">
                <a:latin typeface="Arial" panose="020B0604020202020204" pitchFamily="34" charset="0"/>
                <a:cs typeface="Arial" panose="020B0604020202020204" pitchFamily="34" charset="0"/>
              </a:rPr>
              <a:t>Lowyck</a:t>
            </a:r>
            <a:r>
              <a:rPr lang="en-GB" sz="1400" dirty="0">
                <a:latin typeface="Arial" panose="020B0604020202020204" pitchFamily="34" charset="0"/>
                <a:cs typeface="Arial" panose="020B0604020202020204" pitchFamily="34" charset="0"/>
              </a:rPr>
              <a:t>, J., &amp; </a:t>
            </a:r>
            <a:r>
              <a:rPr lang="en-GB" sz="1400" dirty="0" err="1">
                <a:latin typeface="Arial" panose="020B0604020202020204" pitchFamily="34" charset="0"/>
                <a:cs typeface="Arial" panose="020B0604020202020204" pitchFamily="34" charset="0"/>
              </a:rPr>
              <a:t>Pöysä</a:t>
            </a:r>
            <a:r>
              <a:rPr lang="en-GB" sz="1400" dirty="0">
                <a:latin typeface="Arial" panose="020B0604020202020204" pitchFamily="34" charset="0"/>
                <a:cs typeface="Arial" panose="020B0604020202020204" pitchFamily="34" charset="0"/>
              </a:rPr>
              <a:t>, J. (2001). Design of collaborative learning environments. </a:t>
            </a:r>
            <a:r>
              <a:rPr lang="en-GB" sz="1400" i="1" dirty="0">
                <a:latin typeface="Arial" panose="020B0604020202020204" pitchFamily="34" charset="0"/>
                <a:cs typeface="Arial" panose="020B0604020202020204" pitchFamily="34" charset="0"/>
              </a:rPr>
              <a:t>Computers in Human Behaviours, 17</a:t>
            </a:r>
            <a:r>
              <a:rPr lang="en-GB" sz="1400" dirty="0">
                <a:latin typeface="Arial" panose="020B0604020202020204" pitchFamily="34" charset="0"/>
                <a:cs typeface="Arial" panose="020B0604020202020204" pitchFamily="34" charset="0"/>
              </a:rPr>
              <a:t>(5–6), 507–516.</a:t>
            </a:r>
          </a:p>
          <a:p>
            <a:r>
              <a:rPr lang="en-GB" sz="1400" dirty="0">
                <a:latin typeface="Arial" panose="020B0604020202020204" pitchFamily="34" charset="0"/>
                <a:cs typeface="Arial" panose="020B0604020202020204" pitchFamily="34" charset="0"/>
              </a:rPr>
              <a:t>Qureshi, M. A., Khaskheli, A., Qureshi, J. A., Raza, S. A., &amp; </a:t>
            </a:r>
            <a:r>
              <a:rPr lang="en-GB" sz="1400" dirty="0" err="1">
                <a:latin typeface="Arial" panose="020B0604020202020204" pitchFamily="34" charset="0"/>
                <a:cs typeface="Arial" panose="020B0604020202020204" pitchFamily="34" charset="0"/>
              </a:rPr>
              <a:t>Yousufi</a:t>
            </a:r>
            <a:r>
              <a:rPr lang="en-GB" sz="1400" dirty="0">
                <a:latin typeface="Arial" panose="020B0604020202020204" pitchFamily="34" charset="0"/>
                <a:cs typeface="Arial" panose="020B0604020202020204" pitchFamily="34" charset="0"/>
              </a:rPr>
              <a:t>, S. Q. (2023). Factors affecting students’ learning performance through collaborative learning and engagement. </a:t>
            </a:r>
            <a:r>
              <a:rPr lang="en-GB" sz="1400" i="1" dirty="0">
                <a:latin typeface="Arial" panose="020B0604020202020204" pitchFamily="34" charset="0"/>
                <a:cs typeface="Arial" panose="020B0604020202020204" pitchFamily="34" charset="0"/>
              </a:rPr>
              <a:t>Interactive Learning Environments, 31</a:t>
            </a:r>
            <a:r>
              <a:rPr lang="en-GB" sz="1400" dirty="0">
                <a:latin typeface="Arial" panose="020B0604020202020204" pitchFamily="34" charset="0"/>
                <a:cs typeface="Arial" panose="020B0604020202020204" pitchFamily="34" charset="0"/>
              </a:rPr>
              <a:t>(4), 2371–2391.</a:t>
            </a:r>
          </a:p>
          <a:p>
            <a:r>
              <a:rPr lang="en-GB" sz="1400" dirty="0">
                <a:latin typeface="Arial" panose="020B0604020202020204" pitchFamily="34" charset="0"/>
                <a:cs typeface="Arial" panose="020B0604020202020204" pitchFamily="34" charset="0"/>
              </a:rPr>
              <a:t>Saleem, A., Kausar, H., &amp; Deeba, F. (2021). Social constructivism: A new paradigm in teaching and learning environment. </a:t>
            </a:r>
            <a:r>
              <a:rPr lang="en-GB" sz="1400" i="1" dirty="0">
                <a:latin typeface="Arial" panose="020B0604020202020204" pitchFamily="34" charset="0"/>
                <a:cs typeface="Arial" panose="020B0604020202020204" pitchFamily="34" charset="0"/>
              </a:rPr>
              <a:t>Perennial Journal of History, 2</a:t>
            </a:r>
            <a:r>
              <a:rPr lang="en-GB" sz="1400" dirty="0">
                <a:latin typeface="Arial" panose="020B0604020202020204" pitchFamily="34" charset="0"/>
                <a:cs typeface="Arial" panose="020B0604020202020204" pitchFamily="34" charset="0"/>
              </a:rPr>
              <a:t>(2), 403–421.</a:t>
            </a:r>
          </a:p>
          <a:p>
            <a:r>
              <a:rPr lang="en-GB" sz="1400" dirty="0">
                <a:latin typeface="Arial" panose="020B0604020202020204" pitchFamily="34" charset="0"/>
                <a:cs typeface="Arial" panose="020B0604020202020204" pitchFamily="34" charset="0"/>
              </a:rPr>
              <a:t>Stacey, E. (1999). Collaborative learning in an online environment. Journal of Distance Education, 14(2), 14–33.Vega-Abarzúa, J., Pastene-Fuentes, J., Pastene-Fuentes, C., Ortega-Jiménez, C., &amp; Castillo-Rodríguez, T. (2022). Collaborative learning and classroom engagement: A pedagogical experience in an EFL Chilean context. English Language Teaching </a:t>
            </a:r>
            <a:r>
              <a:rPr lang="en-GB" sz="1400" i="1" dirty="0">
                <a:latin typeface="Arial" panose="020B0604020202020204" pitchFamily="34" charset="0"/>
                <a:cs typeface="Arial" panose="020B0604020202020204" pitchFamily="34" charset="0"/>
              </a:rPr>
              <a:t>Educational Journal, 5</a:t>
            </a:r>
            <a:r>
              <a:rPr lang="en-GB" sz="1400" dirty="0">
                <a:latin typeface="Arial" panose="020B0604020202020204" pitchFamily="34" charset="0"/>
                <a:cs typeface="Arial" panose="020B0604020202020204" pitchFamily="34" charset="0"/>
              </a:rPr>
              <a:t>(1), 60–74.</a:t>
            </a:r>
          </a:p>
          <a:p>
            <a:r>
              <a:rPr lang="en-GB" sz="1400" dirty="0">
                <a:latin typeface="Arial" panose="020B0604020202020204" pitchFamily="34" charset="0"/>
                <a:cs typeface="Arial" panose="020B0604020202020204" pitchFamily="34" charset="0"/>
              </a:rPr>
              <a:t>Wei, L., Shang, C., &amp; Chen, X. (2022). </a:t>
            </a:r>
            <a:r>
              <a:rPr lang="en-GB" sz="1400" i="1" dirty="0">
                <a:latin typeface="Arial" panose="020B0604020202020204" pitchFamily="34" charset="0"/>
                <a:cs typeface="Arial" panose="020B0604020202020204" pitchFamily="34" charset="0"/>
              </a:rPr>
              <a:t>The use of knowledge management-based information collaborative learning tool in English teaching classroom. </a:t>
            </a:r>
            <a:r>
              <a:rPr lang="en-GB" sz="1400" dirty="0">
                <a:latin typeface="Arial" panose="020B0604020202020204" pitchFamily="34" charset="0"/>
                <a:cs typeface="Arial" panose="020B0604020202020204" pitchFamily="34" charset="0"/>
              </a:rPr>
              <a:t>Wireless Communications and Mobile Computing, 2022, 6367007.</a:t>
            </a:r>
          </a:p>
          <a:p>
            <a:r>
              <a:rPr lang="en-GB" sz="1400" dirty="0">
                <a:latin typeface="Arial" panose="020B0604020202020204" pitchFamily="34" charset="0"/>
                <a:cs typeface="Arial" panose="020B0604020202020204" pitchFamily="34" charset="0"/>
              </a:rPr>
              <a:t>Yang, X. (2023). A historical review of collaborative learning and cooperative learning. </a:t>
            </a:r>
            <a:r>
              <a:rPr lang="en-GB" sz="1400" i="1" dirty="0" err="1">
                <a:latin typeface="Arial" panose="020B0604020202020204" pitchFamily="34" charset="0"/>
                <a:cs typeface="Arial" panose="020B0604020202020204" pitchFamily="34" charset="0"/>
              </a:rPr>
              <a:t>TechTrends</a:t>
            </a:r>
            <a:r>
              <a:rPr lang="en-GB" sz="1400" i="1" dirty="0">
                <a:latin typeface="Arial" panose="020B0604020202020204" pitchFamily="34" charset="0"/>
                <a:cs typeface="Arial" panose="020B0604020202020204" pitchFamily="34" charset="0"/>
              </a:rPr>
              <a:t>, 67</a:t>
            </a:r>
            <a:r>
              <a:rPr lang="en-GB" sz="1400" dirty="0">
                <a:latin typeface="Arial" panose="020B0604020202020204" pitchFamily="34" charset="0"/>
                <a:cs typeface="Arial" panose="020B0604020202020204" pitchFamily="34" charset="0"/>
              </a:rPr>
              <a:t>(4), 718–728.</a:t>
            </a:r>
          </a:p>
        </p:txBody>
      </p:sp>
    </p:spTree>
    <p:extLst>
      <p:ext uri="{BB962C8B-B14F-4D97-AF65-F5344CB8AC3E}">
        <p14:creationId xmlns:p14="http://schemas.microsoft.com/office/powerpoint/2010/main" val="964672274"/>
      </p:ext>
    </p:extLst>
  </p:cSld>
  <p:clrMapOvr>
    <a:masterClrMapping/>
  </p:clrMapOvr>
</p:sld>
</file>

<file path=ppt/theme/theme1.xml><?xml version="1.0" encoding="utf-8"?>
<a:theme xmlns:a="http://schemas.openxmlformats.org/drawingml/2006/main" name="View">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23C5FE65-18CC-4A65-9EBC-B05E331504EC}"/>
    </a:ext>
  </a:extLst>
</a:theme>
</file>

<file path=docProps/app.xml><?xml version="1.0" encoding="utf-8"?>
<Properties xmlns="http://schemas.openxmlformats.org/officeDocument/2006/extended-properties" xmlns:vt="http://schemas.openxmlformats.org/officeDocument/2006/docPropsVTypes">
  <Template>View</Template>
  <TotalTime>80</TotalTime>
  <Words>991</Words>
  <PresentationFormat>Widescreen</PresentationFormat>
  <Paragraphs>34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Century Schoolbook</vt:lpstr>
      <vt:lpstr>Wingdings 2</vt:lpstr>
      <vt:lpstr>View</vt:lpstr>
      <vt:lpstr>Collaborative Learning for Global Business Performance</vt:lpstr>
      <vt:lpstr>Challenges in Global Collaborative Work</vt:lpstr>
      <vt:lpstr>Social Constructivism and International Collaboration</vt:lpstr>
      <vt:lpstr>Collaborative Learning and Global Competitiveness</vt:lpstr>
      <vt:lpstr>Technology as a Global Collaboration Enabler</vt:lpstr>
      <vt:lpstr>Designing Collaborative Environments for Global Work</vt:lpstr>
      <vt:lpstr>Engagement and Performance in International Teams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2025-12-02T14:43:04Z</dcterms:created>
  <dcterms:modified xsi:type="dcterms:W3CDTF">2025-12-02T16:04:00Z</dcterms:modified>
</cp:coreProperties>
</file>