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embeddedFontLst>
    <p:embeddedFont>
      <p:font typeface="Montserrat"/>
      <p:regular r:id="rId20"/>
      <p:bold r:id="rId21"/>
      <p:italic r:id="rId22"/>
      <p:boldItalic r:id="rId23"/>
    </p:embeddedFont>
    <p:embeddedFont>
      <p:font typeface="Lato"/>
      <p:regular r:id="rId24"/>
      <p:bold r:id="rId25"/>
      <p:italic r:id="rId26"/>
      <p:boldItalic r:id="rId2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ontserrat-regular.fntdata"/><Relationship Id="rId22" Type="http://schemas.openxmlformats.org/officeDocument/2006/relationships/font" Target="fonts/Montserrat-italic.fntdata"/><Relationship Id="rId21" Type="http://schemas.openxmlformats.org/officeDocument/2006/relationships/font" Target="fonts/Montserrat-bold.fntdata"/><Relationship Id="rId24" Type="http://schemas.openxmlformats.org/officeDocument/2006/relationships/font" Target="fonts/Lato-regular.fntdata"/><Relationship Id="rId23" Type="http://schemas.openxmlformats.org/officeDocument/2006/relationships/font" Target="fonts/Montserrat-bold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italic.fntdata"/><Relationship Id="rId25" Type="http://schemas.openxmlformats.org/officeDocument/2006/relationships/font" Target="fonts/Lato-bold.fntdata"/><Relationship Id="rId27" Type="http://schemas.openxmlformats.org/officeDocument/2006/relationships/font" Target="fonts/Lato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18dca101b8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18dca101b8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14f2132e037_0_1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14f2132e037_0_1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8b2272102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8b2272102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18b2272102c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18b2272102c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14f2132e037_0_1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14f2132e037_0_1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191f1f9caea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191f1f9caea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91f1f9caea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191f1f9caea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14f2132e037_0_1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14f2132e037_0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91f1f9caea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191f1f9cae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91f1f9cae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91f1f9cae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14f2132e037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14f2132e037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8dca101b88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8dca101b88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91f1f9caea_0_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191f1f9caea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theguardian.com/environment/gallery/2022/nov/15/cycle-power-and-gender-rights-days-eight-and-nine-at-cop27-in-pictures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menafn.com/1105178397/Rallying-Call-From-Caribbean-At-COP-27-For-Reset-Of-Climate-Finance-With-A-Gender-Lens-Focus" TargetMode="External"/><Relationship Id="rId4" Type="http://schemas.openxmlformats.org/officeDocument/2006/relationships/hyperlink" Target="https://www.linkedin.com/news/story/women-need-more-seats-at-cop27-talks-5048417/" TargetMode="External"/><Relationship Id="rId5" Type="http://schemas.openxmlformats.org/officeDocument/2006/relationships/hyperlink" Target="https://reliefweb.int/report/world/cop27-thematic-gender-day-urges-institutions-and-individuals-act-implementation" TargetMode="External"/><Relationship Id="rId6" Type="http://schemas.openxmlformats.org/officeDocument/2006/relationships/hyperlink" Target="https://actalliance.org/act-news/cop27-blog-the-struggle-for-gender-justice-in-climate-negotiations/" TargetMode="External"/><Relationship Id="rId7" Type="http://schemas.openxmlformats.org/officeDocument/2006/relationships/hyperlink" Target="https://insideclimatenews.org/news/18112022/leaders-and-activists-at-cop27-say-the-gender-gap-in-climate-action-is-being-bridged-too-slowly/" TargetMode="External"/><Relationship Id="rId8" Type="http://schemas.openxmlformats.org/officeDocument/2006/relationships/hyperlink" Target="https://www.zawya.com/en/press-release/africa-press-releases/conference-of-the-parties-cop-27-on-gender-day-african-development-bank-rallies-global-support-for-women-to-uc1cui35" TargetMode="Externa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cop27.eg/#/presidency/eventsThematicDetails/gender-day" TargetMode="External"/><Relationship Id="rId4" Type="http://schemas.openxmlformats.org/officeDocument/2006/relationships/hyperlink" Target="https://www.egypttoday.com/Article/1/115736/Egypt-unveils-official-logo-of-COP-27-Conference" TargetMode="External"/><Relationship Id="rId9" Type="http://schemas.openxmlformats.org/officeDocument/2006/relationships/hyperlink" Target="https://www.theguardian.com/environment/gallery/2022/nov/15/cycle-power-and-gender-rights-days-eight-and-nine-at-cop27-in-pictures" TargetMode="External"/><Relationship Id="rId5" Type="http://schemas.openxmlformats.org/officeDocument/2006/relationships/hyperlink" Target="https://menafn.com/1105178397/Rallying-Call-From-Caribbean-At-COP-27-For-Reset-Of-Climate-Finance-With-A-Gender-Lens-Focus" TargetMode="External"/><Relationship Id="rId6" Type="http://schemas.openxmlformats.org/officeDocument/2006/relationships/hyperlink" Target="https://mygenderisx.com/read/non-binary-gender-identity-flags" TargetMode="External"/><Relationship Id="rId7" Type="http://schemas.openxmlformats.org/officeDocument/2006/relationships/hyperlink" Target="https://www.weforum.org/agenda/2020/07/climate-change-environment-women-equality-inequality-parity/" TargetMode="External"/><Relationship Id="rId8" Type="http://schemas.openxmlformats.org/officeDocument/2006/relationships/hyperlink" Target="https://theendtimenews.com/2020/03/23/german-chancellor-angela-merkel-goes-into-self-isol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Gender at COP27</a:t>
            </a:r>
            <a:endParaRPr/>
          </a:p>
        </p:txBody>
      </p:sp>
      <p:sp>
        <p:nvSpPr>
          <p:cNvPr id="135" name="Google Shape;135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https://www.theguardian.com/environment/gallery/2022/nov/15/cycle-power-and-gender-rights-days-eight-and-nine-at-cop27-in-pictures</a:t>
            </a:r>
            <a:r>
              <a:rPr lang="en-GB"/>
              <a:t> </a:t>
            </a:r>
            <a:endParaRPr/>
          </a:p>
        </p:txBody>
      </p:sp>
      <p:pic>
        <p:nvPicPr>
          <p:cNvPr id="136" name="Google Shape;136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13825" y="2523400"/>
            <a:ext cx="3930175" cy="2620101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13"/>
          <p:cNvSpPr txBox="1"/>
          <p:nvPr/>
        </p:nvSpPr>
        <p:spPr>
          <a:xfrm>
            <a:off x="3907850" y="4804800"/>
            <a:ext cx="24312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 Guardian,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4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COP?</a:t>
            </a:r>
            <a:endParaRPr/>
          </a:p>
        </p:txBody>
      </p:sp>
      <p:pic>
        <p:nvPicPr>
          <p:cNvPr id="143" name="Google Shape;14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89775" y="565438"/>
            <a:ext cx="4820550" cy="4012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4"/>
          <p:cNvSpPr txBox="1"/>
          <p:nvPr/>
        </p:nvSpPr>
        <p:spPr>
          <a:xfrm>
            <a:off x="7305375" y="4797925"/>
            <a:ext cx="2280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(Egypt Today,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Google Shape;149;p15"/>
          <p:cNvPicPr preferRelativeResize="0"/>
          <p:nvPr/>
        </p:nvPicPr>
        <p:blipFill rotWithShape="1">
          <a:blip r:embed="rId3">
            <a:alphaModFix amt="66000"/>
          </a:blip>
          <a:srcRect b="17491" l="29226" r="31773" t="34911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15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How many genders are there? What is gender?</a:t>
            </a:r>
            <a:endParaRPr b="1"/>
          </a:p>
        </p:txBody>
      </p:sp>
      <p:sp>
        <p:nvSpPr>
          <p:cNvPr id="151" name="Google Shape;151;p15"/>
          <p:cNvSpPr txBox="1"/>
          <p:nvPr/>
        </p:nvSpPr>
        <p:spPr>
          <a:xfrm>
            <a:off x="7476150" y="4727600"/>
            <a:ext cx="138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(My Gender is X, 2019)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6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is gender specific climate action so important?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7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7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It is important due to women, girls and other marginalised groups being more negatively </a:t>
            </a:r>
            <a:r>
              <a:rPr lang="en-GB"/>
              <a:t>affected</a:t>
            </a:r>
            <a:r>
              <a:rPr lang="en-GB"/>
              <a:t> by climate </a:t>
            </a:r>
            <a:r>
              <a:rPr lang="en-GB"/>
              <a:t>disasters</a:t>
            </a:r>
            <a:r>
              <a:rPr lang="en-GB"/>
              <a:t>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UN estimates that women make up 80% of those who are displaced by climate change (Rahhal, 2022)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Even though this has been recognised this has not made change to policy (Tunio, 2022) </a:t>
            </a:r>
            <a:endParaRPr/>
          </a:p>
        </p:txBody>
      </p:sp>
      <p:sp>
        <p:nvSpPr>
          <p:cNvPr id="164" name="Google Shape;164;p17"/>
          <p:cNvSpPr txBox="1"/>
          <p:nvPr/>
        </p:nvSpPr>
        <p:spPr>
          <a:xfrm>
            <a:off x="7697200" y="4738450"/>
            <a:ext cx="17880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(Rowling, 2020)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8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Recap of what was covered</a:t>
            </a:r>
            <a:endParaRPr/>
          </a:p>
        </p:txBody>
      </p:sp>
      <p:sp>
        <p:nvSpPr>
          <p:cNvPr id="170" name="Google Shape;170;p18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71" name="Google Shape;17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28725" y="1096725"/>
            <a:ext cx="6686550" cy="3685125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1245700" y="4822025"/>
            <a:ext cx="18285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(COP27,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19"/>
          <p:cNvPicPr preferRelativeResize="0"/>
          <p:nvPr/>
        </p:nvPicPr>
        <p:blipFill>
          <a:blip r:embed="rId3">
            <a:alphaModFix amt="62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19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</a:rPr>
              <a:t>Other gender proceedings 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79" name="Google Shape;179;p19"/>
          <p:cNvSpPr txBox="1"/>
          <p:nvPr>
            <p:ph idx="1" type="body"/>
          </p:nvPr>
        </p:nvSpPr>
        <p:spPr>
          <a:xfrm>
            <a:off x="1146800" y="1657975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-GB" sz="1800">
                <a:solidFill>
                  <a:schemeClr val="dk1"/>
                </a:solidFill>
              </a:rPr>
              <a:t>Gender issues not being bridged were shown in a skit (tunio, 2022) 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-GB" sz="1800">
                <a:solidFill>
                  <a:schemeClr val="dk1"/>
                </a:solidFill>
              </a:rPr>
              <a:t>Out of the 110 heads of state only 7 were women (Tunio, 2022)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-GB" sz="1800">
                <a:solidFill>
                  <a:schemeClr val="dk1"/>
                </a:solidFill>
              </a:rPr>
              <a:t>There were 11 events in total the six previously were the main events (Reliefweb, 2022) </a:t>
            </a:r>
            <a:endParaRPr b="1"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b="1" lang="en-GB" sz="1800">
                <a:solidFill>
                  <a:schemeClr val="dk1"/>
                </a:solidFill>
              </a:rPr>
              <a:t>The IPCC discussed the findings on gender from their sixth IPCC assessment. (Tunio, 2022) </a:t>
            </a:r>
            <a:endParaRPr b="1" sz="1800">
              <a:solidFill>
                <a:schemeClr val="dk1"/>
              </a:solidFill>
            </a:endParaRPr>
          </a:p>
        </p:txBody>
      </p:sp>
      <p:sp>
        <p:nvSpPr>
          <p:cNvPr id="180" name="Google Shape;180;p19"/>
          <p:cNvSpPr txBox="1"/>
          <p:nvPr/>
        </p:nvSpPr>
        <p:spPr>
          <a:xfrm>
            <a:off x="7654975" y="4804800"/>
            <a:ext cx="26421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The Guardian (2022)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0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Interesting fact</a:t>
            </a:r>
            <a:endParaRPr/>
          </a:p>
        </p:txBody>
      </p:sp>
      <p:sp>
        <p:nvSpPr>
          <p:cNvPr id="186" name="Google Shape;186;p20"/>
          <p:cNvSpPr txBox="1"/>
          <p:nvPr>
            <p:ph idx="1" type="body"/>
          </p:nvPr>
        </p:nvSpPr>
        <p:spPr>
          <a:xfrm>
            <a:off x="1367825" y="1398275"/>
            <a:ext cx="7038900" cy="2911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Since the first COP in 1995 only seven Presidents of COP have been female (COP 25,17,16,10, 8, 4,1)  </a:t>
            </a:r>
            <a:endParaRPr sz="1800"/>
          </a:p>
        </p:txBody>
      </p:sp>
      <p:pic>
        <p:nvPicPr>
          <p:cNvPr id="187" name="Google Shape;18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1975" y="0"/>
            <a:ext cx="2632024" cy="241705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0"/>
          <p:cNvSpPr txBox="1"/>
          <p:nvPr/>
        </p:nvSpPr>
        <p:spPr>
          <a:xfrm>
            <a:off x="7144800" y="2078350"/>
            <a:ext cx="19992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(Theendtimenews,2020)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1"/>
          <p:cNvSpPr txBox="1"/>
          <p:nvPr>
            <p:ph type="title"/>
          </p:nvPr>
        </p:nvSpPr>
        <p:spPr>
          <a:xfrm>
            <a:off x="1116700" y="353575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/>
              <a:t>Thoughts?</a:t>
            </a:r>
            <a:endParaRPr sz="3500"/>
          </a:p>
        </p:txBody>
      </p:sp>
      <p:sp>
        <p:nvSpPr>
          <p:cNvPr id="194" name="Google Shape;194;p21"/>
          <p:cNvSpPr txBox="1"/>
          <p:nvPr/>
        </p:nvSpPr>
        <p:spPr>
          <a:xfrm>
            <a:off x="848800" y="2441150"/>
            <a:ext cx="7574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Are there any topics missing?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Are there any miscommunications?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2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Protestors and Activists</a:t>
            </a:r>
            <a:endParaRPr/>
          </a:p>
        </p:txBody>
      </p:sp>
      <p:sp>
        <p:nvSpPr>
          <p:cNvPr id="200" name="Google Shape;200;p22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Protesters brought gender to the forefront of their campaign - mentioning not only women!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Menal Shehade advocated for gender justice - ‘climate justice in my region and in my home goes hand in hand with gender justice and human rights’ (Shehade, 2022) </a:t>
            </a:r>
            <a:endParaRPr b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01" name="Google Shape;201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27925" y="2800600"/>
            <a:ext cx="3516073" cy="2342901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2"/>
          <p:cNvSpPr txBox="1"/>
          <p:nvPr/>
        </p:nvSpPr>
        <p:spPr>
          <a:xfrm>
            <a:off x="4359925" y="4804800"/>
            <a:ext cx="1808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 Guardian,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3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Draft Text</a:t>
            </a:r>
            <a:endParaRPr/>
          </a:p>
        </p:txBody>
      </p:sp>
      <p:sp>
        <p:nvSpPr>
          <p:cNvPr id="208" name="Google Shape;208;p23"/>
          <p:cNvSpPr txBox="1"/>
          <p:nvPr/>
        </p:nvSpPr>
        <p:spPr>
          <a:xfrm>
            <a:off x="1175375" y="1669800"/>
            <a:ext cx="7443900" cy="225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The Draft Text from 18th November on COP27s overarching decisions is a ten page document.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Gender is only mentioned twice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Women three times.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Men are not mentioned at all as were minority gender identities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(COP27, 2022) </a:t>
            </a:r>
            <a:endParaRPr sz="18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Outcomes</a:t>
            </a:r>
            <a:endParaRPr/>
          </a:p>
        </p:txBody>
      </p:sp>
      <p:sp>
        <p:nvSpPr>
          <p:cNvPr id="214" name="Google Shape;214;p2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There was more movement from African banks to support women (ZAWYA, 2022)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Caribbean calling for climate finance with a gender focus (MENAFN, 2022)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Continuance being held. Further outcomes to come and be confirmed.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15" name="Google Shape;215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58075" y="2752875"/>
            <a:ext cx="3585924" cy="239062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4"/>
          <p:cNvSpPr txBox="1"/>
          <p:nvPr/>
        </p:nvSpPr>
        <p:spPr>
          <a:xfrm>
            <a:off x="4249425" y="4804800"/>
            <a:ext cx="26019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(MENAFN,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22" name="Google Shape;222;p25"/>
          <p:cNvSpPr txBox="1"/>
          <p:nvPr>
            <p:ph idx="1" type="body"/>
          </p:nvPr>
        </p:nvSpPr>
        <p:spPr>
          <a:xfrm>
            <a:off x="1257300" y="15474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COP27 (2022) </a:t>
            </a:r>
            <a:r>
              <a:rPr i="1" lang="en-GB" sz="720"/>
              <a:t>DRAFT TEXT on COP 27 overarching decision Version 18/11/2022 9:00. 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MENAFN  (2022) </a:t>
            </a:r>
            <a:r>
              <a:rPr i="1" lang="en-GB" sz="720"/>
              <a:t>Rallying Call From Caribbean At COP 27 For Reset Of Climate Finance With A Gender Lens Focus.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https://menafn.com/1105178397/Rallying-Call-From-Caribbean-At-COP-27-For-Reset-Of-Climate-Finance-With-A-Gender-Lens-Focus</a:t>
            </a:r>
            <a:r>
              <a:rPr lang="en-GB" sz="720"/>
              <a:t> (Accessed on: 18th November 2022)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Rahhal, N (2022) </a:t>
            </a:r>
            <a:r>
              <a:rPr i="1" lang="en-GB" sz="720"/>
              <a:t>Women need more seats at COP27 talks. </a:t>
            </a:r>
            <a:r>
              <a:rPr lang="en-GB" sz="720"/>
              <a:t>Available at: </a:t>
            </a:r>
            <a:r>
              <a:rPr i="1" lang="en-GB" sz="720"/>
              <a:t> </a:t>
            </a:r>
            <a:r>
              <a:rPr lang="en-GB" sz="72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https://www.linkedin.com/news/story/women-need-more-seats-at-cop27-talks-5048417/</a:t>
            </a:r>
            <a:r>
              <a:rPr lang="en-GB" sz="720"/>
              <a:t> (Accessed on: 16th November 2022)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b="1" lang="en-GB" sz="720"/>
              <a:t>Reliefweb, (2022) </a:t>
            </a:r>
            <a:r>
              <a:rPr b="1" i="1" lang="en-GB" sz="720"/>
              <a:t>COP27 Thematic Gender Day Urges Institutions And Individuals To Act For Implementation.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https://reliefweb.int/report/world/cop27-thematic-gender-day-urges-institutions-and-individuals-act-implementation</a:t>
            </a:r>
            <a:r>
              <a:rPr lang="en-GB" sz="720"/>
              <a:t> (Accessed on: 15th November 2022)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Shehade, M (2022) </a:t>
            </a:r>
            <a:r>
              <a:rPr i="1" lang="en-GB" sz="720"/>
              <a:t>COP27 Blog: The struggle for gender justice in climate negotiations. </a:t>
            </a:r>
            <a:r>
              <a:rPr lang="en-GB" sz="720"/>
              <a:t>Available at: </a:t>
            </a:r>
            <a:r>
              <a:rPr b="1" lang="en-GB" sz="720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https://actalliance.org/act-news/cop27-blog-the-struggle-for-gender-justice-in-climate-negotiations/</a:t>
            </a:r>
            <a:r>
              <a:rPr b="1" lang="en-GB" sz="720"/>
              <a:t> (Accessed on: 19th November 2022)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Tunio,  Z (2022) ‘Leaders and Activists at COP27 Say the Gender Gap in Climate Action is Being Bridged Too Slowly’, </a:t>
            </a:r>
            <a:r>
              <a:rPr i="1" lang="en-GB" sz="720"/>
              <a:t>Inside Climate News. </a:t>
            </a:r>
            <a:r>
              <a:rPr lang="en-GB" sz="720"/>
              <a:t>November 18th. Available at: </a:t>
            </a:r>
            <a:r>
              <a:rPr lang="en-GB" sz="720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https://insideclimatenews.org/news/18112022/leaders-and-activists-at-cop27-say-the-gender-gap-in-climate-action-is-being-bridged-too-slowly/</a:t>
            </a:r>
            <a:r>
              <a:rPr lang="en-GB" sz="720"/>
              <a:t>  (Accessed on: 19th November 2022)</a:t>
            </a:r>
            <a:endParaRPr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ZAWYA (2022) </a:t>
            </a:r>
            <a:r>
              <a:rPr i="1" lang="en-GB" sz="720"/>
              <a:t>Conference of the Parties (COP 27): On Gender Day African Development Bank rallies global support for women to build climate resilience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https://www.zawya.com/en/press-release/africa-press-releases/conference-of-the-parties-cop-27-on-gender-day-african-development-bank-rallies-global-support-for-women-to-uc1cui35</a:t>
            </a:r>
            <a:r>
              <a:rPr lang="en-GB" sz="720"/>
              <a:t>  Accessed on: 18th November 2022)</a:t>
            </a:r>
            <a:endParaRPr b="1" sz="7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6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62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t/>
            </a:r>
            <a:endParaRPr sz="62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r>
              <a:t/>
            </a:r>
            <a:endParaRPr sz="62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Image References </a:t>
            </a:r>
            <a:endParaRPr/>
          </a:p>
        </p:txBody>
      </p:sp>
      <p:sp>
        <p:nvSpPr>
          <p:cNvPr id="228" name="Google Shape;228;p26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00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COP27 (2022) </a:t>
            </a:r>
            <a:r>
              <a:rPr i="1" lang="en-GB" sz="1000"/>
              <a:t>Gender Day</a:t>
            </a:r>
            <a:r>
              <a:rPr lang="en-GB" sz="1000"/>
              <a:t>. Available at: </a:t>
            </a:r>
            <a:r>
              <a:rPr lang="en-GB" sz="1000" u="sng">
                <a:solidFill>
                  <a:schemeClr val="hlink"/>
                </a:solidFill>
                <a:hlinkClick r:id="rId3"/>
              </a:rPr>
              <a:t>https://cop27.eg/#/presidency/eventsThematicDetails/gender-day</a:t>
            </a:r>
            <a:r>
              <a:rPr lang="en-GB" sz="1000"/>
              <a:t>) (Accessed on: 2nd November 2022) 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Egypt Today (2022) </a:t>
            </a:r>
            <a:r>
              <a:rPr i="1" lang="en-GB" sz="1000"/>
              <a:t>Egypt unveils official logo of COP 27 Conference. </a:t>
            </a:r>
            <a:r>
              <a:rPr lang="en-GB" sz="1000"/>
              <a:t> Available at:  </a:t>
            </a:r>
            <a:r>
              <a:rPr lang="en-GB" sz="1000" u="sng">
                <a:solidFill>
                  <a:schemeClr val="hlink"/>
                </a:solidFill>
                <a:hlinkClick r:id="rId4"/>
              </a:rPr>
              <a:t>https://www.egypttoday.com/Article/1/115736/Egypt-unveils-official-logo-of-COP-27-Conference</a:t>
            </a:r>
            <a:r>
              <a:rPr lang="en-GB" sz="1000"/>
              <a:t> (Accessed on: 20th November)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MENAFN  (2022) Rallying Call From Caribbean At COP 27 For Reset Of Climate Finance With A Gender Lens Focus. Available at: </a:t>
            </a:r>
            <a:r>
              <a:rPr lang="en-GB" sz="1000" u="sng">
                <a:solidFill>
                  <a:schemeClr val="hlink"/>
                </a:solidFill>
                <a:hlinkClick r:id="rId5"/>
              </a:rPr>
              <a:t>https://menafn.com/1105178397/Rallying-Call-From-Caribbean-At-COP-27-For-Reset-Of-Climate-Finance-With-A-Gender-Lens-Focus</a:t>
            </a:r>
            <a:r>
              <a:rPr lang="en-GB" sz="1000"/>
              <a:t>  (Accessed on: 18th November 2022)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My Gender is X (2019) The Ultimate Guide to Non-Binary Gender Identity Flags. Available at:  </a:t>
            </a:r>
            <a:r>
              <a:rPr lang="en-GB" sz="1000" u="sng">
                <a:solidFill>
                  <a:schemeClr val="hlink"/>
                </a:solidFill>
                <a:hlinkClick r:id="rId6"/>
              </a:rPr>
              <a:t>https://mygenderisx.com/read/non-binary-gender-identity-flags</a:t>
            </a:r>
            <a:r>
              <a:rPr lang="en-GB" sz="1000"/>
              <a:t>  (Accessed on: 20th November 2022)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Rowling, M. (2020) Why climate change increases gender inequality. Available at: </a:t>
            </a:r>
            <a:r>
              <a:rPr lang="en-GB" sz="1000" u="sng">
                <a:solidFill>
                  <a:schemeClr val="hlink"/>
                </a:solidFill>
                <a:hlinkClick r:id="rId7"/>
              </a:rPr>
              <a:t>https://www.weforum.org/agenda/2020/07/climate-change-environment-women-equality-inequality-parity/</a:t>
            </a:r>
            <a:r>
              <a:rPr lang="en-GB" sz="1000"/>
              <a:t> (Accessed on: 20th November2022)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Theendtimenews (2020) ‘German Chancellor Angela Merkel Goes Into Self-Isolation’. Available at: </a:t>
            </a:r>
            <a:r>
              <a:rPr lang="en-GB" sz="100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https://theendtimenews.com/2020/03/23/german-chancellor-angela-merkel-goes-into-self-isolation/</a:t>
            </a:r>
            <a:r>
              <a:rPr lang="en-GB" sz="1000"/>
              <a:t>. (Accessed on: 20th November 2022) 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The Guardian (2022) ‘Cycle power and gender rights: days eight and nine at Cop27 – in pictures’ Available at: </a:t>
            </a:r>
            <a:r>
              <a:rPr lang="en-GB" sz="1000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https://www.theguardian.com/environment/gallery/2022/nov/15/cycle-power-and-gender-rights-days-eight-and-nine-at-cop27-in-pictures</a:t>
            </a:r>
            <a:r>
              <a:rPr lang="en-GB" sz="1000"/>
              <a:t>  (Accessed on: 19th November 2022)</a:t>
            </a:r>
            <a:endParaRPr sz="10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