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0" r:id="rId3"/>
    <p:sldId id="269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9" r:id="rId12"/>
    <p:sldId id="282" r:id="rId13"/>
    <p:sldId id="280" r:id="rId14"/>
    <p:sldId id="281" r:id="rId15"/>
    <p:sldId id="283" r:id="rId16"/>
    <p:sldId id="28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ube.com/watch?v=fKnAJCSGSdk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hyperlink" Target="http://www.undp.org/content/undp/en/home/sustainable-development-goals/goal-11-sustainable-cities-and-communities/target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sustainablecities.eu/fileadmin/repository/Basque_Declaration_New_Email_Address/Basque-Declaration-ENGLISH-print_NO_Marks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sustainablecities.eu/local-sustainability-framework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cocity2019.com/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s://ecocitybuilders.org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www.slowmovement.com/slow_cities.php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g"/><Relationship Id="rId5" Type="http://schemas.openxmlformats.org/officeDocument/2006/relationships/image" Target="../media/image8.gif"/><Relationship Id="rId4" Type="http://schemas.openxmlformats.org/officeDocument/2006/relationships/image" Target="../media/image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transitionnetwork.org/" TargetMode="External"/><Relationship Id="rId4" Type="http://schemas.openxmlformats.org/officeDocument/2006/relationships/hyperlink" Target="https://transitionnetwork.org/transition-near-me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iberdrola.ft.com/glasgows-blueprint-for-a-net-zero-city?utm_source=FB&amp;utm_medium=interests_energy&amp;utm_content=static&amp;fbclid=IwAR2kpr3x83x-6VtccUTm3e4hmTdQsllerFp4gqcEpCh2YshLpWgt2iWc9F8" TargetMode="External"/><Relationship Id="rId5" Type="http://schemas.openxmlformats.org/officeDocument/2006/relationships/hyperlink" Target="https://www.carbontrust.com/low-carbon-cities/" TargetMode="External"/><Relationship Id="rId4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c.europa.eu/info/eu-regional-and-urban-development/topics/cities-and-urban-development/city-initiatives/smart-cities_en" TargetMode="External"/><Relationship Id="rId5" Type="http://schemas.openxmlformats.org/officeDocument/2006/relationships/image" Target="../media/image11.jpg"/><Relationship Id="rId4" Type="http://schemas.openxmlformats.org/officeDocument/2006/relationships/hyperlink" Target="https://www.youtube.com/watch?v=Br5aJa6MkB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738282"/>
            <a:ext cx="748883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DEVELOPMENT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119370" y="3717032"/>
            <a:ext cx="489339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CITIES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THE CITY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540279" y="2013594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Human settlement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39552" y="3273313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Provides…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909246" y="4876069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housing</a:t>
            </a:r>
            <a:endParaRPr lang="en-GB" sz="2400" dirty="0"/>
          </a:p>
        </p:txBody>
      </p:sp>
      <p:sp>
        <p:nvSpPr>
          <p:cNvPr id="13" name="TextBox 12"/>
          <p:cNvSpPr txBox="1"/>
          <p:nvPr/>
        </p:nvSpPr>
        <p:spPr>
          <a:xfrm>
            <a:off x="3851775" y="451102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transportation</a:t>
            </a:r>
            <a:endParaRPr lang="en-GB" sz="2400" dirty="0"/>
          </a:p>
        </p:txBody>
      </p:sp>
      <p:sp>
        <p:nvSpPr>
          <p:cNvPr id="14" name="TextBox 13"/>
          <p:cNvSpPr txBox="1"/>
          <p:nvPr/>
        </p:nvSpPr>
        <p:spPr>
          <a:xfrm>
            <a:off x="1145802" y="612491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sanitation</a:t>
            </a:r>
            <a:endParaRPr lang="en-GB" sz="2400" dirty="0"/>
          </a:p>
        </p:txBody>
      </p:sp>
      <p:sp>
        <p:nvSpPr>
          <p:cNvPr id="15" name="TextBox 14"/>
          <p:cNvSpPr txBox="1"/>
          <p:nvPr/>
        </p:nvSpPr>
        <p:spPr>
          <a:xfrm>
            <a:off x="6534327" y="4104607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security</a:t>
            </a:r>
            <a:endParaRPr lang="en-GB" sz="2400" dirty="0"/>
          </a:p>
        </p:txBody>
      </p:sp>
      <p:sp>
        <p:nvSpPr>
          <p:cNvPr id="16" name="TextBox 15"/>
          <p:cNvSpPr txBox="1"/>
          <p:nvPr/>
        </p:nvSpPr>
        <p:spPr>
          <a:xfrm>
            <a:off x="5327812" y="605679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amenities</a:t>
            </a:r>
            <a:endParaRPr lang="en-GB" sz="2400" dirty="0"/>
          </a:p>
        </p:txBody>
      </p:sp>
      <p:sp>
        <p:nvSpPr>
          <p:cNvPr id="17" name="TextBox 16"/>
          <p:cNvSpPr txBox="1"/>
          <p:nvPr/>
        </p:nvSpPr>
        <p:spPr>
          <a:xfrm>
            <a:off x="539552" y="514037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culture</a:t>
            </a:r>
            <a:endParaRPr lang="en-GB" sz="2400" dirty="0"/>
          </a:p>
        </p:txBody>
      </p:sp>
      <p:sp>
        <p:nvSpPr>
          <p:cNvPr id="18" name="TextBox 17"/>
          <p:cNvSpPr txBox="1"/>
          <p:nvPr/>
        </p:nvSpPr>
        <p:spPr>
          <a:xfrm>
            <a:off x="6176793" y="506315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science</a:t>
            </a:r>
            <a:endParaRPr lang="en-GB" sz="2400" dirty="0"/>
          </a:p>
        </p:txBody>
      </p:sp>
      <p:sp>
        <p:nvSpPr>
          <p:cNvPr id="19" name="TextBox 18"/>
          <p:cNvSpPr txBox="1"/>
          <p:nvPr/>
        </p:nvSpPr>
        <p:spPr>
          <a:xfrm>
            <a:off x="1410500" y="3942539"/>
            <a:ext cx="36655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Government organisation</a:t>
            </a:r>
            <a:endParaRPr lang="en-GB" sz="2400" dirty="0"/>
          </a:p>
        </p:txBody>
      </p:sp>
      <p:sp>
        <p:nvSpPr>
          <p:cNvPr id="20" name="TextBox 19"/>
          <p:cNvSpPr txBox="1"/>
          <p:nvPr/>
        </p:nvSpPr>
        <p:spPr>
          <a:xfrm>
            <a:off x="7404206" y="582596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business</a:t>
            </a:r>
            <a:endParaRPr lang="en-GB" sz="2400" dirty="0"/>
          </a:p>
        </p:txBody>
      </p:sp>
      <p:sp>
        <p:nvSpPr>
          <p:cNvPr id="21" name="TextBox 20"/>
          <p:cNvSpPr txBox="1"/>
          <p:nvPr/>
        </p:nvSpPr>
        <p:spPr>
          <a:xfrm>
            <a:off x="3026185" y="5364749"/>
            <a:ext cx="20498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relationships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2951" y="854693"/>
            <a:ext cx="4542751" cy="3017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974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FACTS AND FIGURES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1988840"/>
            <a:ext cx="79208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Half of humanity – 3.5 billion people – lives in cities today</a:t>
            </a:r>
          </a:p>
          <a:p>
            <a:endParaRPr lang="en-GB" sz="2000" dirty="0"/>
          </a:p>
          <a:p>
            <a:r>
              <a:rPr lang="en-GB" sz="2000" dirty="0" smtClean="0"/>
              <a:t>By 2030, almost 60% of the world population will live in urban areas</a:t>
            </a:r>
          </a:p>
          <a:p>
            <a:endParaRPr lang="en-GB" sz="2000" dirty="0"/>
          </a:p>
          <a:p>
            <a:r>
              <a:rPr lang="en-GB" sz="2000" dirty="0" smtClean="0"/>
              <a:t>95% of urban expansion in the next decades will take place in developing countries</a:t>
            </a:r>
          </a:p>
          <a:p>
            <a:endParaRPr lang="en-GB" sz="2000" dirty="0"/>
          </a:p>
          <a:p>
            <a:r>
              <a:rPr lang="en-GB" sz="2000" dirty="0" smtClean="0"/>
              <a:t>828 million people live in slums today and the number keeps rising</a:t>
            </a:r>
          </a:p>
          <a:p>
            <a:endParaRPr lang="en-GB" sz="2000" dirty="0"/>
          </a:p>
          <a:p>
            <a:r>
              <a:rPr lang="en-GB" sz="2000" dirty="0" smtClean="0"/>
              <a:t>The world’s cities occupy 3% of the Earth’s land, but account for 60-80% of energy consumption and 75% of carbon emissions</a:t>
            </a:r>
          </a:p>
          <a:p>
            <a:endParaRPr lang="en-GB" sz="2000" dirty="0"/>
          </a:p>
          <a:p>
            <a:r>
              <a:rPr lang="en-GB" sz="2000" dirty="0" smtClean="0"/>
              <a:t>Rapid urbanization is exerting pressure on fresh water supplies, sewage, the living environment, and public health</a:t>
            </a:r>
          </a:p>
        </p:txBody>
      </p:sp>
    </p:spTree>
    <p:extLst>
      <p:ext uri="{BB962C8B-B14F-4D97-AF65-F5344CB8AC3E}">
        <p14:creationId xmlns:p14="http://schemas.microsoft.com/office/powerpoint/2010/main" val="240996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FACTS AND FIGURES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1619672" y="2636912"/>
            <a:ext cx="57606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/>
              <a:t>HOW DID WE GET TO THIS POINT?</a:t>
            </a:r>
            <a:endParaRPr lang="en-GB" sz="4400" b="1" dirty="0"/>
          </a:p>
        </p:txBody>
      </p:sp>
      <p:sp>
        <p:nvSpPr>
          <p:cNvPr id="5" name="TextBox 4">
            <a:hlinkClick r:id="rId4"/>
          </p:cNvPr>
          <p:cNvSpPr txBox="1"/>
          <p:nvPr/>
        </p:nvSpPr>
        <p:spPr>
          <a:xfrm>
            <a:off x="2483768" y="5067331"/>
            <a:ext cx="417646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rgbClr val="0070C0"/>
                </a:solidFill>
              </a:rPr>
              <a:t>VIDEO</a:t>
            </a:r>
          </a:p>
          <a:p>
            <a:pPr algn="ctr"/>
            <a:r>
              <a:rPr lang="en-GB" sz="1400" dirty="0">
                <a:solidFill>
                  <a:srgbClr val="0070C0"/>
                </a:solidFill>
              </a:rPr>
              <a:t>https://www.youtube.com/watch?v=fKnAJCSGSdk</a:t>
            </a:r>
          </a:p>
        </p:txBody>
      </p:sp>
    </p:spTree>
    <p:extLst>
      <p:ext uri="{BB962C8B-B14F-4D97-AF65-F5344CB8AC3E}">
        <p14:creationId xmlns:p14="http://schemas.microsoft.com/office/powerpoint/2010/main" val="165016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CITY PROBLEMS NOWADAYS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198884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Globalization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53168" y="2564903"/>
            <a:ext cx="286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Developmentalism</a:t>
            </a:r>
            <a:endParaRPr lang="en-GB" sz="2000" dirty="0" smtClean="0"/>
          </a:p>
        </p:txBody>
      </p:sp>
      <p:sp>
        <p:nvSpPr>
          <p:cNvPr id="13" name="TextBox 12"/>
          <p:cNvSpPr txBox="1"/>
          <p:nvPr/>
        </p:nvSpPr>
        <p:spPr>
          <a:xfrm>
            <a:off x="553168" y="3140966"/>
            <a:ext cx="286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Pollution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53168" y="3717029"/>
            <a:ext cx="286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Traffic/transport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53168" y="4293092"/>
            <a:ext cx="286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Housing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53168" y="4869155"/>
            <a:ext cx="387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Services (health, education, etc.) 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53168" y="5445218"/>
            <a:ext cx="416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Supplies (food, water, energy, sewage)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39552" y="6021281"/>
            <a:ext cx="416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Waste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981152" y="1969895"/>
            <a:ext cx="416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Separation of urban uses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981152" y="2564903"/>
            <a:ext cx="416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Land footprint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981152" y="3140966"/>
            <a:ext cx="416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Participation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981152" y="3717029"/>
            <a:ext cx="416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Corruption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981152" y="4293092"/>
            <a:ext cx="416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Historic centre desertion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981152" y="4869155"/>
            <a:ext cx="416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Tourism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001314" y="5445218"/>
            <a:ext cx="416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Overcrowded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035732" y="6021281"/>
            <a:ext cx="416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Growing complexity</a:t>
            </a:r>
          </a:p>
        </p:txBody>
      </p:sp>
    </p:spTree>
    <p:extLst>
      <p:ext uri="{BB962C8B-B14F-4D97-AF65-F5344CB8AC3E}">
        <p14:creationId xmlns:p14="http://schemas.microsoft.com/office/powerpoint/2010/main" val="978860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SUSTAINABLE CITIES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64892" y="1741742"/>
            <a:ext cx="84962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Also referred as Sustainable Urban Developments or Sustainable Communities</a:t>
            </a:r>
            <a:endParaRPr lang="en-GB" sz="2000" dirty="0"/>
          </a:p>
        </p:txBody>
      </p:sp>
      <p:sp>
        <p:nvSpPr>
          <p:cNvPr id="6" name="Rectangle 5"/>
          <p:cNvSpPr/>
          <p:nvPr/>
        </p:nvSpPr>
        <p:spPr>
          <a:xfrm>
            <a:off x="683998" y="2435254"/>
            <a:ext cx="825558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"Sustainable communities are defined as </a:t>
            </a:r>
            <a:r>
              <a:rPr lang="en-GB" b="1" dirty="0">
                <a:solidFill>
                  <a:srgbClr val="000000"/>
                </a:solidFill>
              </a:rPr>
              <a:t>towns and cities </a:t>
            </a:r>
            <a:r>
              <a:rPr lang="en-GB" dirty="0">
                <a:solidFill>
                  <a:srgbClr val="000000"/>
                </a:solidFill>
              </a:rPr>
              <a:t>that have taken </a:t>
            </a:r>
            <a:r>
              <a:rPr lang="en-GB" b="1" dirty="0">
                <a:solidFill>
                  <a:srgbClr val="000000"/>
                </a:solidFill>
              </a:rPr>
              <a:t>steps</a:t>
            </a:r>
            <a:r>
              <a:rPr lang="en-GB" dirty="0">
                <a:solidFill>
                  <a:srgbClr val="000000"/>
                </a:solidFill>
              </a:rPr>
              <a:t> to remain </a:t>
            </a:r>
            <a:r>
              <a:rPr lang="en-GB" b="1" dirty="0">
                <a:solidFill>
                  <a:srgbClr val="000000"/>
                </a:solidFill>
              </a:rPr>
              <a:t>healthy over the long term</a:t>
            </a:r>
            <a:r>
              <a:rPr lang="en-GB" dirty="0">
                <a:solidFill>
                  <a:srgbClr val="000000"/>
                </a:solidFill>
              </a:rPr>
              <a:t>. Sustainable communities have a strong sense of </a:t>
            </a:r>
            <a:r>
              <a:rPr lang="en-GB" b="1" dirty="0">
                <a:solidFill>
                  <a:srgbClr val="000000"/>
                </a:solidFill>
              </a:rPr>
              <a:t>place</a:t>
            </a:r>
            <a:r>
              <a:rPr lang="en-GB" dirty="0">
                <a:solidFill>
                  <a:srgbClr val="000000"/>
                </a:solidFill>
              </a:rPr>
              <a:t>. They have a </a:t>
            </a:r>
            <a:r>
              <a:rPr lang="en-GB" b="1" dirty="0">
                <a:solidFill>
                  <a:srgbClr val="000000"/>
                </a:solidFill>
              </a:rPr>
              <a:t>vision</a:t>
            </a:r>
            <a:r>
              <a:rPr lang="en-GB" dirty="0">
                <a:solidFill>
                  <a:srgbClr val="000000"/>
                </a:solidFill>
              </a:rPr>
              <a:t> that is </a:t>
            </a:r>
            <a:r>
              <a:rPr lang="en-GB" b="1" dirty="0">
                <a:solidFill>
                  <a:srgbClr val="000000"/>
                </a:solidFill>
              </a:rPr>
              <a:t>embraced and actively promoted </a:t>
            </a:r>
            <a:r>
              <a:rPr lang="en-GB" dirty="0">
                <a:solidFill>
                  <a:srgbClr val="000000"/>
                </a:solidFill>
              </a:rPr>
              <a:t>by all of the key sectors of </a:t>
            </a:r>
            <a:r>
              <a:rPr lang="en-GB" b="1" dirty="0">
                <a:solidFill>
                  <a:srgbClr val="000000"/>
                </a:solidFill>
              </a:rPr>
              <a:t>society</a:t>
            </a:r>
            <a:r>
              <a:rPr lang="en-GB" dirty="0">
                <a:solidFill>
                  <a:srgbClr val="000000"/>
                </a:solidFill>
              </a:rPr>
              <a:t>, including businesses, disadvantaged groups, environmentalists, civic associations, government agencies, and religious organizations. They are places that build on their assets and dare to be </a:t>
            </a:r>
            <a:r>
              <a:rPr lang="en-GB" b="1" dirty="0">
                <a:solidFill>
                  <a:srgbClr val="000000"/>
                </a:solidFill>
              </a:rPr>
              <a:t>innovative</a:t>
            </a:r>
            <a:r>
              <a:rPr lang="en-GB" dirty="0">
                <a:solidFill>
                  <a:srgbClr val="000000"/>
                </a:solidFill>
              </a:rPr>
              <a:t>. These communities value </a:t>
            </a:r>
            <a:r>
              <a:rPr lang="en-GB" b="1" dirty="0">
                <a:solidFill>
                  <a:srgbClr val="000000"/>
                </a:solidFill>
              </a:rPr>
              <a:t>healthy ecosystems</a:t>
            </a:r>
            <a:r>
              <a:rPr lang="en-GB" dirty="0">
                <a:solidFill>
                  <a:srgbClr val="000000"/>
                </a:solidFill>
              </a:rPr>
              <a:t>, use </a:t>
            </a:r>
            <a:r>
              <a:rPr lang="en-GB" b="1" dirty="0">
                <a:solidFill>
                  <a:srgbClr val="000000"/>
                </a:solidFill>
              </a:rPr>
              <a:t>resources efficiently</a:t>
            </a:r>
            <a:r>
              <a:rPr lang="en-GB" dirty="0">
                <a:solidFill>
                  <a:srgbClr val="000000"/>
                </a:solidFill>
              </a:rPr>
              <a:t>, and actively seek to retain and enhance a </a:t>
            </a:r>
            <a:r>
              <a:rPr lang="en-GB" b="1" dirty="0">
                <a:solidFill>
                  <a:srgbClr val="000000"/>
                </a:solidFill>
              </a:rPr>
              <a:t>locally based economy</a:t>
            </a:r>
            <a:r>
              <a:rPr lang="en-GB" dirty="0">
                <a:solidFill>
                  <a:srgbClr val="000000"/>
                </a:solidFill>
              </a:rPr>
              <a:t>. There is a pervasive </a:t>
            </a:r>
            <a:r>
              <a:rPr lang="en-GB" b="1" dirty="0">
                <a:solidFill>
                  <a:srgbClr val="000000"/>
                </a:solidFill>
              </a:rPr>
              <a:t>volunteer spirit </a:t>
            </a:r>
            <a:r>
              <a:rPr lang="en-GB" dirty="0">
                <a:solidFill>
                  <a:srgbClr val="000000"/>
                </a:solidFill>
              </a:rPr>
              <a:t>that is rewarded by concrete results. </a:t>
            </a:r>
            <a:r>
              <a:rPr lang="en-GB" b="1" dirty="0">
                <a:solidFill>
                  <a:srgbClr val="000000"/>
                </a:solidFill>
              </a:rPr>
              <a:t>Partnerships</a:t>
            </a:r>
            <a:r>
              <a:rPr lang="en-GB" dirty="0">
                <a:solidFill>
                  <a:srgbClr val="000000"/>
                </a:solidFill>
              </a:rPr>
              <a:t> between and among government, the business sector, and </a:t>
            </a:r>
            <a:r>
              <a:rPr lang="en-GB" dirty="0" err="1">
                <a:solidFill>
                  <a:srgbClr val="000000"/>
                </a:solidFill>
              </a:rPr>
              <a:t>nonprofit</a:t>
            </a:r>
            <a:r>
              <a:rPr lang="en-GB" dirty="0">
                <a:solidFill>
                  <a:srgbClr val="000000"/>
                </a:solidFill>
              </a:rPr>
              <a:t> organizations are common. </a:t>
            </a:r>
            <a:r>
              <a:rPr lang="en-GB" b="1" dirty="0">
                <a:solidFill>
                  <a:srgbClr val="000000"/>
                </a:solidFill>
              </a:rPr>
              <a:t>Public debate </a:t>
            </a:r>
            <a:r>
              <a:rPr lang="en-GB" dirty="0">
                <a:solidFill>
                  <a:srgbClr val="000000"/>
                </a:solidFill>
              </a:rPr>
              <a:t>in these communities is engaging, inclusive, and constructive. Unlike traditional community development approaches, sustainability strategies emphasize: the whole </a:t>
            </a:r>
            <a:r>
              <a:rPr lang="en-GB" b="1" dirty="0">
                <a:solidFill>
                  <a:srgbClr val="000000"/>
                </a:solidFill>
              </a:rPr>
              <a:t>community</a:t>
            </a:r>
            <a:r>
              <a:rPr lang="en-GB" dirty="0">
                <a:solidFill>
                  <a:srgbClr val="000000"/>
                </a:solidFill>
              </a:rPr>
              <a:t> (instead of just disadvantaged </a:t>
            </a:r>
            <a:r>
              <a:rPr lang="en-GB" dirty="0" err="1">
                <a:solidFill>
                  <a:srgbClr val="000000"/>
                </a:solidFill>
              </a:rPr>
              <a:t>neighborhoods</a:t>
            </a:r>
            <a:r>
              <a:rPr lang="en-GB" dirty="0">
                <a:solidFill>
                  <a:srgbClr val="000000"/>
                </a:solidFill>
              </a:rPr>
              <a:t>); </a:t>
            </a:r>
            <a:r>
              <a:rPr lang="en-GB" b="1" dirty="0">
                <a:solidFill>
                  <a:srgbClr val="000000"/>
                </a:solidFill>
              </a:rPr>
              <a:t>ecosystem protection</a:t>
            </a:r>
            <a:r>
              <a:rPr lang="en-GB" dirty="0">
                <a:solidFill>
                  <a:srgbClr val="000000"/>
                </a:solidFill>
              </a:rPr>
              <a:t>; meaningful and broad-based </a:t>
            </a:r>
            <a:r>
              <a:rPr lang="en-GB" b="1" dirty="0">
                <a:solidFill>
                  <a:srgbClr val="000000"/>
                </a:solidFill>
              </a:rPr>
              <a:t>citizen participation</a:t>
            </a:r>
            <a:r>
              <a:rPr lang="en-GB" dirty="0">
                <a:solidFill>
                  <a:srgbClr val="000000"/>
                </a:solidFill>
              </a:rPr>
              <a:t>; and </a:t>
            </a:r>
            <a:r>
              <a:rPr lang="en-GB" b="1" dirty="0">
                <a:solidFill>
                  <a:srgbClr val="000000"/>
                </a:solidFill>
              </a:rPr>
              <a:t>economic self-reliance</a:t>
            </a:r>
            <a:r>
              <a:rPr lang="en-GB" dirty="0">
                <a:solidFill>
                  <a:srgbClr val="000000"/>
                </a:solidFill>
              </a:rPr>
              <a:t>."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>
                <a:solidFill>
                  <a:srgbClr val="000000"/>
                </a:solidFill>
              </a:rPr>
              <a:t>- Institute for Sustainable Communities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63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SUSTAINABLE CITIES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64892" y="1741742"/>
            <a:ext cx="84962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Also referred as Sustainable Urban Developments or Sustainable Communities</a:t>
            </a:r>
            <a:endParaRPr lang="en-GB" sz="2000" dirty="0"/>
          </a:p>
        </p:txBody>
      </p:sp>
      <p:sp>
        <p:nvSpPr>
          <p:cNvPr id="6" name="Rectangle 5"/>
          <p:cNvSpPr/>
          <p:nvPr/>
        </p:nvSpPr>
        <p:spPr>
          <a:xfrm>
            <a:off x="683998" y="2435254"/>
            <a:ext cx="825558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"Sustainable communities are defined as </a:t>
            </a:r>
            <a:r>
              <a:rPr lang="en-GB" b="1" dirty="0">
                <a:solidFill>
                  <a:srgbClr val="000000"/>
                </a:solidFill>
              </a:rPr>
              <a:t>towns and cities </a:t>
            </a:r>
            <a:r>
              <a:rPr lang="en-GB" dirty="0">
                <a:solidFill>
                  <a:srgbClr val="000000"/>
                </a:solidFill>
              </a:rPr>
              <a:t>that have taken </a:t>
            </a:r>
            <a:r>
              <a:rPr lang="en-GB" b="1" dirty="0">
                <a:solidFill>
                  <a:srgbClr val="000000"/>
                </a:solidFill>
              </a:rPr>
              <a:t>steps</a:t>
            </a:r>
            <a:r>
              <a:rPr lang="en-GB" dirty="0">
                <a:solidFill>
                  <a:srgbClr val="000000"/>
                </a:solidFill>
              </a:rPr>
              <a:t> to remain </a:t>
            </a:r>
            <a:r>
              <a:rPr lang="en-GB" b="1" dirty="0">
                <a:solidFill>
                  <a:srgbClr val="000000"/>
                </a:solidFill>
              </a:rPr>
              <a:t>healthy over the long term</a:t>
            </a:r>
            <a:r>
              <a:rPr lang="en-GB" dirty="0">
                <a:solidFill>
                  <a:srgbClr val="000000"/>
                </a:solidFill>
              </a:rPr>
              <a:t>. Sustainable communities have a strong sense of </a:t>
            </a:r>
            <a:r>
              <a:rPr lang="en-GB" b="1" dirty="0">
                <a:solidFill>
                  <a:srgbClr val="000000"/>
                </a:solidFill>
              </a:rPr>
              <a:t>place</a:t>
            </a:r>
            <a:r>
              <a:rPr lang="en-GB" dirty="0">
                <a:solidFill>
                  <a:srgbClr val="000000"/>
                </a:solidFill>
              </a:rPr>
              <a:t>. They have a </a:t>
            </a:r>
            <a:r>
              <a:rPr lang="en-GB" b="1" dirty="0">
                <a:solidFill>
                  <a:srgbClr val="000000"/>
                </a:solidFill>
              </a:rPr>
              <a:t>vision</a:t>
            </a:r>
            <a:r>
              <a:rPr lang="en-GB" dirty="0">
                <a:solidFill>
                  <a:srgbClr val="000000"/>
                </a:solidFill>
              </a:rPr>
              <a:t> that is </a:t>
            </a:r>
            <a:r>
              <a:rPr lang="en-GB" b="1" dirty="0">
                <a:solidFill>
                  <a:srgbClr val="000000"/>
                </a:solidFill>
              </a:rPr>
              <a:t>embraced and actively promoted </a:t>
            </a:r>
            <a:r>
              <a:rPr lang="en-GB" dirty="0">
                <a:solidFill>
                  <a:srgbClr val="000000"/>
                </a:solidFill>
              </a:rPr>
              <a:t>by all of the key sectors of </a:t>
            </a:r>
            <a:r>
              <a:rPr lang="en-GB" b="1" dirty="0">
                <a:solidFill>
                  <a:srgbClr val="000000"/>
                </a:solidFill>
              </a:rPr>
              <a:t>society</a:t>
            </a:r>
            <a:r>
              <a:rPr lang="en-GB" dirty="0">
                <a:solidFill>
                  <a:srgbClr val="000000"/>
                </a:solidFill>
              </a:rPr>
              <a:t>, including businesses, disadvantaged groups, environmentalists, civic associations, government agencies, and religious organizations. They are places that build on their assets and dare to be </a:t>
            </a:r>
            <a:r>
              <a:rPr lang="en-GB" b="1" dirty="0">
                <a:solidFill>
                  <a:srgbClr val="000000"/>
                </a:solidFill>
              </a:rPr>
              <a:t>innovative</a:t>
            </a:r>
            <a:r>
              <a:rPr lang="en-GB" dirty="0">
                <a:solidFill>
                  <a:srgbClr val="000000"/>
                </a:solidFill>
              </a:rPr>
              <a:t>. These communities value </a:t>
            </a:r>
            <a:r>
              <a:rPr lang="en-GB" b="1" dirty="0">
                <a:solidFill>
                  <a:srgbClr val="000000"/>
                </a:solidFill>
              </a:rPr>
              <a:t>healthy ecosystems</a:t>
            </a:r>
            <a:r>
              <a:rPr lang="en-GB" dirty="0">
                <a:solidFill>
                  <a:srgbClr val="000000"/>
                </a:solidFill>
              </a:rPr>
              <a:t>, use </a:t>
            </a:r>
            <a:r>
              <a:rPr lang="en-GB" b="1" dirty="0">
                <a:solidFill>
                  <a:srgbClr val="000000"/>
                </a:solidFill>
              </a:rPr>
              <a:t>resources efficiently</a:t>
            </a:r>
            <a:r>
              <a:rPr lang="en-GB" dirty="0">
                <a:solidFill>
                  <a:srgbClr val="000000"/>
                </a:solidFill>
              </a:rPr>
              <a:t>, and actively seek to retain and enhance a </a:t>
            </a:r>
            <a:r>
              <a:rPr lang="en-GB" b="1" dirty="0">
                <a:solidFill>
                  <a:srgbClr val="000000"/>
                </a:solidFill>
              </a:rPr>
              <a:t>locally based economy</a:t>
            </a:r>
            <a:r>
              <a:rPr lang="en-GB" dirty="0">
                <a:solidFill>
                  <a:srgbClr val="000000"/>
                </a:solidFill>
              </a:rPr>
              <a:t>. There is a pervasive </a:t>
            </a:r>
            <a:r>
              <a:rPr lang="en-GB" b="1" dirty="0">
                <a:solidFill>
                  <a:srgbClr val="000000"/>
                </a:solidFill>
              </a:rPr>
              <a:t>volunteer spirit </a:t>
            </a:r>
            <a:r>
              <a:rPr lang="en-GB" dirty="0">
                <a:solidFill>
                  <a:srgbClr val="000000"/>
                </a:solidFill>
              </a:rPr>
              <a:t>that is rewarded by concrete results. </a:t>
            </a:r>
            <a:r>
              <a:rPr lang="en-GB" b="1" dirty="0">
                <a:solidFill>
                  <a:srgbClr val="000000"/>
                </a:solidFill>
              </a:rPr>
              <a:t>Partnerships</a:t>
            </a:r>
            <a:r>
              <a:rPr lang="en-GB" dirty="0">
                <a:solidFill>
                  <a:srgbClr val="000000"/>
                </a:solidFill>
              </a:rPr>
              <a:t> between and among government, the business sector, and </a:t>
            </a:r>
            <a:r>
              <a:rPr lang="en-GB" dirty="0" err="1">
                <a:solidFill>
                  <a:srgbClr val="000000"/>
                </a:solidFill>
              </a:rPr>
              <a:t>nonprofit</a:t>
            </a:r>
            <a:r>
              <a:rPr lang="en-GB" dirty="0">
                <a:solidFill>
                  <a:srgbClr val="000000"/>
                </a:solidFill>
              </a:rPr>
              <a:t> organizations are common. </a:t>
            </a:r>
            <a:r>
              <a:rPr lang="en-GB" b="1" dirty="0">
                <a:solidFill>
                  <a:srgbClr val="000000"/>
                </a:solidFill>
              </a:rPr>
              <a:t>Public debate </a:t>
            </a:r>
            <a:r>
              <a:rPr lang="en-GB" dirty="0">
                <a:solidFill>
                  <a:srgbClr val="000000"/>
                </a:solidFill>
              </a:rPr>
              <a:t>in these communities is engaging, inclusive, and constructive. Unlike traditional community development approaches, sustainability strategies emphasize: the whole </a:t>
            </a:r>
            <a:r>
              <a:rPr lang="en-GB" b="1" dirty="0">
                <a:solidFill>
                  <a:srgbClr val="000000"/>
                </a:solidFill>
              </a:rPr>
              <a:t>community</a:t>
            </a:r>
            <a:r>
              <a:rPr lang="en-GB" dirty="0">
                <a:solidFill>
                  <a:srgbClr val="000000"/>
                </a:solidFill>
              </a:rPr>
              <a:t> (instead of just disadvantaged </a:t>
            </a:r>
            <a:r>
              <a:rPr lang="en-GB" dirty="0" err="1">
                <a:solidFill>
                  <a:srgbClr val="000000"/>
                </a:solidFill>
              </a:rPr>
              <a:t>neighborhoods</a:t>
            </a:r>
            <a:r>
              <a:rPr lang="en-GB" dirty="0">
                <a:solidFill>
                  <a:srgbClr val="000000"/>
                </a:solidFill>
              </a:rPr>
              <a:t>); </a:t>
            </a:r>
            <a:r>
              <a:rPr lang="en-GB" b="1" dirty="0">
                <a:solidFill>
                  <a:srgbClr val="000000"/>
                </a:solidFill>
              </a:rPr>
              <a:t>ecosystem protection</a:t>
            </a:r>
            <a:r>
              <a:rPr lang="en-GB" dirty="0">
                <a:solidFill>
                  <a:srgbClr val="000000"/>
                </a:solidFill>
              </a:rPr>
              <a:t>; meaningful and broad-based </a:t>
            </a:r>
            <a:r>
              <a:rPr lang="en-GB" b="1" dirty="0">
                <a:solidFill>
                  <a:srgbClr val="000000"/>
                </a:solidFill>
              </a:rPr>
              <a:t>citizen participation</a:t>
            </a:r>
            <a:r>
              <a:rPr lang="en-GB" dirty="0">
                <a:solidFill>
                  <a:srgbClr val="000000"/>
                </a:solidFill>
              </a:rPr>
              <a:t>; and </a:t>
            </a:r>
            <a:r>
              <a:rPr lang="en-GB" b="1" dirty="0">
                <a:solidFill>
                  <a:srgbClr val="000000"/>
                </a:solidFill>
              </a:rPr>
              <a:t>economic self-reliance</a:t>
            </a:r>
            <a:r>
              <a:rPr lang="en-GB" dirty="0">
                <a:solidFill>
                  <a:srgbClr val="000000"/>
                </a:solidFill>
              </a:rPr>
              <a:t>."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>
                <a:solidFill>
                  <a:srgbClr val="000000"/>
                </a:solidFill>
              </a:rPr>
              <a:t>- Institute for Sustainable Communities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728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SUSTAINABLE CITIES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64892" y="1741742"/>
            <a:ext cx="8496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Four main domains developed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357068" y="2817655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ECOLOGY</a:t>
            </a:r>
            <a:endParaRPr lang="en-GB" sz="32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1357068" y="3674850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ECONOMICS</a:t>
            </a:r>
            <a:endParaRPr lang="en-GB" sz="32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1357068" y="4532045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POLITICS</a:t>
            </a:r>
            <a:endParaRPr lang="en-GB" sz="32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1331640" y="5389240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CULTURE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03448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SUSTAINABLE CITIES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1551929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SUSTAINABLE DEVELOPMENT GOALS. TARGETS IN GOAL 11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13" name="Rectangle 12">
            <a:hlinkClick r:id="rId4"/>
          </p:cNvPr>
          <p:cNvSpPr/>
          <p:nvPr/>
        </p:nvSpPr>
        <p:spPr>
          <a:xfrm>
            <a:off x="971815" y="5918419"/>
            <a:ext cx="73443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http://www.undp.org/content/undp/en/home/sustainable-development-goals/goal-11-sustainable-cities-and-communities/targets/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333825"/>
            <a:ext cx="4896544" cy="3264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04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EUROPEAN SUSTAINABLE CITIES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64892" y="1741742"/>
            <a:ext cx="8496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1994. 1</a:t>
            </a:r>
            <a:r>
              <a:rPr lang="en-GB" sz="2400" baseline="30000" dirty="0" smtClean="0"/>
              <a:t>ST</a:t>
            </a:r>
            <a:r>
              <a:rPr lang="en-GB" sz="2400" dirty="0" smtClean="0"/>
              <a:t> Conference of European Sustainable Cities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1331640" y="2204566"/>
            <a:ext cx="66967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Aalborg Charter</a:t>
            </a:r>
          </a:p>
          <a:p>
            <a:r>
              <a:rPr lang="en-GB" dirty="0" smtClean="0"/>
              <a:t>Part I. Consensus Declaration: </a:t>
            </a:r>
            <a:r>
              <a:rPr lang="en-GB" dirty="0"/>
              <a:t>European Cities and Towns Towards Sustainability</a:t>
            </a:r>
            <a:endParaRPr lang="en-GB" dirty="0" smtClean="0"/>
          </a:p>
          <a:p>
            <a:r>
              <a:rPr lang="en-GB" dirty="0" smtClean="0"/>
              <a:t>Part II. The European Sustainable Cities and Towns Campaign</a:t>
            </a:r>
          </a:p>
          <a:p>
            <a:r>
              <a:rPr lang="en-GB" dirty="0" smtClean="0"/>
              <a:t>Part III. Engaging in Local Agenda 21 Processes: Local Action Plans Towards Sustainability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70421" y="3958892"/>
            <a:ext cx="8496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2004. 4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Conference of European Sustainable Cities Aalborg+10</a:t>
            </a:r>
            <a:endParaRPr lang="en-GB" sz="2400" dirty="0"/>
          </a:p>
        </p:txBody>
      </p:sp>
      <p:sp>
        <p:nvSpPr>
          <p:cNvPr id="16" name="TextBox 15"/>
          <p:cNvSpPr txBox="1"/>
          <p:nvPr/>
        </p:nvSpPr>
        <p:spPr>
          <a:xfrm>
            <a:off x="1322010" y="4527641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Aalborg Commitments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64891" y="5042975"/>
            <a:ext cx="84962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2016. 8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Conference of European Sustainable Cities (Basque Country)</a:t>
            </a:r>
            <a:endParaRPr lang="en-GB" sz="2400" dirty="0"/>
          </a:p>
        </p:txBody>
      </p:sp>
      <p:sp>
        <p:nvSpPr>
          <p:cNvPr id="18" name="TextBox 17"/>
          <p:cNvSpPr txBox="1"/>
          <p:nvPr/>
        </p:nvSpPr>
        <p:spPr>
          <a:xfrm>
            <a:off x="1331640" y="6019973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Basque Declaration</a:t>
            </a:r>
          </a:p>
        </p:txBody>
      </p:sp>
      <p:sp>
        <p:nvSpPr>
          <p:cNvPr id="6" name="Rectangle 5">
            <a:hlinkClick r:id="rId4"/>
          </p:cNvPr>
          <p:cNvSpPr/>
          <p:nvPr/>
        </p:nvSpPr>
        <p:spPr>
          <a:xfrm>
            <a:off x="4158572" y="5835307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/>
              <a:t>http://www.sustainablecities.eu/fileadmin/repository/Basque_Declaration_New_Email_Address/Basque-Declaration-ENGLISH-print_NO_Marks.pdf</a:t>
            </a:r>
          </a:p>
        </p:txBody>
      </p:sp>
    </p:spTree>
    <p:extLst>
      <p:ext uri="{BB962C8B-B14F-4D97-AF65-F5344CB8AC3E}">
        <p14:creationId xmlns:p14="http://schemas.microsoft.com/office/powerpoint/2010/main" val="228419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EUROPEAN SUSTAINABLE CITIES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39552" y="2288073"/>
            <a:ext cx="8496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From here there is a wide range of initiatives…</a:t>
            </a:r>
            <a:endParaRPr lang="en-GB" sz="2400" dirty="0"/>
          </a:p>
        </p:txBody>
      </p:sp>
      <p:sp>
        <p:nvSpPr>
          <p:cNvPr id="16" name="TextBox 15">
            <a:hlinkClick r:id="rId4"/>
          </p:cNvPr>
          <p:cNvSpPr txBox="1"/>
          <p:nvPr/>
        </p:nvSpPr>
        <p:spPr>
          <a:xfrm>
            <a:off x="1511515" y="3861048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http://www.sustainablecities.eu/local-sustainability-frameworks/</a:t>
            </a:r>
            <a:endParaRPr lang="en-GB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25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OTHER PROPOSALS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64892" y="1741742"/>
            <a:ext cx="8496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Eco-Cities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2229208"/>
            <a:ext cx="70567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Founded in Berkeley, California (1975) by Richard Register </a:t>
            </a:r>
          </a:p>
          <a:p>
            <a:r>
              <a:rPr lang="en-GB" sz="2000" dirty="0" smtClean="0"/>
              <a:t>Reconstruction of cities in balance with nature</a:t>
            </a:r>
          </a:p>
          <a:p>
            <a:endParaRPr lang="en-GB" sz="2000" dirty="0"/>
          </a:p>
          <a:p>
            <a:r>
              <a:rPr lang="en-GB" sz="2000" dirty="0" smtClean="0"/>
              <a:t>Origins of further movement of Urban Ecology</a:t>
            </a:r>
          </a:p>
          <a:p>
            <a:endParaRPr lang="en-GB" sz="2000" dirty="0"/>
          </a:p>
          <a:p>
            <a:r>
              <a:rPr lang="en-GB" sz="2000" dirty="0" smtClean="0"/>
              <a:t>International Eco-City Conference. First in California (1990), last in Melbourne (2017).</a:t>
            </a:r>
          </a:p>
        </p:txBody>
      </p:sp>
      <p:sp>
        <p:nvSpPr>
          <p:cNvPr id="6" name="Rectangle 5">
            <a:hlinkClick r:id="rId4"/>
          </p:cNvPr>
          <p:cNvSpPr/>
          <p:nvPr/>
        </p:nvSpPr>
        <p:spPr>
          <a:xfrm>
            <a:off x="6012160" y="1407233"/>
            <a:ext cx="27844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https://ecocitybuilders.org/</a:t>
            </a:r>
          </a:p>
        </p:txBody>
      </p:sp>
      <p:pic>
        <p:nvPicPr>
          <p:cNvPr id="1026" name="Picture 2" descr="http://ecocity2019.com/wp-content/uploads/2018/09/ecocity_web_logo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988" y="4437112"/>
            <a:ext cx="619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hlinkClick r:id="rId6"/>
          </p:cNvPr>
          <p:cNvSpPr/>
          <p:nvPr/>
        </p:nvSpPr>
        <p:spPr>
          <a:xfrm>
            <a:off x="179512" y="6237312"/>
            <a:ext cx="2497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6"/>
              </a:rPr>
              <a:t>http://ecocity2019.com/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50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OTHER PROPOSALS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64892" y="1741742"/>
            <a:ext cx="8496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Slow Cities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2420888"/>
            <a:ext cx="70567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“Live slow”. Slow food, slow schools, slow living</a:t>
            </a:r>
          </a:p>
          <a:p>
            <a:r>
              <a:rPr lang="en-GB" dirty="0" smtClean="0"/>
              <a:t>Traditions and traditional ways of doing things</a:t>
            </a:r>
          </a:p>
          <a:p>
            <a:r>
              <a:rPr lang="en-GB" dirty="0" smtClean="0"/>
              <a:t>Against an homogenised world</a:t>
            </a:r>
          </a:p>
          <a:p>
            <a:r>
              <a:rPr lang="en-GB" dirty="0" smtClean="0"/>
              <a:t>Less traffic, less noise, fewer crowds</a:t>
            </a:r>
          </a:p>
          <a:p>
            <a:r>
              <a:rPr lang="en-GB" dirty="0" smtClean="0"/>
              <a:t>Not applicable to towns or cities with more than 50,000 inhabitants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365104"/>
            <a:ext cx="2949331" cy="221199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0705" y="854050"/>
            <a:ext cx="3315072" cy="24981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974" y="4365104"/>
            <a:ext cx="3328666" cy="2211998"/>
          </a:xfrm>
          <a:prstGeom prst="rect">
            <a:avLst/>
          </a:prstGeom>
        </p:spPr>
      </p:pic>
      <p:sp>
        <p:nvSpPr>
          <p:cNvPr id="4" name="Rectangle 3">
            <a:hlinkClick r:id="rId7"/>
          </p:cNvPr>
          <p:cNvSpPr/>
          <p:nvPr/>
        </p:nvSpPr>
        <p:spPr>
          <a:xfrm>
            <a:off x="3563888" y="3816952"/>
            <a:ext cx="52383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https://www.slowmovement.com/slow_cities.php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7729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OTHER PROPOSALS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64892" y="1741742"/>
            <a:ext cx="8496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Transition Cities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78973" y="2455290"/>
            <a:ext cx="770485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The community organises itself to take responsibility of their own future</a:t>
            </a:r>
          </a:p>
          <a:p>
            <a:r>
              <a:rPr lang="en-GB" sz="2000" dirty="0" smtClean="0"/>
              <a:t>Community-led economy</a:t>
            </a:r>
          </a:p>
          <a:p>
            <a:endParaRPr lang="en-GB" sz="2000" dirty="0" smtClean="0"/>
          </a:p>
          <a:p>
            <a:r>
              <a:rPr lang="en-GB" sz="2000" dirty="0" smtClean="0"/>
              <a:t>Principles: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Resilience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Inclusivity and social justice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Self-organisation and decision making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Balance: Reflection, celebration and rest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Visioning and creativity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Network</a:t>
            </a:r>
          </a:p>
        </p:txBody>
      </p:sp>
      <p:sp>
        <p:nvSpPr>
          <p:cNvPr id="4" name="TextBox 3">
            <a:hlinkClick r:id="rId4"/>
          </p:cNvPr>
          <p:cNvSpPr txBox="1"/>
          <p:nvPr/>
        </p:nvSpPr>
        <p:spPr>
          <a:xfrm>
            <a:off x="5436096" y="5877272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rgbClr val="0070C0"/>
                </a:solidFill>
              </a:rPr>
              <a:t>Transition near me MAP</a:t>
            </a: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12" name="Rectangle 11">
            <a:hlinkClick r:id="rId5"/>
          </p:cNvPr>
          <p:cNvSpPr/>
          <p:nvPr/>
        </p:nvSpPr>
        <p:spPr>
          <a:xfrm>
            <a:off x="683998" y="6215826"/>
            <a:ext cx="30541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https://transitionnetwork.org/</a:t>
            </a:r>
          </a:p>
        </p:txBody>
      </p:sp>
    </p:spTree>
    <p:extLst>
      <p:ext uri="{BB962C8B-B14F-4D97-AF65-F5344CB8AC3E}">
        <p14:creationId xmlns:p14="http://schemas.microsoft.com/office/powerpoint/2010/main" val="205903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OTHER PROPOSALS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64892" y="1741742"/>
            <a:ext cx="8496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Low Carbon Cities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93492" y="2921933"/>
            <a:ext cx="48961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Promotion of urban development strategies to reduce carbon emissions</a:t>
            </a:r>
            <a:endParaRPr lang="en-GB" sz="24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468377"/>
            <a:ext cx="2467545" cy="1869055"/>
          </a:xfrm>
          <a:prstGeom prst="rect">
            <a:avLst/>
          </a:prstGeom>
        </p:spPr>
      </p:pic>
      <p:sp>
        <p:nvSpPr>
          <p:cNvPr id="16" name="Rectangle 15">
            <a:hlinkClick r:id="rId5"/>
          </p:cNvPr>
          <p:cNvSpPr/>
          <p:nvPr/>
        </p:nvSpPr>
        <p:spPr>
          <a:xfrm>
            <a:off x="2169033" y="4344897"/>
            <a:ext cx="5242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https://www.carbontrust.com/low-carbon-cities/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998" y="5085184"/>
            <a:ext cx="5832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Glasgow</a:t>
            </a:r>
            <a:r>
              <a:rPr lang="en-GB" dirty="0" smtClean="0"/>
              <a:t> committed to be first net-zero carbon city in 2030</a:t>
            </a:r>
            <a:endParaRPr lang="en-GB" dirty="0"/>
          </a:p>
        </p:txBody>
      </p:sp>
      <p:sp>
        <p:nvSpPr>
          <p:cNvPr id="5" name="Rectangle 4">
            <a:hlinkClick r:id="rId6"/>
          </p:cNvPr>
          <p:cNvSpPr/>
          <p:nvPr/>
        </p:nvSpPr>
        <p:spPr>
          <a:xfrm>
            <a:off x="683998" y="5517232"/>
            <a:ext cx="813647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https://iberdrola.ft.com/glasgows-blueprint-for-a-net-zero-city?utm_source=FB&amp;utm_medium=interests_energy&amp;utm_content=static&amp;fbclid=IwAR2kpr3x83x-6VtccUTm3e4hmTdQsllerFp4gqcEpCh2YshLpWgt2iWc9F8</a:t>
            </a:r>
          </a:p>
        </p:txBody>
      </p:sp>
    </p:spTree>
    <p:extLst>
      <p:ext uri="{BB962C8B-B14F-4D97-AF65-F5344CB8AC3E}">
        <p14:creationId xmlns:p14="http://schemas.microsoft.com/office/powerpoint/2010/main" val="127794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SUSTAINABLE CITIES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539552" y="100671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OTHER PROPOSALS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64892" y="1741742"/>
            <a:ext cx="84962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Smart Cities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64892" y="2613980"/>
            <a:ext cx="770485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Information and communication technologies</a:t>
            </a:r>
          </a:p>
          <a:p>
            <a:r>
              <a:rPr lang="en-GB" sz="2000" dirty="0" smtClean="0"/>
              <a:t>Increase operational efficiency</a:t>
            </a:r>
          </a:p>
          <a:p>
            <a:r>
              <a:rPr lang="en-GB" sz="2000" dirty="0" smtClean="0"/>
              <a:t>Share information with the public</a:t>
            </a:r>
          </a:p>
          <a:p>
            <a:r>
              <a:rPr lang="en-GB" sz="2000" dirty="0" smtClean="0"/>
              <a:t>Improvement of government services and citizen welfare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Trends: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Automation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Machine learning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Internet of Things (</a:t>
            </a:r>
            <a:r>
              <a:rPr lang="en-GB" sz="2000" dirty="0" err="1" smtClean="0"/>
              <a:t>IoT</a:t>
            </a:r>
            <a:r>
              <a:rPr lang="en-GB" sz="2000" dirty="0" smtClean="0"/>
              <a:t>)</a:t>
            </a:r>
          </a:p>
        </p:txBody>
      </p:sp>
      <p:sp>
        <p:nvSpPr>
          <p:cNvPr id="6" name="Rectangle 5">
            <a:hlinkClick r:id="rId4"/>
          </p:cNvPr>
          <p:cNvSpPr/>
          <p:nvPr/>
        </p:nvSpPr>
        <p:spPr>
          <a:xfrm>
            <a:off x="3923928" y="6237312"/>
            <a:ext cx="49646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https://www.youtube.com/watch?v=Br5aJa6MkBc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4130395"/>
            <a:ext cx="4644578" cy="2064257"/>
          </a:xfrm>
          <a:prstGeom prst="rect">
            <a:avLst/>
          </a:prstGeom>
        </p:spPr>
      </p:pic>
      <p:sp>
        <p:nvSpPr>
          <p:cNvPr id="4" name="Rectangle 3">
            <a:hlinkClick r:id="rId6"/>
          </p:cNvPr>
          <p:cNvSpPr/>
          <p:nvPr/>
        </p:nvSpPr>
        <p:spPr>
          <a:xfrm>
            <a:off x="4463777" y="148060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https://ec.europa.eu/info/eu-regional-and-urban-development/topics/cities-and-urban-development/city-initiatives/smart-cities_en</a:t>
            </a:r>
          </a:p>
        </p:txBody>
      </p:sp>
    </p:spTree>
    <p:extLst>
      <p:ext uri="{BB962C8B-B14F-4D97-AF65-F5344CB8AC3E}">
        <p14:creationId xmlns:p14="http://schemas.microsoft.com/office/powerpoint/2010/main" val="609603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976</TotalTime>
  <Words>930</Words>
  <Application>Microsoft Office PowerPoint</Application>
  <PresentationFormat>On-screen Show (4:3)</PresentationFormat>
  <Paragraphs>146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28</cp:revision>
  <dcterms:created xsi:type="dcterms:W3CDTF">2015-09-15T12:16:09Z</dcterms:created>
  <dcterms:modified xsi:type="dcterms:W3CDTF">2019-12-03T10:15:32Z</dcterms:modified>
</cp:coreProperties>
</file>