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3"/>
  </p:notesMasterIdLst>
  <p:handoutMasterIdLst>
    <p:handoutMasterId r:id="rId14"/>
  </p:handoutMasterIdLst>
  <p:sldIdLst>
    <p:sldId id="258" r:id="rId2"/>
    <p:sldId id="292" r:id="rId3"/>
    <p:sldId id="293" r:id="rId4"/>
    <p:sldId id="289" r:id="rId5"/>
    <p:sldId id="288" r:id="rId6"/>
    <p:sldId id="287" r:id="rId7"/>
    <p:sldId id="290" r:id="rId8"/>
    <p:sldId id="291" r:id="rId9"/>
    <p:sldId id="294" r:id="rId10"/>
    <p:sldId id="295" r:id="rId11"/>
    <p:sldId id="296" r:id="rId12"/>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7330" autoAdjust="0"/>
  </p:normalViewPr>
  <p:slideViewPr>
    <p:cSldViewPr showGuides="1">
      <p:cViewPr varScale="1">
        <p:scale>
          <a:sx n="56" d="100"/>
          <a:sy n="56" d="100"/>
        </p:scale>
        <p:origin x="1302" y="60"/>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4/26/2023</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4/26/2023</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https://www.bihr.org.uk/blog/social-justice-and-human-rights</a:t>
            </a:r>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2142200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51103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pillars</a:t>
            </a:r>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26008283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4/26/2023</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4/26/2023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4/26/2023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4/26/2023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4/26/2023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4/26/2023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4/26/2023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4/26/2023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4/26/2023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4/26/2023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4/26/2023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4/26/2023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4th May 2023</a:t>
            </a:r>
          </a:p>
          <a:p>
            <a:endParaRPr lang="en-US" dirty="0"/>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40F1-1C70-4782-B955-81733E1743F9}"/>
              </a:ext>
            </a:extLst>
          </p:cNvPr>
          <p:cNvSpPr>
            <a:spLocks noGrp="1"/>
          </p:cNvSpPr>
          <p:nvPr>
            <p:ph type="title"/>
          </p:nvPr>
        </p:nvSpPr>
        <p:spPr/>
        <p:txBody>
          <a:bodyPr/>
          <a:lstStyle/>
          <a:p>
            <a:r>
              <a:rPr lang="en-GB" dirty="0"/>
              <a:t>Count to 10 Activity </a:t>
            </a:r>
          </a:p>
        </p:txBody>
      </p:sp>
      <p:pic>
        <p:nvPicPr>
          <p:cNvPr id="1026" name="Picture 2" descr="Drama Game: Group Count (1 to 10)">
            <a:extLst>
              <a:ext uri="{FF2B5EF4-FFF2-40B4-BE49-F238E27FC236}">
                <a16:creationId xmlns:a16="http://schemas.microsoft.com/office/drawing/2014/main" id="{27550F75-946E-4C4C-AD34-954B680465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94212" y="2276872"/>
            <a:ext cx="3252440" cy="3784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833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812D-550B-4F22-A5CB-3A6B0CAC175E}"/>
              </a:ext>
            </a:extLst>
          </p:cNvPr>
          <p:cNvSpPr>
            <a:spLocks noGrp="1"/>
          </p:cNvSpPr>
          <p:nvPr>
            <p:ph type="title"/>
          </p:nvPr>
        </p:nvSpPr>
        <p:spPr/>
        <p:txBody>
          <a:bodyPr/>
          <a:lstStyle/>
          <a:p>
            <a:r>
              <a:rPr lang="en-GB" dirty="0"/>
              <a:t>Plan for today</a:t>
            </a:r>
          </a:p>
        </p:txBody>
      </p:sp>
      <p:sp>
        <p:nvSpPr>
          <p:cNvPr id="3" name="Content Placeholder 2">
            <a:extLst>
              <a:ext uri="{FF2B5EF4-FFF2-40B4-BE49-F238E27FC236}">
                <a16:creationId xmlns:a16="http://schemas.microsoft.com/office/drawing/2014/main" id="{6E90E9F5-5E7B-46A6-BC12-CBCD1E61885C}"/>
              </a:ext>
            </a:extLst>
          </p:cNvPr>
          <p:cNvSpPr>
            <a:spLocks noGrp="1"/>
          </p:cNvSpPr>
          <p:nvPr>
            <p:ph idx="1"/>
          </p:nvPr>
        </p:nvSpPr>
        <p:spPr/>
        <p:txBody>
          <a:bodyPr/>
          <a:lstStyle/>
          <a:p>
            <a:r>
              <a:rPr lang="en-GB" dirty="0"/>
              <a:t>What is social justice?</a:t>
            </a:r>
          </a:p>
          <a:p>
            <a:r>
              <a:rPr lang="en-GB" dirty="0"/>
              <a:t>How can we promote social justice in our work?</a:t>
            </a:r>
          </a:p>
          <a:p>
            <a:r>
              <a:rPr lang="en-GB" dirty="0"/>
              <a:t>What is empowerment?</a:t>
            </a:r>
          </a:p>
          <a:p>
            <a:r>
              <a:rPr lang="en-GB" dirty="0"/>
              <a:t>How can we empower others?</a:t>
            </a:r>
          </a:p>
        </p:txBody>
      </p:sp>
    </p:spTree>
    <p:extLst>
      <p:ext uri="{BB962C8B-B14F-4D97-AF65-F5344CB8AC3E}">
        <p14:creationId xmlns:p14="http://schemas.microsoft.com/office/powerpoint/2010/main" val="1455305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C582D-43AE-45EF-B957-71A00DD2F8AF}"/>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E8903E70-09E5-45FD-B25D-F767552BDEDF}"/>
              </a:ext>
            </a:extLst>
          </p:cNvPr>
          <p:cNvSpPr>
            <a:spLocks noGrp="1"/>
          </p:cNvSpPr>
          <p:nvPr>
            <p:ph idx="1"/>
          </p:nvPr>
        </p:nvSpPr>
        <p:spPr/>
        <p:txBody>
          <a:bodyPr/>
          <a:lstStyle/>
          <a:p>
            <a:r>
              <a:rPr lang="en-GB" dirty="0"/>
              <a:t>What is social justice?</a:t>
            </a:r>
          </a:p>
          <a:p>
            <a:r>
              <a:rPr lang="en-GB" dirty="0"/>
              <a:t>Who is likely to be affected by social in justice?</a:t>
            </a:r>
          </a:p>
        </p:txBody>
      </p:sp>
    </p:spTree>
    <p:extLst>
      <p:ext uri="{BB962C8B-B14F-4D97-AF65-F5344CB8AC3E}">
        <p14:creationId xmlns:p14="http://schemas.microsoft.com/office/powerpoint/2010/main" val="1357126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6798D-33AB-4B34-8D5A-2DF65D41C772}"/>
              </a:ext>
            </a:extLst>
          </p:cNvPr>
          <p:cNvSpPr>
            <a:spLocks noGrp="1"/>
          </p:cNvSpPr>
          <p:nvPr>
            <p:ph type="title"/>
          </p:nvPr>
        </p:nvSpPr>
        <p:spPr/>
        <p:txBody>
          <a:bodyPr/>
          <a:lstStyle/>
          <a:p>
            <a:r>
              <a:rPr lang="en-GB" dirty="0"/>
              <a:t>It is about</a:t>
            </a:r>
          </a:p>
        </p:txBody>
      </p:sp>
      <p:sp>
        <p:nvSpPr>
          <p:cNvPr id="3" name="Content Placeholder 2">
            <a:extLst>
              <a:ext uri="{FF2B5EF4-FFF2-40B4-BE49-F238E27FC236}">
                <a16:creationId xmlns:a16="http://schemas.microsoft.com/office/drawing/2014/main" id="{8540D595-602A-4ADC-A8F4-E70CEAC0C00E}"/>
              </a:ext>
            </a:extLst>
          </p:cNvPr>
          <p:cNvSpPr>
            <a:spLocks noGrp="1"/>
          </p:cNvSpPr>
          <p:nvPr>
            <p:ph idx="1"/>
          </p:nvPr>
        </p:nvSpPr>
        <p:spPr/>
        <p:txBody>
          <a:bodyPr/>
          <a:lstStyle/>
          <a:p>
            <a:r>
              <a:rPr lang="en-GB" dirty="0"/>
              <a:t>Being treated with dignity </a:t>
            </a:r>
          </a:p>
          <a:p>
            <a:r>
              <a:rPr lang="en-GB" dirty="0"/>
              <a:t>Treated with respect</a:t>
            </a:r>
          </a:p>
          <a:p>
            <a:r>
              <a:rPr lang="en-GB" dirty="0"/>
              <a:t>Treated fairly </a:t>
            </a:r>
          </a:p>
          <a:p>
            <a:r>
              <a:rPr lang="en-GB" dirty="0"/>
              <a:t>Listen to and have a say over their lives</a:t>
            </a:r>
          </a:p>
        </p:txBody>
      </p:sp>
    </p:spTree>
    <p:extLst>
      <p:ext uri="{BB962C8B-B14F-4D97-AF65-F5344CB8AC3E}">
        <p14:creationId xmlns:p14="http://schemas.microsoft.com/office/powerpoint/2010/main" val="1475342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1D25-1CB1-4B2C-9B47-1ED14C0269EC}"/>
              </a:ext>
            </a:extLst>
          </p:cNvPr>
          <p:cNvSpPr>
            <a:spLocks noGrp="1"/>
          </p:cNvSpPr>
          <p:nvPr>
            <p:ph type="title"/>
          </p:nvPr>
        </p:nvSpPr>
        <p:spPr/>
        <p:txBody>
          <a:bodyPr/>
          <a:lstStyle/>
          <a:p>
            <a:r>
              <a:rPr lang="en-GB" dirty="0"/>
              <a:t>Social Justice </a:t>
            </a:r>
          </a:p>
        </p:txBody>
      </p:sp>
      <p:sp>
        <p:nvSpPr>
          <p:cNvPr id="3" name="Content Placeholder 2">
            <a:extLst>
              <a:ext uri="{FF2B5EF4-FFF2-40B4-BE49-F238E27FC236}">
                <a16:creationId xmlns:a16="http://schemas.microsoft.com/office/drawing/2014/main" id="{75C150BF-82EA-4A63-B95B-F55CB92B5147}"/>
              </a:ext>
            </a:extLst>
          </p:cNvPr>
          <p:cNvSpPr>
            <a:spLocks noGrp="1"/>
          </p:cNvSpPr>
          <p:nvPr>
            <p:ph idx="1"/>
          </p:nvPr>
        </p:nvSpPr>
        <p:spPr/>
        <p:txBody>
          <a:bodyPr/>
          <a:lstStyle/>
          <a:p>
            <a:pPr marL="0" indent="0">
              <a:buNone/>
            </a:pPr>
            <a:r>
              <a:rPr lang="en-GB" dirty="0"/>
              <a:t>According to the United Nations, social justice is</a:t>
            </a:r>
          </a:p>
          <a:p>
            <a:pPr marL="0" indent="0">
              <a:buNone/>
            </a:pPr>
            <a:r>
              <a:rPr lang="en-GB" b="1" i="0" dirty="0">
                <a:solidFill>
                  <a:srgbClr val="707070"/>
                </a:solidFill>
                <a:effectLst/>
                <a:latin typeface="Helvetica" panose="020B0604020202020204" pitchFamily="34" charset="0"/>
              </a:rPr>
              <a:t>“…an underlying principle for peaceful and prosperous coexistence within and among nations. We uphold the principles of social justice when we promote gender equality, or the rights of indigenous peoples and migrants. We advance social justice when we remove barriers that people face because of gender, age, race, ethnicity, religion, culture or disability.”</a:t>
            </a:r>
          </a:p>
          <a:p>
            <a:pPr marL="0" indent="0">
              <a:buNone/>
            </a:pPr>
            <a:r>
              <a:rPr lang="en-GB" dirty="0"/>
              <a:t>https://www.bihr.org.uk/blog/social-justice-and-human-rights</a:t>
            </a:r>
          </a:p>
          <a:p>
            <a:pPr marL="0" indent="0">
              <a:buNone/>
            </a:pPr>
            <a:endParaRPr lang="en-GB" dirty="0"/>
          </a:p>
        </p:txBody>
      </p:sp>
    </p:spTree>
    <p:extLst>
      <p:ext uri="{BB962C8B-B14F-4D97-AF65-F5344CB8AC3E}">
        <p14:creationId xmlns:p14="http://schemas.microsoft.com/office/powerpoint/2010/main" val="3176439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23D5A-F4E4-40BE-9830-50B8061A7DF4}"/>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3011BB11-FA54-42D3-8EB1-EA7C52157838}"/>
              </a:ext>
            </a:extLst>
          </p:cNvPr>
          <p:cNvSpPr>
            <a:spLocks noGrp="1"/>
          </p:cNvSpPr>
          <p:nvPr>
            <p:ph idx="1"/>
          </p:nvPr>
        </p:nvSpPr>
        <p:spPr/>
        <p:txBody>
          <a:bodyPr/>
          <a:lstStyle/>
          <a:p>
            <a:r>
              <a:rPr lang="en-GB" dirty="0"/>
              <a:t>Why should we be conscious of social justice issues?</a:t>
            </a:r>
          </a:p>
          <a:p>
            <a:r>
              <a:rPr lang="en-GB" dirty="0"/>
              <a:t>How can we fight for social justice? </a:t>
            </a:r>
          </a:p>
          <a:p>
            <a:r>
              <a:rPr lang="en-GB" dirty="0"/>
              <a:t>How as youth workers can we promote social justice in our work? </a:t>
            </a:r>
          </a:p>
        </p:txBody>
      </p:sp>
    </p:spTree>
    <p:extLst>
      <p:ext uri="{BB962C8B-B14F-4D97-AF65-F5344CB8AC3E}">
        <p14:creationId xmlns:p14="http://schemas.microsoft.com/office/powerpoint/2010/main" val="102957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464E-7F61-49C0-ACB4-58CA4AFF3152}"/>
              </a:ext>
            </a:extLst>
          </p:cNvPr>
          <p:cNvSpPr>
            <a:spLocks noGrp="1"/>
          </p:cNvSpPr>
          <p:nvPr>
            <p:ph type="title"/>
          </p:nvPr>
        </p:nvSpPr>
        <p:spPr/>
        <p:txBody>
          <a:bodyPr/>
          <a:lstStyle/>
          <a:p>
            <a:r>
              <a:rPr lang="en-GB" dirty="0"/>
              <a:t>Empowerment</a:t>
            </a:r>
          </a:p>
        </p:txBody>
      </p:sp>
      <p:sp>
        <p:nvSpPr>
          <p:cNvPr id="3" name="Content Placeholder 2">
            <a:extLst>
              <a:ext uri="{FF2B5EF4-FFF2-40B4-BE49-F238E27FC236}">
                <a16:creationId xmlns:a16="http://schemas.microsoft.com/office/drawing/2014/main" id="{2E996F58-17A1-4823-BD78-F71448171B87}"/>
              </a:ext>
            </a:extLst>
          </p:cNvPr>
          <p:cNvSpPr>
            <a:spLocks noGrp="1"/>
          </p:cNvSpPr>
          <p:nvPr>
            <p:ph idx="1"/>
          </p:nvPr>
        </p:nvSpPr>
        <p:spPr/>
        <p:txBody>
          <a:bodyPr/>
          <a:lstStyle/>
          <a:p>
            <a:r>
              <a:rPr lang="en-GB" dirty="0"/>
              <a:t>What is empowerment? </a:t>
            </a:r>
          </a:p>
          <a:p>
            <a:r>
              <a:rPr lang="en-GB" dirty="0"/>
              <a:t>Why do we need it?</a:t>
            </a:r>
          </a:p>
          <a:p>
            <a:r>
              <a:rPr lang="en-GB" dirty="0"/>
              <a:t>What happens when we don’t empower individuals?</a:t>
            </a:r>
          </a:p>
        </p:txBody>
      </p:sp>
    </p:spTree>
    <p:extLst>
      <p:ext uri="{BB962C8B-B14F-4D97-AF65-F5344CB8AC3E}">
        <p14:creationId xmlns:p14="http://schemas.microsoft.com/office/powerpoint/2010/main" val="3143411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7DC2-DBB7-4D0F-9F8F-4E2124AB167F}"/>
              </a:ext>
            </a:extLst>
          </p:cNvPr>
          <p:cNvSpPr>
            <a:spLocks noGrp="1"/>
          </p:cNvSpPr>
          <p:nvPr>
            <p:ph type="title"/>
          </p:nvPr>
        </p:nvSpPr>
        <p:spPr/>
        <p:txBody>
          <a:bodyPr/>
          <a:lstStyle/>
          <a:p>
            <a:r>
              <a:rPr lang="en-GB" sz="4400" dirty="0">
                <a:solidFill>
                  <a:srgbClr val="000000"/>
                </a:solidFill>
                <a:latin typeface="Open Sans" panose="020B0606030504020204" pitchFamily="34" charset="0"/>
              </a:rPr>
              <a:t>Collins English Dictionary.</a:t>
            </a:r>
            <a:endParaRPr lang="en-GB" dirty="0"/>
          </a:p>
        </p:txBody>
      </p:sp>
      <p:sp>
        <p:nvSpPr>
          <p:cNvPr id="3" name="Content Placeholder 2">
            <a:extLst>
              <a:ext uri="{FF2B5EF4-FFF2-40B4-BE49-F238E27FC236}">
                <a16:creationId xmlns:a16="http://schemas.microsoft.com/office/drawing/2014/main" id="{A77A5043-63BF-4F1B-982C-63095282AE9D}"/>
              </a:ext>
            </a:extLst>
          </p:cNvPr>
          <p:cNvSpPr>
            <a:spLocks noGrp="1"/>
          </p:cNvSpPr>
          <p:nvPr>
            <p:ph idx="1"/>
          </p:nvPr>
        </p:nvSpPr>
        <p:spPr/>
        <p:txBody>
          <a:bodyPr>
            <a:normAutofit/>
          </a:bodyPr>
          <a:lstStyle/>
          <a:p>
            <a:pPr marL="0" indent="0">
              <a:buNone/>
            </a:pPr>
            <a:r>
              <a:rPr lang="en-GB" sz="3200" b="0" i="0" dirty="0">
                <a:solidFill>
                  <a:srgbClr val="000000"/>
                </a:solidFill>
                <a:effectLst/>
                <a:latin typeface="Open Sans" panose="020B0606030504020204" pitchFamily="34" charset="0"/>
              </a:rPr>
              <a:t>The empowerment of a person or group of people is the process of giving them power and status in a particular situation.</a:t>
            </a:r>
          </a:p>
          <a:p>
            <a:pPr marL="0" indent="0">
              <a:buNone/>
            </a:pPr>
            <a:endParaRPr lang="en-GB" sz="3200" b="0" i="0" dirty="0">
              <a:solidFill>
                <a:srgbClr val="000000"/>
              </a:solidFill>
              <a:effectLst/>
              <a:latin typeface="Open Sans" panose="020B0606030504020204" pitchFamily="34" charset="0"/>
            </a:endParaRPr>
          </a:p>
        </p:txBody>
      </p:sp>
    </p:spTree>
    <p:extLst>
      <p:ext uri="{BB962C8B-B14F-4D97-AF65-F5344CB8AC3E}">
        <p14:creationId xmlns:p14="http://schemas.microsoft.com/office/powerpoint/2010/main" val="807548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2FFD-DCE8-412C-9CAF-B1DF61A46159}"/>
              </a:ext>
            </a:extLst>
          </p:cNvPr>
          <p:cNvSpPr>
            <a:spLocks noGrp="1"/>
          </p:cNvSpPr>
          <p:nvPr>
            <p:ph type="title"/>
          </p:nvPr>
        </p:nvSpPr>
        <p:spPr/>
        <p:txBody>
          <a:bodyPr/>
          <a:lstStyle/>
          <a:p>
            <a:r>
              <a:rPr lang="en-GB" dirty="0"/>
              <a:t>How can we empower others?</a:t>
            </a:r>
          </a:p>
        </p:txBody>
      </p:sp>
      <p:sp>
        <p:nvSpPr>
          <p:cNvPr id="3" name="Content Placeholder 2">
            <a:extLst>
              <a:ext uri="{FF2B5EF4-FFF2-40B4-BE49-F238E27FC236}">
                <a16:creationId xmlns:a16="http://schemas.microsoft.com/office/drawing/2014/main" id="{EDA7A63E-918C-485C-BB8B-F4F74556B784}"/>
              </a:ext>
            </a:extLst>
          </p:cNvPr>
          <p:cNvSpPr>
            <a:spLocks noGrp="1"/>
          </p:cNvSpPr>
          <p:nvPr>
            <p:ph idx="1"/>
          </p:nvPr>
        </p:nvSpPr>
        <p:spPr/>
        <p:txBody>
          <a:bodyPr/>
          <a:lstStyle/>
          <a:p>
            <a:r>
              <a:rPr lang="en-GB" dirty="0"/>
              <a:t>Build a rapport </a:t>
            </a:r>
          </a:p>
          <a:p>
            <a:r>
              <a:rPr lang="en-GB" dirty="0"/>
              <a:t>Giving them advice </a:t>
            </a:r>
          </a:p>
          <a:p>
            <a:r>
              <a:rPr lang="en-GB" dirty="0"/>
              <a:t>Providing them with information to make an informed choice </a:t>
            </a:r>
          </a:p>
          <a:p>
            <a:r>
              <a:rPr lang="en-GB" dirty="0"/>
              <a:t>Support them to be able to represent themselves</a:t>
            </a:r>
          </a:p>
          <a:p>
            <a:r>
              <a:rPr lang="en-GB" dirty="0"/>
              <a:t>Giving them constructive feedback </a:t>
            </a:r>
          </a:p>
          <a:p>
            <a:r>
              <a:rPr lang="en-GB" dirty="0"/>
              <a:t>Providing compliments  </a:t>
            </a:r>
          </a:p>
          <a:p>
            <a:r>
              <a:rPr lang="en-GB" dirty="0"/>
              <a:t>Work with the individual, not do it for them</a:t>
            </a:r>
          </a:p>
        </p:txBody>
      </p:sp>
    </p:spTree>
    <p:extLst>
      <p:ext uri="{BB962C8B-B14F-4D97-AF65-F5344CB8AC3E}">
        <p14:creationId xmlns:p14="http://schemas.microsoft.com/office/powerpoint/2010/main" val="1660862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F8F7F-88B4-4CB1-A0E4-08F438D53BFD}"/>
              </a:ext>
            </a:extLst>
          </p:cNvPr>
          <p:cNvSpPr>
            <a:spLocks noGrp="1"/>
          </p:cNvSpPr>
          <p:nvPr>
            <p:ph type="title"/>
          </p:nvPr>
        </p:nvSpPr>
        <p:spPr/>
        <p:txBody>
          <a:bodyPr/>
          <a:lstStyle/>
          <a:p>
            <a:r>
              <a:rPr lang="en-GB" dirty="0"/>
              <a:t>Youth worker or multitalented Human?</a:t>
            </a:r>
          </a:p>
        </p:txBody>
      </p:sp>
      <p:sp>
        <p:nvSpPr>
          <p:cNvPr id="3" name="Content Placeholder 2">
            <a:extLst>
              <a:ext uri="{FF2B5EF4-FFF2-40B4-BE49-F238E27FC236}">
                <a16:creationId xmlns:a16="http://schemas.microsoft.com/office/drawing/2014/main" id="{13B71C71-8105-4F4F-AC4C-FC08206A63D3}"/>
              </a:ext>
            </a:extLst>
          </p:cNvPr>
          <p:cNvSpPr>
            <a:spLocks noGrp="1"/>
          </p:cNvSpPr>
          <p:nvPr>
            <p:ph idx="1"/>
          </p:nvPr>
        </p:nvSpPr>
        <p:spPr/>
        <p:txBody>
          <a:bodyPr>
            <a:normAutofit fontScale="85000" lnSpcReduction="10000"/>
          </a:bodyPr>
          <a:lstStyle/>
          <a:p>
            <a:r>
              <a:rPr lang="en-GB" dirty="0"/>
              <a:t>Empower</a:t>
            </a:r>
          </a:p>
          <a:p>
            <a:r>
              <a:rPr lang="en-GB" dirty="0"/>
              <a:t>Fight social justice issues</a:t>
            </a:r>
          </a:p>
          <a:p>
            <a:r>
              <a:rPr lang="en-GB" dirty="0"/>
              <a:t>Ensure children and young people know their rights and they are being met </a:t>
            </a:r>
          </a:p>
          <a:p>
            <a:r>
              <a:rPr lang="en-GB" dirty="0"/>
              <a:t>Challenge inequality </a:t>
            </a:r>
          </a:p>
          <a:p>
            <a:r>
              <a:rPr lang="en-GB" dirty="0"/>
              <a:t>Advocate </a:t>
            </a:r>
          </a:p>
          <a:p>
            <a:r>
              <a:rPr lang="en-GB" dirty="0"/>
              <a:t>Provide opportunities </a:t>
            </a:r>
          </a:p>
          <a:p>
            <a:r>
              <a:rPr lang="en-GB" dirty="0"/>
              <a:t>Offer support</a:t>
            </a:r>
          </a:p>
          <a:p>
            <a:r>
              <a:rPr lang="en-GB" dirty="0"/>
              <a:t>Provide encouragement</a:t>
            </a:r>
          </a:p>
          <a:p>
            <a:r>
              <a:rPr lang="en-GB" dirty="0"/>
              <a:t>…the list is endless </a:t>
            </a:r>
          </a:p>
          <a:p>
            <a:endParaRPr lang="en-GB" dirty="0"/>
          </a:p>
        </p:txBody>
      </p:sp>
    </p:spTree>
    <p:extLst>
      <p:ext uri="{BB962C8B-B14F-4D97-AF65-F5344CB8AC3E}">
        <p14:creationId xmlns:p14="http://schemas.microsoft.com/office/powerpoint/2010/main" val="3523130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3366</TotalTime>
  <Words>353</Words>
  <Application>Microsoft Office PowerPoint</Application>
  <PresentationFormat>Custom</PresentationFormat>
  <Paragraphs>54</Paragraphs>
  <Slides>11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Century Gothic</vt:lpstr>
      <vt:lpstr>Helvetica</vt:lpstr>
      <vt:lpstr>Open Sans</vt:lpstr>
      <vt:lpstr>Welcome back to school presentation</vt:lpstr>
      <vt:lpstr>Young People and Society 1: Advocacy, Empowerment, Participation and Rights</vt:lpstr>
      <vt:lpstr>Count to 10 Activity </vt:lpstr>
      <vt:lpstr>Plan for today</vt:lpstr>
      <vt:lpstr>Discussion</vt:lpstr>
      <vt:lpstr>It is about</vt:lpstr>
      <vt:lpstr>Social Justice </vt:lpstr>
      <vt:lpstr>Discussion</vt:lpstr>
      <vt:lpstr>Empowerment</vt:lpstr>
      <vt:lpstr>Collins English Dictionary.</vt:lpstr>
      <vt:lpstr>How can we empower others?</vt:lpstr>
      <vt:lpstr>Youth worker or multitalented Human?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12</cp:revision>
  <cp:lastPrinted>2022-03-09T08:11:41Z</cp:lastPrinted>
  <dcterms:created xsi:type="dcterms:W3CDTF">2022-02-28T08:54:48Z</dcterms:created>
  <dcterms:modified xsi:type="dcterms:W3CDTF">2023-04-26T16:05:43Z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