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89" r:id="rId3"/>
    <p:sldId id="257" r:id="rId4"/>
    <p:sldId id="261" r:id="rId5"/>
    <p:sldId id="285" r:id="rId6"/>
    <p:sldId id="262" r:id="rId7"/>
    <p:sldId id="284" r:id="rId8"/>
    <p:sldId id="288" r:id="rId9"/>
    <p:sldId id="279" r:id="rId10"/>
    <p:sldId id="280"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2D8FAE-014B-46B5-BDED-70F701C50FAC}" type="datetimeFigureOut">
              <a:rPr lang="en-US" smtClean="0"/>
              <a:pPr/>
              <a:t>31-Jan-23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50B6DC-82CB-4BED-883B-983D6CC608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dirty="0">
                <a:effectLst/>
                <a:latin typeface="Times New Roman" panose="02020603050405020304" pitchFamily="18" charset="0"/>
                <a:ea typeface="Arial" panose="020B0604020202020204" pitchFamily="34" charset="0"/>
                <a:cs typeface="Times New Roman" panose="02020603050405020304" pitchFamily="18" charset="0"/>
              </a:rPr>
              <a:t>The food and beverage industry is one of the fastest growing sectors capturing a significant marketing position in the UK market. Hilton Worldwide Inc is a giant hotel chain serving its global consumer chains through 18 brands and 7000 properties in 122 countries. Hilton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is a significant brand of this hotel chain which has been selected for developing this study and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analysing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the key guest services. This hotel brand focuses on customer satisfaction and service quality for increasing organizational reputation and sustainability.</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Arial" panose="020B0604020202020204" pitchFamily="34" charset="0"/>
                <a:cs typeface="Times New Roman" panose="02020603050405020304" pitchFamily="18" charset="0"/>
              </a:rPr>
              <a:t>Customers are the key stakeholders of this brand leading to the top position in the UK food and beverage industry. Hilton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focuses on smooth hotel services and quality accommodation in terms of increasing customer satisfaction. This brand delivers some featured services such as 24/7 room services, online reservations, catering facilities, and free magazines and newspapers for business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travellers</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These also include luxury restaurants and bars and concierge services to enlarge its global customer chain in the UK market. However, this brand focuses on senior and middle-aged professionals with higher incomes to serve with memorable services and products. The medium income for household disposal is estimated at 31,400 pounds in 2021 creating significant business opportunities for this hotel chain. </a:t>
            </a:r>
          </a:p>
        </p:txBody>
      </p:sp>
      <p:sp>
        <p:nvSpPr>
          <p:cNvPr id="4" name="Slide Number Placeholder 3"/>
          <p:cNvSpPr>
            <a:spLocks noGrp="1"/>
          </p:cNvSpPr>
          <p:nvPr>
            <p:ph type="sldNum" sz="quarter" idx="10"/>
          </p:nvPr>
        </p:nvSpPr>
        <p:spPr/>
        <p:txBody>
          <a:bodyPr/>
          <a:lstStyle/>
          <a:p>
            <a:fld id="{1950B6DC-82CB-4BED-883B-983D6CC608F4}"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effectLst/>
                <a:latin typeface="Times New Roman" panose="02020603050405020304" pitchFamily="18" charset="0"/>
                <a:ea typeface="Arial" panose="020B0604020202020204" pitchFamily="34" charset="0"/>
                <a:cs typeface="Times New Roman" panose="02020603050405020304" pitchFamily="18" charset="0"/>
              </a:rPr>
              <a:t>The guest services of Hilton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attract the core competencies and larger consumer circles towards utilizing brands products and accommodation in the UK market. The key guest services of this hotel brand include concierge services, product facilitation, free magazine and newspaper for business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travellers</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24/7 room services, reservation facilities online and luxury restaurants and bars. This hotel chain provides all these services based on safe practices, attentive manner, consumer-centric and cost-friendly in nature making it different from other brands. Similarly, the foremost role of these guest services includes maintaining consumer requirements, providing timely services, offering 24/7 assistance and ensuring consumer confidentiality. Apart from this, increasing demands of food and beverages, events and meetings organizations, personalized services and employee commitment are the significant scopes of these guest services.</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5</a:t>
            </a:fld>
            <a:endParaRPr lang="en-US"/>
          </a:p>
        </p:txBody>
      </p:sp>
    </p:spTree>
    <p:extLst>
      <p:ext uri="{BB962C8B-B14F-4D97-AF65-F5344CB8AC3E}">
        <p14:creationId xmlns:p14="http://schemas.microsoft.com/office/powerpoint/2010/main" val="214967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b="1" i="1" kern="1200" dirty="0">
                <a:solidFill>
                  <a:schemeClr val="tx1"/>
                </a:solidFill>
                <a:latin typeface="Times New Roman" panose="02020603050405020304" pitchFamily="18" charset="0"/>
                <a:ea typeface="+mn-ea"/>
                <a:cs typeface="Times New Roman" panose="02020603050405020304" pitchFamily="18" charset="0"/>
              </a:rPr>
              <a:t> </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Guest services of this hotel chain can represent its effectiveness and service efficiency among the highly established competitors. The needs of considering these services for this brand include multiple reasons such as retaining new customers and reinforcing brand value. This brand operates its hotel services among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EasyHotel</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Comfort Inn and Bloc Hotels which use a differential strategy in developing product and service quality. The major guest services including concierge services, reservation facilities online and offering product facilitation assist this business in enlarging customer circles. By providing these services, this hotel chain has achieved a significant marketing position with about 7000 properties and 7.78% of the marketing share in the UK market. Thus, guest services have enabled this company to lead with a higher reputation and business status over the competitors.</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effectLst/>
                <a:latin typeface="Times New Roman" panose="02020603050405020304" pitchFamily="18" charset="0"/>
                <a:ea typeface="Arial" panose="020B0604020202020204" pitchFamily="34" charset="0"/>
                <a:cs typeface="Times New Roman" panose="02020603050405020304" pitchFamily="18" charset="0"/>
              </a:rPr>
              <a:t>The hospitality industry is a fast-growing business providing significant contributions to the country's growth and sustainability in the UK market. Hilton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increases its business boundary based on ensuring better customer efforts and services to meet changing customer expectations. The key guest expectations of this hotel chain include user-friendly interactions, options for self-service, personalized experiences, data protection and privacy for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travellers</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and immediate response to situational needs. These expectations are increasing rapidly due to integrating advanced technologies and service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digitalisation</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within the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organisational</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supply chain. This hospitality sector has employed about 62,000 employees along with 4500 new job openings in the global business market. Thus, this industry plays an important role in improving the country's economic condition and sustainability.</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7</a:t>
            </a:fld>
            <a:endParaRPr lang="en-US"/>
          </a:p>
        </p:txBody>
      </p:sp>
    </p:spTree>
    <p:extLst>
      <p:ext uri="{BB962C8B-B14F-4D97-AF65-F5344CB8AC3E}">
        <p14:creationId xmlns:p14="http://schemas.microsoft.com/office/powerpoint/2010/main" val="4090306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effectLst/>
                <a:latin typeface="Times New Roman" panose="02020603050405020304" pitchFamily="18" charset="0"/>
                <a:ea typeface="Arial" panose="020B0604020202020204" pitchFamily="34" charset="0"/>
                <a:cs typeface="Times New Roman" panose="02020603050405020304" pitchFamily="18" charset="0"/>
              </a:rPr>
              <a:t>It is concluded that the guest expectations of Hilton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are increasing rapidly based on marketing trends and consumer requirements. This hotel brand promotes omnichannel support, personalized experiences, data protection and privacy for </a:t>
            </a:r>
            <a:r>
              <a:rPr lang="en-US" sz="1200" dirty="0" err="1">
                <a:effectLst/>
                <a:latin typeface="Times New Roman" panose="02020603050405020304" pitchFamily="18" charset="0"/>
                <a:ea typeface="Arial" panose="020B0604020202020204" pitchFamily="34" charset="0"/>
                <a:cs typeface="Times New Roman" panose="02020603050405020304" pitchFamily="18" charset="0"/>
              </a:rPr>
              <a:t>travellers</a:t>
            </a:r>
            <a:r>
              <a:rPr lang="en-US" sz="1200" dirty="0">
                <a:effectLst/>
                <a:latin typeface="Times New Roman" panose="02020603050405020304" pitchFamily="18" charset="0"/>
                <a:ea typeface="Arial" panose="020B0604020202020204" pitchFamily="34" charset="0"/>
                <a:cs typeface="Times New Roman" panose="02020603050405020304" pitchFamily="18" charset="0"/>
              </a:rPr>
              <a:t> and immediate response for achieving sustainability and long-term profitability in the UK market.</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8</a:t>
            </a:fld>
            <a:endParaRPr lang="en-US"/>
          </a:p>
        </p:txBody>
      </p:sp>
    </p:spTree>
    <p:extLst>
      <p:ext uri="{BB962C8B-B14F-4D97-AF65-F5344CB8AC3E}">
        <p14:creationId xmlns:p14="http://schemas.microsoft.com/office/powerpoint/2010/main" val="4198701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31-Jan-23</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31-Jan-23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31-Jan-23</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31-Jan-23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31-Jan-23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31-Jan-23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31-Jan-23</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31-Jan-23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31-Jan-23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31-Jan-23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31-Jan-23</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31-Jan-23</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743200"/>
            <a:ext cx="8229600" cy="1828800"/>
          </a:xfrm>
        </p:spPr>
        <p:txBody>
          <a:bodyPr>
            <a:normAutofit fontScale="90000"/>
          </a:bodyPr>
          <a:lstStyle/>
          <a:p>
            <a:pPr algn="ctr"/>
            <a:br>
              <a:rPr lang="en-US" b="1" dirty="0">
                <a:latin typeface="Times New Roman" pitchFamily="18" charset="0"/>
                <a:cs typeface="Times New Roman" pitchFamily="18" charset="0"/>
              </a:rPr>
            </a:br>
            <a:r>
              <a:rPr lang="en-US" sz="4000" dirty="0">
                <a:latin typeface="Times New Roman" pitchFamily="18" charset="0"/>
                <a:cs typeface="Times New Roman" pitchFamily="18" charset="0"/>
              </a:rPr>
              <a:t> HOSPITALITY &amp; GUEST SERVICES IN THE HOTEL INDUSTRY </a:t>
            </a:r>
            <a:br>
              <a:rPr lang="en-US" dirty="0"/>
            </a:b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06E8D-8F0E-07FB-A0CE-2901E4412624}"/>
              </a:ext>
            </a:extLst>
          </p:cNvPr>
          <p:cNvSpPr>
            <a:spLocks noGrp="1"/>
          </p:cNvSpPr>
          <p:nvPr>
            <p:ph type="title"/>
          </p:nvPr>
        </p:nvSpPr>
        <p:spPr/>
        <p:txBody>
          <a:bodyPr>
            <a:normAutofit/>
          </a:bodyPr>
          <a:lstStyle/>
          <a:p>
            <a:pPr algn="ctr"/>
            <a:r>
              <a:rPr lang="en-US" sz="3000"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3E299360-4FCF-BB18-12D9-65245BF079B2}"/>
              </a:ext>
            </a:extLst>
          </p:cNvPr>
          <p:cNvSpPr>
            <a:spLocks noGrp="1"/>
          </p:cNvSpPr>
          <p:nvPr>
            <p:ph sz="half" idx="1"/>
          </p:nvPr>
        </p:nvSpPr>
        <p:spPr>
          <a:xfrm>
            <a:off x="1403604" y="1676400"/>
            <a:ext cx="6295644" cy="4525963"/>
          </a:xfrm>
        </p:spPr>
        <p:txBody>
          <a:bodyPr>
            <a:normAutofit/>
          </a:bodyPr>
          <a:lstStyle/>
          <a:p>
            <a:r>
              <a:rPr lang="en-US" sz="2000" dirty="0">
                <a:latin typeface="Times New Roman" panose="02020603050405020304" pitchFamily="18" charset="0"/>
                <a:cs typeface="Times New Roman" panose="02020603050405020304" pitchFamily="18" charset="0"/>
              </a:rPr>
              <a:t>Introduction</a:t>
            </a:r>
          </a:p>
          <a:p>
            <a:r>
              <a:rPr lang="en-US" sz="2000" dirty="0">
                <a:latin typeface="Times New Roman" panose="02020603050405020304" pitchFamily="18" charset="0"/>
                <a:cs typeface="Times New Roman" panose="02020603050405020304" pitchFamily="18" charset="0"/>
              </a:rPr>
              <a:t>Identification of the main consumers</a:t>
            </a:r>
          </a:p>
          <a:p>
            <a:r>
              <a:rPr lang="en-US" sz="2000" dirty="0">
                <a:latin typeface="Times New Roman" panose="02020603050405020304" pitchFamily="18" charset="0"/>
                <a:cs typeface="Times New Roman" panose="02020603050405020304" pitchFamily="18" charset="0"/>
              </a:rPr>
              <a:t>The nature, scope and role of guest services and facilities</a:t>
            </a:r>
          </a:p>
          <a:p>
            <a:r>
              <a:rPr lang="en-US" sz="2000" dirty="0">
                <a:latin typeface="Times New Roman" panose="02020603050405020304" pitchFamily="18" charset="0"/>
                <a:cs typeface="Times New Roman" panose="02020603050405020304" pitchFamily="18" charset="0"/>
              </a:rPr>
              <a:t>The need of considering the guest service's role and service functions	</a:t>
            </a:r>
          </a:p>
          <a:p>
            <a:r>
              <a:rPr lang="en-US" sz="2000" dirty="0">
                <a:latin typeface="Times New Roman" panose="02020603050405020304" pitchFamily="18" charset="0"/>
                <a:cs typeface="Times New Roman" panose="02020603050405020304" pitchFamily="18" charset="0"/>
              </a:rPr>
              <a:t>The importance of hospitality and guest expectations</a:t>
            </a:r>
          </a:p>
          <a:p>
            <a:r>
              <a:rPr lang="en-US" sz="2000" dirty="0">
                <a:latin typeface="Times New Roman" panose="02020603050405020304" pitchFamily="18" charset="0"/>
                <a:cs typeface="Times New Roman" panose="02020603050405020304" pitchFamily="18" charset="0"/>
              </a:rPr>
              <a:t>Conclusion	</a:t>
            </a:r>
          </a:p>
          <a:p>
            <a:r>
              <a:rPr lang="en-US" sz="2000" dirty="0">
                <a:latin typeface="Times New Roman" panose="02020603050405020304" pitchFamily="18" charset="0"/>
                <a:cs typeface="Times New Roman" panose="02020603050405020304" pitchFamily="18" charset="0"/>
              </a:rPr>
              <a:t>Reference	</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7657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latin typeface="Times New Roman" pitchFamily="18" charset="0"/>
                <a:cs typeface="Times New Roman" pitchFamily="18" charset="0"/>
              </a:rPr>
              <a:t>1. Introduction  </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a:xfrm>
            <a:off x="457200" y="1600200"/>
            <a:ext cx="4114800" cy="4525963"/>
          </a:xfrm>
        </p:spPr>
        <p:txBody>
          <a:bodyPr>
            <a:normAutofit/>
          </a:bodyPr>
          <a:lstStyle/>
          <a:p>
            <a:pPr marL="342900" marR="0" lvl="0" indent="-342900" algn="just">
              <a:lnSpc>
                <a:spcPct val="110000"/>
              </a:lnSpc>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Hilton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is one of the leading hotel brands with about a 16.3% sales increment in 2022.</a:t>
            </a:r>
          </a:p>
          <a:p>
            <a:pPr marL="342900" marR="0" lvl="0" indent="-342900" algn="just">
              <a:lnSpc>
                <a:spcPct val="110000"/>
              </a:lnSpc>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This hotel chain deals with a larger consumer circle capturing about 7.78% market share in 2022 in the UK.</a:t>
            </a:r>
          </a:p>
          <a:p>
            <a:pPr algn="just">
              <a:lnSpc>
                <a:spcPct val="110000"/>
              </a:lnSpc>
            </a:pPr>
            <a:r>
              <a:rPr lang="en-US" sz="2000" dirty="0">
                <a:effectLst/>
                <a:latin typeface="Times New Roman" panose="02020603050405020304" pitchFamily="18" charset="0"/>
                <a:ea typeface="Arial" panose="020B0604020202020204" pitchFamily="34" charset="0"/>
                <a:cs typeface="Times New Roman" panose="02020603050405020304" pitchFamily="18" charset="0"/>
              </a:rPr>
              <a:t>Luxury restaurants and bars, reservation facilities online and free magazine and concierge services are key guest services.</a:t>
            </a:r>
            <a:endParaRPr lang="en-US" sz="2400" dirty="0">
              <a:latin typeface="Times New Roman" panose="02020603050405020304" pitchFamily="18" charset="0"/>
              <a:cs typeface="Times New Roman" pitchFamily="18" charset="0"/>
            </a:endParaRPr>
          </a:p>
        </p:txBody>
      </p:sp>
      <p:pic>
        <p:nvPicPr>
          <p:cNvPr id="2050" name="Picture 2" descr="Hilton Reports Fourth Quarter and Full Year Results | Business Wire">
            <a:extLst>
              <a:ext uri="{FF2B5EF4-FFF2-40B4-BE49-F238E27FC236}">
                <a16:creationId xmlns:a16="http://schemas.microsoft.com/office/drawing/2014/main" id="{62B1C746-4DC6-F619-27D8-B30F4590C4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00600" y="1499326"/>
            <a:ext cx="3276600" cy="41394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7242048" cy="1143000"/>
          </a:xfrm>
        </p:spPr>
        <p:txBody>
          <a:bodyPr>
            <a:noAutofit/>
          </a:bodyPr>
          <a:lstStyle/>
          <a:p>
            <a:pPr algn="ctr"/>
            <a:r>
              <a:rPr lang="en-US" sz="3000" dirty="0">
                <a:latin typeface="Times New Roman" pitchFamily="18" charset="0"/>
                <a:cs typeface="Times New Roman" pitchFamily="18" charset="0"/>
              </a:rPr>
              <a:t>Identification of the main consumers</a:t>
            </a:r>
          </a:p>
        </p:txBody>
      </p:sp>
      <p:sp>
        <p:nvSpPr>
          <p:cNvPr id="3" name="Content Placeholder 2"/>
          <p:cNvSpPr>
            <a:spLocks noGrp="1"/>
          </p:cNvSpPr>
          <p:nvPr>
            <p:ph sz="half" idx="1"/>
          </p:nvPr>
        </p:nvSpPr>
        <p:spPr>
          <a:xfrm>
            <a:off x="457200" y="1981200"/>
            <a:ext cx="3733800" cy="4525963"/>
          </a:xfrm>
        </p:spPr>
        <p:txBody>
          <a:bodyPr>
            <a:noAutofit/>
          </a:bodyPr>
          <a:lstStyle/>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age group of 15 to 64 years has captured about 63.42% of the total country's population in 2021 (Ons.gov.uk, 2023).</a:t>
            </a:r>
          </a:p>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Hilton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promotes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incentivised</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offers and "customer stickiness" programs to enlarge its consumer circles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Jones and Comfort, 2021</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algn="just"/>
            <a:r>
              <a:rPr lang="en-US" sz="2000" dirty="0">
                <a:effectLst/>
                <a:latin typeface="Times New Roman" panose="02020603050405020304" pitchFamily="18" charset="0"/>
                <a:ea typeface="Arial" panose="020B0604020202020204" pitchFamily="34" charset="0"/>
                <a:cs typeface="Times New Roman" panose="02020603050405020304" pitchFamily="18" charset="0"/>
              </a:rPr>
              <a:t>Senior and middle-aged professionals with high-income level classes are the main consumers of this brand (</a:t>
            </a:r>
            <a:r>
              <a:rPr lang="en-US" sz="2000" dirty="0" err="1">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Reidhead</a:t>
            </a:r>
            <a:r>
              <a:rPr lang="en-US" sz="2000"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2020</a:t>
            </a:r>
            <a:r>
              <a:rPr lang="en-US" sz="2000" dirty="0">
                <a:effectLst/>
                <a:latin typeface="Times New Roman" panose="02020603050405020304" pitchFamily="18" charset="0"/>
                <a:ea typeface="Arial" panose="020B0604020202020204" pitchFamily="34" charset="0"/>
                <a:cs typeface="Times New Roman" panose="02020603050405020304" pitchFamily="18" charset="0"/>
              </a:rPr>
              <a:t>).</a:t>
            </a:r>
            <a:endParaRPr lang="en-US" sz="2000" dirty="0">
              <a:latin typeface="Times New Roman" panose="02020603050405020304" pitchFamily="18" charset="0"/>
              <a:cs typeface="Times New Roman" pitchFamily="18" charset="0"/>
            </a:endParaRPr>
          </a:p>
        </p:txBody>
      </p:sp>
      <p:pic>
        <p:nvPicPr>
          <p:cNvPr id="3074" name="Picture 2" descr="Investor Presentation">
            <a:extLst>
              <a:ext uri="{FF2B5EF4-FFF2-40B4-BE49-F238E27FC236}">
                <a16:creationId xmlns:a16="http://schemas.microsoft.com/office/drawing/2014/main" id="{E74710EC-63E0-C04D-70E1-4ED64FE79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819400"/>
            <a:ext cx="3733800" cy="2590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pPr algn="ctr"/>
            <a:r>
              <a:rPr lang="en-US" sz="3000" dirty="0">
                <a:latin typeface="Times New Roman" pitchFamily="18" charset="0"/>
                <a:cs typeface="Times New Roman" pitchFamily="18" charset="0"/>
              </a:rPr>
              <a:t>The nature, scope and role of guest services and facilities</a:t>
            </a:r>
            <a:endParaRPr lang="en-US" sz="3000" dirty="0"/>
          </a:p>
        </p:txBody>
      </p:sp>
      <p:sp>
        <p:nvSpPr>
          <p:cNvPr id="6" name="Content Placeholder 5"/>
          <p:cNvSpPr>
            <a:spLocks noGrp="1"/>
          </p:cNvSpPr>
          <p:nvPr>
            <p:ph idx="1"/>
          </p:nvPr>
        </p:nvSpPr>
        <p:spPr>
          <a:xfrm>
            <a:off x="457200" y="1609416"/>
            <a:ext cx="3962400" cy="4846320"/>
          </a:xfrm>
        </p:spPr>
        <p:txBody>
          <a:bodyPr>
            <a:noAutofit/>
          </a:bodyPr>
          <a:lstStyle/>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key role of guest services includes maintaining guest confidentiality and offering 24/7 assistance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Zeng, 2021</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These services are attentive manners, safe practices and friendly encounters in nature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Jones and Comfort, 2021</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algn="just"/>
            <a:r>
              <a:rPr lang="en-US" sz="2000" dirty="0">
                <a:effectLst/>
                <a:latin typeface="Times New Roman" panose="02020603050405020304" pitchFamily="18" charset="0"/>
                <a:ea typeface="Arial" panose="020B0604020202020204" pitchFamily="34" charset="0"/>
                <a:cs typeface="Times New Roman" panose="02020603050405020304" pitchFamily="18" charset="0"/>
              </a:rPr>
              <a:t>Recreation, sustainable events and meetings and food &amp; beverages availability are the major scopes (</a:t>
            </a:r>
            <a:r>
              <a:rPr lang="en-US" sz="2000" dirty="0" err="1">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Paraskevas</a:t>
            </a:r>
            <a:r>
              <a:rPr lang="en-US" sz="2000"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and Quek, 2019</a:t>
            </a:r>
            <a:r>
              <a:rPr lang="en-US" sz="2000" dirty="0">
                <a:effectLst/>
                <a:latin typeface="Times New Roman" panose="02020603050405020304" pitchFamily="18" charset="0"/>
                <a:ea typeface="Arial" panose="020B0604020202020204" pitchFamily="34"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pic>
        <p:nvPicPr>
          <p:cNvPr id="4098" name="Picture 2" descr="Hilton: Attractive Business Model But We Are Already In The Latter Stage Of  The Economic Cycle (NYSE:HLT) | Seeking Alpha">
            <a:extLst>
              <a:ext uri="{FF2B5EF4-FFF2-40B4-BE49-F238E27FC236}">
                <a16:creationId xmlns:a16="http://schemas.microsoft.com/office/drawing/2014/main" id="{D841356C-C92F-E47B-7D97-972BC05937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57400"/>
            <a:ext cx="4324256"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000" dirty="0">
                <a:latin typeface="Times New Roman" pitchFamily="18" charset="0"/>
                <a:cs typeface="Times New Roman" pitchFamily="18" charset="0"/>
              </a:rPr>
              <a:t>The need of considering the guest service's role and service functions</a:t>
            </a:r>
          </a:p>
        </p:txBody>
      </p:sp>
      <p:sp>
        <p:nvSpPr>
          <p:cNvPr id="3" name="Content Placeholder 2"/>
          <p:cNvSpPr>
            <a:spLocks noGrp="1"/>
          </p:cNvSpPr>
          <p:nvPr>
            <p:ph sz="half" idx="1"/>
          </p:nvPr>
        </p:nvSpPr>
        <p:spPr/>
        <p:txBody>
          <a:bodyPr>
            <a:noAutofit/>
          </a:bodyPr>
          <a:lstStyle/>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Guest services of Hilton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represent brand interactions with potential customers and increase customer loyalty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Ma, 2021</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About 89% of the users retain this brand after experiencing positive consumer services in the UK market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Chang </a:t>
            </a:r>
            <a:r>
              <a:rPr lang="en-US" sz="2000" i="1"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et al.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2019</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algn="just"/>
            <a:r>
              <a:rPr lang="en-US" sz="2000" dirty="0">
                <a:effectLst/>
                <a:latin typeface="Times New Roman" panose="02020603050405020304" pitchFamily="18" charset="0"/>
                <a:ea typeface="Arial" panose="020B0604020202020204" pitchFamily="34" charset="0"/>
                <a:cs typeface="Times New Roman" panose="02020603050405020304" pitchFamily="18" charset="0"/>
              </a:rPr>
              <a:t>Guest services can also build consumer trust, achieve competitive advantages and increase sales scales (</a:t>
            </a:r>
            <a:r>
              <a:rPr lang="en-US" sz="2000"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Kopuz and Bal, 2023</a:t>
            </a:r>
            <a:r>
              <a:rPr lang="en-US" sz="2000" dirty="0">
                <a:effectLst/>
                <a:latin typeface="Times New Roman" panose="02020603050405020304" pitchFamily="18" charset="0"/>
                <a:ea typeface="Arial" panose="020B0604020202020204" pitchFamily="34" charset="0"/>
                <a:cs typeface="Times New Roman" panose="02020603050405020304" pitchFamily="18" charset="0"/>
              </a:rPr>
              <a:t>).</a:t>
            </a:r>
            <a:endParaRPr lang="en-US" sz="2000" dirty="0">
              <a:latin typeface="Times New Roman" panose="02020603050405020304" pitchFamily="18" charset="0"/>
              <a:cs typeface="Times New Roman" pitchFamily="18" charset="0"/>
            </a:endParaRPr>
          </a:p>
        </p:txBody>
      </p:sp>
      <p:pic>
        <p:nvPicPr>
          <p:cNvPr id="5122" name="Picture 2" descr="Hilton Hotels Business Strategy and Competitive Advantage -  Research-Methodology">
            <a:extLst>
              <a:ext uri="{FF2B5EF4-FFF2-40B4-BE49-F238E27FC236}">
                <a16:creationId xmlns:a16="http://schemas.microsoft.com/office/drawing/2014/main" id="{472F9836-3DA2-E842-4416-D3700166CE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8224" y="1828800"/>
            <a:ext cx="4962525" cy="38290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US" sz="3000" dirty="0">
                <a:latin typeface="Times New Roman" pitchFamily="18" charset="0"/>
                <a:cs typeface="Times New Roman" pitchFamily="18" charset="0"/>
              </a:rPr>
              <a:t>The importance of hospitality and guest expectations</a:t>
            </a:r>
          </a:p>
        </p:txBody>
      </p:sp>
      <p:sp>
        <p:nvSpPr>
          <p:cNvPr id="6" name="Content Placeholder 5"/>
          <p:cNvSpPr>
            <a:spLocks noGrp="1"/>
          </p:cNvSpPr>
          <p:nvPr>
            <p:ph idx="1"/>
          </p:nvPr>
        </p:nvSpPr>
        <p:spPr>
          <a:xfrm>
            <a:off x="228600" y="1600200"/>
            <a:ext cx="3733800" cy="4846320"/>
          </a:xfrm>
        </p:spPr>
        <p:txBody>
          <a:bodyPr>
            <a:noAutofit/>
          </a:bodyPr>
          <a:lstStyle/>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hospitality sector supports local jobs and economies providing a great contribution to the UK's GDP (</a:t>
            </a:r>
            <a:r>
              <a:rPr lang="en-US" sz="2000" u="none" strike="noStrike"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Deng, 2022</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It has captured about 5% of the national GDP, 10% of the employment and 6% of the business in 2022 in the UK market (Statista.com, 2023).</a:t>
            </a:r>
          </a:p>
          <a:p>
            <a:pPr algn="just"/>
            <a:r>
              <a:rPr lang="en-US" sz="2000" dirty="0">
                <a:effectLst/>
                <a:latin typeface="Times New Roman" panose="02020603050405020304" pitchFamily="18" charset="0"/>
                <a:ea typeface="Arial" panose="020B0604020202020204" pitchFamily="34" charset="0"/>
                <a:cs typeface="Times New Roman" panose="02020603050405020304" pitchFamily="18" charset="0"/>
              </a:rPr>
              <a:t>The guest expectations of Hilton </a:t>
            </a:r>
            <a:r>
              <a:rPr lang="en-US" sz="2000"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2000" dirty="0">
                <a:effectLst/>
                <a:latin typeface="Times New Roman" panose="02020603050405020304" pitchFamily="18" charset="0"/>
                <a:ea typeface="Arial" panose="020B0604020202020204" pitchFamily="34" charset="0"/>
                <a:cs typeface="Times New Roman" panose="02020603050405020304" pitchFamily="18" charset="0"/>
              </a:rPr>
              <a:t> include data protection and privacy, omnichannel support and digital innovation (Hilton.com, 2023).</a:t>
            </a:r>
            <a:endParaRPr lang="en-US" sz="2000" dirty="0">
              <a:latin typeface="Times New Roman" panose="02020603050405020304" pitchFamily="18" charset="0"/>
              <a:cs typeface="Times New Roman" panose="02020603050405020304" pitchFamily="18" charset="0"/>
            </a:endParaRPr>
          </a:p>
        </p:txBody>
      </p:sp>
      <p:pic>
        <p:nvPicPr>
          <p:cNvPr id="7170" name="Picture 2" descr="Global hotel industry market size 2014-2018 | Statista">
            <a:extLst>
              <a:ext uri="{FF2B5EF4-FFF2-40B4-BE49-F238E27FC236}">
                <a16:creationId xmlns:a16="http://schemas.microsoft.com/office/drawing/2014/main" id="{36EF3CF1-1910-4377-C6E1-A3A4B09CFD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456" y="2224087"/>
            <a:ext cx="4586287" cy="32623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39000" cy="518160"/>
          </a:xfrm>
        </p:spPr>
        <p:txBody>
          <a:bodyPr>
            <a:normAutofit/>
          </a:bodyPr>
          <a:lstStyle/>
          <a:p>
            <a:pPr algn="ctr"/>
            <a:r>
              <a:rPr lang="en-US" sz="3000" dirty="0">
                <a:latin typeface="Times New Roman" pitchFamily="18" charset="0"/>
                <a:cs typeface="Times New Roman" pitchFamily="18" charset="0"/>
              </a:rPr>
              <a:t>Conclusion</a:t>
            </a:r>
          </a:p>
        </p:txBody>
      </p:sp>
      <p:sp>
        <p:nvSpPr>
          <p:cNvPr id="5" name="Content Placeholder 4"/>
          <p:cNvSpPr>
            <a:spLocks noGrp="1"/>
          </p:cNvSpPr>
          <p:nvPr>
            <p:ph idx="1"/>
          </p:nvPr>
        </p:nvSpPr>
        <p:spPr>
          <a:xfrm>
            <a:off x="457200" y="1609416"/>
            <a:ext cx="3733800" cy="4846320"/>
          </a:xfrm>
        </p:spPr>
        <p:txBody>
          <a:bodyPr>
            <a:noAutofit/>
          </a:bodyPr>
          <a:lstStyle/>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Hilton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Ealing</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serves with key guest services including reservation facilities online and offering product facilitation.</a:t>
            </a:r>
          </a:p>
          <a:p>
            <a:pPr marL="342900" marR="0" lvl="0" indent="-342900" algn="just">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Online reservations, catering facilities, 24/7 assistance, and free magazine and newspaper for business </a:t>
            </a:r>
            <a:r>
              <a:rPr lang="en-US" sz="20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travellers</a:t>
            </a:r>
            <a:r>
              <a:rPr lang="en-US" sz="2000" u="none" strike="noStrike" dirty="0">
                <a:effectLst/>
                <a:latin typeface="Times New Roman" panose="02020603050405020304" pitchFamily="18" charset="0"/>
                <a:ea typeface="Arial" panose="020B0604020202020204" pitchFamily="34" charset="0"/>
                <a:cs typeface="Times New Roman" panose="02020603050405020304" pitchFamily="18" charset="0"/>
              </a:rPr>
              <a:t> are the significant services of this company.</a:t>
            </a:r>
          </a:p>
          <a:p>
            <a:pPr algn="just"/>
            <a:r>
              <a:rPr lang="en-US" sz="2000" dirty="0">
                <a:effectLst/>
                <a:latin typeface="Times New Roman" panose="02020603050405020304" pitchFamily="18" charset="0"/>
                <a:ea typeface="Arial" panose="020B0604020202020204" pitchFamily="34" charset="0"/>
                <a:cs typeface="Times New Roman" panose="02020603050405020304" pitchFamily="18" charset="0"/>
              </a:rPr>
              <a:t>These services can attract new customers, increase sales and reinforce brand value for this hotel.</a:t>
            </a:r>
            <a:endParaRPr lang="en-US" sz="2000" dirty="0">
              <a:latin typeface="Times New Roman" panose="02020603050405020304" pitchFamily="18" charset="0"/>
              <a:cs typeface="Times New Roman" panose="02020603050405020304" pitchFamily="18" charset="0"/>
            </a:endParaRPr>
          </a:p>
        </p:txBody>
      </p:sp>
      <p:pic>
        <p:nvPicPr>
          <p:cNvPr id="6146" name="Picture 2" descr="Hilton Celebrates Growth and Development Milestones as Company Prepares for  a New, Reinvigorated Era of Travel | Business Wire">
            <a:extLst>
              <a:ext uri="{FF2B5EF4-FFF2-40B4-BE49-F238E27FC236}">
                <a16:creationId xmlns:a16="http://schemas.microsoft.com/office/drawing/2014/main" id="{2E43A9E5-7EDE-3C4C-F9D0-44FA656271C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609416"/>
            <a:ext cx="3416302" cy="38594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899160"/>
          </a:xfrm>
        </p:spPr>
        <p:txBody>
          <a:bodyPr>
            <a:normAutofit fontScale="90000"/>
          </a:bodyPr>
          <a:lstStyle/>
          <a:p>
            <a:pPr algn="ctr"/>
            <a:r>
              <a:rPr lang="en-US" sz="3000" dirty="0">
                <a:latin typeface="Times New Roman" pitchFamily="18" charset="0"/>
                <a:cs typeface="Times New Roman" pitchFamily="18" charset="0"/>
              </a:rPr>
              <a:t>References</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838200" y="1005840"/>
            <a:ext cx="6858000" cy="5242560"/>
          </a:xfrm>
        </p:spPr>
        <p:txBody>
          <a:bodyPr>
            <a:normAutofit lnSpcReduction="10000"/>
          </a:bodyPr>
          <a:lstStyle/>
          <a:p>
            <a:pPr marL="0" marR="0" indent="0" algn="just">
              <a:lnSpc>
                <a:spcPct val="150000"/>
              </a:lnSpc>
              <a:spcBef>
                <a:spcPts val="0"/>
              </a:spcBef>
              <a:spcAft>
                <a:spcPts val="0"/>
              </a:spcAft>
              <a:buNone/>
            </a:pPr>
            <a:r>
              <a:rPr lang="en-US" sz="900" b="1" dirty="0">
                <a:effectLst/>
                <a:latin typeface="Times New Roman" panose="02020603050405020304" pitchFamily="18" charset="0"/>
                <a:ea typeface="Times New Roman" panose="02020603050405020304" pitchFamily="18" charset="0"/>
                <a:cs typeface="Times New Roman" panose="02020603050405020304" pitchFamily="18" charset="0"/>
              </a:rPr>
              <a:t>Journals</a:t>
            </a:r>
            <a:endParaRPr lang="en-US"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Chang, Y.C., Ku, C.H. and Chen, C.H., 2019. Social media analytics: Extracting and visualizing Hilton hotel ratings and reviews from TripAdvisor.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Information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48</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pp.263-279.</a:t>
            </a: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Deng, J., 2022. Hotel Brands and the Impact of Brand Differentiation on the Success of the Global Hotel Brands.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Highlights in Business, Economics and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pp.265-276.</a:t>
            </a: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Jones, P. and Comfort, D., 2021. Modern slavery statements and leading UK hotel companies.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Athens Journal of Tourism</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8</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(3), pp.147-162.</a:t>
            </a: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Kopuz, A.D. and Bal, A., 2023. The conservation of modern architectural heritage buildings in Turkey: İstanbul Hilton and İstanbul </a:t>
            </a:r>
            <a:r>
              <a:rPr lang="en-US" sz="9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Çınar</a:t>
            </a: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Hotel as a case study.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Ain Shams Engineering Journal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14</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(4), p.101918.</a:t>
            </a: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 R., 2021. Human resource management in multinational companies——from the perspective of Hilton Hotels. In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E3S Web of Conferences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235, p. 02058). EDP Sciences.</a:t>
            </a:r>
          </a:p>
          <a:p>
            <a:pPr marL="0" marR="0" algn="just">
              <a:lnSpc>
                <a:spcPct val="150000"/>
              </a:lnSpc>
              <a:spcBef>
                <a:spcPts val="0"/>
              </a:spcBef>
              <a:spcAft>
                <a:spcPts val="0"/>
              </a:spcAft>
            </a:pPr>
            <a:r>
              <a:rPr lang="en-US" sz="9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Paraskevas</a:t>
            </a: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Quek, M., 2019. When Castro seized the Hilton: Risk and crisis management lessons from the past.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Tourism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70</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pp.419-429.</a:t>
            </a:r>
          </a:p>
          <a:p>
            <a:pPr marL="0" marR="0" algn="just">
              <a:lnSpc>
                <a:spcPct val="150000"/>
              </a:lnSpc>
              <a:spcBef>
                <a:spcPts val="0"/>
              </a:spcBef>
              <a:spcAft>
                <a:spcPts val="0"/>
              </a:spcAft>
            </a:pPr>
            <a:r>
              <a:rPr lang="en-US" sz="9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Reidhead</a:t>
            </a: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2020. Impact of organizational culture on employee satisfaction: A case of Hilton hotel, United Kingdom.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Economics and Business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(1).</a:t>
            </a:r>
          </a:p>
          <a:p>
            <a:pPr marL="0" marR="0" algn="just">
              <a:lnSpc>
                <a:spcPct val="150000"/>
              </a:lnSpc>
              <a:spcBef>
                <a:spcPts val="0"/>
              </a:spcBef>
              <a:spcAft>
                <a:spcPts val="0"/>
              </a:spcAft>
            </a:pPr>
            <a:r>
              <a:rPr lang="en-US" sz="9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Zeng, L., 2021. Analysis of Hilton Worldwide Hotel Group’s Transnational Operation Strategy.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Academic Journal of Business &amp;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(11), pp.20-27.</a:t>
            </a:r>
          </a:p>
          <a:p>
            <a:pPr marL="0" marR="0" indent="0" algn="just">
              <a:lnSpc>
                <a:spcPct val="150000"/>
              </a:lnSpc>
              <a:spcBef>
                <a:spcPts val="0"/>
              </a:spcBef>
              <a:spcAft>
                <a:spcPts val="0"/>
              </a:spcAft>
              <a:buNone/>
            </a:pPr>
            <a:r>
              <a:rPr lang="en-US" sz="900" b="1" dirty="0">
                <a:effectLst/>
                <a:latin typeface="Times New Roman" panose="02020603050405020304" pitchFamily="18" charset="0"/>
                <a:ea typeface="Times New Roman" panose="02020603050405020304" pitchFamily="18" charset="0"/>
                <a:cs typeface="Times New Roman" panose="02020603050405020304" pitchFamily="18" charset="0"/>
              </a:rPr>
              <a:t>Websites</a:t>
            </a:r>
            <a:endParaRPr lang="en-US" sz="9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0"/>
              </a:spcBef>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Hilton.com, 2023.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One of the World’s Largest, Fastest-Growing Hospitality Companies.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https://www.hilton.com/en/corporate. Accessed on 31/01/2023.</a:t>
            </a:r>
          </a:p>
          <a:p>
            <a:pPr marL="0" marR="0" algn="just">
              <a:lnSpc>
                <a:spcPct val="150000"/>
              </a:lnSpc>
              <a:spcBef>
                <a:spcPts val="0"/>
              </a:spcBef>
              <a:spcAft>
                <a:spcPts val="0"/>
              </a:spcAft>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Ons.gov.uk, 2023. </a:t>
            </a:r>
          </a:p>
          <a:p>
            <a:pPr marL="0" marR="0" algn="just">
              <a:lnSpc>
                <a:spcPct val="150000"/>
              </a:lnSpc>
              <a:spcBef>
                <a:spcPts val="0"/>
              </a:spcBef>
              <a:spcAft>
                <a:spcPts val="0"/>
              </a:spcAft>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Statista.com, 2023.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Food &amp; Beverage Service Activities - United Kingdom</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https://www.statista.com/outlook/io/accommodation-restaurants-nightlife/food-beverage-service-activities/united-kingdom. Accessed on 31/01/2023.</a:t>
            </a:r>
          </a:p>
          <a:p>
            <a:pPr marL="0" marR="0" algn="just">
              <a:lnSpc>
                <a:spcPct val="150000"/>
              </a:lnSpc>
              <a:spcBef>
                <a:spcPts val="0"/>
              </a:spcBef>
              <a:spcAft>
                <a:spcPts val="0"/>
              </a:spcAft>
            </a:pP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UK household income and wealth</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https://www.ons.gov.uk/peoplepopulationandcommunity/personalandhouseholdfinances/incomeandwealth. Accessed on 31/01/2023.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2"/>
          <a:srcRect/>
          <a:stretch>
            <a:fillRect/>
          </a:stretch>
        </p:blipFill>
        <p:spPr bwMode="auto">
          <a:xfrm>
            <a:off x="58592" y="0"/>
            <a:ext cx="9085408" cy="68580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230</TotalTime>
  <Words>1588</Words>
  <Application>Microsoft Office PowerPoint</Application>
  <PresentationFormat>On-screen Show (4:3)</PresentationFormat>
  <Paragraphs>60</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Times New Roman</vt:lpstr>
      <vt:lpstr>Trebuchet MS</vt:lpstr>
      <vt:lpstr>Wingdings</vt:lpstr>
      <vt:lpstr>Wingdings 2</vt:lpstr>
      <vt:lpstr>Opulent</vt:lpstr>
      <vt:lpstr>  HOSPITALITY &amp; GUEST SERVICES IN THE HOTEL INDUSTRY   </vt:lpstr>
      <vt:lpstr>Table of Contents</vt:lpstr>
      <vt:lpstr>1. Introduction   </vt:lpstr>
      <vt:lpstr>Identification of the main consumers</vt:lpstr>
      <vt:lpstr>The nature, scope and role of guest services and facilities</vt:lpstr>
      <vt:lpstr>The need of considering the guest service's role and service functions</vt:lpstr>
      <vt:lpstr>The importance of hospitality and guest expectations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Consulting Project</dc:title>
  <dc:creator>User</dc:creator>
  <cp:lastModifiedBy>dell</cp:lastModifiedBy>
  <cp:revision>186</cp:revision>
  <dcterms:created xsi:type="dcterms:W3CDTF">2006-08-16T00:00:00Z</dcterms:created>
  <dcterms:modified xsi:type="dcterms:W3CDTF">2023-01-31T17:26:53Z</dcterms:modified>
</cp:coreProperties>
</file>