
<file path=[Content_Types].xml><?xml version="1.0" encoding="utf-8"?>
<Types xmlns="http://schemas.openxmlformats.org/package/2006/content-types">
  <Override PartName="/ppt/slides/slide14.xml" ContentType="application/vnd.openxmlformats-officedocument.presentationml.slide+xml"/>
  <Override PartName="/ppt/slideLayouts/slideLayout8.xml" ContentType="application/vnd.openxmlformats-officedocument.presentationml.slideLayout+xml"/>
  <Override PartName="/ppt/slides/slide52.xml" ContentType="application/vnd.openxmlformats-officedocument.presentationml.slide+xml"/>
  <Override PartName="/ppt/slides/slide49.xml" ContentType="application/vnd.openxmlformats-officedocument.presentationml.slide+xml"/>
  <Override PartName="/ppt/slides/slide68.xml" ContentType="application/vnd.openxmlformats-officedocument.presentationml.slide+xml"/>
  <Override PartName="/ppt/slides/slide33.xml" ContentType="application/vnd.openxmlformats-officedocument.presentationml.slide+xml"/>
  <Default Extension="bin" ContentType="application/vnd.openxmlformats-officedocument.presentationml.printerSettings"/>
  <Override PartName="/ppt/notesSlides/notesSlide13.xml" ContentType="application/vnd.openxmlformats-officedocument.presentationml.notesSlide+xml"/>
  <Default Extension="wmf" ContentType="image/x-wmf"/>
  <Override PartName="/ppt/notesSlides/notesSlide29.xml" ContentType="application/vnd.openxmlformats-officedocument.presentationml.notesSlide+xml"/>
  <Override PartName="/ppt/notesSlides/notesSlide2.xml" ContentType="application/vnd.openxmlformats-officedocument.presentationml.notesSlide+xml"/>
  <Override PartName="/ppt/slides/slide18.xml" ContentType="application/vnd.openxmlformats-officedocument.presentationml.slide+xml"/>
  <Override PartName="/ppt/slides/slide37.xml" ContentType="application/vnd.openxmlformats-officedocument.presentationml.slide+xml"/>
  <Override PartName="/ppt/slides/slide56.xml" ContentType="application/vnd.openxmlformats-officedocument.presentationml.slide+xml"/>
  <Override PartName="/ppt/slides/slide3.xml" ContentType="application/vnd.openxmlformats-officedocument.presentationml.slide+xml"/>
  <Override PartName="/ppt/slideLayouts/slideLayout1.xml" ContentType="application/vnd.openxmlformats-officedocument.presentationml.slideLayout+xml"/>
  <Override PartName="/ppt/slides/slide23.xml" ContentType="application/vnd.openxmlformats-officedocument.presentationml.slide+xml"/>
  <Override PartName="/ppt/slides/slide42.xml" ContentType="application/vnd.openxmlformats-officedocument.presentationml.slide+xml"/>
  <Override PartName="/ppt/slides/slide61.xml" ContentType="application/vnd.openxmlformats-officedocument.presentationml.slide+xml"/>
  <Override PartName="/ppt/theme/theme1.xml" ContentType="application/vnd.openxmlformats-officedocument.theme+xml"/>
  <Override PartName="/ppt/slideLayouts/slideLayout10.xml" ContentType="application/vnd.openxmlformats-officedocument.presentationml.slideLayout+xml"/>
  <Override PartName="/ppt/notesSlides/notesSlide17.xml" ContentType="application/vnd.openxmlformats-officedocument.presentationml.notesSlide+xml"/>
  <Override PartName="/ppt/notesSlides/notesSlide6.xml" ContentType="application/vnd.openxmlformats-officedocument.presentationml.notesSlide+xml"/>
  <Override PartName="/ppt/notesSlides/notesSlide22.xml" ContentType="application/vnd.openxmlformats-officedocument.presentationml.notesSlide+xml"/>
  <Override PartName="/ppt/slides/slide7.xml" ContentType="application/vnd.openxmlformats-officedocument.presentationml.slide+xml"/>
  <Override PartName="/ppt/slideLayouts/slideLayout5.xml" ContentType="application/vnd.openxmlformats-officedocument.presentationml.slideLayout+xml"/>
  <Override PartName="/ppt/slides/slide30.xml" ContentType="application/vnd.openxmlformats-officedocument.presentationml.slide+xml"/>
  <Override PartName="/ppt/slides/slide27.xml" ContentType="application/vnd.openxmlformats-officedocument.presentationml.slide+xml"/>
  <Override PartName="/ppt/slides/slide11.xml" ContentType="application/vnd.openxmlformats-officedocument.presentationml.slide+xml"/>
  <Override PartName="/ppt/slides/slide65.xml" ContentType="application/vnd.openxmlformats-officedocument.presentationml.slide+xml"/>
  <Default Extension="tiff" ContentType="image/tiff"/>
  <Override PartName="/ppt/slides/slide46.xml" ContentType="application/vnd.openxmlformats-officedocument.presentationml.slide+xml"/>
  <Override PartName="/ppt/notesSlides/notesSlide8.xml" ContentType="application/vnd.openxmlformats-officedocument.presentationml.notesSlide+xml"/>
  <Override PartName="/ppt/slides/slide70.xml" ContentType="application/vnd.openxmlformats-officedocument.presentationml.slide+xml"/>
  <Override PartName="/ppt/notesSlides/notesSlide26.xml" ContentType="application/vnd.openxmlformats-officedocument.presentationml.notesSlide+xml"/>
  <Override PartName="/ppt/slideLayouts/slideLayout9.xml" ContentType="application/vnd.openxmlformats-officedocument.presentationml.slideLayout+xml"/>
  <Override PartName="/ppt/slides/slide34.xml" ContentType="application/vnd.openxmlformats-officedocument.presentationml.slide+xml"/>
  <Override PartName="/ppt/slides/slide53.xml" ContentType="application/vnd.openxmlformats-officedocument.presentationml.slide+xml"/>
  <Override PartName="/ppt/slides/slide15.xml" ContentType="application/vnd.openxmlformats-officedocument.presentationml.slide+xml"/>
  <Override PartName="/ppt/slides/slide6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notesSlides/notesSlide14.xml" ContentType="application/vnd.openxmlformats-officedocument.presentationml.notesSlide+xml"/>
  <Override PartName="/ppt/notesSlides/notesSlide3.xml" ContentType="application/vnd.openxmlformats-officedocument.presentationml.notesSlide+xml"/>
  <Override PartName="/ppt/slides/slide19.xml" ContentType="application/vnd.openxmlformats-officedocument.presentationml.slide+xml"/>
  <Override PartName="/ppt/slides/slide38.xml" ContentType="application/vnd.openxmlformats-officedocument.presentationml.slide+xml"/>
  <Override PartName="/ppt/slides/slide57.xml" ContentType="application/vnd.openxmlformats-officedocument.presentationml.slide+xml"/>
  <Override PartName="/ppt/slides/slide4.xml" ContentType="application/vnd.openxmlformats-officedocument.presentationml.slide+xml"/>
  <Override PartName="/ppt/slideLayouts/slideLayout2.xml" ContentType="application/vnd.openxmlformats-officedocument.presentationml.slideLayout+xml"/>
  <Override PartName="/ppt/slides/slide24.xml" ContentType="application/vnd.openxmlformats-officedocument.presentationml.slide+xml"/>
  <Override PartName="/ppt/slides/slide43.xml" ContentType="application/vnd.openxmlformats-officedocument.presentationml.slide+xml"/>
  <Override PartName="/ppt/slides/slide62.xml" ContentType="application/vnd.openxmlformats-officedocument.presentationml.slide+xml"/>
  <Override PartName="/ppt/theme/theme2.xml" ContentType="application/vnd.openxmlformats-officedocument.theme+xml"/>
  <Override PartName="/ppt/slideLayouts/slideLayout11.xml" ContentType="application/vnd.openxmlformats-officedocument.presentationml.slideLayout+xml"/>
  <Override PartName="/ppt/notesSlides/notesSlide18.xml" ContentType="application/vnd.openxmlformats-officedocument.presentationml.notesSlide+xml"/>
  <Override PartName="/docProps/core.xml" ContentType="application/vnd.openxmlformats-package.core-properties+xml"/>
  <Override PartName="/ppt/notesSlides/notesSlide7.xml" ContentType="application/vnd.openxmlformats-officedocument.presentationml.notesSlide+xml"/>
  <Default Extension="jpeg" ContentType="image/jpeg"/>
  <Override PartName="/ppt/notesSlides/notesSlide23.xml" ContentType="application/vnd.openxmlformats-officedocument.presentationml.notesSlide+xml"/>
  <Override PartName="/ppt/slides/slide8.xml" ContentType="application/vnd.openxmlformats-officedocument.presentationml.slide+xml"/>
  <Override PartName="/ppt/slides/slide12.xml" ContentType="application/vnd.openxmlformats-officedocument.presentationml.slide+xml"/>
  <Override PartName="/ppt/slides/slide31.xml" ContentType="application/vnd.openxmlformats-officedocument.presentationml.slide+xml"/>
  <Override PartName="/ppt/slides/slide28.xml" ContentType="application/vnd.openxmlformats-officedocument.presentationml.slide+xml"/>
  <Override PartName="/ppt/slides/slide50.xml" ContentType="application/vnd.openxmlformats-officedocument.presentationml.slide+xml"/>
  <Override PartName="/ppt/slides/slide66.xml" ContentType="application/vnd.openxmlformats-officedocument.presentationml.slide+xml"/>
  <Override PartName="/ppt/slides/slide47.xml" ContentType="application/vnd.openxmlformats-officedocument.presentationml.slide+xml"/>
  <Override PartName="/ppt/slideLayouts/slideLayout6.xml" ContentType="application/vnd.openxmlformats-officedocument.presentationml.slideLayout+xml"/>
  <Override PartName="/ppt/notesSlides/notesSlide9.xml" ContentType="application/vnd.openxmlformats-officedocument.presentationml.notesSlide+xml"/>
  <Override PartName="/ppt/notesSlides/notesSlide11.xml" ContentType="application/vnd.openxmlformats-officedocument.presentationml.notesSlide+xml"/>
  <Default Extension="rels" ContentType="application/vnd.openxmlformats-package.relationships+xml"/>
  <Override PartName="/ppt/notesSlides/notesSlide27.xml" ContentType="application/vnd.openxmlformats-officedocument.presentationml.notesSlide+xml"/>
  <Override PartName="/ppt/slides/slide16.xml" ContentType="application/vnd.openxmlformats-officedocument.presentationml.slide+xml"/>
  <Override PartName="/ppt/slides/slide35.xml" ContentType="application/vnd.openxmlformats-officedocument.presentationml.slide+xml"/>
  <Override PartName="/ppt/slides/slide54.xml" ContentType="application/vnd.openxmlformats-officedocument.presentationml.slide+xml"/>
  <Override PartName="/ppt/slides/slide1.xml" ContentType="application/vnd.openxmlformats-officedocument.presentationml.slide+xml"/>
  <Override PartName="/ppt/slides/slide21.xml" ContentType="application/vnd.openxmlformats-officedocument.presentationml.slide+xml"/>
  <Override PartName="/ppt/slides/slide40.xml" ContentType="application/vnd.openxmlformats-officedocument.presentationml.slide+xml"/>
  <Override PartName="/ppt/notesSlides/notesSlide15.xml" ContentType="application/vnd.openxmlformats-officedocument.presentationml.notesSlide+xml"/>
  <Override PartName="/ppt/notesSlides/notesSlide4.xml" ContentType="application/vnd.openxmlformats-officedocument.presentationml.notesSlide+xml"/>
  <Override PartName="/ppt/slides/slide39.xml" ContentType="application/vnd.openxmlformats-officedocument.presentationml.slide+xml"/>
  <Override PartName="/ppt/slides/slide58.xml" ContentType="application/vnd.openxmlformats-officedocument.presentationml.slide+xml"/>
  <Override PartName="/ppt/notesSlides/notesSlide20.xml" ContentType="application/vnd.openxmlformats-officedocument.presentationml.notesSlide+xml"/>
  <Override PartName="/ppt/slides/slide5.xml" ContentType="application/vnd.openxmlformats-officedocument.presentationml.slide+xml"/>
  <Override PartName="/ppt/slideMasters/slideMaster1.xml" ContentType="application/vnd.openxmlformats-officedocument.presentationml.slideMaster+xml"/>
  <Override PartName="/ppt/slideLayouts/slideLayout3.xml" ContentType="application/vnd.openxmlformats-officedocument.presentationml.slideLayout+xml"/>
  <Override PartName="/ppt/slides/slide25.xml" ContentType="application/vnd.openxmlformats-officedocument.presentationml.slide+xml"/>
  <Override PartName="/ppt/slides/slide44.xml" ContentType="application/vnd.openxmlformats-officedocument.presentationml.slide+xml"/>
  <Override PartName="/ppt/slides/slide63.xml" ContentType="application/vnd.openxmlformats-officedocument.presentationml.slide+xml"/>
  <Default Extension="mp4" ContentType="video/mp4"/>
  <Override PartName="/ppt/slideLayouts/slideLayout12.xml" ContentType="application/vnd.openxmlformats-officedocument.presentationml.slideLayout+xml"/>
  <Override PartName="/ppt/notesSlides/notesSlide19.xml" ContentType="application/vnd.openxmlformats-officedocument.presentationml.notesSlide+xml"/>
  <Override PartName="/ppt/notesSlides/notesSlide24.xml" ContentType="application/vnd.openxmlformats-officedocument.presentationml.notesSlide+xml"/>
  <Override PartName="/ppt/slides/slide9.xml" ContentType="application/vnd.openxmlformats-officedocument.presentationml.slide+xml"/>
  <Override PartName="/ppt/slides/slide13.xml" ContentType="application/vnd.openxmlformats-officedocument.presentationml.slide+xml"/>
  <Default Extension="xml" ContentType="application/xml"/>
  <Override PartName="/ppt/tableStyles.xml" ContentType="application/vnd.openxmlformats-officedocument.presentationml.tableStyles+xml"/>
  <Override PartName="/ppt/slides/slide51.xml" ContentType="application/vnd.openxmlformats-officedocument.presentationml.slide+xml"/>
  <Override PartName="/ppt/slides/slide67.xml" ContentType="application/vnd.openxmlformats-officedocument.presentationml.slide+xml"/>
  <Override PartName="/ppt/slides/slide48.xml" ContentType="application/vnd.openxmlformats-officedocument.presentationml.slide+xml"/>
  <Override PartName="/ppt/notesSlides/notesSlide10.xml" ContentType="application/vnd.openxmlformats-officedocument.presentationml.notesSlide+xml"/>
  <Override PartName="/ppt/slideLayouts/slideLayout7.xml" ContentType="application/vnd.openxmlformats-officedocument.presentationml.slideLayout+xml"/>
  <Override PartName="/ppt/viewProps.xml" ContentType="application/vnd.openxmlformats-officedocument.presentationml.viewProps+xml"/>
  <Override PartName="/ppt/slides/slide32.xml" ContentType="application/vnd.openxmlformats-officedocument.presentationml.slide+xml"/>
  <Override PartName="/ppt/slides/slide29.xml" ContentType="application/vnd.openxmlformats-officedocument.presentationml.slide+xml"/>
  <Override PartName="/docProps/app.xml" ContentType="application/vnd.openxmlformats-officedocument.extended-properties+xml"/>
  <Override PartName="/ppt/notesMasters/notesMaster1.xml" ContentType="application/vnd.openxmlformats-officedocument.presentationml.notesMaster+xml"/>
  <Override PartName="/ppt/notesSlides/notesSlide12.xml" ContentType="application/vnd.openxmlformats-officedocument.presentationml.notesSlide+xml"/>
  <Override PartName="/ppt/notesSlides/notesSlide28.xml" ContentType="application/vnd.openxmlformats-officedocument.presentationml.notesSlide+xml"/>
  <Override PartName="/ppt/notesSlides/notesSlide1.xml" ContentType="application/vnd.openxmlformats-officedocument.presentationml.notesSlide+xml"/>
  <Override PartName="/ppt/slides/slide17.xml" ContentType="application/vnd.openxmlformats-officedocument.presentationml.slide+xml"/>
  <Override PartName="/ppt/slides/slide36.xml" ContentType="application/vnd.openxmlformats-officedocument.presentationml.slide+xml"/>
  <Override PartName="/ppt/slides/slide55.xml" ContentType="application/vnd.openxmlformats-officedocument.presentationml.slide+xml"/>
  <Override PartName="/ppt/presentation.xml" ContentType="application/vnd.openxmlformats-officedocument.presentationml.presentation.main+xml"/>
  <Override PartName="/ppt/slides/slide2.xml" ContentType="application/vnd.openxmlformats-officedocument.presentationml.slide+xml"/>
  <Override PartName="/ppt/slides/slide22.xml" ContentType="application/vnd.openxmlformats-officedocument.presentationml.slide+xml"/>
  <Override PartName="/ppt/slides/slide41.xml" ContentType="application/vnd.openxmlformats-officedocument.presentationml.slide+xml"/>
  <Override PartName="/ppt/slides/slide60.xml" ContentType="application/vnd.openxmlformats-officedocument.presentationml.slide+xml"/>
  <Override PartName="/ppt/notesSlides/notesSlide16.xml" ContentType="application/vnd.openxmlformats-officedocument.presentationml.notesSlide+xml"/>
  <Override PartName="/ppt/notesSlides/notesSlide5.xml" ContentType="application/vnd.openxmlformats-officedocument.presentationml.notesSlide+xml"/>
  <Override PartName="/ppt/slides/slide59.xml" ContentType="application/vnd.openxmlformats-officedocument.presentationml.slide+xml"/>
  <Override PartName="/ppt/notesSlides/notesSlide21.xml" ContentType="application/vnd.openxmlformats-officedocument.presentationml.notesSlide+xml"/>
  <Override PartName="/ppt/slides/slide6.xml" ContentType="application/vnd.openxmlformats-officedocument.presentationml.slide+xml"/>
  <Override PartName="/ppt/slideLayouts/slideLayout4.xml" ContentType="application/vnd.openxmlformats-officedocument.presentationml.slideLayout+xml"/>
  <Override PartName="/ppt/slides/slide10.xml" ContentType="application/vnd.openxmlformats-officedocument.presentationml.slide+xml"/>
  <Override PartName="/ppt/slides/slide26.xml" ContentType="application/vnd.openxmlformats-officedocument.presentationml.slide+xml"/>
  <Override PartName="/ppt/slides/slide45.xml" ContentType="application/vnd.openxmlformats-officedocument.presentationml.slide+xml"/>
  <Override PartName="/ppt/slides/slide64.xml" ContentType="application/vnd.openxmlformats-officedocument.presentationml.slide+xml"/>
  <Default Extension="png" ContentType="image/png"/>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60" r:id="rId1"/>
  </p:sldMasterIdLst>
  <p:notesMasterIdLst>
    <p:notesMasterId r:id="rId72"/>
  </p:notesMasterIdLst>
  <p:sldIdLst>
    <p:sldId id="256" r:id="rId2"/>
    <p:sldId id="267" r:id="rId3"/>
    <p:sldId id="268" r:id="rId4"/>
    <p:sldId id="326" r:id="rId5"/>
    <p:sldId id="329" r:id="rId6"/>
    <p:sldId id="330" r:id="rId7"/>
    <p:sldId id="331" r:id="rId8"/>
    <p:sldId id="332" r:id="rId9"/>
    <p:sldId id="327" r:id="rId10"/>
    <p:sldId id="328" r:id="rId11"/>
    <p:sldId id="299"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300" r:id="rId33"/>
    <p:sldId id="290" r:id="rId34"/>
    <p:sldId id="301" r:id="rId35"/>
    <p:sldId id="302" r:id="rId36"/>
    <p:sldId id="291" r:id="rId37"/>
    <p:sldId id="292" r:id="rId38"/>
    <p:sldId id="293" r:id="rId39"/>
    <p:sldId id="294" r:id="rId40"/>
    <p:sldId id="295" r:id="rId41"/>
    <p:sldId id="297" r:id="rId42"/>
    <p:sldId id="307" r:id="rId43"/>
    <p:sldId id="309" r:id="rId44"/>
    <p:sldId id="310" r:id="rId45"/>
    <p:sldId id="311" r:id="rId46"/>
    <p:sldId id="312" r:id="rId47"/>
    <p:sldId id="313" r:id="rId48"/>
    <p:sldId id="314" r:id="rId49"/>
    <p:sldId id="315" r:id="rId50"/>
    <p:sldId id="316" r:id="rId51"/>
    <p:sldId id="317" r:id="rId52"/>
    <p:sldId id="318" r:id="rId53"/>
    <p:sldId id="319" r:id="rId54"/>
    <p:sldId id="320" r:id="rId55"/>
    <p:sldId id="321" r:id="rId56"/>
    <p:sldId id="322" r:id="rId57"/>
    <p:sldId id="323" r:id="rId58"/>
    <p:sldId id="325" r:id="rId59"/>
    <p:sldId id="324" r:id="rId60"/>
    <p:sldId id="306" r:id="rId61"/>
    <p:sldId id="257" r:id="rId62"/>
    <p:sldId id="258" r:id="rId63"/>
    <p:sldId id="259" r:id="rId64"/>
    <p:sldId id="260" r:id="rId65"/>
    <p:sldId id="261" r:id="rId66"/>
    <p:sldId id="262" r:id="rId67"/>
    <p:sldId id="263" r:id="rId68"/>
    <p:sldId id="264" r:id="rId69"/>
    <p:sldId id="265" r:id="rId70"/>
    <p:sldId id="266" r:id="rId7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95" d="100"/>
          <a:sy n="95" d="100"/>
        </p:scale>
        <p:origin x="-728"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notesMaster" Target="notesMasters/notesMaster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73" Type="http://schemas.openxmlformats.org/officeDocument/2006/relationships/printerSettings" Target="printerSettings/printerSettings1.bin"/><Relationship Id="rId74" Type="http://schemas.openxmlformats.org/officeDocument/2006/relationships/presProps" Target="presProps.xml"/><Relationship Id="rId75" Type="http://schemas.openxmlformats.org/officeDocument/2006/relationships/viewProps" Target="viewProps.xml"/><Relationship Id="rId76" Type="http://schemas.openxmlformats.org/officeDocument/2006/relationships/theme" Target="theme/theme1.xml"/><Relationship Id="rId77" Type="http://schemas.openxmlformats.org/officeDocument/2006/relationships/tableStyles" Target="tableStyles.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44C6B28-D85B-BC46-8228-5730C8AB12CE}" type="datetimeFigureOut">
              <a:rPr lang="en-US" smtClean="0"/>
              <a:pPr/>
              <a:t>2/6/18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7CBA4E-73A2-9F44-BE5A-97E230C6A66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 Id="rId3" Type="http://schemas.openxmlformats.org/officeDocument/2006/relationships/hyperlink" Target="http://www.drjoebio.com/uploads/1/8/1/3/1813500/gorrila_in_our_midst.pdf" TargetMode="Externa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9.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Lesson Study structure</a:t>
            </a:r>
            <a:endParaRPr lang="en-US" dirty="0"/>
          </a:p>
        </p:txBody>
      </p:sp>
      <p:sp>
        <p:nvSpPr>
          <p:cNvPr id="4" name="Slide Number Placeholder 3"/>
          <p:cNvSpPr>
            <a:spLocks noGrp="1"/>
          </p:cNvSpPr>
          <p:nvPr>
            <p:ph type="sldNum" sz="quarter" idx="10"/>
          </p:nvPr>
        </p:nvSpPr>
        <p:spPr/>
        <p:txBody>
          <a:bodyPr/>
          <a:lstStyle/>
          <a:p>
            <a:fld id="{FDB03509-2AFC-BE4C-B266-2BE66569A15A}"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As this is individual research, we cannot say that students MUST follow this, but we STRONGLY suggest that their</a:t>
            </a:r>
            <a:r>
              <a:rPr lang="en-US" baseline="0" dirty="0" smtClean="0"/>
              <a:t> question is worded in this way.</a:t>
            </a:r>
          </a:p>
          <a:p>
            <a:endParaRPr lang="en-US" baseline="0" dirty="0" smtClean="0"/>
          </a:p>
          <a:p>
            <a:r>
              <a:rPr lang="en-US" baseline="0" dirty="0" smtClean="0"/>
              <a:t>First blank = something to do with children’s learning</a:t>
            </a:r>
          </a:p>
          <a:p>
            <a:r>
              <a:rPr lang="en-US" baseline="0" dirty="0" smtClean="0"/>
              <a:t>Second blank = a strategy that the teacher uses / something that the children do.</a:t>
            </a:r>
          </a:p>
          <a:p>
            <a:endParaRPr lang="en-US" baseline="0" dirty="0" smtClean="0"/>
          </a:p>
          <a:p>
            <a:r>
              <a:rPr lang="en-US" baseline="0" dirty="0" smtClean="0"/>
              <a:t>What are you going to measure?</a:t>
            </a:r>
          </a:p>
          <a:p>
            <a:r>
              <a:rPr lang="en-US" baseline="0" dirty="0" smtClean="0"/>
              <a:t>How might you measure it?</a:t>
            </a:r>
            <a:endParaRPr lang="en-US" dirty="0"/>
          </a:p>
        </p:txBody>
      </p:sp>
      <p:sp>
        <p:nvSpPr>
          <p:cNvPr id="4" name="Slide Number Placeholder 3"/>
          <p:cNvSpPr>
            <a:spLocks noGrp="1"/>
          </p:cNvSpPr>
          <p:nvPr>
            <p:ph type="sldNum" sz="quarter" idx="10"/>
          </p:nvPr>
        </p:nvSpPr>
        <p:spPr/>
        <p:txBody>
          <a:bodyPr/>
          <a:lstStyle/>
          <a:p>
            <a:fld id="{FDB03509-2AFC-BE4C-B266-2BE66569A15A}"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Positives and negatives?</a:t>
            </a:r>
            <a:endParaRPr lang="en-US" dirty="0"/>
          </a:p>
        </p:txBody>
      </p:sp>
      <p:sp>
        <p:nvSpPr>
          <p:cNvPr id="4" name="Slide Number Placeholder 3"/>
          <p:cNvSpPr>
            <a:spLocks noGrp="1"/>
          </p:cNvSpPr>
          <p:nvPr>
            <p:ph type="sldNum" sz="quarter" idx="10"/>
          </p:nvPr>
        </p:nvSpPr>
        <p:spPr/>
        <p:txBody>
          <a:bodyPr/>
          <a:lstStyle/>
          <a:p>
            <a:fld id="{BE7CBA4E-73A2-9F44-BE5A-97E230C6A66E}" type="slidenum">
              <a:rPr lang="en-US" smtClean="0"/>
              <a:pPr/>
              <a:t>8</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2AEBD7-9D13-7643-8245-7ECE34AC4406}" type="slidenum">
              <a:rPr lang="en-US" smtClean="0"/>
              <a:pPr/>
              <a:t>9</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18192582"/>
      </p:ext>
    </p:extLst>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bwMode="auto">
          <a:noFill/>
          <a:ln>
            <a:miter lim="800000"/>
            <a:headEnd/>
            <a:tailEnd/>
          </a:ln>
        </p:spPr>
        <p:txBody>
          <a:bodyPr/>
          <a:lstStyle/>
          <a:p>
            <a:fld id="{A67F29F6-A729-9140-866B-664C1023FDC7}" type="slidenum">
              <a:rPr lang="en-US">
                <a:latin typeface="Arial" pitchFamily="-100" charset="0"/>
              </a:rPr>
              <a:pPr/>
              <a:t>16</a:t>
            </a:fld>
            <a:endParaRPr lang="en-US">
              <a:latin typeface="Arial" pitchFamily="-100" charset="0"/>
            </a:endParaRPr>
          </a:p>
        </p:txBody>
      </p:sp>
      <p:sp>
        <p:nvSpPr>
          <p:cNvPr id="22531" name="Rectangle 2"/>
          <p:cNvSpPr txBox="1">
            <a:spLocks noGrp="1" noChangeArrowheads="1"/>
          </p:cNvSpPr>
          <p:nvPr/>
        </p:nvSpPr>
        <p:spPr bwMode="auto">
          <a:xfrm>
            <a:off x="227466" y="217865"/>
            <a:ext cx="2974069" cy="456253"/>
          </a:xfrm>
          <a:prstGeom prst="rect">
            <a:avLst/>
          </a:prstGeom>
          <a:noFill/>
          <a:ln w="9525">
            <a:noFill/>
            <a:miter lim="800000"/>
            <a:headEnd/>
            <a:tailEnd/>
          </a:ln>
        </p:spPr>
        <p:txBody>
          <a:bodyPr lIns="91190" tIns="45595" rIns="91190" bIns="45595">
            <a:prstTxWarp prst="textNoShape">
              <a:avLst/>
            </a:prstTxWarp>
          </a:bodyPr>
          <a:lstStyle/>
          <a:p>
            <a:pPr defTabSz="899942"/>
            <a:r>
              <a:rPr lang="en-US" sz="1100" dirty="0">
                <a:latin typeface="Arial" pitchFamily="-100" charset="0"/>
              </a:rPr>
              <a:t>Unit 5: Collecting data</a:t>
            </a:r>
          </a:p>
        </p:txBody>
      </p:sp>
      <p:sp>
        <p:nvSpPr>
          <p:cNvPr id="22532" name="Rectangle 2"/>
          <p:cNvSpPr>
            <a:spLocks noGrp="1" noRot="1" noChangeAspect="1" noChangeArrowheads="1" noTextEdit="1"/>
          </p:cNvSpPr>
          <p:nvPr>
            <p:ph type="sldImg"/>
          </p:nvPr>
        </p:nvSpPr>
        <p:spPr bwMode="auto">
          <a:xfrm>
            <a:off x="1144588" y="684213"/>
            <a:ext cx="4572000" cy="3429000"/>
          </a:xfrm>
          <a:noFill/>
          <a:ln>
            <a:solidFill>
              <a:srgbClr val="000000"/>
            </a:solidFill>
            <a:miter lim="800000"/>
            <a:headEnd/>
            <a:tailEnd/>
          </a:ln>
        </p:spPr>
      </p:sp>
      <p:sp>
        <p:nvSpPr>
          <p:cNvPr id="22533" name="Rectangle 4"/>
          <p:cNvSpPr>
            <a:spLocks noGrp="1" noChangeArrowheads="1"/>
          </p:cNvSpPr>
          <p:nvPr>
            <p:ph type="body" idx="1"/>
          </p:nvPr>
        </p:nvSpPr>
        <p:spPr bwMode="auto">
          <a:xfrm>
            <a:off x="685491" y="4343085"/>
            <a:ext cx="5487019" cy="4117326"/>
          </a:xfrm>
          <a:noFill/>
        </p:spPr>
        <p:txBody>
          <a:bodyPr/>
          <a:lstStyle/>
          <a:p>
            <a:pPr eaLnBrk="1" hangingPunct="1">
              <a:spcBef>
                <a:spcPct val="0"/>
              </a:spcBef>
            </a:pPr>
            <a:endParaRPr lang="en-US">
              <a:latin typeface="Arial" pitchFamily="-100"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bwMode="auto">
          <a:noFill/>
          <a:ln>
            <a:miter lim="800000"/>
            <a:headEnd/>
            <a:tailEnd/>
          </a:ln>
        </p:spPr>
        <p:txBody>
          <a:bodyPr/>
          <a:lstStyle/>
          <a:p>
            <a:fld id="{273EE79E-64A3-494A-9626-C38144907E29}" type="slidenum">
              <a:rPr lang="en-US">
                <a:latin typeface="Arial" pitchFamily="-100" charset="0"/>
              </a:rPr>
              <a:pPr/>
              <a:t>21</a:t>
            </a:fld>
            <a:endParaRPr lang="en-US">
              <a:latin typeface="Arial" pitchFamily="-100" charset="0"/>
            </a:endParaRPr>
          </a:p>
        </p:txBody>
      </p:sp>
      <p:sp>
        <p:nvSpPr>
          <p:cNvPr id="28675" name="Rectangle 2"/>
          <p:cNvSpPr txBox="1">
            <a:spLocks noGrp="1" noChangeArrowheads="1"/>
          </p:cNvSpPr>
          <p:nvPr/>
        </p:nvSpPr>
        <p:spPr bwMode="auto">
          <a:xfrm>
            <a:off x="227466" y="217865"/>
            <a:ext cx="2974069" cy="456253"/>
          </a:xfrm>
          <a:prstGeom prst="rect">
            <a:avLst/>
          </a:prstGeom>
          <a:noFill/>
          <a:ln w="9525">
            <a:noFill/>
            <a:miter lim="800000"/>
            <a:headEnd/>
            <a:tailEnd/>
          </a:ln>
        </p:spPr>
        <p:txBody>
          <a:bodyPr lIns="91190" tIns="45595" rIns="91190" bIns="45595">
            <a:prstTxWarp prst="textNoShape">
              <a:avLst/>
            </a:prstTxWarp>
          </a:bodyPr>
          <a:lstStyle/>
          <a:p>
            <a:pPr defTabSz="899942"/>
            <a:r>
              <a:rPr lang="en-US" sz="1100" dirty="0">
                <a:latin typeface="Arial" pitchFamily="-100" charset="0"/>
              </a:rPr>
              <a:t>Unit 5: Collecting data</a:t>
            </a:r>
          </a:p>
        </p:txBody>
      </p:sp>
      <p:sp>
        <p:nvSpPr>
          <p:cNvPr id="28676" name="Rectangle 2"/>
          <p:cNvSpPr>
            <a:spLocks noGrp="1" noRot="1" noChangeAspect="1" noChangeArrowheads="1" noTextEdit="1"/>
          </p:cNvSpPr>
          <p:nvPr>
            <p:ph type="sldImg"/>
          </p:nvPr>
        </p:nvSpPr>
        <p:spPr bwMode="auto">
          <a:xfrm>
            <a:off x="1144588" y="684213"/>
            <a:ext cx="4572000" cy="3429000"/>
          </a:xfrm>
          <a:noFill/>
          <a:ln>
            <a:solidFill>
              <a:srgbClr val="000000"/>
            </a:solidFill>
            <a:miter lim="800000"/>
            <a:headEnd/>
            <a:tailEnd/>
          </a:ln>
        </p:spPr>
      </p:sp>
      <p:sp>
        <p:nvSpPr>
          <p:cNvPr id="28677" name="Rectangle 3"/>
          <p:cNvSpPr>
            <a:spLocks noGrp="1" noChangeArrowheads="1"/>
          </p:cNvSpPr>
          <p:nvPr>
            <p:ph type="body" idx="1"/>
          </p:nvPr>
        </p:nvSpPr>
        <p:spPr bwMode="auto">
          <a:xfrm>
            <a:off x="685491" y="4343085"/>
            <a:ext cx="5487019" cy="4117326"/>
          </a:xfrm>
          <a:noFill/>
        </p:spPr>
        <p:txBody>
          <a:bodyPr lIns="91190" tIns="45595" rIns="91190" bIns="45595"/>
          <a:lstStyle/>
          <a:p>
            <a:pPr eaLnBrk="1" hangingPunct="1">
              <a:spcBef>
                <a:spcPct val="0"/>
              </a:spcBef>
            </a:pPr>
            <a:endParaRPr lang="en-US">
              <a:latin typeface="Arial" pitchFamily="-100"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a:lstStyle/>
          <a:p>
            <a:pPr eaLnBrk="1" hangingPunct="1"/>
            <a:r>
              <a:rPr lang="en-GB" dirty="0"/>
              <a:t>Most will see warm/ cold more </a:t>
            </a:r>
            <a:r>
              <a:rPr lang="en-GB" dirty="0" smtClean="0"/>
              <a:t>important </a:t>
            </a:r>
            <a:r>
              <a:rPr lang="en-GB" dirty="0"/>
              <a:t>than polite/ blunt</a:t>
            </a:r>
          </a:p>
        </p:txBody>
      </p:sp>
      <p:sp>
        <p:nvSpPr>
          <p:cNvPr id="38916" name="Slide Number Placeholder 3"/>
          <p:cNvSpPr>
            <a:spLocks noGrp="1"/>
          </p:cNvSpPr>
          <p:nvPr>
            <p:ph type="sldNum" sz="quarter" idx="5"/>
          </p:nvPr>
        </p:nvSpPr>
        <p:spPr bwMode="auto">
          <a:noFill/>
          <a:ln>
            <a:miter lim="800000"/>
            <a:headEnd/>
            <a:tailEnd/>
          </a:ln>
        </p:spPr>
        <p:txBody>
          <a:bodyPr/>
          <a:lstStyle/>
          <a:p>
            <a:fld id="{17B898F7-6F7E-F940-A3D1-0C7BA535818C}" type="slidenum">
              <a:rPr lang="en-GB"/>
              <a:pPr/>
              <a:t>30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ln>
            <a:miter lim="800000"/>
            <a:headEnd/>
            <a:tailEnd/>
          </a:ln>
        </p:spPr>
        <p:txBody>
          <a:bodyPr/>
          <a:lstStyle/>
          <a:p>
            <a:fld id="{C2360F4F-79D9-BC4A-ADB6-2FD2E0D7685D}" type="slidenum">
              <a:rPr lang="en-US">
                <a:latin typeface="Arial" pitchFamily="-100" charset="0"/>
              </a:rPr>
              <a:pPr/>
              <a:t>37</a:t>
            </a:fld>
            <a:endParaRPr lang="en-US">
              <a:latin typeface="Arial" pitchFamily="-100" charset="0"/>
            </a:endParaRPr>
          </a:p>
        </p:txBody>
      </p:sp>
      <p:sp>
        <p:nvSpPr>
          <p:cNvPr id="45059" name="Rectangle 2"/>
          <p:cNvSpPr txBox="1">
            <a:spLocks noGrp="1" noChangeArrowheads="1"/>
          </p:cNvSpPr>
          <p:nvPr/>
        </p:nvSpPr>
        <p:spPr bwMode="auto">
          <a:xfrm>
            <a:off x="227466" y="217865"/>
            <a:ext cx="2974069" cy="456253"/>
          </a:xfrm>
          <a:prstGeom prst="rect">
            <a:avLst/>
          </a:prstGeom>
          <a:noFill/>
          <a:ln w="9525">
            <a:noFill/>
            <a:miter lim="800000"/>
            <a:headEnd/>
            <a:tailEnd/>
          </a:ln>
        </p:spPr>
        <p:txBody>
          <a:bodyPr lIns="91190" tIns="45595" rIns="91190" bIns="45595">
            <a:prstTxWarp prst="textNoShape">
              <a:avLst/>
            </a:prstTxWarp>
          </a:bodyPr>
          <a:lstStyle/>
          <a:p>
            <a:pPr defTabSz="899942"/>
            <a:r>
              <a:rPr lang="en-US" sz="1100" dirty="0">
                <a:latin typeface="Arial" pitchFamily="-100" charset="0"/>
              </a:rPr>
              <a:t>Unit 5: Collecting data</a:t>
            </a:r>
          </a:p>
        </p:txBody>
      </p:sp>
      <p:sp>
        <p:nvSpPr>
          <p:cNvPr id="45060" name="Rectangle 2"/>
          <p:cNvSpPr>
            <a:spLocks noGrp="1" noRot="1" noChangeAspect="1" noChangeArrowheads="1" noTextEdit="1"/>
          </p:cNvSpPr>
          <p:nvPr>
            <p:ph type="sldImg"/>
          </p:nvPr>
        </p:nvSpPr>
        <p:spPr bwMode="auto">
          <a:xfrm>
            <a:off x="1144588" y="684213"/>
            <a:ext cx="4572000" cy="3429000"/>
          </a:xfrm>
          <a:noFill/>
          <a:ln>
            <a:solidFill>
              <a:srgbClr val="000000"/>
            </a:solidFill>
            <a:miter lim="800000"/>
            <a:headEnd/>
            <a:tailEnd/>
          </a:ln>
        </p:spPr>
      </p:sp>
      <p:sp>
        <p:nvSpPr>
          <p:cNvPr id="45061" name="Rectangle 4"/>
          <p:cNvSpPr>
            <a:spLocks noGrp="1" noChangeArrowheads="1"/>
          </p:cNvSpPr>
          <p:nvPr>
            <p:ph type="body" idx="1"/>
          </p:nvPr>
        </p:nvSpPr>
        <p:spPr bwMode="auto">
          <a:xfrm>
            <a:off x="685491" y="4343085"/>
            <a:ext cx="5487019" cy="4117326"/>
          </a:xfrm>
          <a:noFill/>
        </p:spPr>
        <p:txBody>
          <a:bodyPr/>
          <a:lstStyle/>
          <a:p>
            <a:pPr eaLnBrk="1" hangingPunct="1">
              <a:spcBef>
                <a:spcPct val="0"/>
              </a:spcBef>
            </a:pPr>
            <a:endParaRPr lang="en-US">
              <a:latin typeface="Arial" pitchFamily="-100"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ln>
            <a:miter lim="800000"/>
            <a:headEnd/>
            <a:tailEnd/>
          </a:ln>
        </p:spPr>
        <p:txBody>
          <a:bodyPr/>
          <a:lstStyle/>
          <a:p>
            <a:fld id="{83549AF4-AA4B-0242-B3FD-0859DB271553}" type="slidenum">
              <a:rPr lang="en-US">
                <a:latin typeface="Arial" pitchFamily="-100" charset="0"/>
              </a:rPr>
              <a:pPr/>
              <a:t>38</a:t>
            </a:fld>
            <a:endParaRPr lang="en-US">
              <a:latin typeface="Arial" pitchFamily="-100" charset="0"/>
            </a:endParaRPr>
          </a:p>
        </p:txBody>
      </p:sp>
      <p:sp>
        <p:nvSpPr>
          <p:cNvPr id="47107" name="Rectangle 2"/>
          <p:cNvSpPr txBox="1">
            <a:spLocks noGrp="1" noChangeArrowheads="1"/>
          </p:cNvSpPr>
          <p:nvPr/>
        </p:nvSpPr>
        <p:spPr bwMode="auto">
          <a:xfrm>
            <a:off x="227466" y="217865"/>
            <a:ext cx="2974069" cy="456253"/>
          </a:xfrm>
          <a:prstGeom prst="rect">
            <a:avLst/>
          </a:prstGeom>
          <a:noFill/>
          <a:ln w="9525">
            <a:noFill/>
            <a:miter lim="800000"/>
            <a:headEnd/>
            <a:tailEnd/>
          </a:ln>
        </p:spPr>
        <p:txBody>
          <a:bodyPr lIns="91190" tIns="45595" rIns="91190" bIns="45595">
            <a:prstTxWarp prst="textNoShape">
              <a:avLst/>
            </a:prstTxWarp>
          </a:bodyPr>
          <a:lstStyle/>
          <a:p>
            <a:pPr defTabSz="899942"/>
            <a:r>
              <a:rPr lang="en-US" sz="1100" dirty="0">
                <a:latin typeface="Arial" pitchFamily="-100" charset="0"/>
              </a:rPr>
              <a:t>Unit 5: Collecting data</a:t>
            </a:r>
          </a:p>
        </p:txBody>
      </p:sp>
      <p:sp>
        <p:nvSpPr>
          <p:cNvPr id="47108" name="Rectangle 2"/>
          <p:cNvSpPr>
            <a:spLocks noGrp="1" noRot="1" noChangeAspect="1" noChangeArrowheads="1" noTextEdit="1"/>
          </p:cNvSpPr>
          <p:nvPr>
            <p:ph type="sldImg"/>
          </p:nvPr>
        </p:nvSpPr>
        <p:spPr bwMode="auto">
          <a:xfrm>
            <a:off x="1144588" y="684213"/>
            <a:ext cx="4572000" cy="3429000"/>
          </a:xfrm>
          <a:noFill/>
          <a:ln>
            <a:solidFill>
              <a:srgbClr val="000000"/>
            </a:solidFill>
            <a:miter lim="800000"/>
            <a:headEnd/>
            <a:tailEnd/>
          </a:ln>
        </p:spPr>
      </p:sp>
      <p:sp>
        <p:nvSpPr>
          <p:cNvPr id="47109" name="Rectangle 4"/>
          <p:cNvSpPr>
            <a:spLocks noGrp="1" noChangeArrowheads="1"/>
          </p:cNvSpPr>
          <p:nvPr>
            <p:ph type="body" idx="1"/>
          </p:nvPr>
        </p:nvSpPr>
        <p:spPr bwMode="auto">
          <a:xfrm>
            <a:off x="685491" y="4343085"/>
            <a:ext cx="5487019" cy="4117326"/>
          </a:xfrm>
          <a:noFill/>
        </p:spPr>
        <p:txBody>
          <a:bodyPr/>
          <a:lstStyle/>
          <a:p>
            <a:pPr eaLnBrk="1" hangingPunct="1">
              <a:spcBef>
                <a:spcPct val="0"/>
              </a:spcBef>
            </a:pPr>
            <a:endParaRPr lang="en-US">
              <a:latin typeface="Arial" pitchFamily="-100"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bwMode="auto">
          <a:noFill/>
          <a:ln>
            <a:miter lim="800000"/>
            <a:headEnd/>
            <a:tailEnd/>
          </a:ln>
        </p:spPr>
        <p:txBody>
          <a:bodyPr/>
          <a:lstStyle/>
          <a:p>
            <a:fld id="{E2773104-5F0D-294E-9FB4-0ADBFA97B8A4}" type="slidenum">
              <a:rPr lang="en-US">
                <a:latin typeface="Arial" pitchFamily="-100" charset="0"/>
              </a:rPr>
              <a:pPr/>
              <a:t>41</a:t>
            </a:fld>
            <a:endParaRPr lang="en-US">
              <a:latin typeface="Arial" pitchFamily="-100" charset="0"/>
            </a:endParaRPr>
          </a:p>
        </p:txBody>
      </p:sp>
      <p:sp>
        <p:nvSpPr>
          <p:cNvPr id="52227" name="Rectangle 7"/>
          <p:cNvSpPr txBox="1">
            <a:spLocks noGrp="1" noChangeArrowheads="1"/>
          </p:cNvSpPr>
          <p:nvPr/>
        </p:nvSpPr>
        <p:spPr bwMode="auto">
          <a:xfrm>
            <a:off x="3883930" y="8684591"/>
            <a:ext cx="2972523" cy="457831"/>
          </a:xfrm>
          <a:prstGeom prst="rect">
            <a:avLst/>
          </a:prstGeom>
          <a:noFill/>
          <a:ln w="9525">
            <a:noFill/>
            <a:miter lim="800000"/>
            <a:headEnd/>
            <a:tailEnd/>
          </a:ln>
        </p:spPr>
        <p:txBody>
          <a:bodyPr lIns="91423" tIns="45711" rIns="91423" bIns="45711" anchor="b">
            <a:prstTxWarp prst="textNoShape">
              <a:avLst/>
            </a:prstTxWarp>
          </a:bodyPr>
          <a:lstStyle/>
          <a:p>
            <a:pPr algn="r" defTabSz="852989"/>
            <a:fld id="{3138585D-AEB2-CF4B-B2A6-820DF3571A9B}" type="slidenum">
              <a:rPr lang="en-US" sz="1200">
                <a:latin typeface="Arial" pitchFamily="-100" charset="0"/>
              </a:rPr>
              <a:pPr algn="r" defTabSz="852989"/>
              <a:t>41</a:t>
            </a:fld>
            <a:endParaRPr lang="en-US" sz="1200" dirty="0">
              <a:latin typeface="Arial" pitchFamily="-100" charset="0"/>
            </a:endParaRPr>
          </a:p>
        </p:txBody>
      </p:sp>
      <p:sp>
        <p:nvSpPr>
          <p:cNvPr id="52228" name="Rectangle 2"/>
          <p:cNvSpPr>
            <a:spLocks noGrp="1" noRot="1" noChangeAspect="1" noChangeArrowheads="1" noTextEdit="1"/>
          </p:cNvSpPr>
          <p:nvPr>
            <p:ph type="sldImg"/>
          </p:nvPr>
        </p:nvSpPr>
        <p:spPr bwMode="auto">
          <a:xfrm>
            <a:off x="1144588" y="685800"/>
            <a:ext cx="4572000" cy="3429000"/>
          </a:xfrm>
          <a:noFill/>
          <a:ln>
            <a:solidFill>
              <a:srgbClr val="000000"/>
            </a:solidFill>
            <a:miter lim="800000"/>
            <a:headEnd/>
            <a:tailEnd/>
          </a:ln>
        </p:spPr>
      </p:sp>
      <p:sp>
        <p:nvSpPr>
          <p:cNvPr id="52229" name="Rectangle 3"/>
          <p:cNvSpPr>
            <a:spLocks noGrp="1" noChangeArrowheads="1"/>
          </p:cNvSpPr>
          <p:nvPr>
            <p:ph type="body" idx="1"/>
          </p:nvPr>
        </p:nvSpPr>
        <p:spPr bwMode="auto">
          <a:noFill/>
        </p:spPr>
        <p:txBody>
          <a:bodyPr lIns="91423" tIns="45711" rIns="91423" bIns="45711"/>
          <a:lstStyle/>
          <a:p>
            <a:pPr eaLnBrk="1" hangingPunct="1">
              <a:spcBef>
                <a:spcPct val="0"/>
              </a:spcBef>
            </a:pPr>
            <a:r>
              <a:rPr lang="en-US" dirty="0" smtClean="0">
                <a:latin typeface="Arial" pitchFamily="-100" charset="0"/>
              </a:rPr>
              <a:t>References</a:t>
            </a:r>
          </a:p>
          <a:p>
            <a:r>
              <a:rPr lang="en-GB" dirty="0" smtClean="0"/>
              <a:t>Fawcett, M. (2009) Learning Through Child Observation London: Jessica Kingsley</a:t>
            </a:r>
          </a:p>
          <a:p>
            <a:r>
              <a:rPr lang="en-GB" dirty="0" err="1" smtClean="0"/>
              <a:t>MacNaughton</a:t>
            </a:r>
            <a:r>
              <a:rPr lang="en-GB" dirty="0" smtClean="0"/>
              <a:t>, G. et al. (2010) Doing Early Childhood Research Maidenhead: Open University Press</a:t>
            </a:r>
          </a:p>
          <a:p>
            <a:r>
              <a:rPr lang="en-GB" dirty="0" err="1" smtClean="0"/>
              <a:t>Mukherji</a:t>
            </a:r>
            <a:r>
              <a:rPr lang="en-GB" dirty="0" smtClean="0"/>
              <a:t>, P. &amp; </a:t>
            </a:r>
            <a:r>
              <a:rPr lang="en-GB" dirty="0" err="1" smtClean="0"/>
              <a:t>Albon</a:t>
            </a:r>
            <a:r>
              <a:rPr lang="en-GB" dirty="0" smtClean="0"/>
              <a:t>, D. (2015) Research Methods in early Childhood London: SAGE</a:t>
            </a:r>
          </a:p>
          <a:p>
            <a:r>
              <a:rPr lang="en-GB" dirty="0" err="1" smtClean="0"/>
              <a:t>Papatheodorou,T</a:t>
            </a:r>
            <a:r>
              <a:rPr lang="en-GB" dirty="0" smtClean="0"/>
              <a:t>. &amp; </a:t>
            </a:r>
            <a:r>
              <a:rPr lang="en-GB" dirty="0" err="1" smtClean="0"/>
              <a:t>Luff</a:t>
            </a:r>
            <a:r>
              <a:rPr lang="en-GB" dirty="0" smtClean="0"/>
              <a:t>, P. (2012) Child Observation for Learning and Research Harlow: Pearson</a:t>
            </a:r>
          </a:p>
          <a:p>
            <a:pPr eaLnBrk="1" hangingPunct="1">
              <a:spcBef>
                <a:spcPct val="0"/>
              </a:spcBef>
            </a:pPr>
            <a:endParaRPr lang="en-US" dirty="0">
              <a:latin typeface="Arial" pitchFamily="-100"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are going to start you reading about, talking about and trying out some of these</a:t>
            </a:r>
            <a:r>
              <a:rPr lang="en-GB" baseline="0" dirty="0" smtClean="0"/>
              <a:t> </a:t>
            </a:r>
            <a:r>
              <a:rPr lang="en-GB" dirty="0" smtClean="0"/>
              <a:t>methods of collecting data to help you develop your teacher expertise</a:t>
            </a:r>
            <a:endParaRPr lang="en-GB" dirty="0"/>
          </a:p>
        </p:txBody>
      </p:sp>
      <p:sp>
        <p:nvSpPr>
          <p:cNvPr id="4" name="Slide Number Placeholder 3"/>
          <p:cNvSpPr>
            <a:spLocks noGrp="1"/>
          </p:cNvSpPr>
          <p:nvPr>
            <p:ph type="sldNum" sz="quarter" idx="10"/>
          </p:nvPr>
        </p:nvSpPr>
        <p:spPr/>
        <p:txBody>
          <a:bodyPr/>
          <a:lstStyle/>
          <a:p>
            <a:fld id="{05649D97-5E5C-4119-B09D-9A2311781325}" type="slidenum">
              <a:rPr lang="en-GB" smtClean="0"/>
              <a:pPr/>
              <a:t>43</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08093365"/>
      </p:ext>
    </p:extLst>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46</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43871034"/>
      </p:ext>
    </p:extLst>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example….</a:t>
            </a:r>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48</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566274079"/>
      </p:ext>
    </p:extLst>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Comic Sans MS" panose="030F0702030302020204" pitchFamily="66" charset="0"/>
              </a:rPr>
              <a:t>However, care needs to be taken when observing teaching and learning.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latin typeface="Comic Sans MS" panose="030F0702030302020204" pitchFamily="66"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Comic Sans MS" panose="030F0702030302020204" pitchFamily="66" charset="0"/>
              </a:rPr>
              <a:t>The ‘Measures of Effective Teaching Project’ involved 3000 teachers and 20,000 videotaped lessons over 3 years.</a:t>
            </a:r>
          </a:p>
          <a:p>
            <a:endParaRPr lang="en-GB" dirty="0" smtClean="0"/>
          </a:p>
          <a:p>
            <a:r>
              <a:rPr lang="en-GB" dirty="0" smtClean="0"/>
              <a:t>Hence, we are probably justified in assuming that the true value will be close to the worst case. In other words, if your lesson is judged ‘Outstanding’, do whatever you can to avoid getting a second opinion: three times out of four you would be downgraded. If your lesson is judged ‘Inadequate’ there is a 90% chance that a second observer would give a different rating.</a:t>
            </a:r>
          </a:p>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49</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873377438"/>
      </p:ext>
    </p:extLst>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Comic Sans MS" panose="030F0702030302020204" pitchFamily="66" charset="0"/>
              </a:rPr>
              <a:t>In both the experiments where the observers were not trained in observation, the proportion correctly identified by experienced teachers and head teachers was below the 50% that would be expected by pure chance.</a:t>
            </a:r>
          </a:p>
          <a:p>
            <a:r>
              <a:rPr lang="en-GB" dirty="0" smtClean="0">
                <a:latin typeface="Comic Sans MS" panose="030F0702030302020204" pitchFamily="66" charset="0"/>
              </a:rPr>
              <a:t>At this level of accuracy, fewer than 1% of those judged to be ‘Inadequate’ are genuinely inadequate; of those rated ‘Outstanding’, only 4% actually produce outstanding learning gains; overall, 63% of judgements will be wrong.</a:t>
            </a:r>
          </a:p>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50</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0278427"/>
      </p:ext>
    </p:extLst>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1. Observation produces a strong emotional response</a:t>
            </a:r>
          </a:p>
          <a:p>
            <a:r>
              <a:rPr lang="en-GB" dirty="0" smtClean="0"/>
              <a:t>When we sit in a classroom we absolutely know what we like. It is hard not to project our own preferences for particular styles or behaviours onto the situation, and compare what we see with what we think we would have done. Unfortunately, what we like may not correspond well with what helps others to learn.</a:t>
            </a:r>
          </a:p>
          <a:p>
            <a:r>
              <a:rPr lang="en-GB" b="1" dirty="0" smtClean="0"/>
              <a:t>2. Learning is invisible</a:t>
            </a:r>
          </a:p>
          <a:p>
            <a:r>
              <a:rPr lang="en-GB" dirty="0" smtClean="0"/>
              <a:t>Many people claim that you can tell whether children are learning by observing what happens in classrooms. We may think that if we focus on what the students are doing, rather than the teacher’s performance, we will see learning happening. But learning is invisible and if we don’t judge it by teacher behaviours, we have to rely on observable proxies for student learning. E.G.</a:t>
            </a:r>
          </a:p>
          <a:p>
            <a:r>
              <a:rPr lang="en-GB" dirty="0" smtClean="0">
                <a:effectLst/>
              </a:rPr>
              <a:t>Students are busy: lots of work is done (especially written work)</a:t>
            </a:r>
          </a:p>
          <a:p>
            <a:r>
              <a:rPr lang="en-GB" dirty="0" smtClean="0">
                <a:effectLst/>
              </a:rPr>
              <a:t>Students are engaged, interested and motivated</a:t>
            </a:r>
          </a:p>
          <a:p>
            <a:r>
              <a:rPr lang="en-GB" dirty="0" smtClean="0">
                <a:effectLst/>
              </a:rPr>
              <a:t>Students are getting attention: feedback, explanations</a:t>
            </a:r>
          </a:p>
          <a:p>
            <a:r>
              <a:rPr lang="en-GB" dirty="0" smtClean="0">
                <a:effectLst/>
              </a:rPr>
              <a:t>Classroom is ordered, calm and under control</a:t>
            </a:r>
          </a:p>
          <a:p>
            <a:r>
              <a:rPr lang="en-GB" dirty="0" smtClean="0">
                <a:effectLst/>
              </a:rPr>
              <a:t>Curriculum has been ‘covered’ (i.e. presented to students in some form)</a:t>
            </a:r>
          </a:p>
          <a:p>
            <a:r>
              <a:rPr lang="en-GB" dirty="0" smtClean="0">
                <a:effectLst/>
              </a:rPr>
              <a:t>(At least some) students have supplied correct answers (whether or not they really understood them, could reproduce them independently or knew them already).</a:t>
            </a:r>
          </a:p>
          <a:p>
            <a:r>
              <a:rPr lang="en-GB" dirty="0" smtClean="0"/>
              <a:t>Of course, they are all related to learning but it is quite possible for any or all of them to be observed without any actual learning taking place.</a:t>
            </a:r>
          </a:p>
          <a:p>
            <a:r>
              <a:rPr lang="en-GB" b="1" dirty="0" smtClean="0"/>
              <a:t>3. Accepted ‘good practice’ may be more fashionable than effective</a:t>
            </a:r>
          </a:p>
          <a:p>
            <a:r>
              <a:rPr lang="en-GB" dirty="0" smtClean="0"/>
              <a:t>If we do look at the teacher, we will try to match what we see with what we know to be good pedagogy. Unfortunately, we are limited here by two things: our ability to define and operationalise specific pedagogic practices, and our knowledge about whether they really are effective. Moreover, if a group of observers are shown the same lesson they might well disagree about whether each of these practices has been seen.</a:t>
            </a:r>
          </a:p>
          <a:p>
            <a:r>
              <a:rPr lang="en-GB" b="1" dirty="0" smtClean="0"/>
              <a:t>4. We assume that if you can do it you can spot it</a:t>
            </a:r>
          </a:p>
          <a:p>
            <a:r>
              <a:rPr lang="en-GB" dirty="0" smtClean="0"/>
              <a:t>For experienced teachers, their classroom behaviour is mostly automated and sub-conscious. If you do not know exactly what it is you do in a way you could describe explicitly, it may be difficult to recognise when you see someone else do the same. Even an effective teacher may not understand fully which bits of their practice really make a difference. And if the observing teacher is experienced but not particularly effective themselves, it may be even less likely they will be able to identify effective practices.</a:t>
            </a:r>
          </a:p>
          <a:p>
            <a:r>
              <a:rPr lang="en-GB" b="1" dirty="0" smtClean="0"/>
              <a:t>5. We don’t believe observation can miss so much</a:t>
            </a:r>
          </a:p>
          <a:p>
            <a:r>
              <a:rPr lang="en-GB" dirty="0" smtClean="0"/>
              <a:t>A number of quite surprising studies in psychology show that when people try to focus on observing particular things, they can miss an extraordinary amount, a phenomenon known as </a:t>
            </a:r>
            <a:r>
              <a:rPr lang="en-GB" dirty="0" err="1" smtClean="0"/>
              <a:t>inattentional</a:t>
            </a:r>
            <a:r>
              <a:rPr lang="en-GB" dirty="0" smtClean="0"/>
              <a:t> blindness. For example, in </a:t>
            </a:r>
            <a:r>
              <a:rPr lang="en-GB" dirty="0" smtClean="0">
                <a:hlinkClick r:id="rId3"/>
              </a:rPr>
              <a:t>one study</a:t>
            </a:r>
            <a:r>
              <a:rPr lang="en-GB" dirty="0" smtClean="0"/>
              <a:t> around half the observers failed to spot a gorilla walking through the middle of a basketball game when their attention was focused on specific events. (Ref.: Simons &amp; </a:t>
            </a:r>
            <a:r>
              <a:rPr lang="en-GB" dirty="0" err="1" smtClean="0"/>
              <a:t>Chabris</a:t>
            </a:r>
            <a:r>
              <a:rPr lang="en-GB" dirty="0" smtClean="0"/>
              <a:t> (1999) </a:t>
            </a:r>
            <a:r>
              <a:rPr lang="fr-FR" sz="1200" b="0" i="1" u="none" strike="noStrike" kern="1200" baseline="0" dirty="0" smtClean="0">
                <a:solidFill>
                  <a:schemeClr val="tx1"/>
                </a:solidFill>
                <a:latin typeface="+mn-lt"/>
                <a:ea typeface="+mn-ea"/>
                <a:cs typeface="+mn-cs"/>
              </a:rPr>
              <a:t>Perception</a:t>
            </a:r>
            <a:r>
              <a:rPr lang="fr-FR" sz="1200" b="0" i="0" u="none" strike="noStrike" kern="1200" baseline="0" dirty="0" smtClean="0">
                <a:solidFill>
                  <a:schemeClr val="tx1"/>
                </a:solidFill>
                <a:latin typeface="+mn-lt"/>
                <a:ea typeface="+mn-ea"/>
                <a:cs typeface="+mn-cs"/>
              </a:rPr>
              <a:t>, 1999, Volume 28, pages 1059- 1074</a:t>
            </a:r>
            <a:endParaRPr lang="en-GB" dirty="0" smtClean="0"/>
          </a:p>
          <a:p>
            <a:r>
              <a:rPr lang="en-GB" dirty="0" smtClean="0"/>
              <a:t>SO – observation needs to be PLANNED!</a:t>
            </a:r>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51</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91118330"/>
      </p:ext>
    </p:extLst>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Other things to consider…</a:t>
            </a:r>
          </a:p>
          <a:p>
            <a:endParaRPr lang="en-GB" dirty="0" smtClean="0"/>
          </a:p>
          <a:p>
            <a:r>
              <a:rPr lang="en-GB" sz="1200" u="none" strike="noStrike" kern="1200" dirty="0" smtClean="0">
                <a:solidFill>
                  <a:schemeClr val="tx1"/>
                </a:solidFill>
                <a:effectLst/>
                <a:latin typeface="+mn-lt"/>
                <a:ea typeface="+mn-ea"/>
                <a:cs typeface="+mn-cs"/>
              </a:rPr>
              <a:t>Non-verbal communication includes facial expressions, the tone and pitch of the voice, gestures displayed through body language and the physical distance between the communicators.</a:t>
            </a:r>
          </a:p>
          <a:p>
            <a:endParaRPr lang="en-GB" sz="1200" u="none" strike="noStrike" kern="1200" dirty="0" smtClean="0">
              <a:solidFill>
                <a:schemeClr val="tx1"/>
              </a:solidFill>
              <a:effectLst/>
              <a:latin typeface="+mn-lt"/>
              <a:ea typeface="+mn-ea"/>
              <a:cs typeface="+mn-cs"/>
            </a:endParaRPr>
          </a:p>
          <a:p>
            <a:r>
              <a:rPr lang="en-GB" dirty="0" smtClean="0">
                <a:effectLst/>
              </a:rPr>
              <a:t>Scientific research on nonverbal communication and behaviour was started in 1872 with the publication of Charles Darwin's book </a:t>
            </a:r>
            <a:r>
              <a:rPr lang="en-GB" i="1" dirty="0" smtClean="0">
                <a:effectLst/>
              </a:rPr>
              <a:t>The Expression of the Emotions in Man and Animals.</a:t>
            </a:r>
            <a:endParaRPr lang="en-GB" sz="1200" u="none" strike="noStrike" kern="1200" dirty="0" smtClean="0">
              <a:solidFill>
                <a:schemeClr val="tx1"/>
              </a:solidFill>
              <a:effectLst/>
              <a:latin typeface="+mn-lt"/>
              <a:ea typeface="+mn-ea"/>
              <a:cs typeface="+mn-cs"/>
            </a:endParaRPr>
          </a:p>
          <a:p>
            <a:endParaRPr lang="en-GB" sz="1200" u="none" strike="noStrike" kern="1200" dirty="0" smtClean="0">
              <a:solidFill>
                <a:schemeClr val="tx1"/>
              </a:solidFill>
              <a:effectLst/>
              <a:latin typeface="+mn-lt"/>
              <a:ea typeface="+mn-ea"/>
              <a:cs typeface="+mn-cs"/>
            </a:endParaRPr>
          </a:p>
          <a:p>
            <a:r>
              <a:rPr lang="en-GB" sz="1200" u="none" strike="noStrike" kern="1200" dirty="0" smtClean="0">
                <a:solidFill>
                  <a:schemeClr val="tx1"/>
                </a:solidFill>
                <a:effectLst/>
                <a:latin typeface="+mn-lt"/>
                <a:ea typeface="+mn-ea"/>
                <a:cs typeface="+mn-cs"/>
              </a:rPr>
              <a:t>The bad news is that non-verbal communication can be very culture-specific.</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The popular stereotype of Italians, involving big gestures, lots of hand-waving, and plenty of loud and excited shouting, may be a stereotype, but it exists for a reason. In the Italian culture, excitement is shown a lot more obviously than in the UK, for example, and non-verbal communication tends to be a lot more obvious. This can make it much harder for Italians to interpret non-verbal communication in the UK or USA, where it is more subtle. However, even in Italy, there are geographical variations.</a:t>
            </a:r>
          </a:p>
          <a:p>
            <a:r>
              <a:rPr lang="en-GB" sz="1200" u="none" strike="noStrike" kern="1200" dirty="0" smtClean="0">
                <a:solidFill>
                  <a:schemeClr val="tx1"/>
                </a:solidFill>
                <a:effectLst/>
                <a:latin typeface="+mn-lt"/>
                <a:ea typeface="+mn-ea"/>
                <a:cs typeface="+mn-cs"/>
              </a:rPr>
              <a:t>The thumbs-up gesture, which generally signals approval in English-speaking countries, is considered offensive in other countries, including apparently Greece, Italy and some parts of the Middle East.</a:t>
            </a:r>
          </a:p>
          <a:p>
            <a:r>
              <a:rPr lang="en-GB" sz="1200" u="none" strike="noStrike" kern="1200" dirty="0" smtClean="0">
                <a:solidFill>
                  <a:schemeClr val="tx1"/>
                </a:solidFill>
                <a:effectLst/>
                <a:latin typeface="+mn-lt"/>
                <a:ea typeface="+mn-ea"/>
                <a:cs typeface="+mn-cs"/>
              </a:rPr>
              <a:t>Making a circle with your thumb and forefinger like this means OK in Western cultures. It is used in particular by divers in this way. In Japan, however, it is reputedly the sign for money, and in Arabic countries, it is a threat.</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52</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039617808"/>
      </p:ext>
    </p:extLst>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effectLst/>
              </a:rPr>
              <a:t>Article available:</a:t>
            </a:r>
          </a:p>
          <a:p>
            <a:r>
              <a:rPr lang="en-GB" b="0" dirty="0" err="1" smtClean="0">
                <a:effectLst/>
              </a:rPr>
              <a:t>Zeki</a:t>
            </a:r>
            <a:r>
              <a:rPr lang="en-GB" b="0" dirty="0" smtClean="0">
                <a:effectLst/>
              </a:rPr>
              <a:t>, C.P. (2009)</a:t>
            </a:r>
          </a:p>
          <a:p>
            <a:r>
              <a:rPr lang="en-GB" b="0" dirty="0" smtClean="0">
                <a:effectLst/>
              </a:rPr>
              <a:t>The importance of non-verbal communication in classroom management </a:t>
            </a:r>
            <a:r>
              <a:rPr lang="en-GB" b="0" dirty="0" err="1" smtClean="0">
                <a:effectLst/>
              </a:rPr>
              <a:t>Procedia</a:t>
            </a:r>
            <a:r>
              <a:rPr lang="en-GB" b="0" dirty="0" smtClean="0">
                <a:effectLst/>
              </a:rPr>
              <a:t> - Social and </a:t>
            </a:r>
            <a:r>
              <a:rPr lang="en-GB" b="0" dirty="0" err="1" smtClean="0">
                <a:effectLst/>
              </a:rPr>
              <a:t>Behavioral</a:t>
            </a:r>
            <a:r>
              <a:rPr lang="en-GB" b="0" dirty="0" smtClean="0">
                <a:effectLst/>
              </a:rPr>
              <a:t> Sciences</a:t>
            </a:r>
          </a:p>
          <a:p>
            <a:r>
              <a:rPr lang="en-GB" b="0" dirty="0" smtClean="0">
                <a:effectLst/>
              </a:rPr>
              <a:t>Volume 1, Issue 1, 2009, Pages 1443–1449</a:t>
            </a:r>
          </a:p>
          <a:p>
            <a:r>
              <a:rPr lang="en-GB" b="0" dirty="0" smtClean="0">
                <a:effectLst/>
              </a:rPr>
              <a:t>http://www.sciencedirect.com/science/article/pii/S1877042809002572</a:t>
            </a:r>
          </a:p>
          <a:p>
            <a:endParaRPr lang="en-GB" b="0" dirty="0" smtClean="0">
              <a:effectLst/>
            </a:endParaRPr>
          </a:p>
          <a:p>
            <a:r>
              <a:rPr lang="en-GB" b="0" dirty="0" smtClean="0">
                <a:effectLst/>
              </a:rPr>
              <a:t>Newspaper article:</a:t>
            </a:r>
          </a:p>
          <a:p>
            <a:r>
              <a:rPr lang="en-GB" b="0" dirty="0" smtClean="0">
                <a:effectLst/>
              </a:rPr>
              <a:t>https://www.theguardian.com/careers/top-tips-for-trainee-teachers-use-your-body-language-to-control-the-classroom</a:t>
            </a:r>
          </a:p>
          <a:p>
            <a:endParaRPr lang="en-GB" b="0" dirty="0" smtClean="0">
              <a:effectLst/>
            </a:endParaRPr>
          </a:p>
          <a:p>
            <a:endParaRPr lang="en-GB" b="0" dirty="0" smtClean="0">
              <a:effectLst/>
            </a:endParaRPr>
          </a:p>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53</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269804612"/>
      </p:ext>
    </p:extLst>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55</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556767196"/>
      </p:ext>
    </p:extLst>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smtClean="0">
                <a:latin typeface="Comic Sans MS" panose="030F0702030302020204" pitchFamily="66" charset="0"/>
              </a:rPr>
              <a:t>In Fig. 2 are diagrams of a teacher talking to a class whilst standing in two different positions. If she stands as in diagram B, she has a much better view of the group. By moving to a new position relative to the pupil group, the teacher is able to gain a better view of the group. This means that targeting questions to specific pupils is easier, so is watching reactions to questions, and to the answers that other pupils are giving. Control of the group is easier also, should this be necessary.</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smtClean="0">
              <a:latin typeface="Comic Sans MS" panose="030F0702030302020204" pitchFamily="66" charset="0"/>
            </a:endParaRPr>
          </a:p>
          <a:p>
            <a:r>
              <a:rPr lang="en-GB" sz="1200" b="0" i="0" u="none" strike="noStrike" kern="1200" baseline="0" dirty="0" smtClean="0">
                <a:solidFill>
                  <a:schemeClr val="tx1"/>
                </a:solidFill>
                <a:latin typeface="+mn-lt"/>
                <a:ea typeface="+mn-ea"/>
                <a:cs typeface="+mn-cs"/>
              </a:rPr>
              <a:t>A PhD Dissertation is available on this: </a:t>
            </a:r>
          </a:p>
          <a:p>
            <a:r>
              <a:rPr lang="en-GB" sz="1200" b="0" i="0" u="none" strike="noStrike" kern="1200" baseline="0" dirty="0" smtClean="0">
                <a:solidFill>
                  <a:schemeClr val="tx1"/>
                </a:solidFill>
                <a:latin typeface="+mn-lt"/>
                <a:ea typeface="+mn-ea"/>
                <a:cs typeface="+mn-cs"/>
              </a:rPr>
              <a:t>Yukari </a:t>
            </a:r>
            <a:r>
              <a:rPr lang="en-GB" sz="1200" b="0" i="0" u="none" strike="noStrike" kern="1200" baseline="0" dirty="0" err="1" smtClean="0">
                <a:solidFill>
                  <a:schemeClr val="tx1"/>
                </a:solidFill>
                <a:latin typeface="+mn-lt"/>
                <a:ea typeface="+mn-ea"/>
                <a:cs typeface="+mn-cs"/>
              </a:rPr>
              <a:t>Yamakawa</a:t>
            </a:r>
            <a:r>
              <a:rPr lang="en-GB" sz="1200" b="0" i="0" u="none" strike="noStrike" kern="1200" baseline="0" dirty="0" smtClean="0">
                <a:solidFill>
                  <a:schemeClr val="tx1"/>
                </a:solidFill>
                <a:latin typeface="+mn-lt"/>
                <a:ea typeface="+mn-ea"/>
                <a:cs typeface="+mn-cs"/>
              </a:rPr>
              <a:t> 2014 </a:t>
            </a:r>
            <a:r>
              <a:rPr lang="en-GB" sz="1200" b="1" i="0" u="none" strike="noStrike" kern="1200" baseline="0" dirty="0" smtClean="0">
                <a:solidFill>
                  <a:schemeClr val="tx1"/>
                </a:solidFill>
                <a:latin typeface="+mn-lt"/>
                <a:ea typeface="+mn-ea"/>
                <a:cs typeface="+mn-cs"/>
              </a:rPr>
              <a:t>THE IMPACT OF TEACHER POSITIONING ON STUDENTS’ OPPORTUNITIES TO LEARN: A CASE STUDY OF AN ELEMENTARY MATHEMATICS</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smtClean="0">
              <a:latin typeface="Comic Sans MS" panose="030F0702030302020204" pitchFamily="66" charset="0"/>
            </a:endParaRPr>
          </a:p>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57</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766192206"/>
      </p:ext>
    </p:extLst>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61</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143246925"/>
      </p:ext>
    </p:extLst>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http://learning.gov.wales/resources/learningpacks/mep/professional-learning/teachers-as-researchers/action-enquiry/?lang</a:t>
            </a:r>
            <a:r>
              <a:rPr lang="en-US" dirty="0" smtClean="0"/>
              <a:t>=</a:t>
            </a:r>
            <a:r>
              <a:rPr lang="en-US" dirty="0" err="1" smtClean="0"/>
              <a:t>en#/resources/learningpacks/mep/professional-learning/teachers-as-researchers/examining-educational-literature/?lang</a:t>
            </a:r>
            <a:r>
              <a:rPr lang="en-US" dirty="0" smtClean="0"/>
              <a:t>=en</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62</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08990836"/>
      </p:ext>
    </p:extLst>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http://learning.gov.wales/resources/learningpacks/mep/professional-learning/teachers-as-researchers/action-enquiry/?lang</a:t>
            </a:r>
            <a:r>
              <a:rPr lang="en-US" dirty="0" smtClean="0"/>
              <a:t>=</a:t>
            </a:r>
            <a:r>
              <a:rPr lang="en-US" dirty="0" err="1" smtClean="0"/>
              <a:t>en#/resources/learningpacks/mep/professional-learning/teachers-as-researchers/examining-educational-literature/?lang</a:t>
            </a:r>
            <a:r>
              <a:rPr lang="en-US" dirty="0" smtClean="0"/>
              <a:t>=en</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63</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08990836"/>
      </p:ext>
    </p:extLst>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http://learning.gov.wales/resources/learningpacks/mep/professional-learning/teachers-as-researchers/action-enquiry/?lang</a:t>
            </a:r>
            <a:r>
              <a:rPr lang="en-US" dirty="0" smtClean="0"/>
              <a:t>=</a:t>
            </a:r>
            <a:r>
              <a:rPr lang="en-US" dirty="0" err="1" smtClean="0"/>
              <a:t>en#/resources/learningpacks/mep/professional-learning/teachers-as-researchers/examining-educational-literature/?lang</a:t>
            </a:r>
            <a:r>
              <a:rPr lang="en-US" dirty="0" smtClean="0"/>
              <a:t>=en</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64</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08990836"/>
      </p:ext>
    </p:extLst>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http://learning.gov.wales/resources/learningpacks/mep/professional-learning/teachers-as-researchers/action-enquiry/?lang</a:t>
            </a:r>
            <a:r>
              <a:rPr lang="en-US" dirty="0" smtClean="0"/>
              <a:t>=</a:t>
            </a:r>
            <a:r>
              <a:rPr lang="en-US" dirty="0" err="1" smtClean="0"/>
              <a:t>en#/resources/learningpacks/mep/professional-learning/teachers-as-researchers/examining-educational-literature/?lang</a:t>
            </a:r>
            <a:r>
              <a:rPr lang="en-US" dirty="0" smtClean="0"/>
              <a:t>=en</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65</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08990836"/>
      </p:ext>
    </p:extLst>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http://learning.gov.wales/resources/learningpacks/mep/professional-learning/teachers-as-researchers/action-enquiry/?lang</a:t>
            </a:r>
            <a:r>
              <a:rPr lang="en-US" dirty="0" smtClean="0"/>
              <a:t>=</a:t>
            </a:r>
            <a:r>
              <a:rPr lang="en-US" dirty="0" err="1" smtClean="0"/>
              <a:t>en#/resources/learningpacks/mep/professional-learning/teachers-as-researchers/examining-educational-literature/?lang</a:t>
            </a:r>
            <a:r>
              <a:rPr lang="en-US" dirty="0" smtClean="0"/>
              <a:t>=en</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66</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08990836"/>
      </p:ext>
    </p:extLst>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http://learning.gov.wales/resources/learningpacks/mep/professional-learning/teachers-as-researchers/action-enquiry/?lang</a:t>
            </a:r>
            <a:r>
              <a:rPr lang="en-US" dirty="0" smtClean="0"/>
              <a:t>=</a:t>
            </a:r>
            <a:r>
              <a:rPr lang="en-US" dirty="0" err="1" smtClean="0"/>
              <a:t>en#/resources/learningpacks/mep/professional-learning/teachers-as-researchers/examining-educational-literature/?lang</a:t>
            </a:r>
            <a:r>
              <a:rPr lang="en-US" dirty="0" smtClean="0"/>
              <a:t>=en</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67</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08990836"/>
      </p:ext>
    </p:extLst>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http://learning.gov.wales/resources/learningpacks/mep/professional-learning/teachers-as-researchers/action-enquiry/?lang</a:t>
            </a:r>
            <a:r>
              <a:rPr lang="en-US" dirty="0" smtClean="0"/>
              <a:t>=</a:t>
            </a:r>
            <a:r>
              <a:rPr lang="en-US" dirty="0" err="1" smtClean="0"/>
              <a:t>en#/resources/learningpacks/mep/professional-learning/teachers-as-researchers/examining-educational-literature/?lang</a:t>
            </a:r>
            <a:r>
              <a:rPr lang="en-US" dirty="0" smtClean="0"/>
              <a:t>=en</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68</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08990836"/>
      </p:ext>
    </p:extLst>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dirty="0" smtClean="0"/>
              <a:t>One of the challenges when reading any text is detecting the reasoning behind arguments, possible bias and weighing up the evidence.</a:t>
            </a:r>
          </a:p>
          <a:p>
            <a:r>
              <a:rPr lang="en-US" dirty="0" smtClean="0"/>
              <a:t>These are cases brought before the UK’s Health</a:t>
            </a:r>
            <a:r>
              <a:rPr lang="en-US" baseline="0" dirty="0" smtClean="0"/>
              <a:t> and Safety Executive. </a:t>
            </a:r>
            <a:r>
              <a:rPr lang="en-US" baseline="0" dirty="0" err="1" smtClean="0"/>
              <a:t>http://www.hse.gov.uk/myth/myth-busting/education.htm</a:t>
            </a:r>
            <a:endParaRPr lang="en-US" baseline="0" dirty="0" smtClean="0"/>
          </a:p>
          <a:p>
            <a:r>
              <a:rPr lang="en-US" baseline="0" dirty="0" smtClean="0"/>
              <a:t>By looking at the headlines only, what do you think were the arguments for and against and the outcomes?</a:t>
            </a:r>
          </a:p>
          <a:p>
            <a:endParaRPr lang="en-US" baseline="0" dirty="0" smtClean="0"/>
          </a:p>
          <a:p>
            <a:pPr fontAlgn="base"/>
            <a:r>
              <a:rPr lang="en-US" sz="1200" b="0" kern="1200" dirty="0" smtClean="0">
                <a:solidFill>
                  <a:schemeClr val="tx1"/>
                </a:solidFill>
                <a:latin typeface="+mn-lt"/>
                <a:ea typeface="+mn-ea"/>
                <a:cs typeface="+mn-cs"/>
              </a:rPr>
              <a:t>Case 302 - Primary school not allowed ladders</a:t>
            </a:r>
            <a:endParaRPr lang="en-US" sz="1200" b="1" kern="1200" dirty="0" smtClean="0">
              <a:solidFill>
                <a:schemeClr val="tx1"/>
              </a:solidFill>
              <a:latin typeface="+mn-lt"/>
              <a:ea typeface="+mn-ea"/>
              <a:cs typeface="+mn-cs"/>
            </a:endParaRPr>
          </a:p>
          <a:p>
            <a:pPr fontAlgn="base"/>
            <a:r>
              <a:rPr lang="en-US" sz="1200" b="0" kern="1200" dirty="0" smtClean="0">
                <a:solidFill>
                  <a:schemeClr val="tx1"/>
                </a:solidFill>
                <a:latin typeface="+mn-lt"/>
                <a:ea typeface="+mn-ea"/>
                <a:cs typeface="+mn-cs"/>
              </a:rPr>
              <a:t>Issue</a:t>
            </a:r>
            <a:endParaRPr lang="en-US" sz="1200" b="1" kern="1200" dirty="0" smtClean="0">
              <a:solidFill>
                <a:schemeClr val="tx1"/>
              </a:solidFill>
              <a:latin typeface="+mn-lt"/>
              <a:ea typeface="+mn-ea"/>
              <a:cs typeface="+mn-cs"/>
            </a:endParaRPr>
          </a:p>
          <a:p>
            <a:pPr fontAlgn="base"/>
            <a:r>
              <a:rPr lang="en-US" sz="1200" kern="1200" dirty="0" smtClean="0">
                <a:solidFill>
                  <a:schemeClr val="tx1"/>
                </a:solidFill>
                <a:latin typeface="+mn-lt"/>
                <a:ea typeface="+mn-ea"/>
                <a:cs typeface="+mn-cs"/>
              </a:rPr>
              <a:t>Primary school not allowed ladders due to health and safety. Therefore staff use chairs to reach up when 'working at heights'.</a:t>
            </a:r>
          </a:p>
          <a:p>
            <a:pPr fontAlgn="base"/>
            <a:r>
              <a:rPr lang="en-US" sz="1200" b="0" kern="1200" dirty="0" smtClean="0">
                <a:solidFill>
                  <a:schemeClr val="tx1"/>
                </a:solidFill>
                <a:latin typeface="+mn-lt"/>
                <a:ea typeface="+mn-ea"/>
                <a:cs typeface="+mn-cs"/>
              </a:rPr>
              <a:t>Panel decision</a:t>
            </a:r>
            <a:endParaRPr lang="en-US" sz="1200" b="1" kern="1200" dirty="0" smtClean="0">
              <a:solidFill>
                <a:schemeClr val="tx1"/>
              </a:solidFill>
              <a:latin typeface="+mn-lt"/>
              <a:ea typeface="+mn-ea"/>
              <a:cs typeface="+mn-cs"/>
            </a:endParaRPr>
          </a:p>
          <a:p>
            <a:pPr fontAlgn="base"/>
            <a:r>
              <a:rPr lang="en-US" sz="1200" kern="1200" dirty="0" smtClean="0">
                <a:solidFill>
                  <a:schemeClr val="tx1"/>
                </a:solidFill>
                <a:latin typeface="+mn-lt"/>
                <a:ea typeface="+mn-ea"/>
                <a:cs typeface="+mn-cs"/>
              </a:rPr>
              <a:t>There is nothing in health and safety law that prevents primary schools from using step ladders in classrooms.</a:t>
            </a:r>
          </a:p>
          <a:p>
            <a:pPr fontAlgn="base"/>
            <a:r>
              <a:rPr lang="en-US" sz="1200" kern="1200" dirty="0" smtClean="0">
                <a:solidFill>
                  <a:schemeClr val="tx1"/>
                </a:solidFill>
                <a:latin typeface="+mn-lt"/>
                <a:ea typeface="+mn-ea"/>
                <a:cs typeface="+mn-cs"/>
              </a:rPr>
              <a:t>A properly designed stepstool or stepladder is often going to be the sensible and practical option for carrying out tasks that involve working at height for a short time – and schools are no exception. It’s certainly a safer option than standing on a chair!</a:t>
            </a:r>
          </a:p>
          <a:p>
            <a:pPr fontAlgn="base"/>
            <a:endParaRPr lang="en-US" sz="1200" kern="1200" dirty="0" smtClean="0">
              <a:solidFill>
                <a:schemeClr val="tx1"/>
              </a:solidFill>
              <a:latin typeface="+mn-lt"/>
              <a:ea typeface="+mn-ea"/>
              <a:cs typeface="+mn-cs"/>
            </a:endParaRPr>
          </a:p>
          <a:p>
            <a:pPr fontAlgn="base"/>
            <a:r>
              <a:rPr lang="en-US" sz="1200" b="0" kern="1200" dirty="0" smtClean="0">
                <a:solidFill>
                  <a:schemeClr val="tx1"/>
                </a:solidFill>
                <a:latin typeface="+mn-lt"/>
                <a:ea typeface="+mn-ea"/>
                <a:cs typeface="+mn-cs"/>
              </a:rPr>
              <a:t>Case 258 - Hot drinks not allowed on school trips</a:t>
            </a:r>
            <a:endParaRPr lang="en-US" sz="1200" b="1" kern="1200" dirty="0" smtClean="0">
              <a:solidFill>
                <a:schemeClr val="tx1"/>
              </a:solidFill>
              <a:latin typeface="+mn-lt"/>
              <a:ea typeface="+mn-ea"/>
              <a:cs typeface="+mn-cs"/>
            </a:endParaRPr>
          </a:p>
          <a:p>
            <a:pPr fontAlgn="base"/>
            <a:r>
              <a:rPr lang="en-US" sz="1200" b="0" kern="1200" dirty="0" smtClean="0">
                <a:solidFill>
                  <a:schemeClr val="tx1"/>
                </a:solidFill>
                <a:latin typeface="+mn-lt"/>
                <a:ea typeface="+mn-ea"/>
                <a:cs typeface="+mn-cs"/>
              </a:rPr>
              <a:t>Issue</a:t>
            </a:r>
            <a:endParaRPr lang="en-US" sz="1200" b="1" kern="1200" dirty="0" smtClean="0">
              <a:solidFill>
                <a:schemeClr val="tx1"/>
              </a:solidFill>
              <a:latin typeface="+mn-lt"/>
              <a:ea typeface="+mn-ea"/>
              <a:cs typeface="+mn-cs"/>
            </a:endParaRPr>
          </a:p>
          <a:p>
            <a:pPr fontAlgn="base"/>
            <a:r>
              <a:rPr lang="en-US" sz="1200" kern="1200" dirty="0" smtClean="0">
                <a:solidFill>
                  <a:schemeClr val="tx1"/>
                </a:solidFill>
                <a:latin typeface="+mn-lt"/>
                <a:ea typeface="+mn-ea"/>
                <a:cs typeface="+mn-cs"/>
              </a:rPr>
              <a:t>Enquirer's daughter took a hot drink in a flask on a school trip. Following the trip the enquirer was told that the school has a no hot drink policy 'due to Health and Safety'.</a:t>
            </a:r>
          </a:p>
          <a:p>
            <a:pPr fontAlgn="base"/>
            <a:r>
              <a:rPr lang="en-US" sz="1200" b="0" kern="1200" dirty="0" smtClean="0">
                <a:solidFill>
                  <a:schemeClr val="tx1"/>
                </a:solidFill>
                <a:latin typeface="+mn-lt"/>
                <a:ea typeface="+mn-ea"/>
                <a:cs typeface="+mn-cs"/>
              </a:rPr>
              <a:t>Panel decision</a:t>
            </a:r>
            <a:endParaRPr lang="en-US" sz="1200" b="1" kern="1200" dirty="0" smtClean="0">
              <a:solidFill>
                <a:schemeClr val="tx1"/>
              </a:solidFill>
              <a:latin typeface="+mn-lt"/>
              <a:ea typeface="+mn-ea"/>
              <a:cs typeface="+mn-cs"/>
            </a:endParaRPr>
          </a:p>
          <a:p>
            <a:pPr fontAlgn="base"/>
            <a:r>
              <a:rPr lang="en-US" sz="1200" kern="1200" dirty="0" smtClean="0">
                <a:solidFill>
                  <a:schemeClr val="tx1"/>
                </a:solidFill>
                <a:latin typeface="+mn-lt"/>
                <a:ea typeface="+mn-ea"/>
                <a:cs typeface="+mn-cs"/>
              </a:rPr>
              <a:t>This is another case of health and safety becoming a hot topic unnecessarily. Health and safety legislation does not prevent children from having hot food or drink in their packed lunches, for consumption in school or on school trips. It is particularly confusing for parents if the school’s own rules are not communicated to parents, especially in cases such as this where the rule appears to be different in school versus on trips. It would be better if school policies were more clearly communicated and explained to parents rather than blamed on a "health and safety" catch-all.</a:t>
            </a:r>
          </a:p>
          <a:p>
            <a:pPr fontAlgn="base"/>
            <a:endParaRPr lang="en-US" sz="1200" kern="1200" dirty="0" smtClean="0">
              <a:solidFill>
                <a:schemeClr val="tx1"/>
              </a:solidFill>
              <a:latin typeface="+mn-lt"/>
              <a:ea typeface="+mn-ea"/>
              <a:cs typeface="+mn-cs"/>
            </a:endParaRPr>
          </a:p>
          <a:p>
            <a:pPr fontAlgn="base"/>
            <a:r>
              <a:rPr lang="en-US" sz="1200" b="0" kern="1200" dirty="0" smtClean="0">
                <a:solidFill>
                  <a:schemeClr val="tx1"/>
                </a:solidFill>
                <a:latin typeface="+mn-lt"/>
                <a:ea typeface="+mn-ea"/>
                <a:cs typeface="+mn-cs"/>
              </a:rPr>
              <a:t>Case 230 - School refused to allow pupil to bring in a live baby chick for school presentation</a:t>
            </a:r>
            <a:endParaRPr lang="en-US" sz="1200" b="1" kern="1200" dirty="0" smtClean="0">
              <a:solidFill>
                <a:schemeClr val="tx1"/>
              </a:solidFill>
              <a:latin typeface="+mn-lt"/>
              <a:ea typeface="+mn-ea"/>
              <a:cs typeface="+mn-cs"/>
            </a:endParaRPr>
          </a:p>
          <a:p>
            <a:pPr fontAlgn="base"/>
            <a:r>
              <a:rPr lang="en-US" sz="1200" b="0" kern="1200" dirty="0" smtClean="0">
                <a:solidFill>
                  <a:schemeClr val="tx1"/>
                </a:solidFill>
                <a:latin typeface="+mn-lt"/>
                <a:ea typeface="+mn-ea"/>
                <a:cs typeface="+mn-cs"/>
              </a:rPr>
              <a:t>Issue</a:t>
            </a:r>
            <a:endParaRPr lang="en-US" sz="1200" b="1" kern="1200" dirty="0" smtClean="0">
              <a:solidFill>
                <a:schemeClr val="tx1"/>
              </a:solidFill>
              <a:latin typeface="+mn-lt"/>
              <a:ea typeface="+mn-ea"/>
              <a:cs typeface="+mn-cs"/>
            </a:endParaRPr>
          </a:p>
          <a:p>
            <a:pPr fontAlgn="base"/>
            <a:r>
              <a:rPr lang="en-US" sz="1200" kern="1200" dirty="0" smtClean="0">
                <a:solidFill>
                  <a:schemeClr val="tx1"/>
                </a:solidFill>
                <a:latin typeface="+mn-lt"/>
                <a:ea typeface="+mn-ea"/>
                <a:cs typeface="+mn-cs"/>
              </a:rPr>
              <a:t>A school's policy does not allow a pupil to take in a pet baby chick into school for his presentation due to health and safety and quoted bird flu as main reason.</a:t>
            </a:r>
          </a:p>
          <a:p>
            <a:pPr fontAlgn="base"/>
            <a:r>
              <a:rPr lang="en-US" sz="1200" b="0" kern="1200" dirty="0" smtClean="0">
                <a:solidFill>
                  <a:schemeClr val="tx1"/>
                </a:solidFill>
                <a:latin typeface="+mn-lt"/>
                <a:ea typeface="+mn-ea"/>
                <a:cs typeface="+mn-cs"/>
              </a:rPr>
              <a:t>Panel decision</a:t>
            </a:r>
            <a:endParaRPr lang="en-US" sz="1200" b="1" kern="1200" dirty="0" smtClean="0">
              <a:solidFill>
                <a:schemeClr val="tx1"/>
              </a:solidFill>
              <a:latin typeface="+mn-lt"/>
              <a:ea typeface="+mn-ea"/>
              <a:cs typeface="+mn-cs"/>
            </a:endParaRPr>
          </a:p>
          <a:p>
            <a:pPr fontAlgn="base"/>
            <a:r>
              <a:rPr lang="en-US" sz="1200" kern="1200" dirty="0" smtClean="0">
                <a:solidFill>
                  <a:schemeClr val="tx1"/>
                </a:solidFill>
                <a:latin typeface="+mn-lt"/>
                <a:ea typeface="+mn-ea"/>
                <a:cs typeface="+mn-cs"/>
              </a:rPr>
              <a:t>Health and safety legislation does not prevent children bringing pets and small animals to schools, and the small risk of any type of infection can be readily controlled by simple everyday measures like hand washing. Specific guidance to help schools build these activities into lessons is freely available and helps avoid disproportionate, risk averse decisions like this one being attributed to health and safety.</a:t>
            </a:r>
          </a:p>
          <a:p>
            <a:r>
              <a:rPr lang="en-US" sz="1200" kern="1200" dirty="0" smtClean="0">
                <a:solidFill>
                  <a:schemeClr val="tx1"/>
                </a:solidFill>
                <a:latin typeface="+mn-lt"/>
                <a:ea typeface="+mn-ea"/>
                <a:cs typeface="+mn-cs"/>
              </a:rPr>
              <a:t> </a:t>
            </a:r>
          </a:p>
          <a:p>
            <a:pPr fontAlgn="base"/>
            <a:r>
              <a:rPr lang="en-US" sz="1200" b="0" kern="1200" dirty="0" smtClean="0">
                <a:solidFill>
                  <a:schemeClr val="tx1"/>
                </a:solidFill>
                <a:latin typeface="+mn-lt"/>
                <a:ea typeface="+mn-ea"/>
                <a:cs typeface="+mn-cs"/>
              </a:rPr>
              <a:t>Case 180 - school bans children from wearing frilly socks</a:t>
            </a:r>
            <a:endParaRPr lang="en-US" sz="1200" b="1" kern="1200" dirty="0" smtClean="0">
              <a:solidFill>
                <a:schemeClr val="tx1"/>
              </a:solidFill>
              <a:latin typeface="+mn-lt"/>
              <a:ea typeface="+mn-ea"/>
              <a:cs typeface="+mn-cs"/>
            </a:endParaRPr>
          </a:p>
          <a:p>
            <a:pPr fontAlgn="base"/>
            <a:r>
              <a:rPr lang="en-US" sz="1200" b="0" kern="1200" dirty="0" smtClean="0">
                <a:solidFill>
                  <a:schemeClr val="tx1"/>
                </a:solidFill>
                <a:latin typeface="+mn-lt"/>
                <a:ea typeface="+mn-ea"/>
                <a:cs typeface="+mn-cs"/>
              </a:rPr>
              <a:t>Issue</a:t>
            </a:r>
            <a:endParaRPr lang="en-US" sz="1200" b="1" kern="1200" dirty="0" smtClean="0">
              <a:solidFill>
                <a:schemeClr val="tx1"/>
              </a:solidFill>
              <a:latin typeface="+mn-lt"/>
              <a:ea typeface="+mn-ea"/>
              <a:cs typeface="+mn-cs"/>
            </a:endParaRPr>
          </a:p>
          <a:p>
            <a:pPr fontAlgn="base"/>
            <a:r>
              <a:rPr lang="en-US" sz="1200" kern="1200" dirty="0" smtClean="0">
                <a:solidFill>
                  <a:schemeClr val="tx1"/>
                </a:solidFill>
                <a:latin typeface="+mn-lt"/>
                <a:ea typeface="+mn-ea"/>
                <a:cs typeface="+mn-cs"/>
              </a:rPr>
              <a:t>It was reported that a school banned children from wearing frilly socks for health and safety reasons.</a:t>
            </a:r>
          </a:p>
          <a:p>
            <a:pPr fontAlgn="base"/>
            <a:r>
              <a:rPr lang="en-US" sz="1200" b="0" kern="1200" dirty="0" smtClean="0">
                <a:solidFill>
                  <a:schemeClr val="tx1"/>
                </a:solidFill>
                <a:latin typeface="+mn-lt"/>
                <a:ea typeface="+mn-ea"/>
                <a:cs typeface="+mn-cs"/>
              </a:rPr>
              <a:t>Panel decision</a:t>
            </a:r>
            <a:endParaRPr lang="en-US" sz="1200" b="1" kern="1200" dirty="0" smtClean="0">
              <a:solidFill>
                <a:schemeClr val="tx1"/>
              </a:solidFill>
              <a:latin typeface="+mn-lt"/>
              <a:ea typeface="+mn-ea"/>
              <a:cs typeface="+mn-cs"/>
            </a:endParaRPr>
          </a:p>
          <a:p>
            <a:pPr fontAlgn="base"/>
            <a:r>
              <a:rPr lang="en-US" sz="1200" kern="1200" dirty="0" smtClean="0">
                <a:solidFill>
                  <a:schemeClr val="tx1"/>
                </a:solidFill>
                <a:latin typeface="+mn-lt"/>
                <a:ea typeface="+mn-ea"/>
                <a:cs typeface="+mn-cs"/>
              </a:rPr>
              <a:t>There is nothing in health and safety law which stipulates how long or short frills on school girls' socks should be. These socks are unlikely to be a serious hazard unless they are torn and trailing on the floor.</a:t>
            </a:r>
          </a:p>
          <a:p>
            <a:pPr fontAlgn="base"/>
            <a:r>
              <a:rPr lang="en-US" sz="1200" kern="1200" dirty="0" smtClean="0">
                <a:solidFill>
                  <a:schemeClr val="tx1"/>
                </a:solidFill>
                <a:latin typeface="+mn-lt"/>
                <a:ea typeface="+mn-ea"/>
                <a:cs typeface="+mn-cs"/>
              </a:rPr>
              <a:t>If you tried to ban everything children could trip over, they wouldn't be able to do anything.</a:t>
            </a:r>
          </a:p>
          <a:p>
            <a:pPr fontAlgn="base"/>
            <a:r>
              <a:rPr lang="en-US" sz="1200" kern="1200" dirty="0" smtClean="0">
                <a:solidFill>
                  <a:schemeClr val="tx1"/>
                </a:solidFill>
                <a:latin typeface="+mn-lt"/>
                <a:ea typeface="+mn-ea"/>
                <a:cs typeface="+mn-cs"/>
              </a:rPr>
              <a:t>Schools are free to set their own uniform policies but these decisions shouldn't hide behind spurious references to health and safety law.</a:t>
            </a:r>
          </a:p>
          <a:p>
            <a:pPr fontAlgn="base"/>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D2AEBD7-9D13-7643-8245-7ECE34AC4406}" type="slidenum">
              <a:rPr lang="en-US" smtClean="0"/>
              <a:pPr/>
              <a:t>69</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52643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GB"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D4DAD678-8292-B44F-B449-11AB87EC09E7}" type="datetimeFigureOut">
              <a:rPr lang="en-US" smtClean="0"/>
              <a:pPr/>
              <a:t>2/6/18</a:t>
            </a:fld>
            <a:endParaRPr lang="en-US"/>
          </a:p>
        </p:txBody>
      </p:sp>
      <p:sp>
        <p:nvSpPr>
          <p:cNvPr id="17" name="Footer Placeholder 16"/>
          <p:cNvSpPr>
            <a:spLocks noGrp="1"/>
          </p:cNvSpPr>
          <p:nvPr>
            <p:ph type="ftr" sz="quarter" idx="11"/>
          </p:nvPr>
        </p:nvSpPr>
        <p:spPr>
          <a:xfrm>
            <a:off x="2898648" y="6355080"/>
            <a:ext cx="3474720" cy="365760"/>
          </a:xfrm>
        </p:spPr>
        <p:txBody>
          <a:bodyPr/>
          <a:lstStyle/>
          <a:p>
            <a:endParaRPr lang="en-US"/>
          </a:p>
        </p:txBody>
      </p:sp>
      <p:sp>
        <p:nvSpPr>
          <p:cNvPr id="29" name="Slide Number Placeholder 28"/>
          <p:cNvSpPr>
            <a:spLocks noGrp="1"/>
          </p:cNvSpPr>
          <p:nvPr>
            <p:ph type="sldNum" sz="quarter" idx="12"/>
          </p:nvPr>
        </p:nvSpPr>
        <p:spPr>
          <a:xfrm>
            <a:off x="1216152" y="6355080"/>
            <a:ext cx="1219200" cy="365760"/>
          </a:xfrm>
        </p:spPr>
        <p:txBody>
          <a:bodyPr/>
          <a:lstStyle/>
          <a:p>
            <a:fld id="{2ADBBC28-5C1F-5742-8A54-C2BE7C34E713}" type="slidenum">
              <a:rPr lang="en-US" smtClean="0"/>
              <a:pPr/>
              <a:t>‹#›</a:t>
            </a:fld>
            <a:endParaRPr lang="en-US"/>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4" name="Date Placeholder 3"/>
          <p:cNvSpPr>
            <a:spLocks noGrp="1"/>
          </p:cNvSpPr>
          <p:nvPr>
            <p:ph type="dt" sz="half" idx="10"/>
          </p:nvPr>
        </p:nvSpPr>
        <p:spPr/>
        <p:txBody>
          <a:bodyPr/>
          <a:lstStyle/>
          <a:p>
            <a:fld id="{D4DAD678-8292-B44F-B449-11AB87EC09E7}" type="datetimeFigureOut">
              <a:rPr lang="en-US" smtClean="0"/>
              <a:pPr/>
              <a:t>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D4DAD678-8292-B44F-B449-11AB87EC09E7}" type="datetimeFigureOut">
              <a:rPr lang="en-US" smtClean="0"/>
              <a:pPr/>
              <a:t>2/6/18</a:t>
            </a:fld>
            <a:endParaRPr lang="en-US"/>
          </a:p>
        </p:txBody>
      </p:sp>
      <p:sp>
        <p:nvSpPr>
          <p:cNvPr id="5" name="Footer Placeholder 4"/>
          <p:cNvSpPr>
            <a:spLocks noGrp="1"/>
          </p:cNvSpPr>
          <p:nvPr>
            <p:ph type="ftr" sz="quarter" idx="11"/>
          </p:nvPr>
        </p:nvSpPr>
        <p:spPr>
          <a:xfrm>
            <a:off x="2898648" y="6355080"/>
            <a:ext cx="3474720" cy="365760"/>
          </a:xfrm>
        </p:spPr>
        <p:txBody>
          <a:bodyPr/>
          <a:lstStyle/>
          <a:p>
            <a:endParaRPr lang="en-US"/>
          </a:p>
        </p:txBody>
      </p:sp>
      <p:sp>
        <p:nvSpPr>
          <p:cNvPr id="6" name="Slide Number Placeholder 5"/>
          <p:cNvSpPr>
            <a:spLocks noGrp="1"/>
          </p:cNvSpPr>
          <p:nvPr>
            <p:ph type="sldNum" sz="quarter" idx="12"/>
          </p:nvPr>
        </p:nvSpPr>
        <p:spPr>
          <a:xfrm>
            <a:off x="1069848" y="6355080"/>
            <a:ext cx="1520952" cy="365760"/>
          </a:xfrm>
        </p:spPr>
        <p:txBody>
          <a:bodyPr/>
          <a:lstStyle/>
          <a:p>
            <a:fld id="{2ADBBC28-5C1F-5742-8A54-C2BE7C34E713}" type="slidenum">
              <a:rPr lang="en-US" smtClean="0"/>
              <a:pPr/>
              <a:t>‹#›</a:t>
            </a:fld>
            <a:endParaRPr lang="en-US"/>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p>
            <a:fld id="{D4DAD678-8292-B44F-B449-11AB87EC09E7}" type="datetimeFigureOut">
              <a:rPr lang="en-US" smtClean="0"/>
              <a:pPr/>
              <a:t>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DBBC28-5C1F-5742-8A54-C2BE7C34E713}" type="slidenum">
              <a:rPr lang="en-US" smtClean="0"/>
              <a:pPr/>
              <a:t>‹#›</a:t>
            </a:fld>
            <a:endParaRPr lang="en-US"/>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7" name="Date Placeholder 6"/>
          <p:cNvSpPr>
            <a:spLocks noGrp="1"/>
          </p:cNvSpPr>
          <p:nvPr>
            <p:ph type="dt" sz="half" idx="10"/>
          </p:nvPr>
        </p:nvSpPr>
        <p:spPr/>
        <p:txBody>
          <a:bodyPr/>
          <a:lstStyle/>
          <a:p>
            <a:fld id="{D4DAD678-8292-B44F-B449-11AB87EC09E7}" type="datetimeFigureOut">
              <a:rPr lang="en-US" smtClean="0"/>
              <a:pPr/>
              <a:t>2/6/18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DBBC28-5C1F-5742-8A54-C2BE7C34E713}" type="slidenum">
              <a:rPr lang="en-US" smtClean="0"/>
              <a:pPr/>
              <a:t>‹#›</a:t>
            </a:fld>
            <a:endParaRPr lang="en-US"/>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p>
            <a:fld id="{D4DAD678-8292-B44F-B449-11AB87EC09E7}" type="datetimeFigureOut">
              <a:rPr lang="en-US" smtClean="0"/>
              <a:pPr/>
              <a:t>2/6/18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DBBC28-5C1F-5742-8A54-C2BE7C34E713}" type="slidenum">
              <a:rPr lang="en-US" smtClean="0"/>
              <a:pPr/>
              <a:t>‹#›</a:t>
            </a:fld>
            <a:endParaRPr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DAD678-8292-B44F-B449-11AB87EC09E7}" type="datetimeFigureOut">
              <a:rPr lang="en-US" smtClean="0"/>
              <a:pPr/>
              <a:t>2/6/18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DBBC28-5C1F-5742-8A54-C2BE7C34E713}" type="slidenum">
              <a:rPr lang="en-US" smtClean="0"/>
              <a:pPr/>
              <a:t>‹#›</a:t>
            </a:fld>
            <a:endParaRPr lang="en-US"/>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5" name="Date Placeholder 4"/>
          <p:cNvSpPr>
            <a:spLocks noGrp="1"/>
          </p:cNvSpPr>
          <p:nvPr>
            <p:ph type="dt" sz="half" idx="10"/>
          </p:nvPr>
        </p:nvSpPr>
        <p:spPr/>
        <p:txBody>
          <a:bodyPr/>
          <a:lstStyle/>
          <a:p>
            <a:fld id="{D4DAD678-8292-B44F-B449-11AB87EC09E7}" type="datetimeFigureOut">
              <a:rPr lang="en-US" smtClean="0"/>
              <a:pPr/>
              <a:t>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DBBC28-5C1F-5742-8A54-C2BE7C34E713}" type="slidenum">
              <a:rPr lang="en-US" smtClean="0"/>
              <a:pPr/>
              <a:t>‹#›</a:t>
            </a:fld>
            <a:endParaRPr lang="en-US"/>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GB"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GB"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5" name="Date Placeholder 4"/>
          <p:cNvSpPr>
            <a:spLocks noGrp="1"/>
          </p:cNvSpPr>
          <p:nvPr>
            <p:ph type="dt" sz="half" idx="10"/>
          </p:nvPr>
        </p:nvSpPr>
        <p:spPr/>
        <p:txBody>
          <a:bodyPr/>
          <a:lstStyle/>
          <a:p>
            <a:fld id="{D4DAD678-8292-B44F-B449-11AB87EC09E7}" type="datetimeFigureOut">
              <a:rPr lang="en-US" smtClean="0"/>
              <a:pPr/>
              <a:t>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DBBC28-5C1F-5742-8A54-C2BE7C34E713}" type="slidenum">
              <a:rPr lang="en-US" smtClean="0"/>
              <a:pPr/>
              <a:t>‹#›</a:t>
            </a:fld>
            <a:endParaRPr lang="en-US"/>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D4DAD678-8292-B44F-B449-11AB87EC09E7}" type="datetimeFigureOut">
              <a:rPr lang="en-US" smtClean="0"/>
              <a:pPr/>
              <a:t>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D4DAD678-8292-B44F-B449-11AB87EC09E7}" type="datetimeFigureOut">
              <a:rPr lang="en-US" smtClean="0"/>
              <a:pPr/>
              <a:t>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171AC59-FAC6-BF48-9842-CEDDF1131934}"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GB"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D4DAD678-8292-B44F-B449-11AB87EC09E7}" type="datetimeFigureOut">
              <a:rPr lang="en-US" smtClean="0"/>
              <a:pPr/>
              <a:t>2/6/18</a:t>
            </a:fld>
            <a:endParaRPr lang="en-US"/>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2ADBBC28-5C1F-5742-8A54-C2BE7C34E713}" type="slidenum">
              <a:rPr lang="en-US" smtClean="0"/>
              <a:pPr/>
              <a:t>‹#›</a:t>
            </a:fld>
            <a:endParaRPr lang="en-US"/>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hyperlink" Target="https://statswales.gov.wales/Catalogue/Education-and-Skills" TargetMode="External"/><Relationship Id="rId4" Type="http://schemas.openxmlformats.org/officeDocument/2006/relationships/hyperlink" Target="http://mylocalschool.wales.gov.uk" TargetMode="External"/><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wm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6.w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7.wmf"/></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13.xml"/><Relationship Id="rId4" Type="http://schemas.openxmlformats.org/officeDocument/2006/relationships/hyperlink" Target="https://www.youtube.com/watch?v=uhiCFdWeQfA" TargetMode="External"/><Relationship Id="rId5" Type="http://schemas.microsoft.com/office/2007/relationships/media" Target="../media/media1.mp4"/><Relationship Id="rId6" Type="http://schemas.openxmlformats.org/officeDocument/2006/relationships/image" Target="../media/image9.png"/><Relationship Id="rId1" Type="http://schemas.openxmlformats.org/officeDocument/2006/relationships/video" Target="../media/media1.mp4"/><Relationship Id="rId2"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 Id="rId3" Type="http://schemas.openxmlformats.org/officeDocument/2006/relationships/image" Target="../media/image10.jpeg"/></Relationships>
</file>

<file path=ppt/slides/_rels/slide53.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image" Target="../media/image12.jpeg"/><Relationship Id="rId5"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4.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5.tiff"/></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WwUCufOeOdE" TargetMode="Externa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16.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17.jpe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17.jpe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17.jpe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17.jpe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17.jpe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17.jpe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17.jpe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Enquiring Teacher Programme</a:t>
            </a:r>
            <a:endParaRPr lang="en-US" dirty="0"/>
          </a:p>
        </p:txBody>
      </p:sp>
      <p:sp>
        <p:nvSpPr>
          <p:cNvPr id="3" name="Subtitle 2"/>
          <p:cNvSpPr>
            <a:spLocks noGrp="1"/>
          </p:cNvSpPr>
          <p:nvPr>
            <p:ph type="body" idx="1"/>
          </p:nvPr>
        </p:nvSpPr>
        <p:spPr/>
        <p:txBody>
          <a:bodyPr/>
          <a:lstStyle/>
          <a:p>
            <a:r>
              <a:rPr lang="en-US" smtClean="0"/>
              <a:t>Session 2</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66101" y="2391846"/>
            <a:ext cx="7929342" cy="290320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latin typeface="Comic Sans MS"/>
                <a:cs typeface="Comic Sans MS"/>
              </a:rPr>
              <a:t>Forming your question</a:t>
            </a:r>
            <a:endParaRPr lang="en-US" dirty="0">
              <a:latin typeface="Comic Sans MS"/>
              <a:cs typeface="Comic Sans MS"/>
            </a:endParaRPr>
          </a:p>
        </p:txBody>
      </p:sp>
      <p:sp>
        <p:nvSpPr>
          <p:cNvPr id="3" name="Content Placeholder 2"/>
          <p:cNvSpPr>
            <a:spLocks noGrp="1"/>
          </p:cNvSpPr>
          <p:nvPr>
            <p:ph sz="quarter" idx="1"/>
          </p:nvPr>
        </p:nvSpPr>
        <p:spPr>
          <a:xfrm>
            <a:off x="0" y="2193900"/>
            <a:ext cx="9144000" cy="4664100"/>
          </a:xfrm>
        </p:spPr>
        <p:txBody>
          <a:bodyPr>
            <a:normAutofit/>
          </a:bodyPr>
          <a:lstStyle/>
          <a:p>
            <a:pPr>
              <a:buNone/>
            </a:pPr>
            <a:r>
              <a:rPr lang="en-US" dirty="0" smtClean="0">
                <a:latin typeface="Comic Sans MS"/>
                <a:cs typeface="Comic Sans MS"/>
              </a:rPr>
              <a:t>How can we improve……through…….in a FP/KS2 classroom?</a:t>
            </a:r>
          </a:p>
          <a:p>
            <a:pPr>
              <a:buFont typeface="Wingdings" pitchFamily="-100" charset="2"/>
              <a:buChar char=" "/>
            </a:pPr>
            <a:r>
              <a:rPr lang="en-US" dirty="0" smtClean="0">
                <a:latin typeface="Wingdings"/>
                <a:ea typeface="Wingdings"/>
                <a:cs typeface="Wingdings"/>
              </a:rPr>
              <a:t>        </a:t>
            </a:r>
            <a:r>
              <a:rPr lang="en-US" dirty="0" err="1" smtClean="0">
                <a:latin typeface="Wingdings"/>
                <a:ea typeface="Wingdings"/>
                <a:cs typeface="Wingdings"/>
              </a:rPr>
              <a:t></a:t>
            </a:r>
            <a:r>
              <a:rPr lang="en-US" dirty="0" smtClean="0">
                <a:latin typeface="Wingdings"/>
                <a:ea typeface="Wingdings"/>
                <a:cs typeface="Wingdings"/>
              </a:rPr>
              <a:t>     </a:t>
            </a:r>
            <a:r>
              <a:rPr lang="en-US" dirty="0" err="1" smtClean="0">
                <a:latin typeface="Wingdings"/>
                <a:ea typeface="Wingdings"/>
                <a:cs typeface="Wingdings"/>
              </a:rPr>
              <a:t></a:t>
            </a:r>
            <a:endParaRPr lang="en-US" dirty="0" smtClean="0">
              <a:latin typeface="Wingdings"/>
              <a:ea typeface="Wingdings"/>
              <a:cs typeface="Wingdings"/>
            </a:endParaRPr>
          </a:p>
          <a:p>
            <a:pPr>
              <a:buNone/>
            </a:pPr>
            <a:r>
              <a:rPr lang="en-US" dirty="0" smtClean="0">
                <a:latin typeface="Comic Sans MS"/>
                <a:ea typeface="Wingdings"/>
                <a:cs typeface="Comic Sans MS"/>
              </a:rPr>
              <a:t>      e.g. pupil response time    e.g. use of lollypop sticks</a:t>
            </a:r>
          </a:p>
          <a:p>
            <a:pPr>
              <a:buNone/>
            </a:pPr>
            <a:endParaRPr lang="en-US" dirty="0" smtClean="0">
              <a:latin typeface="Comic Sans MS"/>
              <a:ea typeface="Wingdings"/>
              <a:cs typeface="Comic Sans MS"/>
            </a:endParaRPr>
          </a:p>
          <a:p>
            <a:pPr>
              <a:buNone/>
            </a:pPr>
            <a:endParaRPr lang="en-US" dirty="0" smtClean="0">
              <a:latin typeface="Comic Sans MS"/>
              <a:ea typeface="Wingdings"/>
              <a:cs typeface="Comic Sans M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data</a:t>
            </a:r>
            <a:endParaRPr lang="en-US" dirty="0"/>
          </a:p>
        </p:txBody>
      </p:sp>
      <p:sp>
        <p:nvSpPr>
          <p:cNvPr id="4" name="Text Placeholder 3"/>
          <p:cNvSpPr>
            <a:spLocks noGrp="1"/>
          </p:cNvSpPr>
          <p:nvPr>
            <p:ph type="body" idx="1"/>
          </p:nvPr>
        </p:nvSpPr>
        <p:spPr/>
        <p:txBody>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Approaches to research</a:t>
            </a:r>
            <a:endParaRPr lang="en-US" dirty="0"/>
          </a:p>
        </p:txBody>
      </p:sp>
      <p:sp>
        <p:nvSpPr>
          <p:cNvPr id="5" name="Content Placeholder 4"/>
          <p:cNvSpPr>
            <a:spLocks noGrp="1"/>
          </p:cNvSpPr>
          <p:nvPr>
            <p:ph sz="quarter" idx="1"/>
          </p:nvPr>
        </p:nvSpPr>
        <p:spPr/>
        <p:txBody>
          <a:bodyPr/>
          <a:lstStyle/>
          <a:p>
            <a:pPr marL="514350" indent="-514350">
              <a:buAutoNum type="arabicPeriod"/>
            </a:pPr>
            <a:r>
              <a:rPr lang="en-US" dirty="0" smtClean="0"/>
              <a:t>Quantitative </a:t>
            </a:r>
          </a:p>
          <a:p>
            <a:pPr marL="514350" indent="-514350">
              <a:buAutoNum type="arabicPeriod"/>
            </a:pPr>
            <a:r>
              <a:rPr lang="en-US" smtClean="0"/>
              <a:t>Qualitative</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Quantitative Research</a:t>
            </a:r>
            <a:endParaRPr lang="en-US" dirty="0"/>
          </a:p>
        </p:txBody>
      </p:sp>
      <p:sp>
        <p:nvSpPr>
          <p:cNvPr id="3" name="Content Placeholder 2"/>
          <p:cNvSpPr>
            <a:spLocks noGrp="1"/>
          </p:cNvSpPr>
          <p:nvPr>
            <p:ph sz="quarter" idx="1"/>
          </p:nvPr>
        </p:nvSpPr>
        <p:spPr/>
        <p:txBody>
          <a:bodyPr/>
          <a:lstStyle/>
          <a:p>
            <a:pPr>
              <a:buNone/>
            </a:pPr>
            <a:r>
              <a:rPr lang="en-US" dirty="0" smtClean="0"/>
              <a:t>Used to find out:</a:t>
            </a:r>
          </a:p>
          <a:p>
            <a:r>
              <a:rPr lang="en-US" dirty="0" smtClean="0"/>
              <a:t>How much</a:t>
            </a:r>
          </a:p>
          <a:p>
            <a:r>
              <a:rPr lang="en-US" dirty="0" smtClean="0"/>
              <a:t>How many</a:t>
            </a:r>
          </a:p>
          <a:p>
            <a:r>
              <a:rPr lang="en-US" dirty="0" smtClean="0"/>
              <a:t>How often</a:t>
            </a:r>
          </a:p>
          <a:p>
            <a:r>
              <a:rPr lang="en-US" dirty="0" smtClean="0"/>
              <a:t>To what extent</a:t>
            </a:r>
          </a:p>
          <a:p>
            <a:endParaRPr lang="en-US" dirty="0" smtClean="0"/>
          </a:p>
          <a:p>
            <a:r>
              <a:rPr lang="en-US" dirty="0" smtClean="0"/>
              <a:t>Aims to be objective and scientific in its approach</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Qualitative Research</a:t>
            </a:r>
            <a:endParaRPr lang="en-US" dirty="0"/>
          </a:p>
        </p:txBody>
      </p:sp>
      <p:sp>
        <p:nvSpPr>
          <p:cNvPr id="3" name="Content Placeholder 2"/>
          <p:cNvSpPr>
            <a:spLocks noGrp="1"/>
          </p:cNvSpPr>
          <p:nvPr>
            <p:ph sz="quarter" idx="1"/>
          </p:nvPr>
        </p:nvSpPr>
        <p:spPr/>
        <p:txBody>
          <a:bodyPr/>
          <a:lstStyle/>
          <a:p>
            <a:pPr>
              <a:buNone/>
            </a:pPr>
            <a:r>
              <a:rPr lang="en-US" dirty="0" smtClean="0"/>
              <a:t>Refers to observations and measurements that can be made objectively and repeated by other researchers.</a:t>
            </a:r>
          </a:p>
          <a:p>
            <a:pPr>
              <a:buNone/>
            </a:pPr>
            <a:endParaRPr lang="en-US" dirty="0" smtClean="0"/>
          </a:p>
          <a:p>
            <a:pPr>
              <a:buNone/>
            </a:pPr>
            <a:r>
              <a:rPr lang="en-US" dirty="0" smtClean="0"/>
              <a:t>These methods:</a:t>
            </a:r>
          </a:p>
          <a:p>
            <a:r>
              <a:rPr lang="en-US" dirty="0" smtClean="0"/>
              <a:t>Are concerned with opinions, feelings and experiences</a:t>
            </a:r>
          </a:p>
          <a:p>
            <a:r>
              <a:rPr lang="en-US" dirty="0" smtClean="0"/>
              <a:t>Describe social phenomena as they occur naturally</a:t>
            </a:r>
          </a:p>
          <a:p>
            <a:r>
              <a:rPr lang="en-US" dirty="0" smtClean="0"/>
              <a:t>Collect data through direct encounters</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Quantitative </a:t>
            </a:r>
            <a:r>
              <a:rPr lang="en-US" dirty="0" err="1" smtClean="0"/>
              <a:t>v</a:t>
            </a:r>
            <a:r>
              <a:rPr lang="en-US" dirty="0" smtClean="0"/>
              <a:t>. Qualitative</a:t>
            </a:r>
            <a:endParaRPr lang="en-US" dirty="0"/>
          </a:p>
        </p:txBody>
      </p:sp>
      <p:sp>
        <p:nvSpPr>
          <p:cNvPr id="3" name="Content Placeholder 2"/>
          <p:cNvSpPr>
            <a:spLocks noGrp="1"/>
          </p:cNvSpPr>
          <p:nvPr>
            <p:ph sz="quarter" idx="1"/>
          </p:nvPr>
        </p:nvSpPr>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Quantitative data</a:t>
            </a:r>
            <a:endParaRPr lang="en-US" dirty="0"/>
          </a:p>
        </p:txBody>
      </p:sp>
      <p:sp>
        <p:nvSpPr>
          <p:cNvPr id="3" name="Content Placeholder 2"/>
          <p:cNvSpPr>
            <a:spLocks noGrp="1"/>
          </p:cNvSpPr>
          <p:nvPr>
            <p:ph idx="1"/>
          </p:nvPr>
        </p:nvSpPr>
        <p:spPr/>
        <p:txBody>
          <a:bodyPr/>
          <a:lstStyle/>
          <a:p>
            <a:pPr>
              <a:buNone/>
            </a:pPr>
            <a:r>
              <a:rPr lang="en-US" dirty="0" smtClean="0"/>
              <a:t>Estyn and school leaders use:</a:t>
            </a:r>
          </a:p>
          <a:p>
            <a:r>
              <a:rPr lang="en-US" dirty="0" smtClean="0"/>
              <a:t>All Wales Core Data Sets</a:t>
            </a:r>
          </a:p>
          <a:p>
            <a:r>
              <a:rPr lang="en-US" dirty="0" smtClean="0"/>
              <a:t>Schools </a:t>
            </a:r>
            <a:r>
              <a:rPr lang="en-US" dirty="0" err="1" smtClean="0"/>
              <a:t>Categorisation</a:t>
            </a:r>
            <a:endParaRPr lang="en-US" dirty="0" smtClean="0"/>
          </a:p>
          <a:p>
            <a:r>
              <a:rPr lang="en-US" dirty="0" smtClean="0"/>
              <a:t>Stats Wales </a:t>
            </a:r>
            <a:r>
              <a:rPr lang="en-US" dirty="0" smtClean="0">
                <a:hlinkClick r:id="rId3"/>
              </a:rPr>
              <a:t>https://statswales.gov.wales/Catalogue/Education-and-Skills</a:t>
            </a:r>
            <a:endParaRPr lang="en-US" dirty="0" smtClean="0"/>
          </a:p>
          <a:p>
            <a:r>
              <a:rPr lang="en-US" dirty="0" smtClean="0"/>
              <a:t>My Local School</a:t>
            </a:r>
          </a:p>
          <a:p>
            <a:pPr>
              <a:buNone/>
            </a:pPr>
            <a:r>
              <a:rPr lang="en-US" dirty="0" smtClean="0">
                <a:hlinkClick r:id="rId4"/>
              </a:rPr>
              <a:t>	http://mylocalschool.wales.gov.uk</a:t>
            </a:r>
            <a:endParaRPr lang="en-US" dirty="0" smtClean="0"/>
          </a:p>
          <a:p>
            <a:endParaRPr lang="en-US" dirty="0" smtClean="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Qualitative Data</a:t>
            </a:r>
            <a:endParaRPr lang="en-US" dirty="0"/>
          </a:p>
        </p:txBody>
      </p:sp>
      <p:sp>
        <p:nvSpPr>
          <p:cNvPr id="3" name="Content Placeholder 2"/>
          <p:cNvSpPr>
            <a:spLocks noGrp="1"/>
          </p:cNvSpPr>
          <p:nvPr>
            <p:ph idx="1"/>
          </p:nvPr>
        </p:nvSpPr>
        <p:spPr/>
        <p:txBody>
          <a:bodyPr/>
          <a:lstStyle/>
          <a:p>
            <a:r>
              <a:rPr lang="en-US" dirty="0" smtClean="0"/>
              <a:t>Interviews with pupils;</a:t>
            </a:r>
          </a:p>
          <a:p>
            <a:r>
              <a:rPr lang="en-US" dirty="0" smtClean="0"/>
              <a:t>Diaries;</a:t>
            </a:r>
          </a:p>
          <a:p>
            <a:r>
              <a:rPr lang="en-US" dirty="0" smtClean="0"/>
              <a:t>Journals;</a:t>
            </a:r>
          </a:p>
          <a:p>
            <a:r>
              <a:rPr lang="en-US" dirty="0" smtClean="0"/>
              <a:t>Portfolios;</a:t>
            </a:r>
          </a:p>
          <a:p>
            <a:r>
              <a:rPr lang="en-US" dirty="0" smtClean="0"/>
              <a:t>Observations;</a:t>
            </a:r>
          </a:p>
          <a:p>
            <a:r>
              <a:rPr lang="en-US" dirty="0" smtClean="0"/>
              <a:t>Photographs;</a:t>
            </a:r>
          </a:p>
          <a:p>
            <a:r>
              <a:rPr lang="en-US" dirty="0" smtClean="0"/>
              <a:t>Video reflections.</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Observation</a:t>
            </a:r>
            <a:endParaRPr lang="en-GB" dirty="0"/>
          </a:p>
        </p:txBody>
      </p:sp>
      <p:sp>
        <p:nvSpPr>
          <p:cNvPr id="5" name="Text Placeholder 4"/>
          <p:cNvSpPr>
            <a:spLocks noGrp="1"/>
          </p:cNvSpPr>
          <p:nvPr>
            <p:ph type="body" idx="1"/>
          </p:nvPr>
        </p:nvSpPr>
        <p:spPr/>
        <p:txBody>
          <a:bodyPr/>
          <a:lstStyle/>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8" name="Rectangle 2"/>
          <p:cNvSpPr>
            <a:spLocks noChangeArrowheads="1"/>
          </p:cNvSpPr>
          <p:nvPr/>
        </p:nvSpPr>
        <p:spPr bwMode="auto">
          <a:xfrm>
            <a:off x="595313" y="457200"/>
            <a:ext cx="8091487" cy="1219200"/>
          </a:xfrm>
          <a:prstGeom prst="rect">
            <a:avLst/>
          </a:prstGeom>
          <a:noFill/>
          <a:ln w="12700">
            <a:noFill/>
            <a:miter lim="800000"/>
            <a:headEnd/>
            <a:tailEnd/>
          </a:ln>
          <a:effectLst/>
        </p:spPr>
        <p:txBody>
          <a:bodyPr lIns="90488" tIns="44450" rIns="90488" bIns="44450" anchor="ctr">
            <a:prstTxWarp prst="textNoShape">
              <a:avLst/>
            </a:prstTxWarp>
          </a:bodyPr>
          <a:lstStyle/>
          <a:p>
            <a:pPr algn="ctr">
              <a:defRPr/>
            </a:pPr>
            <a:r>
              <a:rPr lang="en-US" sz="4400" dirty="0">
                <a:solidFill>
                  <a:schemeClr val="tx2"/>
                </a:solidFill>
                <a:latin typeface="+mj-lt"/>
                <a:ea typeface="ＭＳ Ｐゴシック" charset="0"/>
                <a:cs typeface="Arial" panose="020B0604020202020204" pitchFamily="34" charset="0"/>
              </a:rPr>
              <a:t>Observation Defined</a:t>
            </a:r>
          </a:p>
        </p:txBody>
      </p:sp>
      <p:grpSp>
        <p:nvGrpSpPr>
          <p:cNvPr id="2" name="Group 3"/>
          <p:cNvGrpSpPr>
            <a:grpSpLocks/>
          </p:cNvGrpSpPr>
          <p:nvPr/>
        </p:nvGrpSpPr>
        <p:grpSpPr bwMode="auto">
          <a:xfrm>
            <a:off x="0" y="1528763"/>
            <a:ext cx="9132888" cy="152400"/>
            <a:chOff x="0" y="963"/>
            <a:chExt cx="5753" cy="96"/>
          </a:xfrm>
        </p:grpSpPr>
        <p:sp>
          <p:nvSpPr>
            <p:cNvPr id="4100" name="Rectangle 4"/>
            <p:cNvSpPr>
              <a:spLocks noChangeArrowheads="1"/>
            </p:cNvSpPr>
            <p:nvPr/>
          </p:nvSpPr>
          <p:spPr bwMode="auto">
            <a:xfrm>
              <a:off x="0" y="963"/>
              <a:ext cx="5753" cy="47"/>
            </a:xfrm>
            <a:prstGeom prst="rect">
              <a:avLst/>
            </a:prstGeom>
            <a:gradFill rotWithShape="0">
              <a:gsLst>
                <a:gs pos="0">
                  <a:srgbClr val="7D7E00"/>
                </a:gs>
                <a:gs pos="50000">
                  <a:srgbClr val="FAFD00"/>
                </a:gs>
                <a:gs pos="100000">
                  <a:srgbClr val="7D7E00"/>
                </a:gs>
              </a:gsLst>
              <a:lin ang="0" scaled="1"/>
            </a:gradFill>
            <a:ln w="12700">
              <a:noFill/>
              <a:miter lim="800000"/>
              <a:headEnd/>
              <a:tailEnd/>
            </a:ln>
            <a:effectLst>
              <a:outerShdw blurRad="63500" dist="26940" dir="5400000" algn="ctr" rotWithShape="0">
                <a:schemeClr val="bg2">
                  <a:alpha val="74997"/>
                </a:schemeClr>
              </a:outerShdw>
            </a:effectLst>
          </p:spPr>
          <p:txBody>
            <a:bodyPr wrap="none" anchor="ctr">
              <a:prstTxWarp prst="textNoShape">
                <a:avLst/>
              </a:prstTxWarp>
            </a:bodyPr>
            <a:lstStyle/>
            <a:p>
              <a:pPr>
                <a:defRPr/>
              </a:pPr>
              <a:endParaRPr lang="en-US">
                <a:latin typeface="Times New Roman" charset="0"/>
                <a:ea typeface="ＭＳ Ｐゴシック" charset="0"/>
                <a:cs typeface="+mn-cs"/>
              </a:endParaRPr>
            </a:p>
          </p:txBody>
        </p:sp>
        <p:sp>
          <p:nvSpPr>
            <p:cNvPr id="4101" name="Rectangle 5"/>
            <p:cNvSpPr>
              <a:spLocks noChangeArrowheads="1"/>
            </p:cNvSpPr>
            <p:nvPr/>
          </p:nvSpPr>
          <p:spPr bwMode="auto">
            <a:xfrm>
              <a:off x="0" y="1035"/>
              <a:ext cx="5753" cy="24"/>
            </a:xfrm>
            <a:prstGeom prst="rect">
              <a:avLst/>
            </a:prstGeom>
            <a:gradFill rotWithShape="0">
              <a:gsLst>
                <a:gs pos="0">
                  <a:srgbClr val="4464B1"/>
                </a:gs>
                <a:gs pos="50000">
                  <a:srgbClr val="618FFD"/>
                </a:gs>
                <a:gs pos="100000">
                  <a:srgbClr val="4464B1"/>
                </a:gs>
              </a:gsLst>
              <a:lin ang="0" scaled="1"/>
            </a:gradFill>
            <a:ln w="12700">
              <a:noFill/>
              <a:miter lim="800000"/>
              <a:headEnd/>
              <a:tailEnd/>
            </a:ln>
            <a:effectLst>
              <a:outerShdw blurRad="63500" dist="26940" dir="5400000" algn="ctr" rotWithShape="0">
                <a:schemeClr val="bg2">
                  <a:alpha val="74997"/>
                </a:schemeClr>
              </a:outerShdw>
            </a:effectLst>
          </p:spPr>
          <p:txBody>
            <a:bodyPr wrap="none" anchor="ctr">
              <a:prstTxWarp prst="textNoShape">
                <a:avLst/>
              </a:prstTxWarp>
            </a:bodyPr>
            <a:lstStyle/>
            <a:p>
              <a:pPr>
                <a:defRPr/>
              </a:pPr>
              <a:endParaRPr lang="en-US">
                <a:latin typeface="Times New Roman" charset="0"/>
                <a:ea typeface="ＭＳ Ｐゴシック" charset="0"/>
                <a:cs typeface="+mn-cs"/>
              </a:endParaRPr>
            </a:p>
          </p:txBody>
        </p:sp>
      </p:grpSp>
      <p:sp>
        <p:nvSpPr>
          <p:cNvPr id="4102" name="Rectangle 6"/>
          <p:cNvSpPr>
            <a:spLocks noChangeArrowheads="1"/>
          </p:cNvSpPr>
          <p:nvPr/>
        </p:nvSpPr>
        <p:spPr bwMode="auto">
          <a:xfrm>
            <a:off x="595313" y="2133600"/>
            <a:ext cx="8029575" cy="576263"/>
          </a:xfrm>
          <a:prstGeom prst="rect">
            <a:avLst/>
          </a:prstGeom>
          <a:noFill/>
          <a:ln w="12700">
            <a:noFill/>
            <a:miter lim="800000"/>
            <a:headEnd/>
            <a:tailEnd/>
          </a:ln>
          <a:effectLst/>
        </p:spPr>
        <p:txBody>
          <a:bodyPr wrap="none" anchor="ctr">
            <a:prstTxWarp prst="textNoShape">
              <a:avLst/>
            </a:prstTxWarp>
          </a:bodyPr>
          <a:lstStyle/>
          <a:p>
            <a:pPr>
              <a:defRPr/>
            </a:pPr>
            <a:endParaRPr lang="en-US">
              <a:latin typeface="Times New Roman" charset="0"/>
              <a:ea typeface="ＭＳ Ｐゴシック" charset="0"/>
              <a:cs typeface="+mn-cs"/>
            </a:endParaRPr>
          </a:p>
        </p:txBody>
      </p:sp>
      <p:sp>
        <p:nvSpPr>
          <p:cNvPr id="17413" name="Rectangle 7"/>
          <p:cNvSpPr>
            <a:spLocks noChangeArrowheads="1"/>
          </p:cNvSpPr>
          <p:nvPr/>
        </p:nvSpPr>
        <p:spPr bwMode="auto">
          <a:xfrm>
            <a:off x="979488" y="1970088"/>
            <a:ext cx="7413625" cy="2798762"/>
          </a:xfrm>
          <a:prstGeom prst="rect">
            <a:avLst/>
          </a:prstGeom>
          <a:noFill/>
          <a:ln w="12700">
            <a:noFill/>
            <a:miter lim="800000"/>
            <a:headEnd/>
            <a:tailEnd/>
          </a:ln>
        </p:spPr>
        <p:txBody>
          <a:bodyPr lIns="90488" tIns="44450" rIns="90488" bIns="44450">
            <a:prstTxWarp prst="textNoShape">
              <a:avLst/>
            </a:prstTxWarp>
            <a:spAutoFit/>
          </a:bodyPr>
          <a:lstStyle/>
          <a:p>
            <a:pPr algn="ctr" eaLnBrk="0" hangingPunct="0">
              <a:spcBef>
                <a:spcPct val="50000"/>
              </a:spcBef>
            </a:pPr>
            <a:r>
              <a:rPr lang="en-US" sz="3200">
                <a:latin typeface="Arial" pitchFamily="-100" charset="0"/>
                <a:ea typeface="ＭＳ Ｐゴシック" pitchFamily="-100" charset="-128"/>
              </a:rPr>
              <a:t>Observation can be defined as the systematic process of recording the behavioral patterns of people, objects, and occurrences.</a:t>
            </a:r>
          </a:p>
          <a:p>
            <a:pPr algn="ctr" eaLnBrk="0" hangingPunct="0">
              <a:spcBef>
                <a:spcPct val="50000"/>
              </a:spcBef>
            </a:pPr>
            <a:r>
              <a:rPr lang="en-US" sz="3200">
                <a:latin typeface="Arial" pitchFamily="-100" charset="0"/>
                <a:ea typeface="ＭＳ Ｐゴシック" pitchFamily="-100" charset="-128"/>
              </a:rPr>
              <a:t>Observations supply data.</a:t>
            </a:r>
          </a:p>
        </p:txBody>
      </p:sp>
      <p:pic>
        <p:nvPicPr>
          <p:cNvPr id="17414" name="Picture 1"/>
          <p:cNvPicPr>
            <a:picLocks noChangeAspect="1"/>
          </p:cNvPicPr>
          <p:nvPr/>
        </p:nvPicPr>
        <p:blipFill>
          <a:blip r:embed="rId2"/>
          <a:srcRect/>
          <a:stretch>
            <a:fillRect/>
          </a:stretch>
        </p:blipFill>
        <p:spPr bwMode="auto">
          <a:xfrm>
            <a:off x="395288" y="4797425"/>
            <a:ext cx="1971675" cy="1476375"/>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We are experienced observers</a:t>
            </a:r>
            <a:endParaRPr lang="en-GB" dirty="0"/>
          </a:p>
        </p:txBody>
      </p:sp>
      <p:sp>
        <p:nvSpPr>
          <p:cNvPr id="18435" name="Content Placeholder 2"/>
          <p:cNvSpPr>
            <a:spLocks noGrp="1"/>
          </p:cNvSpPr>
          <p:nvPr>
            <p:ph sz="quarter" idx="1"/>
          </p:nvPr>
        </p:nvSpPr>
        <p:spPr>
          <a:xfrm>
            <a:off x="457200" y="1219200"/>
            <a:ext cx="8229600" cy="4937125"/>
          </a:xfrm>
        </p:spPr>
        <p:txBody>
          <a:bodyPr/>
          <a:lstStyle/>
          <a:p>
            <a:r>
              <a:rPr lang="en-GB" smtClean="0"/>
              <a:t>We observe all the time in everyday life.</a:t>
            </a:r>
          </a:p>
          <a:p>
            <a:r>
              <a:rPr lang="en-GB" smtClean="0"/>
              <a:t>These observations form ‘folk theories’, e.g. of physical and social phenomena, people, patterns, associations etc.</a:t>
            </a:r>
          </a:p>
          <a:p>
            <a:r>
              <a:rPr lang="en-GB" smtClean="0"/>
              <a:t>Bruner (1990) suggests that these provide a system of connected assumptions and beliefs through which we make sense of the world.</a:t>
            </a:r>
          </a:p>
          <a:p>
            <a:r>
              <a:rPr lang="en-GB" smtClean="0"/>
              <a:t>Dewey (1991) suggests that these may lead to habitual, stereotypical thinking – ‘lazy’ thinking.</a:t>
            </a:r>
          </a:p>
          <a:p>
            <a:r>
              <a:rPr lang="en-GB" smtClean="0"/>
              <a:t>So – as researchers we need to improve our observational skills.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Observation in research</a:t>
            </a:r>
            <a:endParaRPr lang="en-GB" dirty="0"/>
          </a:p>
        </p:txBody>
      </p:sp>
      <p:sp>
        <p:nvSpPr>
          <p:cNvPr id="5" name="Text Placeholder 4"/>
          <p:cNvSpPr>
            <a:spLocks noGrp="1"/>
          </p:cNvSpPr>
          <p:nvPr>
            <p:ph type="body" idx="1"/>
          </p:nvPr>
        </p:nvSpPr>
        <p:spPr/>
        <p:txBody>
          <a:bodyPr/>
          <a:lstStyle/>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mtClean="0"/>
              <a:t>Without observation</a:t>
            </a:r>
            <a:endParaRPr lang="en-GB" dirty="0"/>
          </a:p>
        </p:txBody>
      </p:sp>
      <p:sp>
        <p:nvSpPr>
          <p:cNvPr id="20483" name="Content Placeholder 4"/>
          <p:cNvSpPr>
            <a:spLocks noGrp="1"/>
          </p:cNvSpPr>
          <p:nvPr>
            <p:ph sz="quarter" idx="1"/>
          </p:nvPr>
        </p:nvSpPr>
        <p:spPr>
          <a:xfrm>
            <a:off x="457200" y="1219200"/>
            <a:ext cx="8229600" cy="4937125"/>
          </a:xfrm>
        </p:spPr>
        <p:txBody>
          <a:bodyPr/>
          <a:lstStyle/>
          <a:p>
            <a:r>
              <a:rPr lang="en-GB" smtClean="0"/>
              <a:t>Piaget and Bruner would not have been able to formulate their theories on cognitive development</a:t>
            </a:r>
          </a:p>
          <a:p>
            <a:r>
              <a:rPr lang="en-GB" smtClean="0"/>
              <a:t>Bowlby and Ainsworth would not have been able to recognise the importance of human attachment</a:t>
            </a:r>
          </a:p>
          <a:p>
            <a:r>
              <a:rPr lang="en-GB" smtClean="0"/>
              <a:t>etc…</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marL="320040" indent="-320040" eaLnBrk="1" fontAlgn="auto" hangingPunct="1">
              <a:spcAft>
                <a:spcPts val="0"/>
              </a:spcAft>
              <a:buClr>
                <a:schemeClr val="accent6">
                  <a:lumMod val="75000"/>
                </a:schemeClr>
              </a:buClr>
              <a:buFont typeface="Georgia" pitchFamily="18" charset="0"/>
              <a:buChar char="*"/>
              <a:defRPr/>
            </a:pPr>
            <a:r>
              <a:rPr lang="en-US" altLang="en-US" sz="3600" dirty="0" smtClean="0">
                <a:ea typeface="+mj-ea"/>
                <a:cs typeface="+mj-cs"/>
              </a:rPr>
              <a:t>Purpose and benefits of observation </a:t>
            </a:r>
            <a:br>
              <a:rPr lang="en-US" altLang="en-US" sz="3600" dirty="0" smtClean="0">
                <a:ea typeface="+mj-ea"/>
                <a:cs typeface="+mj-cs"/>
              </a:rPr>
            </a:br>
            <a:r>
              <a:rPr lang="en-US" altLang="en-US" sz="3600" dirty="0" smtClean="0">
                <a:ea typeface="+mj-ea"/>
                <a:cs typeface="+mj-cs"/>
              </a:rPr>
              <a:t>as a data collection method</a:t>
            </a:r>
          </a:p>
        </p:txBody>
      </p:sp>
      <p:sp>
        <p:nvSpPr>
          <p:cNvPr id="21507" name="Rectangle 3"/>
          <p:cNvSpPr>
            <a:spLocks noGrp="1" noChangeArrowheads="1"/>
          </p:cNvSpPr>
          <p:nvPr>
            <p:ph sz="quarter" idx="1"/>
          </p:nvPr>
        </p:nvSpPr>
        <p:spPr/>
        <p:txBody>
          <a:bodyPr/>
          <a:lstStyle/>
          <a:p>
            <a:pPr eaLnBrk="1" hangingPunct="1">
              <a:lnSpc>
                <a:spcPct val="80000"/>
              </a:lnSpc>
            </a:pPr>
            <a:r>
              <a:rPr lang="en-US" dirty="0"/>
              <a:t>It is part of a teacher’s role, and you have experience already </a:t>
            </a:r>
          </a:p>
          <a:p>
            <a:pPr eaLnBrk="1" hangingPunct="1">
              <a:lnSpc>
                <a:spcPct val="80000"/>
              </a:lnSpc>
            </a:pPr>
            <a:r>
              <a:rPr lang="en-US" dirty="0"/>
              <a:t>You can see things in their natural context</a:t>
            </a:r>
          </a:p>
          <a:p>
            <a:pPr eaLnBrk="1" hangingPunct="1">
              <a:lnSpc>
                <a:spcPct val="80000"/>
              </a:lnSpc>
            </a:pPr>
            <a:r>
              <a:rPr lang="en-US" dirty="0"/>
              <a:t>You can see things that may escape conscious awareness</a:t>
            </a:r>
          </a:p>
          <a:p>
            <a:pPr eaLnBrk="1" hangingPunct="1">
              <a:lnSpc>
                <a:spcPct val="80000"/>
              </a:lnSpc>
            </a:pPr>
            <a:r>
              <a:rPr lang="en-US" dirty="0"/>
              <a:t>You can learn about things people may be unwilling to talk about</a:t>
            </a:r>
          </a:p>
          <a:p>
            <a:pPr eaLnBrk="1" hangingPunct="1">
              <a:lnSpc>
                <a:spcPct val="80000"/>
              </a:lnSpc>
            </a:pPr>
            <a:r>
              <a:rPr lang="en-US" dirty="0"/>
              <a:t>It can be inconspicuous and part of normal classroom routine</a:t>
            </a:r>
          </a:p>
          <a:p>
            <a:pPr eaLnBrk="1" hangingPunct="1">
              <a:lnSpc>
                <a:spcPct val="80000"/>
              </a:lnSpc>
            </a:pPr>
            <a:r>
              <a:rPr lang="en-US" dirty="0"/>
              <a:t>It can be the least intrusive of all methods</a:t>
            </a:r>
          </a:p>
          <a:p>
            <a:pPr eaLnBrk="1" hangingPunct="1">
              <a:lnSpc>
                <a:spcPct val="80000"/>
              </a:lnSpc>
            </a:pPr>
            <a:r>
              <a:rPr lang="en-US" dirty="0"/>
              <a:t>You can be creative – flexibility to yield insight into new realities or new ways of looking at old realities</a:t>
            </a: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Georgia" pitchFamily="18" charset="0"/>
              <a:buChar char="*"/>
              <a:defRPr/>
            </a:pPr>
            <a:r>
              <a:rPr lang="en-GB" dirty="0" smtClean="0">
                <a:ea typeface="+mj-ea"/>
                <a:cs typeface="+mj-cs"/>
              </a:rPr>
              <a:t>What can be observed …</a:t>
            </a:r>
            <a:endParaRPr lang="en-GB" dirty="0">
              <a:ea typeface="+mj-ea"/>
              <a:cs typeface="+mj-cs"/>
            </a:endParaRPr>
          </a:p>
        </p:txBody>
      </p:sp>
      <p:sp>
        <p:nvSpPr>
          <p:cNvPr id="23555" name="Text Placeholder 2"/>
          <p:cNvSpPr>
            <a:spLocks noGrp="1"/>
          </p:cNvSpPr>
          <p:nvPr>
            <p:ph type="body" idx="1"/>
          </p:nvPr>
        </p:nvSpPr>
        <p:spPr>
          <a:xfrm>
            <a:off x="2022475" y="4606925"/>
            <a:ext cx="5970588" cy="836613"/>
          </a:xfrm>
        </p:spPr>
        <p:txBody>
          <a:bodyPr/>
          <a:lstStyle/>
          <a:p>
            <a:pPr eaLnBrk="1" hangingPunct="1"/>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smtClean="0"/>
              <a:t>What can be observed</a:t>
            </a:r>
            <a:endParaRPr lang="en-US" dirty="0" smtClean="0"/>
          </a:p>
        </p:txBody>
      </p:sp>
      <p:sp>
        <p:nvSpPr>
          <p:cNvPr id="24579" name="Rectangle 3"/>
          <p:cNvSpPr>
            <a:spLocks noGrp="1" noChangeArrowheads="1"/>
          </p:cNvSpPr>
          <p:nvPr>
            <p:ph sz="quarter" idx="1"/>
          </p:nvPr>
        </p:nvSpPr>
        <p:spPr>
          <a:xfrm>
            <a:off x="457200" y="1219200"/>
            <a:ext cx="8229600" cy="4937125"/>
          </a:xfrm>
        </p:spPr>
        <p:txBody>
          <a:bodyPr/>
          <a:lstStyle/>
          <a:p>
            <a:r>
              <a:rPr lang="en-US" dirty="0" smtClean="0"/>
              <a:t>Human behaviour and physical actions</a:t>
            </a:r>
          </a:p>
          <a:p>
            <a:r>
              <a:rPr lang="en-US" dirty="0" smtClean="0"/>
              <a:t>Verbal behaviour</a:t>
            </a:r>
          </a:p>
          <a:p>
            <a:r>
              <a:rPr lang="en-US" dirty="0" smtClean="0"/>
              <a:t>Expressive behaviour</a:t>
            </a:r>
          </a:p>
          <a:p>
            <a:r>
              <a:rPr lang="en-US" dirty="0" smtClean="0"/>
              <a:t>Spatial relations and locations</a:t>
            </a:r>
          </a:p>
          <a:p>
            <a:r>
              <a:rPr lang="en-US" dirty="0" smtClean="0"/>
              <a:t>Temporal patterns</a:t>
            </a:r>
          </a:p>
          <a:p>
            <a:r>
              <a:rPr lang="en-US" dirty="0" smtClean="0"/>
              <a:t>Physical objects</a:t>
            </a:r>
          </a:p>
          <a:p>
            <a:r>
              <a:rPr lang="en-US" dirty="0" smtClean="0"/>
              <a:t>Verbal or pictorial records</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Georgia" pitchFamily="18" charset="0"/>
              <a:buChar char="*"/>
              <a:defRPr/>
            </a:pPr>
            <a:r>
              <a:rPr lang="en-GB" dirty="0" smtClean="0">
                <a:ea typeface="+mj-ea"/>
                <a:cs typeface="+mj-cs"/>
              </a:rPr>
              <a:t>How can we observe?</a:t>
            </a:r>
            <a:endParaRPr lang="en-GB" dirty="0">
              <a:ea typeface="+mj-ea"/>
              <a:cs typeface="+mj-cs"/>
            </a:endParaRPr>
          </a:p>
        </p:txBody>
      </p:sp>
      <p:sp>
        <p:nvSpPr>
          <p:cNvPr id="25603" name="Text Placeholder 2"/>
          <p:cNvSpPr>
            <a:spLocks noGrp="1"/>
          </p:cNvSpPr>
          <p:nvPr>
            <p:ph type="body" idx="1"/>
          </p:nvPr>
        </p:nvSpPr>
        <p:spPr>
          <a:xfrm>
            <a:off x="2022475" y="4606925"/>
            <a:ext cx="5970588" cy="836613"/>
          </a:xfrm>
        </p:spPr>
        <p:txBody>
          <a:bodyPr/>
          <a:lstStyle/>
          <a:p>
            <a:pPr eaLnBrk="1" hangingPunct="1"/>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739775" y="152400"/>
            <a:ext cx="8599488" cy="1219200"/>
          </a:xfrm>
          <a:prstGeom prst="rect">
            <a:avLst/>
          </a:prstGeom>
          <a:noFill/>
          <a:ln w="12700">
            <a:noFill/>
            <a:miter lim="800000"/>
            <a:headEnd/>
            <a:tailEnd/>
          </a:ln>
        </p:spPr>
        <p:txBody>
          <a:bodyPr lIns="90488" tIns="44450" rIns="90488" bIns="44450" anchor="ctr">
            <a:prstTxWarp prst="textNoShape">
              <a:avLst/>
            </a:prstTxWarp>
          </a:bodyPr>
          <a:lstStyle/>
          <a:p>
            <a:r>
              <a:rPr lang="en-US" sz="3600">
                <a:solidFill>
                  <a:schemeClr val="tx2"/>
                </a:solidFill>
                <a:latin typeface="Arial" pitchFamily="-100" charset="0"/>
                <a:ea typeface="Arial" pitchFamily="-100" charset="0"/>
                <a:cs typeface="Arial" pitchFamily="-100" charset="0"/>
              </a:rPr>
              <a:t>Observational Situations – How we can observe</a:t>
            </a:r>
          </a:p>
        </p:txBody>
      </p:sp>
      <p:grpSp>
        <p:nvGrpSpPr>
          <p:cNvPr id="2" name="Group 3"/>
          <p:cNvGrpSpPr>
            <a:grpSpLocks/>
          </p:cNvGrpSpPr>
          <p:nvPr/>
        </p:nvGrpSpPr>
        <p:grpSpPr bwMode="auto">
          <a:xfrm>
            <a:off x="881063" y="1376363"/>
            <a:ext cx="7653337" cy="84137"/>
            <a:chOff x="0" y="819"/>
            <a:chExt cx="5753" cy="96"/>
          </a:xfrm>
        </p:grpSpPr>
        <p:sp>
          <p:nvSpPr>
            <p:cNvPr id="5124" name="Rectangle 4"/>
            <p:cNvSpPr>
              <a:spLocks noChangeArrowheads="1"/>
            </p:cNvSpPr>
            <p:nvPr/>
          </p:nvSpPr>
          <p:spPr bwMode="auto">
            <a:xfrm>
              <a:off x="0" y="819"/>
              <a:ext cx="5753" cy="47"/>
            </a:xfrm>
            <a:prstGeom prst="rect">
              <a:avLst/>
            </a:prstGeom>
            <a:gradFill rotWithShape="0">
              <a:gsLst>
                <a:gs pos="0">
                  <a:srgbClr val="7D7E00"/>
                </a:gs>
                <a:gs pos="50000">
                  <a:srgbClr val="FAFD00"/>
                </a:gs>
                <a:gs pos="100000">
                  <a:srgbClr val="7D7E00"/>
                </a:gs>
              </a:gsLst>
              <a:lin ang="0" scaled="1"/>
            </a:gradFill>
            <a:ln w="12700">
              <a:noFill/>
              <a:miter lim="800000"/>
              <a:headEnd/>
              <a:tailEnd/>
            </a:ln>
            <a:effectLst>
              <a:outerShdw blurRad="63500" dist="26940" dir="5400000" algn="ctr" rotWithShape="0">
                <a:schemeClr val="bg2">
                  <a:alpha val="74997"/>
                </a:schemeClr>
              </a:outerShdw>
            </a:effectLst>
          </p:spPr>
          <p:txBody>
            <a:bodyPr wrap="none" anchor="ctr">
              <a:prstTxWarp prst="textNoShape">
                <a:avLst/>
              </a:prstTxWarp>
            </a:bodyPr>
            <a:lstStyle/>
            <a:p>
              <a:pPr>
                <a:defRPr/>
              </a:pPr>
              <a:endParaRPr lang="en-US">
                <a:latin typeface="Times New Roman" charset="0"/>
                <a:ea typeface="ＭＳ Ｐゴシック" charset="0"/>
                <a:cs typeface="+mn-cs"/>
              </a:endParaRPr>
            </a:p>
          </p:txBody>
        </p:sp>
        <p:sp>
          <p:nvSpPr>
            <p:cNvPr id="5125" name="Rectangle 5"/>
            <p:cNvSpPr>
              <a:spLocks noChangeArrowheads="1"/>
            </p:cNvSpPr>
            <p:nvPr/>
          </p:nvSpPr>
          <p:spPr bwMode="auto">
            <a:xfrm>
              <a:off x="0" y="891"/>
              <a:ext cx="5753" cy="24"/>
            </a:xfrm>
            <a:prstGeom prst="rect">
              <a:avLst/>
            </a:prstGeom>
            <a:gradFill rotWithShape="0">
              <a:gsLst>
                <a:gs pos="0">
                  <a:srgbClr val="4464B1"/>
                </a:gs>
                <a:gs pos="50000">
                  <a:srgbClr val="618FFD"/>
                </a:gs>
                <a:gs pos="100000">
                  <a:srgbClr val="4464B1"/>
                </a:gs>
              </a:gsLst>
              <a:lin ang="0" scaled="1"/>
            </a:gradFill>
            <a:ln w="12700">
              <a:noFill/>
              <a:miter lim="800000"/>
              <a:headEnd/>
              <a:tailEnd/>
            </a:ln>
            <a:effectLst>
              <a:outerShdw blurRad="63500" dist="26940" dir="5400000" algn="ctr" rotWithShape="0">
                <a:schemeClr val="bg2">
                  <a:alpha val="74997"/>
                </a:schemeClr>
              </a:outerShdw>
            </a:effectLst>
          </p:spPr>
          <p:txBody>
            <a:bodyPr wrap="none" anchor="ctr">
              <a:prstTxWarp prst="textNoShape">
                <a:avLst/>
              </a:prstTxWarp>
            </a:bodyPr>
            <a:lstStyle/>
            <a:p>
              <a:pPr>
                <a:defRPr/>
              </a:pPr>
              <a:endParaRPr lang="en-US">
                <a:latin typeface="Times New Roman" charset="0"/>
                <a:ea typeface="ＭＳ Ｐゴシック" charset="0"/>
                <a:cs typeface="+mn-cs"/>
              </a:endParaRPr>
            </a:p>
          </p:txBody>
        </p:sp>
      </p:grpSp>
      <p:sp>
        <p:nvSpPr>
          <p:cNvPr id="5126" name="Rectangle 6"/>
          <p:cNvSpPr>
            <a:spLocks noChangeArrowheads="1"/>
          </p:cNvSpPr>
          <p:nvPr/>
        </p:nvSpPr>
        <p:spPr bwMode="auto">
          <a:xfrm>
            <a:off x="739775" y="1524000"/>
            <a:ext cx="8404225" cy="366767"/>
          </a:xfrm>
          <a:prstGeom prst="rect">
            <a:avLst/>
          </a:prstGeom>
          <a:noFill/>
          <a:ln w="12700">
            <a:noFill/>
            <a:miter lim="800000"/>
            <a:headEnd/>
            <a:tailEnd/>
          </a:ln>
          <a:effectLst/>
        </p:spPr>
        <p:txBody>
          <a:bodyPr lIns="90488" tIns="44450" rIns="90488" bIns="44450">
            <a:prstTxWarp prst="textNoShape">
              <a:avLst/>
            </a:prstTxWarp>
            <a:spAutoFit/>
          </a:bodyPr>
          <a:lstStyle/>
          <a:p>
            <a:pPr eaLnBrk="0" hangingPunct="0">
              <a:spcBef>
                <a:spcPct val="50000"/>
              </a:spcBef>
              <a:defRPr/>
            </a:pPr>
            <a:r>
              <a:rPr lang="en-US" dirty="0">
                <a:latin typeface="Arial" panose="020B0604020202020204" pitchFamily="34" charset="0"/>
                <a:ea typeface="ＭＳ Ｐゴシック" charset="0"/>
                <a:cs typeface="Arial" panose="020B0604020202020204" pitchFamily="34" charset="0"/>
              </a:rPr>
              <a:t>Situation</a:t>
            </a:r>
            <a:r>
              <a:rPr lang="en-US" dirty="0">
                <a:latin typeface="Times New Roman" charset="0"/>
                <a:ea typeface="ＭＳ Ｐゴシック" charset="0"/>
                <a:cs typeface="+mn-cs"/>
              </a:rPr>
              <a:t>		</a:t>
            </a:r>
            <a:r>
              <a:rPr lang="en-US" dirty="0" smtClean="0">
                <a:latin typeface="Times New Roman" charset="0"/>
                <a:ea typeface="ＭＳ Ｐゴシック" charset="0"/>
                <a:cs typeface="+mn-cs"/>
              </a:rPr>
              <a:t>		</a:t>
            </a:r>
            <a:r>
              <a:rPr lang="en-US" dirty="0" smtClean="0">
                <a:latin typeface="Arial" panose="020B0604020202020204" pitchFamily="34" charset="0"/>
                <a:ea typeface="ＭＳ Ｐゴシック" charset="0"/>
                <a:cs typeface="Arial" panose="020B0604020202020204" pitchFamily="34" charset="0"/>
              </a:rPr>
              <a:t>Example</a:t>
            </a:r>
            <a:endParaRPr lang="en-US" dirty="0">
              <a:latin typeface="Arial" panose="020B0604020202020204" pitchFamily="34" charset="0"/>
              <a:ea typeface="ＭＳ Ｐゴシック" charset="0"/>
              <a:cs typeface="Arial" panose="020B0604020202020204" pitchFamily="34" charset="0"/>
            </a:endParaRPr>
          </a:p>
        </p:txBody>
      </p:sp>
      <p:sp>
        <p:nvSpPr>
          <p:cNvPr id="26629" name="Rectangle 7"/>
          <p:cNvSpPr>
            <a:spLocks noChangeArrowheads="1"/>
          </p:cNvSpPr>
          <p:nvPr/>
        </p:nvSpPr>
        <p:spPr bwMode="auto">
          <a:xfrm>
            <a:off x="611188" y="2286000"/>
            <a:ext cx="8208962" cy="3903121"/>
          </a:xfrm>
          <a:prstGeom prst="rect">
            <a:avLst/>
          </a:prstGeom>
          <a:noFill/>
          <a:ln w="12700">
            <a:noFill/>
            <a:miter lim="800000"/>
            <a:headEnd/>
            <a:tailEnd/>
          </a:ln>
        </p:spPr>
        <p:txBody>
          <a:bodyPr wrap="square" lIns="90488" tIns="44450" rIns="90488" bIns="44450">
            <a:prstTxWarp prst="textNoShape">
              <a:avLst/>
            </a:prstTxWarp>
            <a:spAutoFit/>
          </a:bodyPr>
          <a:lstStyle/>
          <a:p>
            <a:pPr eaLnBrk="0" hangingPunct="0">
              <a:spcBef>
                <a:spcPct val="50000"/>
              </a:spcBef>
            </a:pPr>
            <a:r>
              <a:rPr lang="en-US" sz="1800" dirty="0">
                <a:latin typeface="Arial" pitchFamily="-100" charset="0"/>
                <a:ea typeface="ＭＳ Ｐゴシック" pitchFamily="-100" charset="-128"/>
              </a:rPr>
              <a:t>People watching people	Observers stationed in supermarkets watch</a:t>
            </a:r>
          </a:p>
          <a:p>
            <a:pPr eaLnBrk="0" hangingPunct="0">
              <a:lnSpc>
                <a:spcPct val="60000"/>
              </a:lnSpc>
              <a:spcBef>
                <a:spcPct val="50000"/>
              </a:spcBef>
            </a:pPr>
            <a:r>
              <a:rPr lang="en-US" sz="1800" dirty="0">
                <a:latin typeface="Arial" pitchFamily="-100" charset="0"/>
                <a:ea typeface="ＭＳ Ｐゴシック" pitchFamily="-100" charset="-128"/>
              </a:rPr>
              <a:t>		</a:t>
            </a:r>
            <a:r>
              <a:rPr lang="en-US" sz="1800" dirty="0" smtClean="0">
                <a:latin typeface="Arial" pitchFamily="-100" charset="0"/>
                <a:ea typeface="ＭＳ Ｐゴシック" pitchFamily="-100" charset="-128"/>
              </a:rPr>
              <a:t>				consumers </a:t>
            </a:r>
            <a:r>
              <a:rPr lang="en-US" sz="1800" dirty="0">
                <a:latin typeface="Arial" pitchFamily="-100" charset="0"/>
                <a:ea typeface="ＭＳ Ｐゴシック" pitchFamily="-100" charset="-128"/>
              </a:rPr>
              <a:t>select frozen Mexican dinners.</a:t>
            </a:r>
          </a:p>
          <a:p>
            <a:pPr eaLnBrk="0" hangingPunct="0">
              <a:lnSpc>
                <a:spcPct val="60000"/>
              </a:lnSpc>
              <a:spcBef>
                <a:spcPct val="50000"/>
              </a:spcBef>
            </a:pPr>
            <a:r>
              <a:rPr lang="en-US" sz="1800" dirty="0">
                <a:latin typeface="Arial" pitchFamily="-100" charset="0"/>
                <a:ea typeface="ＭＳ Ｐゴシック" pitchFamily="-100" charset="-128"/>
              </a:rPr>
              <a:t>		</a:t>
            </a:r>
            <a:r>
              <a:rPr lang="en-US" sz="1800" dirty="0" smtClean="0">
                <a:latin typeface="Arial" pitchFamily="-100" charset="0"/>
                <a:ea typeface="ＭＳ Ｐゴシック" pitchFamily="-100" charset="-128"/>
              </a:rPr>
              <a:t>				The </a:t>
            </a:r>
            <a:r>
              <a:rPr lang="en-US" sz="1800" dirty="0">
                <a:latin typeface="Arial" pitchFamily="-100" charset="0"/>
                <a:ea typeface="ＭＳ Ｐゴシック" pitchFamily="-100" charset="-128"/>
              </a:rPr>
              <a:t>purpose is to see how much comparison</a:t>
            </a:r>
          </a:p>
          <a:p>
            <a:pPr eaLnBrk="0" hangingPunct="0">
              <a:lnSpc>
                <a:spcPct val="60000"/>
              </a:lnSpc>
              <a:spcBef>
                <a:spcPct val="50000"/>
              </a:spcBef>
            </a:pPr>
            <a:r>
              <a:rPr lang="en-US" sz="1800" dirty="0">
                <a:latin typeface="Arial" pitchFamily="-100" charset="0"/>
                <a:ea typeface="ＭＳ Ｐゴシック" pitchFamily="-100" charset="-128"/>
              </a:rPr>
              <a:t>		</a:t>
            </a:r>
            <a:r>
              <a:rPr lang="en-US" sz="1800" dirty="0" smtClean="0">
                <a:latin typeface="Arial" pitchFamily="-100" charset="0"/>
                <a:ea typeface="ＭＳ Ｐゴシック" pitchFamily="-100" charset="-128"/>
              </a:rPr>
              <a:t>				shopping </a:t>
            </a:r>
            <a:r>
              <a:rPr lang="en-US" sz="1800" dirty="0">
                <a:latin typeface="Arial" pitchFamily="-100" charset="0"/>
                <a:ea typeface="ＭＳ Ｐゴシック" pitchFamily="-100" charset="-128"/>
              </a:rPr>
              <a:t>people do at the point of purchase.</a:t>
            </a:r>
          </a:p>
          <a:p>
            <a:pPr eaLnBrk="0" hangingPunct="0">
              <a:lnSpc>
                <a:spcPct val="60000"/>
              </a:lnSpc>
              <a:spcBef>
                <a:spcPct val="50000"/>
              </a:spcBef>
            </a:pPr>
            <a:endParaRPr lang="en-US" sz="1800" dirty="0">
              <a:latin typeface="Arial" pitchFamily="-100" charset="0"/>
              <a:ea typeface="ＭＳ Ｐゴシック" pitchFamily="-100" charset="-128"/>
            </a:endParaRPr>
          </a:p>
          <a:p>
            <a:pPr eaLnBrk="0" hangingPunct="0">
              <a:lnSpc>
                <a:spcPct val="60000"/>
              </a:lnSpc>
              <a:spcBef>
                <a:spcPct val="50000"/>
              </a:spcBef>
            </a:pPr>
            <a:r>
              <a:rPr lang="en-US" sz="1800" dirty="0">
                <a:latin typeface="Arial" pitchFamily="-100" charset="0"/>
                <a:ea typeface="ＭＳ Ｐゴシック" pitchFamily="-100" charset="-128"/>
              </a:rPr>
              <a:t>People watching 	</a:t>
            </a:r>
            <a:r>
              <a:rPr lang="en-US" sz="1800" dirty="0" smtClean="0">
                <a:latin typeface="Arial" pitchFamily="-100" charset="0"/>
                <a:ea typeface="ＭＳ Ｐゴシック" pitchFamily="-100" charset="-128"/>
              </a:rPr>
              <a:t>		Observer </a:t>
            </a:r>
            <a:r>
              <a:rPr lang="en-US" sz="1800" dirty="0">
                <a:latin typeface="Arial" pitchFamily="-100" charset="0"/>
                <a:ea typeface="ＭＳ Ｐゴシック" pitchFamily="-100" charset="-128"/>
              </a:rPr>
              <a:t>stationed at an intersection counts</a:t>
            </a:r>
          </a:p>
          <a:p>
            <a:pPr eaLnBrk="0" hangingPunct="0">
              <a:lnSpc>
                <a:spcPct val="60000"/>
              </a:lnSpc>
              <a:spcBef>
                <a:spcPct val="50000"/>
              </a:spcBef>
            </a:pPr>
            <a:r>
              <a:rPr lang="en-US" sz="1800" dirty="0">
                <a:latin typeface="Arial" pitchFamily="-100" charset="0"/>
                <a:ea typeface="ＭＳ Ｐゴシック" pitchFamily="-100" charset="-128"/>
              </a:rPr>
              <a:t>phenomena 	</a:t>
            </a:r>
            <a:r>
              <a:rPr lang="en-US" sz="1800" dirty="0" smtClean="0">
                <a:latin typeface="Arial" pitchFamily="-100" charset="0"/>
                <a:ea typeface="ＭＳ Ｐゴシック" pitchFamily="-100" charset="-128"/>
              </a:rPr>
              <a:t>			traffic </a:t>
            </a:r>
            <a:r>
              <a:rPr lang="en-US" sz="1800" dirty="0">
                <a:latin typeface="Arial" pitchFamily="-100" charset="0"/>
                <a:ea typeface="ＭＳ Ｐゴシック" pitchFamily="-100" charset="-128"/>
              </a:rPr>
              <a:t>moving in various directions.</a:t>
            </a:r>
          </a:p>
          <a:p>
            <a:pPr eaLnBrk="0" hangingPunct="0">
              <a:lnSpc>
                <a:spcPct val="60000"/>
              </a:lnSpc>
              <a:spcBef>
                <a:spcPct val="50000"/>
              </a:spcBef>
            </a:pPr>
            <a:endParaRPr lang="en-US" sz="1800" dirty="0">
              <a:latin typeface="Arial" pitchFamily="-100" charset="0"/>
              <a:ea typeface="ＭＳ Ｐゴシック" pitchFamily="-100" charset="-128"/>
            </a:endParaRPr>
          </a:p>
          <a:p>
            <a:pPr eaLnBrk="0" hangingPunct="0">
              <a:lnSpc>
                <a:spcPct val="60000"/>
              </a:lnSpc>
              <a:spcBef>
                <a:spcPct val="50000"/>
              </a:spcBef>
            </a:pPr>
            <a:r>
              <a:rPr lang="en-US" sz="1800" dirty="0">
                <a:latin typeface="Arial" pitchFamily="-100" charset="0"/>
                <a:ea typeface="ＭＳ Ｐゴシック" pitchFamily="-100" charset="-128"/>
              </a:rPr>
              <a:t>Machines watching </a:t>
            </a:r>
            <a:r>
              <a:rPr lang="en-US" sz="1800" dirty="0" smtClean="0">
                <a:latin typeface="Arial" pitchFamily="-100" charset="0"/>
                <a:ea typeface="ＭＳ Ｐゴシック" pitchFamily="-100" charset="-128"/>
              </a:rPr>
              <a:t>		Move </a:t>
            </a:r>
            <a:r>
              <a:rPr lang="en-US" sz="1800" dirty="0">
                <a:latin typeface="Arial" pitchFamily="-100" charset="0"/>
                <a:ea typeface="ＭＳ Ｐゴシック" pitchFamily="-100" charset="-128"/>
              </a:rPr>
              <a:t>or videotape cameras record behavior</a:t>
            </a:r>
          </a:p>
          <a:p>
            <a:pPr eaLnBrk="0" hangingPunct="0">
              <a:lnSpc>
                <a:spcPct val="60000"/>
              </a:lnSpc>
              <a:spcBef>
                <a:spcPct val="50000"/>
              </a:spcBef>
            </a:pPr>
            <a:r>
              <a:rPr lang="en-US" sz="1800" dirty="0">
                <a:latin typeface="Arial" pitchFamily="-100" charset="0"/>
                <a:ea typeface="ＭＳ Ｐゴシック" pitchFamily="-100" charset="-128"/>
              </a:rPr>
              <a:t>people		</a:t>
            </a:r>
            <a:r>
              <a:rPr lang="en-US" sz="1800" dirty="0" smtClean="0">
                <a:latin typeface="Arial" pitchFamily="-100" charset="0"/>
                <a:ea typeface="ＭＳ Ｐゴシック" pitchFamily="-100" charset="-128"/>
              </a:rPr>
              <a:t>			as </a:t>
            </a:r>
            <a:r>
              <a:rPr lang="en-US" sz="1800" dirty="0">
                <a:latin typeface="Arial" pitchFamily="-100" charset="0"/>
                <a:ea typeface="ＭＳ Ｐゴシック" pitchFamily="-100" charset="-128"/>
              </a:rPr>
              <a:t>in people-watching-people example.</a:t>
            </a:r>
          </a:p>
          <a:p>
            <a:pPr eaLnBrk="0" hangingPunct="0">
              <a:lnSpc>
                <a:spcPct val="60000"/>
              </a:lnSpc>
              <a:spcBef>
                <a:spcPct val="50000"/>
              </a:spcBef>
            </a:pPr>
            <a:endParaRPr lang="en-US" sz="1800" dirty="0">
              <a:latin typeface="Arial" pitchFamily="-100" charset="0"/>
              <a:ea typeface="ＭＳ Ｐゴシック" pitchFamily="-100" charset="-128"/>
            </a:endParaRPr>
          </a:p>
          <a:p>
            <a:pPr eaLnBrk="0" hangingPunct="0">
              <a:lnSpc>
                <a:spcPct val="60000"/>
              </a:lnSpc>
              <a:spcBef>
                <a:spcPct val="50000"/>
              </a:spcBef>
            </a:pPr>
            <a:r>
              <a:rPr lang="en-US" sz="1800" dirty="0">
                <a:latin typeface="Arial" pitchFamily="-100" charset="0"/>
                <a:ea typeface="ＭＳ Ｐゴシック" pitchFamily="-100" charset="-128"/>
              </a:rPr>
              <a:t>Machines watching </a:t>
            </a:r>
            <a:r>
              <a:rPr lang="en-US" sz="1800" dirty="0" smtClean="0">
                <a:latin typeface="Arial" pitchFamily="-100" charset="0"/>
                <a:ea typeface="ＭＳ Ｐゴシック" pitchFamily="-100" charset="-128"/>
              </a:rPr>
              <a:t>		Traffic</a:t>
            </a:r>
            <a:r>
              <a:rPr lang="en-US" sz="1800" dirty="0">
                <a:latin typeface="Arial" pitchFamily="-100" charset="0"/>
                <a:ea typeface="ＭＳ Ｐゴシック" pitchFamily="-100" charset="-128"/>
              </a:rPr>
              <a:t>-counting machines monitor </a:t>
            </a:r>
            <a:r>
              <a:rPr lang="en-US" sz="1800" dirty="0" smtClean="0">
                <a:latin typeface="Arial" pitchFamily="-100" charset="0"/>
                <a:ea typeface="ＭＳ Ｐゴシック" pitchFamily="-100" charset="-128"/>
              </a:rPr>
              <a:t>traffic flow. </a:t>
            </a:r>
            <a:r>
              <a:rPr lang="en-US" sz="1800" dirty="0">
                <a:latin typeface="Arial" pitchFamily="-100" charset="0"/>
                <a:ea typeface="ＭＳ Ｐゴシック" pitchFamily="-100" charset="-128"/>
              </a:rPr>
              <a:t>phenomena 	</a:t>
            </a:r>
            <a:r>
              <a:rPr lang="en-US" sz="1800" dirty="0" smtClean="0">
                <a:latin typeface="Arial" pitchFamily="-100" charset="0"/>
                <a:ea typeface="ＭＳ Ｐゴシック" pitchFamily="-100" charset="-128"/>
              </a:rPr>
              <a:t>	</a:t>
            </a:r>
            <a:endParaRPr lang="en-US" sz="1800" dirty="0">
              <a:latin typeface="Arial" pitchFamily="-100" charset="0"/>
              <a:ea typeface="ＭＳ Ｐゴシック" pitchFamily="-100" charset="-128"/>
            </a:endParaRPr>
          </a:p>
        </p:txBody>
      </p:sp>
      <p:sp>
        <p:nvSpPr>
          <p:cNvPr id="26630" name="Line 9"/>
          <p:cNvSpPr>
            <a:spLocks noChangeShapeType="1"/>
          </p:cNvSpPr>
          <p:nvPr/>
        </p:nvSpPr>
        <p:spPr bwMode="auto">
          <a:xfrm>
            <a:off x="1066800" y="2286000"/>
            <a:ext cx="7391400" cy="0"/>
          </a:xfrm>
          <a:prstGeom prst="line">
            <a:avLst/>
          </a:prstGeom>
          <a:noFill/>
          <a:ln w="12700">
            <a:solidFill>
              <a:schemeClr val="tx1"/>
            </a:solidFill>
            <a:round/>
            <a:headEnd/>
            <a:tailEnd/>
          </a:ln>
        </p:spPr>
        <p:txBody>
          <a:bodyPr>
            <a:prstTxWarp prst="textNoShape">
              <a:avLst/>
            </a:prstTxWarp>
          </a:bodyPr>
          <a:lstStyle/>
          <a:p>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marL="320040" indent="-320040" eaLnBrk="1" fontAlgn="auto" hangingPunct="1">
              <a:spcAft>
                <a:spcPts val="0"/>
              </a:spcAft>
              <a:buClr>
                <a:schemeClr val="accent6">
                  <a:lumMod val="75000"/>
                </a:schemeClr>
              </a:buClr>
              <a:buFont typeface="Georgia" pitchFamily="18" charset="0"/>
              <a:buChar char="*"/>
              <a:defRPr/>
            </a:pPr>
            <a:r>
              <a:rPr lang="en-US" altLang="en-US" dirty="0" smtClean="0">
                <a:latin typeface="Arial" panose="020B0604020202020204" pitchFamily="34" charset="0"/>
                <a:ea typeface="+mj-ea"/>
                <a:cs typeface="Arial" panose="020B0604020202020204" pitchFamily="34" charset="0"/>
              </a:rPr>
              <a:t>Types of observation</a:t>
            </a:r>
          </a:p>
        </p:txBody>
      </p:sp>
      <p:sp>
        <p:nvSpPr>
          <p:cNvPr id="27651" name="Rectangle 3"/>
          <p:cNvSpPr>
            <a:spLocks noGrp="1" noChangeArrowheads="1"/>
          </p:cNvSpPr>
          <p:nvPr>
            <p:ph type="body" idx="4294967295"/>
          </p:nvPr>
        </p:nvSpPr>
        <p:spPr>
          <a:xfrm>
            <a:off x="611188" y="1341438"/>
            <a:ext cx="8532812" cy="3763962"/>
          </a:xfrm>
        </p:spPr>
        <p:txBody>
          <a:bodyPr/>
          <a:lstStyle/>
          <a:p>
            <a:pPr eaLnBrk="1" hangingPunct="1">
              <a:buFontTx/>
              <a:buNone/>
            </a:pPr>
            <a:r>
              <a:rPr lang="en-US" sz="2600" dirty="0">
                <a:latin typeface="Arial" pitchFamily="-100" charset="0"/>
                <a:ea typeface="Arial" pitchFamily="-100" charset="0"/>
                <a:cs typeface="Arial" pitchFamily="-100" charset="0"/>
              </a:rPr>
              <a:t>Structured   			       </a:t>
            </a:r>
            <a:r>
              <a:rPr lang="en-US" sz="2600" dirty="0" smtClean="0">
                <a:latin typeface="Arial" pitchFamily="-100" charset="0"/>
                <a:ea typeface="Arial" pitchFamily="-100" charset="0"/>
                <a:cs typeface="Arial" pitchFamily="-100" charset="0"/>
              </a:rPr>
              <a:t> 		Unstructured</a:t>
            </a:r>
            <a:endParaRPr lang="en-US" sz="2600" dirty="0">
              <a:latin typeface="Arial" pitchFamily="-100" charset="0"/>
              <a:ea typeface="Arial" pitchFamily="-100" charset="0"/>
              <a:cs typeface="Arial" pitchFamily="-100" charset="0"/>
            </a:endParaRPr>
          </a:p>
        </p:txBody>
      </p:sp>
      <p:sp>
        <p:nvSpPr>
          <p:cNvPr id="27652" name="AutoShape 4"/>
          <p:cNvSpPr>
            <a:spLocks noChangeArrowheads="1"/>
          </p:cNvSpPr>
          <p:nvPr/>
        </p:nvSpPr>
        <p:spPr bwMode="auto">
          <a:xfrm>
            <a:off x="3505200" y="1524000"/>
            <a:ext cx="1676400" cy="381000"/>
          </a:xfrm>
          <a:prstGeom prst="rightArrow">
            <a:avLst>
              <a:gd name="adj1" fmla="val 50000"/>
              <a:gd name="adj2" fmla="val 110000"/>
            </a:avLst>
          </a:prstGeom>
          <a:solidFill>
            <a:schemeClr val="accent1"/>
          </a:solidFill>
          <a:ln w="9525">
            <a:solidFill>
              <a:schemeClr val="tx1"/>
            </a:solidFill>
            <a:miter lim="800000"/>
            <a:headEnd/>
            <a:tailEnd/>
          </a:ln>
        </p:spPr>
        <p:txBody>
          <a:bodyPr wrap="none" anchor="ctr">
            <a:prstTxWarp prst="textNoShape">
              <a:avLst/>
            </a:prstTxWarp>
          </a:bodyPr>
          <a:lstStyle/>
          <a:p>
            <a:endParaRPr lang="en-US" sz="3200">
              <a:latin typeface="HandelGotDBol" charset="0"/>
            </a:endParaRPr>
          </a:p>
        </p:txBody>
      </p:sp>
      <p:sp>
        <p:nvSpPr>
          <p:cNvPr id="27653" name="Text Box 5"/>
          <p:cNvSpPr txBox="1">
            <a:spLocks noChangeArrowheads="1"/>
          </p:cNvSpPr>
          <p:nvPr/>
        </p:nvSpPr>
        <p:spPr bwMode="auto">
          <a:xfrm>
            <a:off x="250825" y="5029200"/>
            <a:ext cx="8713788" cy="1230313"/>
          </a:xfrm>
          <a:prstGeom prst="rect">
            <a:avLst/>
          </a:prstGeom>
          <a:noFill/>
          <a:ln w="9525">
            <a:noFill/>
            <a:miter lim="800000"/>
            <a:headEnd/>
            <a:tailEnd/>
          </a:ln>
        </p:spPr>
        <p:txBody>
          <a:bodyPr>
            <a:prstTxWarp prst="textNoShape">
              <a:avLst/>
            </a:prstTxWarp>
            <a:spAutoFit/>
          </a:bodyPr>
          <a:lstStyle/>
          <a:p>
            <a:pPr eaLnBrk="0" hangingPunct="0">
              <a:spcBef>
                <a:spcPct val="50000"/>
              </a:spcBef>
            </a:pPr>
            <a:endParaRPr lang="en-US" i="1">
              <a:latin typeface="Arial" pitchFamily="-100" charset="0"/>
            </a:endParaRPr>
          </a:p>
          <a:p>
            <a:pPr eaLnBrk="0" hangingPunct="0">
              <a:spcBef>
                <a:spcPct val="50000"/>
              </a:spcBef>
            </a:pPr>
            <a:r>
              <a:rPr lang="en-US" sz="2000" i="1">
                <a:latin typeface="Arial" pitchFamily="-100" charset="0"/>
              </a:rPr>
              <a:t>Observing what does not happen may be as important as observing what does happen.</a:t>
            </a:r>
            <a:endParaRPr lang="en-US" sz="2000" i="1"/>
          </a:p>
        </p:txBody>
      </p:sp>
      <p:sp>
        <p:nvSpPr>
          <p:cNvPr id="27654" name="Text Box 6"/>
          <p:cNvSpPr txBox="1">
            <a:spLocks noChangeArrowheads="1"/>
          </p:cNvSpPr>
          <p:nvPr/>
        </p:nvSpPr>
        <p:spPr bwMode="auto">
          <a:xfrm>
            <a:off x="1371600" y="1997075"/>
            <a:ext cx="2057400" cy="457200"/>
          </a:xfrm>
          <a:prstGeom prst="rect">
            <a:avLst/>
          </a:prstGeom>
          <a:noFill/>
          <a:ln w="9525">
            <a:noFill/>
            <a:miter lim="800000"/>
            <a:headEnd/>
            <a:tailEnd/>
          </a:ln>
        </p:spPr>
        <p:txBody>
          <a:bodyPr>
            <a:prstTxWarp prst="textNoShape">
              <a:avLst/>
            </a:prstTxWarp>
            <a:spAutoFit/>
          </a:bodyPr>
          <a:lstStyle/>
          <a:p>
            <a:pPr eaLnBrk="0" hangingPunct="0">
              <a:spcBef>
                <a:spcPct val="50000"/>
              </a:spcBef>
            </a:pPr>
            <a:r>
              <a:rPr lang="en-US" dirty="0">
                <a:latin typeface="Albertus Extra Bold" charset="0"/>
              </a:rPr>
              <a:t>Looking for</a:t>
            </a:r>
            <a:endParaRPr lang="en-US" dirty="0"/>
          </a:p>
        </p:txBody>
      </p:sp>
      <p:sp>
        <p:nvSpPr>
          <p:cNvPr id="27655" name="Text Box 7"/>
          <p:cNvSpPr txBox="1">
            <a:spLocks noChangeArrowheads="1"/>
          </p:cNvSpPr>
          <p:nvPr/>
        </p:nvSpPr>
        <p:spPr bwMode="auto">
          <a:xfrm>
            <a:off x="5791200" y="1981200"/>
            <a:ext cx="2057400" cy="457200"/>
          </a:xfrm>
          <a:prstGeom prst="rect">
            <a:avLst/>
          </a:prstGeom>
          <a:noFill/>
          <a:ln w="9525">
            <a:noFill/>
            <a:miter lim="800000"/>
            <a:headEnd/>
            <a:tailEnd/>
          </a:ln>
        </p:spPr>
        <p:txBody>
          <a:bodyPr>
            <a:prstTxWarp prst="textNoShape">
              <a:avLst/>
            </a:prstTxWarp>
            <a:spAutoFit/>
          </a:bodyPr>
          <a:lstStyle/>
          <a:p>
            <a:pPr eaLnBrk="0" hangingPunct="0">
              <a:spcBef>
                <a:spcPct val="50000"/>
              </a:spcBef>
            </a:pPr>
            <a:r>
              <a:rPr lang="en-US">
                <a:latin typeface="Albertus Extra Bold" charset="0"/>
              </a:rPr>
              <a:t>Looking at</a:t>
            </a:r>
            <a:endParaRPr lang="en-US"/>
          </a:p>
        </p:txBody>
      </p:sp>
      <p:sp>
        <p:nvSpPr>
          <p:cNvPr id="27656" name="TextBox 7"/>
          <p:cNvSpPr txBox="1">
            <a:spLocks noChangeArrowheads="1"/>
          </p:cNvSpPr>
          <p:nvPr/>
        </p:nvSpPr>
        <p:spPr bwMode="auto">
          <a:xfrm>
            <a:off x="1371600" y="2438400"/>
            <a:ext cx="3136900" cy="2554288"/>
          </a:xfrm>
          <a:prstGeom prst="rect">
            <a:avLst/>
          </a:prstGeom>
          <a:noFill/>
          <a:ln w="9525">
            <a:noFill/>
            <a:miter lim="800000"/>
            <a:headEnd/>
            <a:tailEnd/>
          </a:ln>
        </p:spPr>
        <p:txBody>
          <a:bodyPr>
            <a:prstTxWarp prst="textNoShape">
              <a:avLst/>
            </a:prstTxWarp>
            <a:spAutoFit/>
          </a:bodyPr>
          <a:lstStyle/>
          <a:p>
            <a:r>
              <a:rPr lang="en-US" sz="2000" dirty="0">
                <a:solidFill>
                  <a:srgbClr val="FF0000"/>
                </a:solidFill>
                <a:latin typeface="Arial" pitchFamily="-100" charset="0"/>
              </a:rPr>
              <a:t>Sometimes we have something specific we want to observe – leadership skills; level of </a:t>
            </a:r>
            <a:r>
              <a:rPr lang="en-US" sz="2000" dirty="0" smtClean="0">
                <a:solidFill>
                  <a:srgbClr val="FF0000"/>
                </a:solidFill>
                <a:latin typeface="Arial" pitchFamily="-100" charset="0"/>
              </a:rPr>
              <a:t>participation </a:t>
            </a:r>
            <a:r>
              <a:rPr lang="en-US" sz="2000" dirty="0">
                <a:solidFill>
                  <a:srgbClr val="FF0000"/>
                </a:solidFill>
                <a:latin typeface="Arial" pitchFamily="-100" charset="0"/>
              </a:rPr>
              <a:t>etc.   </a:t>
            </a:r>
          </a:p>
          <a:p>
            <a:r>
              <a:rPr lang="en-US" sz="2000" dirty="0">
                <a:solidFill>
                  <a:srgbClr val="FF0000"/>
                </a:solidFill>
                <a:latin typeface="Arial" pitchFamily="-100" charset="0"/>
              </a:rPr>
              <a:t>We use a structured, preset guide of what to observe or a checklist</a:t>
            </a:r>
            <a:r>
              <a:rPr lang="en-US" sz="2000" dirty="0">
                <a:latin typeface="Arial" pitchFamily="-100" charset="0"/>
              </a:rPr>
              <a:t>.  </a:t>
            </a:r>
          </a:p>
        </p:txBody>
      </p:sp>
      <p:sp>
        <p:nvSpPr>
          <p:cNvPr id="27657" name="TextBox 8"/>
          <p:cNvSpPr txBox="1">
            <a:spLocks noChangeArrowheads="1"/>
          </p:cNvSpPr>
          <p:nvPr/>
        </p:nvSpPr>
        <p:spPr bwMode="auto">
          <a:xfrm>
            <a:off x="5791200" y="2438400"/>
            <a:ext cx="2971800" cy="2554288"/>
          </a:xfrm>
          <a:prstGeom prst="rect">
            <a:avLst/>
          </a:prstGeom>
          <a:noFill/>
          <a:ln w="9525">
            <a:noFill/>
            <a:miter lim="800000"/>
            <a:headEnd/>
            <a:tailEnd/>
          </a:ln>
        </p:spPr>
        <p:txBody>
          <a:bodyPr>
            <a:prstTxWarp prst="textNoShape">
              <a:avLst/>
            </a:prstTxWarp>
            <a:spAutoFit/>
          </a:bodyPr>
          <a:lstStyle/>
          <a:p>
            <a:r>
              <a:rPr lang="en-US" sz="2000" dirty="0">
                <a:solidFill>
                  <a:srgbClr val="FF0000"/>
                </a:solidFill>
                <a:latin typeface="Arial" pitchFamily="-100" charset="0"/>
              </a:rPr>
              <a:t>Sometimes we want to see what is naturally occurring or exists without predetermined ideas.  We use have an open-ended approach to observation and record all that we </a:t>
            </a:r>
            <a:r>
              <a:rPr lang="en-US" sz="2000" dirty="0" smtClean="0">
                <a:solidFill>
                  <a:srgbClr val="FF0000"/>
                </a:solidFill>
                <a:latin typeface="Arial" pitchFamily="-100" charset="0"/>
              </a:rPr>
              <a:t>observe.</a:t>
            </a:r>
            <a:endParaRPr lang="en-US" sz="2000" dirty="0">
              <a:solidFill>
                <a:srgbClr val="FF0000"/>
              </a:solidFill>
              <a:latin typeface="Arial" pitchFamily="-100"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smtClean="0"/>
              <a:t>Your role in observation</a:t>
            </a:r>
            <a:endParaRPr lang="en-US" dirty="0" smtClean="0"/>
          </a:p>
        </p:txBody>
      </p:sp>
      <p:sp>
        <p:nvSpPr>
          <p:cNvPr id="29699" name="Rectangle 3"/>
          <p:cNvSpPr>
            <a:spLocks noGrp="1" noChangeArrowheads="1"/>
          </p:cNvSpPr>
          <p:nvPr>
            <p:ph type="body" idx="1"/>
          </p:nvPr>
        </p:nvSpPr>
        <p:spPr/>
        <p:txBody>
          <a:bodyPr>
            <a:normAutofit lnSpcReduction="10000"/>
          </a:bodyPr>
          <a:lstStyle/>
          <a:p>
            <a:r>
              <a:rPr lang="en-US" dirty="0" smtClean="0"/>
              <a:t>Non-participant observation. Researcher is not part of the activity taking place, but simply observes. May be identified as observer/research.</a:t>
            </a:r>
          </a:p>
          <a:p>
            <a:endParaRPr lang="en-US" dirty="0" smtClean="0"/>
          </a:p>
          <a:p>
            <a:r>
              <a:rPr lang="en-US" dirty="0" smtClean="0"/>
              <a:t>Participant observer. Researcher takes part in community, organization, or activity. Researcher attempts to learn what it is like to be part of the community, organization, or participate in the activity.</a:t>
            </a:r>
          </a:p>
          <a:p>
            <a:endParaRPr lang="en-US" dirty="0" smtClean="0"/>
          </a:p>
          <a:p>
            <a:r>
              <a:rPr lang="en-US" dirty="0" smtClean="0"/>
              <a:t>In your study you will be a non-participant observer, but you will be overt – a ‘fly-on-the-wall’. How will you deal with interested children?</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2" name="Rectangle 4"/>
          <p:cNvSpPr>
            <a:spLocks noChangeArrowheads="1"/>
          </p:cNvSpPr>
          <p:nvPr/>
        </p:nvSpPr>
        <p:spPr bwMode="auto">
          <a:xfrm>
            <a:off x="217488" y="522288"/>
            <a:ext cx="8686800" cy="533400"/>
          </a:xfrm>
          <a:prstGeom prst="rect">
            <a:avLst/>
          </a:prstGeom>
          <a:noFill/>
          <a:ln w="9525">
            <a:noFill/>
            <a:miter lim="800000"/>
            <a:headEnd/>
            <a:tailEnd/>
          </a:ln>
        </p:spPr>
        <p:txBody>
          <a:bodyPr anchor="ctr">
            <a:prstTxWarp prst="textNoShape">
              <a:avLst/>
            </a:prstTxWarp>
          </a:bodyPr>
          <a:lstStyle/>
          <a:p>
            <a:pPr algn="ctr"/>
            <a:r>
              <a:rPr lang="en-US" sz="3800">
                <a:solidFill>
                  <a:schemeClr val="tx2"/>
                </a:solidFill>
                <a:latin typeface="Arial" pitchFamily="-100" charset="0"/>
                <a:ea typeface="ＭＳ Ｐゴシック" pitchFamily="-100" charset="-128"/>
              </a:rPr>
              <a:t>Variations in Approaches to Observation</a:t>
            </a:r>
          </a:p>
        </p:txBody>
      </p:sp>
      <p:sp>
        <p:nvSpPr>
          <p:cNvPr id="30723" name="Line 5"/>
          <p:cNvSpPr>
            <a:spLocks noChangeShapeType="1"/>
          </p:cNvSpPr>
          <p:nvPr/>
        </p:nvSpPr>
        <p:spPr bwMode="auto">
          <a:xfrm>
            <a:off x="4675188" y="4484688"/>
            <a:ext cx="0" cy="1993900"/>
          </a:xfrm>
          <a:prstGeom prst="line">
            <a:avLst/>
          </a:prstGeom>
          <a:noFill/>
          <a:ln w="9525">
            <a:solidFill>
              <a:schemeClr val="tx1"/>
            </a:solidFill>
            <a:round/>
            <a:headEnd/>
            <a:tailEnd/>
          </a:ln>
        </p:spPr>
        <p:txBody>
          <a:bodyPr>
            <a:prstTxWarp prst="textNoShape">
              <a:avLst/>
            </a:prstTxWarp>
          </a:bodyPr>
          <a:lstStyle/>
          <a:p>
            <a:endParaRPr lang="en-US"/>
          </a:p>
        </p:txBody>
      </p:sp>
      <p:grpSp>
        <p:nvGrpSpPr>
          <p:cNvPr id="2" name="Group 6"/>
          <p:cNvGrpSpPr>
            <a:grpSpLocks/>
          </p:cNvGrpSpPr>
          <p:nvPr/>
        </p:nvGrpSpPr>
        <p:grpSpPr bwMode="auto">
          <a:xfrm>
            <a:off x="457200" y="1524000"/>
            <a:ext cx="8255000" cy="4962525"/>
            <a:chOff x="295" y="679"/>
            <a:chExt cx="5200" cy="3126"/>
          </a:xfrm>
        </p:grpSpPr>
        <p:sp>
          <p:nvSpPr>
            <p:cNvPr id="30725" name="Text Box 7"/>
            <p:cNvSpPr txBox="1">
              <a:spLocks noChangeArrowheads="1"/>
            </p:cNvSpPr>
            <p:nvPr/>
          </p:nvSpPr>
          <p:spPr bwMode="auto">
            <a:xfrm>
              <a:off x="295" y="2907"/>
              <a:ext cx="5198" cy="294"/>
            </a:xfrm>
            <a:prstGeom prst="rect">
              <a:avLst/>
            </a:prstGeom>
            <a:noFill/>
            <a:ln w="9525">
              <a:solidFill>
                <a:schemeClr val="tx1"/>
              </a:solidFill>
              <a:miter lim="800000"/>
              <a:headEnd/>
              <a:tailEnd/>
            </a:ln>
          </p:spPr>
          <p:txBody>
            <a:bodyPr>
              <a:prstTxWarp prst="textNoShape">
                <a:avLst/>
              </a:prstTxWarp>
              <a:spAutoFit/>
            </a:bodyPr>
            <a:lstStyle/>
            <a:p>
              <a:pPr>
                <a:tabLst>
                  <a:tab pos="1828800" algn="ctr"/>
                  <a:tab pos="6057900" algn="ctr"/>
                </a:tabLst>
              </a:pPr>
              <a:r>
                <a:rPr lang="en-US" sz="1200">
                  <a:latin typeface="Arial" pitchFamily="-100" charset="0"/>
                  <a:ea typeface="ＭＳ Ｐゴシック" pitchFamily="-100" charset="-128"/>
                </a:rPr>
                <a:t>	A single observation of limited	Multiple observations; long-term</a:t>
              </a:r>
            </a:p>
            <a:p>
              <a:pPr>
                <a:tabLst>
                  <a:tab pos="1828800" algn="ctr"/>
                  <a:tab pos="6057900" algn="ctr"/>
                </a:tabLst>
              </a:pPr>
              <a:r>
                <a:rPr lang="en-US" sz="1200">
                  <a:latin typeface="Arial" pitchFamily="-100" charset="0"/>
                  <a:ea typeface="ＭＳ Ｐゴシック" pitchFamily="-100" charset="-128"/>
                </a:rPr>
                <a:t>	duration (e.g., 30 minutes).	duration (e.g., months, even years).</a:t>
              </a:r>
            </a:p>
          </p:txBody>
        </p:sp>
        <p:sp>
          <p:nvSpPr>
            <p:cNvPr id="30726" name="Text Box 8"/>
            <p:cNvSpPr txBox="1">
              <a:spLocks noChangeArrowheads="1"/>
            </p:cNvSpPr>
            <p:nvPr/>
          </p:nvSpPr>
          <p:spPr bwMode="auto">
            <a:xfrm>
              <a:off x="295" y="3396"/>
              <a:ext cx="5198" cy="409"/>
            </a:xfrm>
            <a:prstGeom prst="rect">
              <a:avLst/>
            </a:prstGeom>
            <a:noFill/>
            <a:ln w="9525">
              <a:solidFill>
                <a:schemeClr val="tx1"/>
              </a:solidFill>
              <a:miter lim="800000"/>
              <a:headEnd/>
              <a:tailEnd/>
            </a:ln>
          </p:spPr>
          <p:txBody>
            <a:bodyPr>
              <a:prstTxWarp prst="textNoShape">
                <a:avLst/>
              </a:prstTxWarp>
              <a:spAutoFit/>
            </a:bodyPr>
            <a:lstStyle/>
            <a:p>
              <a:pPr>
                <a:tabLst>
                  <a:tab pos="1828800" algn="ctr"/>
                  <a:tab pos="6057900" algn="ctr"/>
                </a:tabLst>
              </a:pPr>
              <a:r>
                <a:rPr lang="en-US" sz="1200">
                  <a:latin typeface="Arial" pitchFamily="-100" charset="0"/>
                  <a:ea typeface="ＭＳ Ｐゴシック" pitchFamily="-100" charset="-128"/>
                </a:rPr>
                <a:t>	Narrow focus: Only a single	Broad focus: Holistic view of the activity or</a:t>
              </a:r>
            </a:p>
            <a:p>
              <a:pPr>
                <a:tabLst>
                  <a:tab pos="1828800" algn="ctr"/>
                  <a:tab pos="6057900" algn="ctr"/>
                </a:tabLst>
              </a:pPr>
              <a:r>
                <a:rPr lang="en-US" sz="1200">
                  <a:latin typeface="Arial" pitchFamily="-100" charset="0"/>
                  <a:ea typeface="ＭＳ Ｐゴシック" pitchFamily="-100" charset="-128"/>
                </a:rPr>
                <a:t>	element or characteristic is observed.	characteristic being observed and all of</a:t>
              </a:r>
            </a:p>
            <a:p>
              <a:pPr>
                <a:tabLst>
                  <a:tab pos="1828800" algn="ctr"/>
                  <a:tab pos="6057900" algn="ctr"/>
                </a:tabLst>
              </a:pPr>
              <a:r>
                <a:rPr lang="en-US" sz="1200">
                  <a:latin typeface="Arial" pitchFamily="-100" charset="0"/>
                  <a:ea typeface="ＭＳ Ｐゴシック" pitchFamily="-100" charset="-128"/>
                </a:rPr>
                <a:t>		its elements is sought.</a:t>
              </a:r>
            </a:p>
          </p:txBody>
        </p:sp>
        <p:grpSp>
          <p:nvGrpSpPr>
            <p:cNvPr id="3" name="Group 9"/>
            <p:cNvGrpSpPr>
              <a:grpSpLocks/>
            </p:cNvGrpSpPr>
            <p:nvPr/>
          </p:nvGrpSpPr>
          <p:grpSpPr bwMode="auto">
            <a:xfrm>
              <a:off x="295" y="679"/>
              <a:ext cx="5200" cy="2231"/>
              <a:chOff x="295" y="679"/>
              <a:chExt cx="5200" cy="2231"/>
            </a:xfrm>
          </p:grpSpPr>
          <p:sp>
            <p:nvSpPr>
              <p:cNvPr id="30729" name="Text Box 10"/>
              <p:cNvSpPr txBox="1">
                <a:spLocks noChangeArrowheads="1"/>
              </p:cNvSpPr>
              <p:nvPr/>
            </p:nvSpPr>
            <p:spPr bwMode="auto">
              <a:xfrm>
                <a:off x="295" y="2076"/>
                <a:ext cx="5198" cy="639"/>
              </a:xfrm>
              <a:prstGeom prst="rect">
                <a:avLst/>
              </a:prstGeom>
              <a:noFill/>
              <a:ln w="9525">
                <a:solidFill>
                  <a:schemeClr val="tx1"/>
                </a:solidFill>
                <a:miter lim="800000"/>
                <a:headEnd/>
                <a:tailEnd/>
              </a:ln>
            </p:spPr>
            <p:txBody>
              <a:bodyPr>
                <a:prstTxWarp prst="textNoShape">
                  <a:avLst/>
                </a:prstTxWarp>
                <a:spAutoFit/>
              </a:bodyPr>
              <a:lstStyle/>
              <a:p>
                <a:pPr>
                  <a:tabLst>
                    <a:tab pos="1028700" algn="ctr"/>
                    <a:tab pos="3086100" algn="ctr"/>
                    <a:tab pos="5029200" algn="ctr"/>
                    <a:tab pos="7086600" algn="ctr"/>
                  </a:tabLst>
                </a:pPr>
                <a:r>
                  <a:rPr lang="en-US" sz="1200">
                    <a:latin typeface="Arial" pitchFamily="-100" charset="0"/>
                    <a:ea typeface="ＭＳ Ｐゴシック" pitchFamily="-100" charset="-128"/>
                  </a:rPr>
                  <a:t>	The purpose of the	The purpose of the 	No explanation is	False explanations are</a:t>
                </a:r>
              </a:p>
              <a:p>
                <a:pPr>
                  <a:tabLst>
                    <a:tab pos="1028700" algn="ctr"/>
                    <a:tab pos="3086100" algn="ctr"/>
                    <a:tab pos="5029200" algn="ctr"/>
                    <a:tab pos="7086600" algn="ctr"/>
                  </a:tabLst>
                </a:pPr>
                <a:r>
                  <a:rPr lang="en-US" sz="1200">
                    <a:latin typeface="Arial" pitchFamily="-100" charset="0"/>
                    <a:ea typeface="ＭＳ Ｐゴシック" pitchFamily="-100" charset="-128"/>
                  </a:rPr>
                  <a:t>	observation is fully explained	observation is	given to any of the	given; participants are</a:t>
                </a:r>
              </a:p>
              <a:p>
                <a:pPr>
                  <a:tabLst>
                    <a:tab pos="1028700" algn="ctr"/>
                    <a:tab pos="3086100" algn="ctr"/>
                    <a:tab pos="5029200" algn="ctr"/>
                    <a:tab pos="7086600" algn="ctr"/>
                  </a:tabLst>
                </a:pPr>
                <a:r>
                  <a:rPr lang="en-US" sz="1200">
                    <a:latin typeface="Arial" pitchFamily="-100" charset="0"/>
                    <a:ea typeface="ＭＳ Ｐゴシック" pitchFamily="-100" charset="-128"/>
                  </a:rPr>
                  <a:t>	to all involved.	explained to some of	participants.	deceived about the</a:t>
                </a:r>
              </a:p>
              <a:p>
                <a:pPr>
                  <a:tabLst>
                    <a:tab pos="1028700" algn="ctr"/>
                    <a:tab pos="3086100" algn="ctr"/>
                    <a:tab pos="5029200" algn="ctr"/>
                    <a:tab pos="7086600" algn="ctr"/>
                  </a:tabLst>
                </a:pPr>
                <a:r>
                  <a:rPr lang="en-US" sz="1200">
                    <a:latin typeface="Arial" pitchFamily="-100" charset="0"/>
                    <a:ea typeface="ＭＳ Ｐゴシック" pitchFamily="-100" charset="-128"/>
                  </a:rPr>
                  <a:t>		the participants.		purpose of the </a:t>
                </a:r>
              </a:p>
              <a:p>
                <a:pPr>
                  <a:tabLst>
                    <a:tab pos="1028700" algn="ctr"/>
                    <a:tab pos="3086100" algn="ctr"/>
                    <a:tab pos="5029200" algn="ctr"/>
                    <a:tab pos="7086600" algn="ctr"/>
                  </a:tabLst>
                </a:pPr>
                <a:r>
                  <a:rPr lang="en-US" sz="1200">
                    <a:latin typeface="Arial" pitchFamily="-100" charset="0"/>
                    <a:ea typeface="ＭＳ Ｐゴシック" pitchFamily="-100" charset="-128"/>
                  </a:rPr>
                  <a:t>				observation.</a:t>
                </a:r>
              </a:p>
            </p:txBody>
          </p:sp>
          <p:grpSp>
            <p:nvGrpSpPr>
              <p:cNvPr id="4" name="Group 11"/>
              <p:cNvGrpSpPr>
                <a:grpSpLocks/>
              </p:cNvGrpSpPr>
              <p:nvPr/>
            </p:nvGrpSpPr>
            <p:grpSpPr bwMode="auto">
              <a:xfrm>
                <a:off x="295" y="679"/>
                <a:ext cx="5200" cy="1208"/>
                <a:chOff x="295" y="679"/>
                <a:chExt cx="5200" cy="1208"/>
              </a:xfrm>
            </p:grpSpPr>
            <p:sp>
              <p:nvSpPr>
                <p:cNvPr id="30736" name="Text Box 12"/>
                <p:cNvSpPr txBox="1">
                  <a:spLocks noChangeArrowheads="1"/>
                </p:cNvSpPr>
                <p:nvPr/>
              </p:nvSpPr>
              <p:spPr bwMode="auto">
                <a:xfrm>
                  <a:off x="295" y="874"/>
                  <a:ext cx="5198" cy="294"/>
                </a:xfrm>
                <a:prstGeom prst="rect">
                  <a:avLst/>
                </a:prstGeom>
                <a:noFill/>
                <a:ln w="9525">
                  <a:solidFill>
                    <a:schemeClr val="tx1"/>
                  </a:solidFill>
                  <a:miter lim="800000"/>
                  <a:headEnd/>
                  <a:tailEnd/>
                </a:ln>
              </p:spPr>
              <p:txBody>
                <a:bodyPr>
                  <a:prstTxWarp prst="textNoShape">
                    <a:avLst/>
                  </a:prstTxWarp>
                  <a:spAutoFit/>
                </a:bodyPr>
                <a:lstStyle/>
                <a:p>
                  <a:pPr>
                    <a:tabLst>
                      <a:tab pos="1371600" algn="ctr"/>
                      <a:tab pos="4064000" algn="ctr"/>
                      <a:tab pos="6286500" algn="ctr"/>
                    </a:tabLst>
                  </a:pPr>
                  <a:r>
                    <a:rPr lang="en-US" sz="1200">
                      <a:latin typeface="Arial" pitchFamily="-100" charset="0"/>
                      <a:ea typeface="ＭＳ Ｐゴシック" pitchFamily="-100" charset="-128"/>
                    </a:rPr>
                    <a:t>	Full-participant	Partial	Onlooker;</a:t>
                  </a:r>
                </a:p>
                <a:p>
                  <a:pPr>
                    <a:tabLst>
                      <a:tab pos="1371600" algn="ctr"/>
                      <a:tab pos="4064000" algn="ctr"/>
                      <a:tab pos="6286500" algn="ctr"/>
                    </a:tabLst>
                  </a:pPr>
                  <a:r>
                    <a:rPr lang="en-US" sz="1200">
                      <a:latin typeface="Arial" pitchFamily="-100" charset="0"/>
                      <a:ea typeface="ＭＳ Ｐゴシック" pitchFamily="-100" charset="-128"/>
                    </a:rPr>
                    <a:t>	observation	participation	observer is an outsider</a:t>
                  </a:r>
                </a:p>
              </p:txBody>
            </p:sp>
            <p:sp>
              <p:nvSpPr>
                <p:cNvPr id="30737" name="Text Box 13"/>
                <p:cNvSpPr txBox="1">
                  <a:spLocks noChangeArrowheads="1"/>
                </p:cNvSpPr>
                <p:nvPr/>
              </p:nvSpPr>
              <p:spPr bwMode="auto">
                <a:xfrm>
                  <a:off x="295" y="1363"/>
                  <a:ext cx="5198" cy="524"/>
                </a:xfrm>
                <a:prstGeom prst="rect">
                  <a:avLst/>
                </a:prstGeom>
                <a:noFill/>
                <a:ln w="9525">
                  <a:solidFill>
                    <a:schemeClr val="tx1"/>
                  </a:solidFill>
                  <a:miter lim="800000"/>
                  <a:headEnd/>
                  <a:tailEnd/>
                </a:ln>
              </p:spPr>
              <p:txBody>
                <a:bodyPr>
                  <a:prstTxWarp prst="textNoShape">
                    <a:avLst/>
                  </a:prstTxWarp>
                  <a:spAutoFit/>
                </a:bodyPr>
                <a:lstStyle/>
                <a:p>
                  <a:pPr>
                    <a:tabLst>
                      <a:tab pos="1371600" algn="ctr"/>
                      <a:tab pos="4064000" algn="ctr"/>
                      <a:tab pos="6286500" algn="ctr"/>
                    </a:tabLst>
                  </a:pPr>
                  <a:r>
                    <a:rPr lang="en-US" sz="1200">
                      <a:latin typeface="Arial" pitchFamily="-100" charset="0"/>
                      <a:ea typeface="ＭＳ Ｐゴシック" pitchFamily="-100" charset="-128"/>
                    </a:rPr>
                    <a:t>	Participants know	Some but not	Participants do not know</a:t>
                  </a:r>
                </a:p>
                <a:p>
                  <a:pPr>
                    <a:tabLst>
                      <a:tab pos="1371600" algn="ctr"/>
                      <a:tab pos="4064000" algn="ctr"/>
                      <a:tab pos="6286500" algn="ctr"/>
                    </a:tabLst>
                  </a:pPr>
                  <a:r>
                    <a:rPr lang="en-US" sz="1200">
                      <a:latin typeface="Arial" pitchFamily="-100" charset="0"/>
                      <a:ea typeface="ＭＳ Ｐゴシック" pitchFamily="-100" charset="-128"/>
                    </a:rPr>
                    <a:t>	that observations are being	all of the	that observations are being</a:t>
                  </a:r>
                </a:p>
                <a:p>
                  <a:pPr>
                    <a:tabLst>
                      <a:tab pos="1371600" algn="ctr"/>
                      <a:tab pos="4064000" algn="ctr"/>
                      <a:tab pos="6286500" algn="ctr"/>
                    </a:tabLst>
                  </a:pPr>
                  <a:r>
                    <a:rPr lang="en-US" sz="1200">
                      <a:latin typeface="Arial" pitchFamily="-100" charset="0"/>
                      <a:ea typeface="ＭＳ Ｐゴシック" pitchFamily="-100" charset="-128"/>
                    </a:rPr>
                    <a:t>	made and they know who is	participants	made or that there is</a:t>
                  </a:r>
                </a:p>
                <a:p>
                  <a:pPr>
                    <a:tabLst>
                      <a:tab pos="1371600" algn="ctr"/>
                      <a:tab pos="4064000" algn="ctr"/>
                      <a:tab pos="6286500" algn="ctr"/>
                    </a:tabLst>
                  </a:pPr>
                  <a:r>
                    <a:rPr lang="en-US" sz="1200">
                      <a:latin typeface="Arial" pitchFamily="-100" charset="0"/>
                      <a:ea typeface="ＭＳ Ｐゴシック" pitchFamily="-100" charset="-128"/>
                    </a:rPr>
                    <a:t>	making them.	know the observer.	someone observing them.</a:t>
                  </a:r>
                </a:p>
              </p:txBody>
            </p:sp>
            <p:sp>
              <p:nvSpPr>
                <p:cNvPr id="30738" name="Line 14"/>
                <p:cNvSpPr>
                  <a:spLocks noChangeShapeType="1"/>
                </p:cNvSpPr>
                <p:nvPr/>
              </p:nvSpPr>
              <p:spPr bwMode="auto">
                <a:xfrm>
                  <a:off x="2024" y="880"/>
                  <a:ext cx="0" cy="1000"/>
                </a:xfrm>
                <a:prstGeom prst="line">
                  <a:avLst/>
                </a:prstGeom>
                <a:noFill/>
                <a:ln w="9525">
                  <a:solidFill>
                    <a:schemeClr val="tx1"/>
                  </a:solidFill>
                  <a:round/>
                  <a:headEnd/>
                  <a:tailEnd/>
                </a:ln>
              </p:spPr>
              <p:txBody>
                <a:bodyPr>
                  <a:prstTxWarp prst="textNoShape">
                    <a:avLst/>
                  </a:prstTxWarp>
                </a:bodyPr>
                <a:lstStyle/>
                <a:p>
                  <a:endParaRPr lang="en-US"/>
                </a:p>
              </p:txBody>
            </p:sp>
            <p:sp>
              <p:nvSpPr>
                <p:cNvPr id="30739" name="Line 15"/>
                <p:cNvSpPr>
                  <a:spLocks noChangeShapeType="1"/>
                </p:cNvSpPr>
                <p:nvPr/>
              </p:nvSpPr>
              <p:spPr bwMode="auto">
                <a:xfrm>
                  <a:off x="3569" y="881"/>
                  <a:ext cx="0" cy="1000"/>
                </a:xfrm>
                <a:prstGeom prst="line">
                  <a:avLst/>
                </a:prstGeom>
                <a:noFill/>
                <a:ln w="9525">
                  <a:solidFill>
                    <a:schemeClr val="tx1"/>
                  </a:solidFill>
                  <a:round/>
                  <a:headEnd/>
                  <a:tailEnd/>
                </a:ln>
              </p:spPr>
              <p:txBody>
                <a:bodyPr>
                  <a:prstTxWarp prst="textNoShape">
                    <a:avLst/>
                  </a:prstTxWarp>
                </a:bodyPr>
                <a:lstStyle/>
                <a:p>
                  <a:endParaRPr lang="en-US"/>
                </a:p>
              </p:txBody>
            </p:sp>
            <p:sp>
              <p:nvSpPr>
                <p:cNvPr id="30740" name="Text Box 16"/>
                <p:cNvSpPr txBox="1">
                  <a:spLocks noChangeArrowheads="1"/>
                </p:cNvSpPr>
                <p:nvPr/>
              </p:nvSpPr>
              <p:spPr bwMode="auto">
                <a:xfrm>
                  <a:off x="295" y="679"/>
                  <a:ext cx="5200" cy="198"/>
                </a:xfrm>
                <a:prstGeom prst="rect">
                  <a:avLst/>
                </a:prstGeom>
                <a:solidFill>
                  <a:schemeClr val="bg1"/>
                </a:solidFill>
                <a:ln w="9525">
                  <a:solidFill>
                    <a:schemeClr val="tx1"/>
                  </a:solidFill>
                  <a:miter lim="800000"/>
                  <a:headEnd/>
                  <a:tailEnd/>
                </a:ln>
              </p:spPr>
              <p:txBody>
                <a:bodyPr>
                  <a:prstTxWarp prst="textNoShape">
                    <a:avLst/>
                  </a:prstTxWarp>
                  <a:spAutoFit/>
                </a:bodyPr>
                <a:lstStyle/>
                <a:p>
                  <a:pPr algn="ctr"/>
                  <a:r>
                    <a:rPr lang="en-US" sz="1400" b="1">
                      <a:latin typeface="Arial" pitchFamily="-100" charset="0"/>
                      <a:ea typeface="ＭＳ Ｐゴシック" pitchFamily="-100" charset="-128"/>
                    </a:rPr>
                    <a:t>Role of the Observer</a:t>
                  </a:r>
                </a:p>
              </p:txBody>
            </p:sp>
            <p:sp>
              <p:nvSpPr>
                <p:cNvPr id="30741" name="Text Box 17"/>
                <p:cNvSpPr txBox="1">
                  <a:spLocks noChangeArrowheads="1"/>
                </p:cNvSpPr>
                <p:nvPr/>
              </p:nvSpPr>
              <p:spPr bwMode="auto">
                <a:xfrm>
                  <a:off x="295" y="1168"/>
                  <a:ext cx="5200" cy="198"/>
                </a:xfrm>
                <a:prstGeom prst="rect">
                  <a:avLst/>
                </a:prstGeom>
                <a:solidFill>
                  <a:schemeClr val="bg1"/>
                </a:solidFill>
                <a:ln w="9525">
                  <a:solidFill>
                    <a:schemeClr val="tx1"/>
                  </a:solidFill>
                  <a:miter lim="800000"/>
                  <a:headEnd/>
                  <a:tailEnd/>
                </a:ln>
              </p:spPr>
              <p:txBody>
                <a:bodyPr>
                  <a:prstTxWarp prst="textNoShape">
                    <a:avLst/>
                  </a:prstTxWarp>
                  <a:spAutoFit/>
                </a:bodyPr>
                <a:lstStyle/>
                <a:p>
                  <a:pPr algn="ctr"/>
                  <a:r>
                    <a:rPr lang="en-US" sz="1400" b="1">
                      <a:latin typeface="Arial" pitchFamily="-100" charset="0"/>
                      <a:ea typeface="ＭＳ Ｐゴシック" pitchFamily="-100" charset="-128"/>
                    </a:rPr>
                    <a:t>How the Observer Is Portrayed to Others</a:t>
                  </a:r>
                </a:p>
              </p:txBody>
            </p:sp>
          </p:grpSp>
          <p:sp>
            <p:nvSpPr>
              <p:cNvPr id="30731" name="Line 18"/>
              <p:cNvSpPr>
                <a:spLocks noChangeShapeType="1"/>
              </p:cNvSpPr>
              <p:nvPr/>
            </p:nvSpPr>
            <p:spPr bwMode="auto">
              <a:xfrm>
                <a:off x="1736" y="2072"/>
                <a:ext cx="0" cy="664"/>
              </a:xfrm>
              <a:prstGeom prst="line">
                <a:avLst/>
              </a:prstGeom>
              <a:noFill/>
              <a:ln w="9525">
                <a:solidFill>
                  <a:schemeClr val="tx1"/>
                </a:solidFill>
                <a:round/>
                <a:headEnd/>
                <a:tailEnd/>
              </a:ln>
            </p:spPr>
            <p:txBody>
              <a:bodyPr>
                <a:prstTxWarp prst="textNoShape">
                  <a:avLst/>
                </a:prstTxWarp>
              </a:bodyPr>
              <a:lstStyle/>
              <a:p>
                <a:endParaRPr lang="en-US"/>
              </a:p>
            </p:txBody>
          </p:sp>
          <p:sp>
            <p:nvSpPr>
              <p:cNvPr id="30732" name="Line 19"/>
              <p:cNvSpPr>
                <a:spLocks noChangeShapeType="1"/>
              </p:cNvSpPr>
              <p:nvPr/>
            </p:nvSpPr>
            <p:spPr bwMode="auto">
              <a:xfrm>
                <a:off x="2953" y="2073"/>
                <a:ext cx="0" cy="664"/>
              </a:xfrm>
              <a:prstGeom prst="line">
                <a:avLst/>
              </a:prstGeom>
              <a:noFill/>
              <a:ln w="9525">
                <a:solidFill>
                  <a:schemeClr val="tx1"/>
                </a:solidFill>
                <a:round/>
                <a:headEnd/>
                <a:tailEnd/>
              </a:ln>
            </p:spPr>
            <p:txBody>
              <a:bodyPr>
                <a:prstTxWarp prst="textNoShape">
                  <a:avLst/>
                </a:prstTxWarp>
              </a:bodyPr>
              <a:lstStyle/>
              <a:p>
                <a:endParaRPr lang="en-US"/>
              </a:p>
            </p:txBody>
          </p:sp>
          <p:sp>
            <p:nvSpPr>
              <p:cNvPr id="30733" name="Line 20"/>
              <p:cNvSpPr>
                <a:spLocks noChangeShapeType="1"/>
              </p:cNvSpPr>
              <p:nvPr/>
            </p:nvSpPr>
            <p:spPr bwMode="auto">
              <a:xfrm>
                <a:off x="4170" y="2066"/>
                <a:ext cx="0" cy="664"/>
              </a:xfrm>
              <a:prstGeom prst="line">
                <a:avLst/>
              </a:prstGeom>
              <a:noFill/>
              <a:ln w="9525">
                <a:solidFill>
                  <a:schemeClr val="tx1"/>
                </a:solidFill>
                <a:round/>
                <a:headEnd/>
                <a:tailEnd/>
              </a:ln>
            </p:spPr>
            <p:txBody>
              <a:bodyPr>
                <a:prstTxWarp prst="textNoShape">
                  <a:avLst/>
                </a:prstTxWarp>
              </a:bodyPr>
              <a:lstStyle/>
              <a:p>
                <a:endParaRPr lang="en-US"/>
              </a:p>
            </p:txBody>
          </p:sp>
          <p:sp>
            <p:nvSpPr>
              <p:cNvPr id="30734" name="Text Box 21"/>
              <p:cNvSpPr txBox="1">
                <a:spLocks noChangeArrowheads="1"/>
              </p:cNvSpPr>
              <p:nvPr/>
            </p:nvSpPr>
            <p:spPr bwMode="auto">
              <a:xfrm>
                <a:off x="295" y="1881"/>
                <a:ext cx="5200" cy="198"/>
              </a:xfrm>
              <a:prstGeom prst="rect">
                <a:avLst/>
              </a:prstGeom>
              <a:solidFill>
                <a:schemeClr val="bg1"/>
              </a:solidFill>
              <a:ln w="9525">
                <a:solidFill>
                  <a:schemeClr val="tx1"/>
                </a:solidFill>
                <a:miter lim="800000"/>
                <a:headEnd/>
                <a:tailEnd/>
              </a:ln>
            </p:spPr>
            <p:txBody>
              <a:bodyPr>
                <a:prstTxWarp prst="textNoShape">
                  <a:avLst/>
                </a:prstTxWarp>
                <a:spAutoFit/>
              </a:bodyPr>
              <a:lstStyle/>
              <a:p>
                <a:pPr algn="ctr"/>
                <a:r>
                  <a:rPr lang="en-US" sz="1400" b="1">
                    <a:latin typeface="Arial" pitchFamily="-100" charset="0"/>
                    <a:ea typeface="ＭＳ Ｐゴシック" pitchFamily="-100" charset="-128"/>
                  </a:rPr>
                  <a:t>How the Purpose of the Observation Is Portrayed to Others</a:t>
                </a:r>
              </a:p>
            </p:txBody>
          </p:sp>
          <p:sp>
            <p:nvSpPr>
              <p:cNvPr id="30735" name="Text Box 22"/>
              <p:cNvSpPr txBox="1">
                <a:spLocks noChangeArrowheads="1"/>
              </p:cNvSpPr>
              <p:nvPr/>
            </p:nvSpPr>
            <p:spPr bwMode="auto">
              <a:xfrm>
                <a:off x="295" y="2712"/>
                <a:ext cx="5200" cy="198"/>
              </a:xfrm>
              <a:prstGeom prst="rect">
                <a:avLst/>
              </a:prstGeom>
              <a:solidFill>
                <a:schemeClr val="bg1"/>
              </a:solidFill>
              <a:ln w="9525">
                <a:solidFill>
                  <a:schemeClr val="tx1"/>
                </a:solidFill>
                <a:miter lim="800000"/>
                <a:headEnd/>
                <a:tailEnd/>
              </a:ln>
            </p:spPr>
            <p:txBody>
              <a:bodyPr>
                <a:prstTxWarp prst="textNoShape">
                  <a:avLst/>
                </a:prstTxWarp>
                <a:spAutoFit/>
              </a:bodyPr>
              <a:lstStyle/>
              <a:p>
                <a:pPr algn="ctr"/>
                <a:r>
                  <a:rPr lang="en-US" sz="1400" b="1">
                    <a:latin typeface="Arial" pitchFamily="-100" charset="0"/>
                    <a:ea typeface="ＭＳ Ｐゴシック" pitchFamily="-100" charset="-128"/>
                  </a:rPr>
                  <a:t>Duration of the Observations</a:t>
                </a:r>
              </a:p>
            </p:txBody>
          </p:sp>
        </p:grpSp>
        <p:sp>
          <p:nvSpPr>
            <p:cNvPr id="30728" name="Text Box 23"/>
            <p:cNvSpPr txBox="1">
              <a:spLocks noChangeArrowheads="1"/>
            </p:cNvSpPr>
            <p:nvPr/>
          </p:nvSpPr>
          <p:spPr bwMode="auto">
            <a:xfrm>
              <a:off x="295" y="3201"/>
              <a:ext cx="5200" cy="198"/>
            </a:xfrm>
            <a:prstGeom prst="rect">
              <a:avLst/>
            </a:prstGeom>
            <a:solidFill>
              <a:schemeClr val="bg1"/>
            </a:solidFill>
            <a:ln w="9525">
              <a:solidFill>
                <a:schemeClr val="tx1"/>
              </a:solidFill>
              <a:miter lim="800000"/>
              <a:headEnd/>
              <a:tailEnd/>
            </a:ln>
          </p:spPr>
          <p:txBody>
            <a:bodyPr>
              <a:prstTxWarp prst="textNoShape">
                <a:avLst/>
              </a:prstTxWarp>
              <a:spAutoFit/>
            </a:bodyPr>
            <a:lstStyle/>
            <a:p>
              <a:pPr algn="ctr"/>
              <a:r>
                <a:rPr lang="en-US" sz="1400" b="1">
                  <a:latin typeface="Arial" pitchFamily="-100" charset="0"/>
                  <a:ea typeface="ＭＳ Ｐゴシック" pitchFamily="-100" charset="-128"/>
                </a:rPr>
                <a:t>Focus of the Observations</a:t>
              </a:r>
            </a:p>
          </p:txBody>
        </p:sp>
      </p:gr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Georgia" pitchFamily="18" charset="0"/>
              <a:buChar char="*"/>
              <a:defRPr/>
            </a:pPr>
            <a:r>
              <a:rPr lang="en-GB" dirty="0" smtClean="0">
                <a:ea typeface="+mj-ea"/>
                <a:cs typeface="+mj-cs"/>
              </a:rPr>
              <a:t>Thinking critically </a:t>
            </a:r>
            <a:endParaRPr lang="en-GB" dirty="0">
              <a:ea typeface="+mj-ea"/>
              <a:cs typeface="+mj-cs"/>
            </a:endParaRPr>
          </a:p>
        </p:txBody>
      </p:sp>
      <p:sp>
        <p:nvSpPr>
          <p:cNvPr id="31747" name="Text Placeholder 2"/>
          <p:cNvSpPr>
            <a:spLocks noGrp="1"/>
          </p:cNvSpPr>
          <p:nvPr>
            <p:ph type="body" idx="1"/>
          </p:nvPr>
        </p:nvSpPr>
        <p:spPr>
          <a:xfrm>
            <a:off x="2051050" y="5084763"/>
            <a:ext cx="5970588" cy="836612"/>
          </a:xfrm>
        </p:spPr>
        <p:txBody>
          <a:bodyPr/>
          <a:lstStyle/>
          <a:p>
            <a:pPr eaLnBrk="1" hangingPunct="1"/>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685800" y="457200"/>
            <a:ext cx="7772400" cy="1219200"/>
          </a:xfrm>
          <a:prstGeom prst="rect">
            <a:avLst/>
          </a:prstGeom>
          <a:noFill/>
          <a:ln w="12700">
            <a:noFill/>
            <a:miter lim="800000"/>
            <a:headEnd/>
            <a:tailEnd/>
          </a:ln>
        </p:spPr>
        <p:txBody>
          <a:bodyPr lIns="90488" tIns="44450" rIns="90488" bIns="44450" anchor="ctr">
            <a:prstTxWarp prst="textNoShape">
              <a:avLst/>
            </a:prstTxWarp>
          </a:bodyPr>
          <a:lstStyle/>
          <a:p>
            <a:pPr algn="ctr"/>
            <a:r>
              <a:rPr lang="en-US" sz="4400" dirty="0">
                <a:solidFill>
                  <a:schemeClr val="tx2"/>
                </a:solidFill>
                <a:latin typeface="Trebuchet MS" pitchFamily="-100" charset="0"/>
              </a:rPr>
              <a:t>Advantages of</a:t>
            </a:r>
            <a:r>
              <a:rPr lang="en-US" sz="4400" dirty="0" smtClean="0">
                <a:solidFill>
                  <a:schemeClr val="tx2"/>
                </a:solidFill>
                <a:latin typeface="Trebuchet MS" pitchFamily="-100" charset="0"/>
              </a:rPr>
              <a:t> </a:t>
            </a:r>
          </a:p>
          <a:p>
            <a:pPr algn="ctr"/>
            <a:r>
              <a:rPr lang="en-US" sz="4400" dirty="0" smtClean="0">
                <a:solidFill>
                  <a:schemeClr val="tx2"/>
                </a:solidFill>
                <a:latin typeface="Trebuchet MS" pitchFamily="-100" charset="0"/>
              </a:rPr>
              <a:t>Observation </a:t>
            </a:r>
            <a:r>
              <a:rPr lang="en-US" sz="4400" dirty="0">
                <a:solidFill>
                  <a:schemeClr val="tx2"/>
                </a:solidFill>
                <a:latin typeface="Trebuchet MS" pitchFamily="-100" charset="0"/>
              </a:rPr>
              <a:t>Research</a:t>
            </a:r>
            <a:endParaRPr lang="en-US" sz="3200" dirty="0">
              <a:solidFill>
                <a:schemeClr val="tx2"/>
              </a:solidFill>
              <a:latin typeface="Trebuchet MS" pitchFamily="-100" charset="0"/>
            </a:endParaRPr>
          </a:p>
        </p:txBody>
      </p:sp>
      <p:sp>
        <p:nvSpPr>
          <p:cNvPr id="8195" name="Rectangle 3"/>
          <p:cNvSpPr>
            <a:spLocks noChangeArrowheads="1"/>
          </p:cNvSpPr>
          <p:nvPr/>
        </p:nvSpPr>
        <p:spPr bwMode="auto">
          <a:xfrm>
            <a:off x="685800" y="2057400"/>
            <a:ext cx="7772400" cy="4114800"/>
          </a:xfrm>
          <a:prstGeom prst="rect">
            <a:avLst/>
          </a:prstGeom>
          <a:noFill/>
          <a:ln w="12700">
            <a:noFill/>
            <a:miter lim="800000"/>
            <a:headEnd/>
            <a:tailEnd/>
          </a:ln>
          <a:effectLst/>
        </p:spPr>
        <p:txBody>
          <a:bodyPr lIns="90488" tIns="44450" rIns="90488" bIns="44450">
            <a:prstTxWarp prst="textNoShape">
              <a:avLst/>
            </a:prstTxWarp>
          </a:bodyPr>
          <a:lstStyle/>
          <a:p>
            <a:pPr marL="342900" indent="-342900">
              <a:spcBef>
                <a:spcPct val="20000"/>
              </a:spcBef>
              <a:buClr>
                <a:schemeClr val="accent1"/>
              </a:buClr>
              <a:buSzPct val="80000"/>
              <a:buFont typeface="Wingdings" charset="0"/>
              <a:buChar char="n"/>
              <a:defRPr/>
            </a:pPr>
            <a:r>
              <a:rPr lang="en-US" sz="3200" dirty="0">
                <a:latin typeface="+mj-lt"/>
                <a:ea typeface="ＭＳ Ｐゴシック" charset="0"/>
                <a:cs typeface="+mn-cs"/>
              </a:rPr>
              <a:t>Advantages</a:t>
            </a:r>
          </a:p>
          <a:p>
            <a:pPr marL="742950" lvl="1" indent="-285750">
              <a:spcBef>
                <a:spcPct val="20000"/>
              </a:spcBef>
              <a:buFontTx/>
              <a:buChar char="–"/>
              <a:defRPr/>
            </a:pPr>
            <a:r>
              <a:rPr lang="en-US" sz="2800" dirty="0">
                <a:latin typeface="+mj-lt"/>
                <a:ea typeface="ＭＳ Ｐゴシック" charset="0"/>
                <a:cs typeface="+mn-cs"/>
              </a:rPr>
              <a:t>Observation research provides the researcher the opportunity to watch what people actually do rather than relying on reports of what they say they do.</a:t>
            </a:r>
          </a:p>
          <a:p>
            <a:pPr marL="742950" lvl="1" indent="-285750">
              <a:spcBef>
                <a:spcPct val="20000"/>
              </a:spcBef>
              <a:buFontTx/>
              <a:buChar char="–"/>
              <a:defRPr/>
            </a:pPr>
            <a:r>
              <a:rPr lang="en-US" sz="2800" dirty="0">
                <a:latin typeface="+mj-lt"/>
                <a:ea typeface="ＭＳ Ｐゴシック" charset="0"/>
                <a:cs typeface="+mn-cs"/>
              </a:rPr>
              <a:t>This approach can avoid much of the biasing factors caused by the interviewer and question structure associated with the survey approach.</a:t>
            </a:r>
          </a:p>
        </p:txBody>
      </p:sp>
      <p:grpSp>
        <p:nvGrpSpPr>
          <p:cNvPr id="2" name="Group 4"/>
          <p:cNvGrpSpPr>
            <a:grpSpLocks/>
          </p:cNvGrpSpPr>
          <p:nvPr/>
        </p:nvGrpSpPr>
        <p:grpSpPr bwMode="auto">
          <a:xfrm>
            <a:off x="0" y="1752600"/>
            <a:ext cx="9132888" cy="152400"/>
            <a:chOff x="0" y="1104"/>
            <a:chExt cx="5753" cy="96"/>
          </a:xfrm>
        </p:grpSpPr>
        <p:sp>
          <p:nvSpPr>
            <p:cNvPr id="8197" name="Rectangle 5"/>
            <p:cNvSpPr>
              <a:spLocks noChangeArrowheads="1"/>
            </p:cNvSpPr>
            <p:nvPr/>
          </p:nvSpPr>
          <p:spPr bwMode="auto">
            <a:xfrm>
              <a:off x="0" y="1104"/>
              <a:ext cx="5753" cy="47"/>
            </a:xfrm>
            <a:prstGeom prst="rect">
              <a:avLst/>
            </a:prstGeom>
            <a:gradFill rotWithShape="0">
              <a:gsLst>
                <a:gs pos="0">
                  <a:srgbClr val="7D7E00"/>
                </a:gs>
                <a:gs pos="50000">
                  <a:srgbClr val="FAFD00"/>
                </a:gs>
                <a:gs pos="100000">
                  <a:srgbClr val="7D7E00"/>
                </a:gs>
              </a:gsLst>
              <a:lin ang="0" scaled="1"/>
            </a:gradFill>
            <a:ln w="12700">
              <a:noFill/>
              <a:miter lim="800000"/>
              <a:headEnd/>
              <a:tailEnd/>
            </a:ln>
            <a:effectLst>
              <a:outerShdw blurRad="63500" dist="26940" dir="5400000" algn="ctr" rotWithShape="0">
                <a:schemeClr val="bg2">
                  <a:alpha val="74997"/>
                </a:schemeClr>
              </a:outerShdw>
            </a:effectLst>
          </p:spPr>
          <p:txBody>
            <a:bodyPr wrap="none" anchor="ctr">
              <a:prstTxWarp prst="textNoShape">
                <a:avLst/>
              </a:prstTxWarp>
            </a:bodyPr>
            <a:lstStyle/>
            <a:p>
              <a:pPr>
                <a:defRPr/>
              </a:pPr>
              <a:endParaRPr lang="en-US">
                <a:latin typeface="Times New Roman" charset="0"/>
                <a:ea typeface="ＭＳ Ｐゴシック" charset="0"/>
                <a:cs typeface="+mn-cs"/>
              </a:endParaRPr>
            </a:p>
          </p:txBody>
        </p:sp>
        <p:sp>
          <p:nvSpPr>
            <p:cNvPr id="8198" name="Rectangle 6"/>
            <p:cNvSpPr>
              <a:spLocks noChangeArrowheads="1"/>
            </p:cNvSpPr>
            <p:nvPr/>
          </p:nvSpPr>
          <p:spPr bwMode="auto">
            <a:xfrm>
              <a:off x="0" y="1176"/>
              <a:ext cx="5753" cy="24"/>
            </a:xfrm>
            <a:prstGeom prst="rect">
              <a:avLst/>
            </a:prstGeom>
            <a:gradFill rotWithShape="0">
              <a:gsLst>
                <a:gs pos="0">
                  <a:srgbClr val="4464B1"/>
                </a:gs>
                <a:gs pos="50000">
                  <a:srgbClr val="618FFD"/>
                </a:gs>
                <a:gs pos="100000">
                  <a:srgbClr val="4464B1"/>
                </a:gs>
              </a:gsLst>
              <a:lin ang="0" scaled="1"/>
            </a:gradFill>
            <a:ln w="12700">
              <a:noFill/>
              <a:miter lim="800000"/>
              <a:headEnd/>
              <a:tailEnd/>
            </a:ln>
            <a:effectLst>
              <a:outerShdw blurRad="63500" dist="26940" dir="5400000" algn="ctr" rotWithShape="0">
                <a:schemeClr val="bg2">
                  <a:alpha val="74997"/>
                </a:schemeClr>
              </a:outerShdw>
            </a:effectLst>
          </p:spPr>
          <p:txBody>
            <a:bodyPr wrap="none" anchor="ctr">
              <a:prstTxWarp prst="textNoShape">
                <a:avLst/>
              </a:prstTxWarp>
            </a:bodyPr>
            <a:lstStyle/>
            <a:p>
              <a:pPr>
                <a:defRPr/>
              </a:pPr>
              <a:endParaRPr lang="en-US">
                <a:latin typeface="Times New Roman" charset="0"/>
                <a:ea typeface="ＭＳ Ｐゴシック" charset="0"/>
                <a:cs typeface="+mn-cs"/>
              </a:endParaRPr>
            </a:p>
          </p:txBody>
        </p:sp>
      </p:gr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685800" y="228600"/>
            <a:ext cx="7772400" cy="1219200"/>
          </a:xfrm>
          <a:prstGeom prst="rect">
            <a:avLst/>
          </a:prstGeom>
          <a:noFill/>
          <a:ln w="12700">
            <a:noFill/>
            <a:miter lim="800000"/>
            <a:headEnd/>
            <a:tailEnd/>
          </a:ln>
        </p:spPr>
        <p:txBody>
          <a:bodyPr lIns="90488" tIns="44450" rIns="90488" bIns="44450" anchor="ctr">
            <a:prstTxWarp prst="textNoShape">
              <a:avLst/>
            </a:prstTxWarp>
          </a:bodyPr>
          <a:lstStyle/>
          <a:p>
            <a:pPr algn="ctr"/>
            <a:r>
              <a:rPr lang="en-US" sz="4400">
                <a:solidFill>
                  <a:schemeClr val="tx2"/>
                </a:solidFill>
                <a:latin typeface="Trebuchet MS" pitchFamily="-100" charset="0"/>
              </a:rPr>
              <a:t>Disadvantages</a:t>
            </a:r>
            <a:endParaRPr lang="en-US" sz="3200">
              <a:solidFill>
                <a:schemeClr val="tx2"/>
              </a:solidFill>
              <a:latin typeface="Trebuchet MS" pitchFamily="-100" charset="0"/>
            </a:endParaRPr>
          </a:p>
        </p:txBody>
      </p:sp>
      <p:sp>
        <p:nvSpPr>
          <p:cNvPr id="9219" name="Rectangle 3"/>
          <p:cNvSpPr>
            <a:spLocks noChangeArrowheads="1"/>
          </p:cNvSpPr>
          <p:nvPr/>
        </p:nvSpPr>
        <p:spPr bwMode="auto">
          <a:xfrm>
            <a:off x="685800" y="2057400"/>
            <a:ext cx="7772400" cy="4114800"/>
          </a:xfrm>
          <a:prstGeom prst="rect">
            <a:avLst/>
          </a:prstGeom>
          <a:noFill/>
          <a:ln w="12700">
            <a:noFill/>
            <a:miter lim="800000"/>
            <a:headEnd/>
            <a:tailEnd/>
          </a:ln>
          <a:effectLst/>
        </p:spPr>
        <p:txBody>
          <a:bodyPr lIns="90488" tIns="44450" rIns="90488" bIns="44450">
            <a:prstTxWarp prst="textNoShape">
              <a:avLst/>
            </a:prstTxWarp>
          </a:bodyPr>
          <a:lstStyle/>
          <a:p>
            <a:pPr marL="742950" lvl="1" indent="-285750">
              <a:spcBef>
                <a:spcPct val="20000"/>
              </a:spcBef>
              <a:buFontTx/>
              <a:buChar char="–"/>
              <a:defRPr/>
            </a:pPr>
            <a:r>
              <a:rPr lang="en-US" sz="2800" dirty="0">
                <a:latin typeface="Arial" charset="0"/>
                <a:ea typeface="ＭＳ Ｐゴシック" charset="0"/>
                <a:cs typeface="+mn-cs"/>
              </a:rPr>
              <a:t>Only behavior and physical personal characteristics can usually be examined.  The researcher does not learn about motives, attitudes, intentions, or feelings.</a:t>
            </a:r>
          </a:p>
          <a:p>
            <a:pPr marL="742950" lvl="1" indent="-285750">
              <a:spcBef>
                <a:spcPct val="20000"/>
              </a:spcBef>
              <a:buFontTx/>
              <a:buChar char="–"/>
              <a:defRPr/>
            </a:pPr>
            <a:r>
              <a:rPr lang="en-US" sz="2800" dirty="0">
                <a:latin typeface="Arial" charset="0"/>
                <a:ea typeface="ＭＳ Ｐゴシック" charset="0"/>
                <a:cs typeface="+mn-cs"/>
              </a:rPr>
              <a:t>Observation research can be time consuming and costly if the observed behavior occurs rather infrequently.</a:t>
            </a:r>
          </a:p>
          <a:p>
            <a:pPr marL="742950" lvl="1" indent="-285750">
              <a:spcBef>
                <a:spcPct val="20000"/>
              </a:spcBef>
              <a:buFontTx/>
              <a:buChar char="–"/>
              <a:defRPr/>
            </a:pPr>
            <a:r>
              <a:rPr lang="en-US" sz="2800" dirty="0">
                <a:latin typeface="Arial" charset="0"/>
                <a:ea typeface="ＭＳ Ｐゴシック" charset="0"/>
                <a:cs typeface="+mn-cs"/>
              </a:rPr>
              <a:t>Interpretation of data may be a problem</a:t>
            </a:r>
          </a:p>
          <a:p>
            <a:pPr marL="742950" lvl="1" indent="-285750">
              <a:spcBef>
                <a:spcPct val="20000"/>
              </a:spcBef>
              <a:buFontTx/>
              <a:buChar char="–"/>
              <a:defRPr/>
            </a:pPr>
            <a:r>
              <a:rPr lang="en-US" sz="2800" dirty="0">
                <a:latin typeface="Arial" charset="0"/>
                <a:ea typeface="ＭＳ Ｐゴシック" charset="0"/>
                <a:cs typeface="+mn-cs"/>
              </a:rPr>
              <a:t>Possible invasion of privacy</a:t>
            </a:r>
          </a:p>
        </p:txBody>
      </p:sp>
      <p:grpSp>
        <p:nvGrpSpPr>
          <p:cNvPr id="2" name="Group 4"/>
          <p:cNvGrpSpPr>
            <a:grpSpLocks/>
          </p:cNvGrpSpPr>
          <p:nvPr/>
        </p:nvGrpSpPr>
        <p:grpSpPr bwMode="auto">
          <a:xfrm>
            <a:off x="0" y="1752600"/>
            <a:ext cx="9132888" cy="152400"/>
            <a:chOff x="0" y="1104"/>
            <a:chExt cx="5753" cy="96"/>
          </a:xfrm>
        </p:grpSpPr>
        <p:sp>
          <p:nvSpPr>
            <p:cNvPr id="9221" name="Rectangle 5"/>
            <p:cNvSpPr>
              <a:spLocks noChangeArrowheads="1"/>
            </p:cNvSpPr>
            <p:nvPr/>
          </p:nvSpPr>
          <p:spPr bwMode="auto">
            <a:xfrm>
              <a:off x="0" y="1104"/>
              <a:ext cx="5753" cy="47"/>
            </a:xfrm>
            <a:prstGeom prst="rect">
              <a:avLst/>
            </a:prstGeom>
            <a:gradFill rotWithShape="0">
              <a:gsLst>
                <a:gs pos="0">
                  <a:srgbClr val="7D7E00"/>
                </a:gs>
                <a:gs pos="50000">
                  <a:srgbClr val="FAFD00"/>
                </a:gs>
                <a:gs pos="100000">
                  <a:srgbClr val="7D7E00"/>
                </a:gs>
              </a:gsLst>
              <a:lin ang="0" scaled="1"/>
            </a:gradFill>
            <a:ln w="12700">
              <a:noFill/>
              <a:miter lim="800000"/>
              <a:headEnd/>
              <a:tailEnd/>
            </a:ln>
            <a:effectLst>
              <a:outerShdw blurRad="63500" dist="26940" dir="5400000" algn="ctr" rotWithShape="0">
                <a:schemeClr val="bg2">
                  <a:alpha val="74997"/>
                </a:schemeClr>
              </a:outerShdw>
            </a:effectLst>
          </p:spPr>
          <p:txBody>
            <a:bodyPr wrap="none" anchor="ctr">
              <a:prstTxWarp prst="textNoShape">
                <a:avLst/>
              </a:prstTxWarp>
            </a:bodyPr>
            <a:lstStyle/>
            <a:p>
              <a:pPr>
                <a:defRPr/>
              </a:pPr>
              <a:endParaRPr lang="en-US">
                <a:latin typeface="Times New Roman" charset="0"/>
                <a:ea typeface="ＭＳ Ｐゴシック" charset="0"/>
                <a:cs typeface="+mn-cs"/>
              </a:endParaRPr>
            </a:p>
          </p:txBody>
        </p:sp>
        <p:sp>
          <p:nvSpPr>
            <p:cNvPr id="9222" name="Rectangle 6"/>
            <p:cNvSpPr>
              <a:spLocks noChangeArrowheads="1"/>
            </p:cNvSpPr>
            <p:nvPr/>
          </p:nvSpPr>
          <p:spPr bwMode="auto">
            <a:xfrm>
              <a:off x="0" y="1176"/>
              <a:ext cx="5753" cy="24"/>
            </a:xfrm>
            <a:prstGeom prst="rect">
              <a:avLst/>
            </a:prstGeom>
            <a:gradFill rotWithShape="0">
              <a:gsLst>
                <a:gs pos="0">
                  <a:srgbClr val="4464B1"/>
                </a:gs>
                <a:gs pos="50000">
                  <a:srgbClr val="618FFD"/>
                </a:gs>
                <a:gs pos="100000">
                  <a:srgbClr val="4464B1"/>
                </a:gs>
              </a:gsLst>
              <a:lin ang="0" scaled="1"/>
            </a:gradFill>
            <a:ln w="12700">
              <a:noFill/>
              <a:miter lim="800000"/>
              <a:headEnd/>
              <a:tailEnd/>
            </a:ln>
            <a:effectLst>
              <a:outerShdw blurRad="63500" dist="26940" dir="5400000" algn="ctr" rotWithShape="0">
                <a:schemeClr val="bg2">
                  <a:alpha val="74997"/>
                </a:schemeClr>
              </a:outerShdw>
            </a:effectLst>
          </p:spPr>
          <p:txBody>
            <a:bodyPr wrap="none" anchor="ctr">
              <a:prstTxWarp prst="textNoShape">
                <a:avLst/>
              </a:prstTxWarp>
            </a:bodyPr>
            <a:lstStyle/>
            <a:p>
              <a:pPr>
                <a:defRPr/>
              </a:pPr>
              <a:endParaRPr lang="en-US">
                <a:latin typeface="Times New Roman" charset="0"/>
                <a:ea typeface="ＭＳ Ｐゴシック" charset="0"/>
                <a:cs typeface="+mn-cs"/>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371600" y="990600"/>
            <a:ext cx="7772400" cy="1143000"/>
          </a:xfrm>
        </p:spPr>
        <p:txBody>
          <a:bodyPr/>
          <a:lstStyle/>
          <a:p>
            <a:pPr marL="320040" indent="-320040" eaLnBrk="1" fontAlgn="auto" hangingPunct="1">
              <a:spcAft>
                <a:spcPts val="0"/>
              </a:spcAft>
              <a:buClr>
                <a:schemeClr val="accent6">
                  <a:lumMod val="75000"/>
                </a:schemeClr>
              </a:buClr>
              <a:buFont typeface="Georgia" pitchFamily="18" charset="0"/>
              <a:buChar char="*"/>
              <a:defRPr/>
            </a:pPr>
            <a:r>
              <a:rPr lang="en-US" altLang="en-US" dirty="0" smtClean="0">
                <a:ea typeface="+mj-ea"/>
                <a:cs typeface="+mj-cs"/>
              </a:rPr>
              <a:t>Limitations – the observer…</a:t>
            </a:r>
          </a:p>
        </p:txBody>
      </p:sp>
      <p:pic>
        <p:nvPicPr>
          <p:cNvPr id="34819" name="Picture 3"/>
          <p:cNvPicPr>
            <a:picLocks noChangeArrowheads="1"/>
          </p:cNvPicPr>
          <p:nvPr/>
        </p:nvPicPr>
        <p:blipFill>
          <a:blip r:embed="rId2"/>
          <a:srcRect/>
          <a:stretch>
            <a:fillRect/>
          </a:stretch>
        </p:blipFill>
        <p:spPr bwMode="auto">
          <a:xfrm>
            <a:off x="6705600" y="4191000"/>
            <a:ext cx="1954213" cy="2214563"/>
          </a:xfrm>
          <a:prstGeom prst="rect">
            <a:avLst/>
          </a:prstGeom>
          <a:noFill/>
          <a:ln w="12700">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marL="320040" indent="-320040" eaLnBrk="1" fontAlgn="auto" hangingPunct="1">
              <a:spcAft>
                <a:spcPts val="0"/>
              </a:spcAft>
              <a:buClr>
                <a:schemeClr val="accent6">
                  <a:lumMod val="75000"/>
                </a:schemeClr>
              </a:buClr>
              <a:buFont typeface="Georgia" pitchFamily="18" charset="0"/>
              <a:buChar char="*"/>
              <a:defRPr/>
            </a:pPr>
            <a:r>
              <a:rPr lang="en-US" smtClean="0">
                <a:ea typeface="+mj-ea"/>
                <a:cs typeface="+mj-cs"/>
              </a:rPr>
              <a:t>Observer Effect</a:t>
            </a:r>
          </a:p>
        </p:txBody>
      </p:sp>
      <p:sp>
        <p:nvSpPr>
          <p:cNvPr id="35843" name="Rectangle 3"/>
          <p:cNvSpPr>
            <a:spLocks noGrp="1" noChangeArrowheads="1"/>
          </p:cNvSpPr>
          <p:nvPr>
            <p:ph sz="quarter" idx="1"/>
          </p:nvPr>
        </p:nvSpPr>
        <p:spPr/>
        <p:txBody>
          <a:bodyPr/>
          <a:lstStyle/>
          <a:p>
            <a:pPr eaLnBrk="1" hangingPunct="1">
              <a:lnSpc>
                <a:spcPct val="90000"/>
              </a:lnSpc>
            </a:pPr>
            <a:r>
              <a:rPr lang="en-US" sz="2000" dirty="0"/>
              <a:t>The presence of an observer can have a considerable effect on the behavior of those being observed</a:t>
            </a:r>
            <a:r>
              <a:rPr lang="en-US" sz="2000" dirty="0" smtClean="0"/>
              <a:t>.</a:t>
            </a:r>
          </a:p>
          <a:p>
            <a:pPr eaLnBrk="1" hangingPunct="1">
              <a:lnSpc>
                <a:spcPct val="90000"/>
              </a:lnSpc>
              <a:buNone/>
            </a:pPr>
            <a:endParaRPr lang="en-US" sz="2000" dirty="0" smtClean="0"/>
          </a:p>
          <a:p>
            <a:pPr eaLnBrk="1" hangingPunct="1">
              <a:lnSpc>
                <a:spcPct val="90000"/>
              </a:lnSpc>
            </a:pPr>
            <a:r>
              <a:rPr lang="en-US" sz="2000" dirty="0"/>
              <a:t>Explaining to a child what you are doing may affect their behaviour (Hawthorne effect, Roethlisberger and Dickson, 1939 – the mere presence of an observer increased productivity at the Hawthorne electrical works, Chicago)</a:t>
            </a:r>
            <a:r>
              <a:rPr lang="en-US" sz="2000" dirty="0" smtClean="0"/>
              <a:t>.</a:t>
            </a:r>
          </a:p>
          <a:p>
            <a:pPr eaLnBrk="1" hangingPunct="1">
              <a:lnSpc>
                <a:spcPct val="90000"/>
              </a:lnSpc>
            </a:pPr>
            <a:endParaRPr lang="en-US" sz="2000" dirty="0" smtClean="0"/>
          </a:p>
          <a:p>
            <a:pPr eaLnBrk="1" hangingPunct="1">
              <a:lnSpc>
                <a:spcPct val="90000"/>
              </a:lnSpc>
            </a:pPr>
            <a:r>
              <a:rPr lang="en-US" sz="2000" dirty="0"/>
              <a:t>Behaviour or ‘act’? </a:t>
            </a:r>
            <a:endParaRPr lang="en-US" sz="2000" dirty="0" smtClean="0"/>
          </a:p>
          <a:p>
            <a:pPr eaLnBrk="1" hangingPunct="1">
              <a:lnSpc>
                <a:spcPct val="90000"/>
              </a:lnSpc>
            </a:pPr>
            <a:endParaRPr lang="en-US" sz="2000" dirty="0" smtClean="0"/>
          </a:p>
          <a:p>
            <a:pPr eaLnBrk="1" hangingPunct="1">
              <a:lnSpc>
                <a:spcPct val="90000"/>
              </a:lnSpc>
            </a:pPr>
            <a:endParaRPr lang="en-US" sz="2000" dirty="0" smtClean="0"/>
          </a:p>
          <a:p>
            <a:pPr eaLnBrk="1" hangingPunct="1">
              <a:lnSpc>
                <a:spcPct val="90000"/>
              </a:lnSpc>
            </a:pPr>
            <a:r>
              <a:rPr lang="en-US" sz="2000" dirty="0"/>
              <a:t>Ethical dilemmas</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marL="320040" indent="-320040" eaLnBrk="1" fontAlgn="auto" hangingPunct="1">
              <a:spcAft>
                <a:spcPts val="0"/>
              </a:spcAft>
              <a:buClr>
                <a:schemeClr val="accent6">
                  <a:lumMod val="75000"/>
                </a:schemeClr>
              </a:buClr>
              <a:buFont typeface="Georgia" pitchFamily="18" charset="0"/>
              <a:buChar char="*"/>
              <a:defRPr/>
            </a:pPr>
            <a:r>
              <a:rPr lang="en-US" smtClean="0">
                <a:ea typeface="+mj-ea"/>
                <a:cs typeface="+mj-cs"/>
              </a:rPr>
              <a:t>Observer Bias</a:t>
            </a:r>
          </a:p>
        </p:txBody>
      </p:sp>
      <p:sp>
        <p:nvSpPr>
          <p:cNvPr id="36867" name="Rectangle 3"/>
          <p:cNvSpPr>
            <a:spLocks noGrp="1" noChangeArrowheads="1"/>
          </p:cNvSpPr>
          <p:nvPr>
            <p:ph sz="quarter" idx="1"/>
          </p:nvPr>
        </p:nvSpPr>
        <p:spPr/>
        <p:txBody>
          <a:bodyPr/>
          <a:lstStyle/>
          <a:p>
            <a:pPr eaLnBrk="1" hangingPunct="1">
              <a:lnSpc>
                <a:spcPct val="90000"/>
              </a:lnSpc>
            </a:pPr>
            <a:r>
              <a:rPr lang="en-US" sz="2400" dirty="0"/>
              <a:t>Certain attitudes may bias what you </a:t>
            </a:r>
            <a:r>
              <a:rPr lang="ja-JP" altLang="en-US" sz="2400" dirty="0">
                <a:ea typeface="HGｺﾞｼｯｸM" charset="0"/>
                <a:cs typeface="HGｺﾞｼｯｸM" charset="0"/>
              </a:rPr>
              <a:t>“</a:t>
            </a:r>
            <a:r>
              <a:rPr lang="en-US" altLang="ja-JP" sz="2400" dirty="0">
                <a:ea typeface="HGｺﾞｼｯｸM" charset="0"/>
                <a:cs typeface="HGｺﾞｼｯｸM" charset="0"/>
              </a:rPr>
              <a:t>see</a:t>
            </a:r>
            <a:r>
              <a:rPr lang="ja-JP" altLang="en-US" sz="2400" dirty="0">
                <a:ea typeface="HGｺﾞｼｯｸM" charset="0"/>
                <a:cs typeface="HGｺﾞｼｯｸM" charset="0"/>
              </a:rPr>
              <a:t>”</a:t>
            </a:r>
            <a:endParaRPr lang="en-US" altLang="ja-JP" sz="2400" dirty="0">
              <a:ea typeface="HGｺﾞｼｯｸM" charset="0"/>
              <a:cs typeface="HGｺﾞｼｯｸM" charset="0"/>
            </a:endParaRPr>
          </a:p>
          <a:p>
            <a:pPr eaLnBrk="1" hangingPunct="1">
              <a:lnSpc>
                <a:spcPct val="90000"/>
              </a:lnSpc>
            </a:pPr>
            <a:r>
              <a:rPr lang="en-US" sz="2400" dirty="0"/>
              <a:t>Observer expectations </a:t>
            </a:r>
          </a:p>
          <a:p>
            <a:pPr eaLnBrk="1" hangingPunct="1">
              <a:lnSpc>
                <a:spcPct val="90000"/>
              </a:lnSpc>
            </a:pPr>
            <a:r>
              <a:rPr lang="en-US" sz="2400" dirty="0"/>
              <a:t>Observer emotions</a:t>
            </a:r>
          </a:p>
          <a:p>
            <a:pPr eaLnBrk="1" hangingPunct="1">
              <a:lnSpc>
                <a:spcPct val="90000"/>
              </a:lnSpc>
            </a:pPr>
            <a:r>
              <a:rPr lang="en-US" sz="2400" dirty="0"/>
              <a:t>Dissonance theory – strive towards consistency in what believe and what see – selective </a:t>
            </a:r>
            <a:r>
              <a:rPr lang="en-US" sz="2400" dirty="0" smtClean="0"/>
              <a:t>e.g. </a:t>
            </a:r>
            <a:r>
              <a:rPr lang="en-US" sz="2400" dirty="0" err="1"/>
              <a:t>Festinger</a:t>
            </a:r>
            <a:r>
              <a:rPr lang="en-US" sz="2400" dirty="0"/>
              <a:t>, 1957</a:t>
            </a:r>
          </a:p>
          <a:p>
            <a:pPr eaLnBrk="1" hangingPunct="1">
              <a:lnSpc>
                <a:spcPct val="90000"/>
              </a:lnSpc>
            </a:pPr>
            <a:r>
              <a:rPr lang="en-US" sz="2400" dirty="0"/>
              <a:t>Congruity theory – if you perceive someone as good you attend to characteristics that confirm your initial perception </a:t>
            </a:r>
            <a:r>
              <a:rPr lang="en-US" sz="2400" dirty="0" smtClean="0"/>
              <a:t>e.g. </a:t>
            </a:r>
            <a:r>
              <a:rPr lang="en-US" sz="2400" dirty="0"/>
              <a:t>Osgood and </a:t>
            </a:r>
            <a:r>
              <a:rPr lang="en-US" sz="2400" dirty="0" err="1"/>
              <a:t>Tannenbaum</a:t>
            </a:r>
            <a:r>
              <a:rPr lang="en-US" sz="2400" dirty="0"/>
              <a:t>, 1955</a:t>
            </a:r>
          </a:p>
          <a:p>
            <a:pPr eaLnBrk="1" hangingPunct="1">
              <a:lnSpc>
                <a:spcPct val="90000"/>
              </a:lnSpc>
            </a:pPr>
            <a:r>
              <a:rPr lang="en-US" sz="2400" dirty="0"/>
              <a:t>Impression formation theory – some information is more important, and the order information is received in is important </a:t>
            </a:r>
            <a:r>
              <a:rPr lang="en-US" sz="2400" dirty="0" smtClean="0"/>
              <a:t>e.g. </a:t>
            </a:r>
            <a:r>
              <a:rPr lang="en-US" sz="2400" dirty="0"/>
              <a:t>Ash, 1952</a:t>
            </a:r>
          </a:p>
          <a:p>
            <a:pPr eaLnBrk="1" hangingPunct="1">
              <a:lnSpc>
                <a:spcPct val="90000"/>
              </a:lnSpc>
            </a:pPr>
            <a:endParaRPr lang="en-US" sz="2800" dirty="0"/>
          </a:p>
          <a:p>
            <a:pPr eaLnBrk="1" hangingPunct="1">
              <a:lnSpc>
                <a:spcPct val="90000"/>
              </a:lnSpc>
            </a:pPr>
            <a:endParaRPr lang="en-US" sz="2800" dirty="0"/>
          </a:p>
          <a:p>
            <a:pPr eaLnBrk="1" hangingPunct="1">
              <a:lnSpc>
                <a:spcPct val="90000"/>
              </a:lnSpc>
            </a:pPr>
            <a:endParaRPr lang="en-US" sz="2800" dirty="0"/>
          </a:p>
          <a:p>
            <a:pPr eaLnBrk="1" hangingPunct="1">
              <a:lnSpc>
                <a:spcPct val="90000"/>
              </a:lnSpc>
              <a:buFont typeface="Georgia" pitchFamily="-100" charset="0"/>
              <a:buNone/>
            </a:pPr>
            <a:endParaRPr lang="en-US" sz="28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Do some stand out more?</a:t>
            </a:r>
            <a:endParaRPr lang="en-GB" dirty="0"/>
          </a:p>
        </p:txBody>
      </p:sp>
      <p:sp>
        <p:nvSpPr>
          <p:cNvPr id="37891" name="Content Placeholder 2"/>
          <p:cNvSpPr>
            <a:spLocks noGrp="1"/>
          </p:cNvSpPr>
          <p:nvPr>
            <p:ph sz="quarter" idx="1"/>
          </p:nvPr>
        </p:nvSpPr>
        <p:spPr>
          <a:xfrm>
            <a:off x="457200" y="1219200"/>
            <a:ext cx="8229600" cy="4937125"/>
          </a:xfrm>
        </p:spPr>
        <p:txBody>
          <a:bodyPr/>
          <a:lstStyle/>
          <a:p>
            <a:r>
              <a:rPr lang="en-GB" smtClean="0"/>
              <a:t>A is warm, intelligent, skilful, industrious, determined</a:t>
            </a:r>
          </a:p>
          <a:p>
            <a:r>
              <a:rPr lang="en-GB" smtClean="0"/>
              <a:t>B is cold, intelligent, skilful, industrious, determined</a:t>
            </a:r>
          </a:p>
          <a:p>
            <a:r>
              <a:rPr lang="en-GB" smtClean="0"/>
              <a:t>C is polite, intelligent, skilful, industrious, determined</a:t>
            </a:r>
          </a:p>
          <a:p>
            <a:r>
              <a:rPr lang="en-GB" smtClean="0"/>
              <a:t>D is blunt, intelligent, skilful, industrious, determined</a:t>
            </a:r>
          </a:p>
          <a:p>
            <a:endParaRPr lang="en-GB" smtClean="0"/>
          </a:p>
          <a:p>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Georgia" pitchFamily="18" charset="0"/>
              <a:buChar char="*"/>
              <a:defRPr/>
            </a:pPr>
            <a:r>
              <a:rPr lang="en-GB" dirty="0" smtClean="0">
                <a:ea typeface="+mj-ea"/>
                <a:cs typeface="+mj-cs"/>
              </a:rPr>
              <a:t>Interpretation </a:t>
            </a:r>
            <a:endParaRPr lang="en-GB" dirty="0">
              <a:ea typeface="+mj-ea"/>
              <a:cs typeface="+mj-cs"/>
            </a:endParaRPr>
          </a:p>
        </p:txBody>
      </p:sp>
      <p:sp>
        <p:nvSpPr>
          <p:cNvPr id="39939" name="Content Placeholder 2"/>
          <p:cNvSpPr>
            <a:spLocks noGrp="1"/>
          </p:cNvSpPr>
          <p:nvPr>
            <p:ph sz="quarter" idx="4294967295"/>
          </p:nvPr>
        </p:nvSpPr>
        <p:spPr>
          <a:xfrm>
            <a:off x="1143000" y="731838"/>
            <a:ext cx="6400800" cy="3475037"/>
          </a:xfrm>
          <a:prstGeom prst="rect">
            <a:avLst/>
          </a:prstGeom>
        </p:spPr>
        <p:txBody>
          <a:bodyPr/>
          <a:lstStyle/>
          <a:p>
            <a:pPr eaLnBrk="1" hangingPunct="1"/>
            <a:endParaRPr lang="en-GB"/>
          </a:p>
        </p:txBody>
      </p:sp>
      <p:sp>
        <p:nvSpPr>
          <p:cNvPr id="4" name="Rectangle 3"/>
          <p:cNvSpPr/>
          <p:nvPr/>
        </p:nvSpPr>
        <p:spPr>
          <a:xfrm>
            <a:off x="1476375" y="1773238"/>
            <a:ext cx="1439863" cy="15843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defRPr/>
            </a:pPr>
            <a:r>
              <a:rPr lang="en-GB" sz="1400" dirty="0"/>
              <a:t>Observer:</a:t>
            </a:r>
          </a:p>
          <a:p>
            <a:pPr algn="ctr">
              <a:defRPr/>
            </a:pPr>
            <a:r>
              <a:rPr lang="en-GB" sz="1400" dirty="0"/>
              <a:t>Attitudes, beliefs, values, expectations, stereotypes</a:t>
            </a:r>
          </a:p>
        </p:txBody>
      </p:sp>
      <p:sp>
        <p:nvSpPr>
          <p:cNvPr id="5" name="Oval 4"/>
          <p:cNvSpPr/>
          <p:nvPr/>
        </p:nvSpPr>
        <p:spPr>
          <a:xfrm>
            <a:off x="3924300" y="1484313"/>
            <a:ext cx="1152525" cy="8651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defRPr/>
            </a:pPr>
            <a:r>
              <a:rPr lang="en-GB" sz="1100" dirty="0"/>
              <a:t>Selective attention</a:t>
            </a:r>
          </a:p>
        </p:txBody>
      </p:sp>
      <p:sp>
        <p:nvSpPr>
          <p:cNvPr id="6" name="Parallelogram 5"/>
          <p:cNvSpPr/>
          <p:nvPr/>
        </p:nvSpPr>
        <p:spPr>
          <a:xfrm>
            <a:off x="5795963" y="1916113"/>
            <a:ext cx="1528762" cy="1368425"/>
          </a:xfrm>
          <a:prstGeom prst="parallelogram">
            <a:avLst/>
          </a:prstGeom>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defRPr/>
            </a:pPr>
            <a:r>
              <a:rPr lang="en-GB" sz="1100">
                <a:solidFill>
                  <a:srgbClr val="FFFFFF"/>
                </a:solidFill>
                <a:ea typeface="MS PGothic" pitchFamily="34" charset="-128"/>
                <a:cs typeface="MS PGothic" pitchFamily="34" charset="-128"/>
              </a:rPr>
              <a:t>Observation record - perception</a:t>
            </a:r>
            <a:endParaRPr lang="en-GB">
              <a:solidFill>
                <a:srgbClr val="FFFFFF"/>
              </a:solidFill>
              <a:ea typeface="MS PGothic" pitchFamily="34" charset="-128"/>
              <a:cs typeface="MS PGothic" pitchFamily="34" charset="-128"/>
            </a:endParaRPr>
          </a:p>
        </p:txBody>
      </p:sp>
      <p:sp>
        <p:nvSpPr>
          <p:cNvPr id="8" name="Oval 7"/>
          <p:cNvSpPr/>
          <p:nvPr/>
        </p:nvSpPr>
        <p:spPr>
          <a:xfrm>
            <a:off x="3946525" y="2852738"/>
            <a:ext cx="1225550" cy="863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defRPr/>
            </a:pPr>
            <a:r>
              <a:rPr lang="en-GB" sz="1100" dirty="0"/>
              <a:t>Inference/ judgement</a:t>
            </a:r>
          </a:p>
        </p:txBody>
      </p:sp>
      <p:cxnSp>
        <p:nvCxnSpPr>
          <p:cNvPr id="10" name="Straight Arrow Connector 9"/>
          <p:cNvCxnSpPr/>
          <p:nvPr/>
        </p:nvCxnSpPr>
        <p:spPr>
          <a:xfrm flipV="1">
            <a:off x="2987675" y="2133600"/>
            <a:ext cx="863600" cy="1428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2987675" y="2924175"/>
            <a:ext cx="863600" cy="14446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4" name="Right Brace 13"/>
          <p:cNvSpPr/>
          <p:nvPr/>
        </p:nvSpPr>
        <p:spPr>
          <a:xfrm>
            <a:off x="5148263" y="1916113"/>
            <a:ext cx="431800" cy="1441450"/>
          </a:xfrm>
          <a:prstGeom prst="rightBrace">
            <a:avLst/>
          </a:prstGeom>
        </p:spPr>
        <p:style>
          <a:lnRef idx="1">
            <a:schemeClr val="accent1"/>
          </a:lnRef>
          <a:fillRef idx="0">
            <a:schemeClr val="accent1"/>
          </a:fillRef>
          <a:effectRef idx="0">
            <a:schemeClr val="accent1"/>
          </a:effectRef>
          <a:fontRef idx="minor">
            <a:schemeClr val="tx1"/>
          </a:fontRef>
        </p:style>
        <p:txBody>
          <a:bodyPr anchor="ctr">
            <a:prstTxWarp prst="textNoShape">
              <a:avLst/>
            </a:prstTxWarp>
          </a:bodyPr>
          <a:lstStyle/>
          <a:p>
            <a:pPr algn="ctr">
              <a:defRPr/>
            </a:pPr>
            <a:endParaRPr lang="en-GB"/>
          </a:p>
        </p:txBody>
      </p:sp>
      <p:cxnSp>
        <p:nvCxnSpPr>
          <p:cNvPr id="16" name="Straight Arrow Connector 15"/>
          <p:cNvCxnSpPr/>
          <p:nvPr/>
        </p:nvCxnSpPr>
        <p:spPr>
          <a:xfrm>
            <a:off x="4535488" y="2420938"/>
            <a:ext cx="0" cy="287337"/>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5" name="Title 1"/>
          <p:cNvSpPr>
            <a:spLocks noGrp="1"/>
          </p:cNvSpPr>
          <p:nvPr>
            <p:ph type="title"/>
          </p:nvPr>
        </p:nvSpPr>
        <p:spPr>
          <a:xfrm>
            <a:off x="914400" y="152400"/>
            <a:ext cx="7543800" cy="914400"/>
          </a:xfrm>
        </p:spPr>
        <p:txBody>
          <a:bodyPr>
            <a:normAutofit/>
          </a:bodyPr>
          <a:lstStyle/>
          <a:p>
            <a:pPr marL="320040" indent="-320040" eaLnBrk="1" fontAlgn="auto" hangingPunct="1">
              <a:spcAft>
                <a:spcPts val="0"/>
              </a:spcAft>
              <a:buClr>
                <a:schemeClr val="accent6">
                  <a:lumMod val="75000"/>
                </a:schemeClr>
              </a:buClr>
              <a:buFont typeface="Georgia" pitchFamily="18" charset="0"/>
              <a:buChar char="*"/>
              <a:defRPr/>
            </a:pPr>
            <a:r>
              <a:rPr lang="en-US" altLang="en-US" smtClean="0">
                <a:ea typeface="+mj-ea"/>
                <a:cs typeface="+mj-cs"/>
              </a:rPr>
              <a:t>How well do you observe?  </a:t>
            </a:r>
          </a:p>
        </p:txBody>
      </p:sp>
      <p:sp>
        <p:nvSpPr>
          <p:cNvPr id="41987" name="TextBox 2"/>
          <p:cNvSpPr txBox="1">
            <a:spLocks noChangeArrowheads="1"/>
          </p:cNvSpPr>
          <p:nvPr/>
        </p:nvSpPr>
        <p:spPr bwMode="auto">
          <a:xfrm>
            <a:off x="539750" y="914400"/>
            <a:ext cx="8223250" cy="1877437"/>
          </a:xfrm>
          <a:prstGeom prst="rect">
            <a:avLst/>
          </a:prstGeom>
          <a:noFill/>
          <a:ln w="9525">
            <a:noFill/>
            <a:miter lim="800000"/>
            <a:headEnd/>
            <a:tailEnd/>
          </a:ln>
        </p:spPr>
        <p:txBody>
          <a:bodyPr>
            <a:prstTxWarp prst="textNoShape">
              <a:avLst/>
            </a:prstTxWarp>
            <a:spAutoFit/>
          </a:bodyPr>
          <a:lstStyle/>
          <a:p>
            <a:endParaRPr lang="en-US" sz="1400" dirty="0" smtClean="0">
              <a:latin typeface="Arial" pitchFamily="-100" charset="0"/>
            </a:endParaRPr>
          </a:p>
          <a:p>
            <a:endParaRPr lang="en-US" sz="1400" dirty="0" smtClean="0">
              <a:latin typeface="Arial" pitchFamily="-100" charset="0"/>
            </a:endParaRPr>
          </a:p>
          <a:p>
            <a:endParaRPr lang="en-US" sz="1400" dirty="0" smtClean="0">
              <a:latin typeface="Arial" pitchFamily="-100" charset="0"/>
            </a:endParaRPr>
          </a:p>
          <a:p>
            <a:endParaRPr lang="en-US" sz="1400" dirty="0" smtClean="0">
              <a:latin typeface="Arial" pitchFamily="-100" charset="0"/>
            </a:endParaRPr>
          </a:p>
          <a:p>
            <a:r>
              <a:rPr lang="en-US" sz="2000" dirty="0" smtClean="0">
                <a:latin typeface="Arial" pitchFamily="-100" charset="0"/>
              </a:rPr>
              <a:t>Take </a:t>
            </a:r>
            <a:r>
              <a:rPr lang="en-US" sz="2000" dirty="0">
                <a:latin typeface="Arial" pitchFamily="-100" charset="0"/>
              </a:rPr>
              <a:t>15 seconds and look at </a:t>
            </a:r>
            <a:r>
              <a:rPr lang="en-US" sz="2000" dirty="0" smtClean="0">
                <a:latin typeface="Arial" pitchFamily="-100" charset="0"/>
              </a:rPr>
              <a:t>the following picture. </a:t>
            </a:r>
            <a:r>
              <a:rPr lang="en-US" sz="2000" dirty="0">
                <a:latin typeface="Arial" pitchFamily="-100" charset="0"/>
              </a:rPr>
              <a:t>Turn away from the computer screen and write down everything you observed.  Come back to the photo and see what you missed (or thought was there and </a:t>
            </a:r>
            <a:r>
              <a:rPr lang="en-US" sz="2000" dirty="0" err="1">
                <a:latin typeface="Arial" pitchFamily="-100" charset="0"/>
              </a:rPr>
              <a:t>isn</a:t>
            </a:r>
            <a:r>
              <a:rPr lang="en-US" altLang="ja-JP" sz="2000" dirty="0" err="1">
                <a:latin typeface="Arial" pitchFamily="-100" charset="0"/>
              </a:rPr>
              <a:t>t</a:t>
            </a:r>
            <a:r>
              <a:rPr lang="en-US" altLang="ja-JP" sz="2000" dirty="0">
                <a:latin typeface="Arial" pitchFamily="-100" charset="0"/>
              </a:rPr>
              <a:t>!).  </a:t>
            </a:r>
            <a:endParaRPr lang="en-US" sz="2000" dirty="0">
              <a:latin typeface="Arial" pitchFamily="-100"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5" name="Title 1"/>
          <p:cNvSpPr>
            <a:spLocks noGrp="1"/>
          </p:cNvSpPr>
          <p:nvPr>
            <p:ph type="title"/>
          </p:nvPr>
        </p:nvSpPr>
        <p:spPr>
          <a:xfrm>
            <a:off x="914400" y="152400"/>
            <a:ext cx="7543800" cy="914400"/>
          </a:xfrm>
        </p:spPr>
        <p:txBody>
          <a:bodyPr>
            <a:normAutofit/>
          </a:bodyPr>
          <a:lstStyle/>
          <a:p>
            <a:pPr marL="320040" indent="-320040" eaLnBrk="1" fontAlgn="auto" hangingPunct="1">
              <a:spcAft>
                <a:spcPts val="0"/>
              </a:spcAft>
              <a:buClr>
                <a:schemeClr val="accent6">
                  <a:lumMod val="75000"/>
                </a:schemeClr>
              </a:buClr>
              <a:buFont typeface="Georgia" pitchFamily="18" charset="0"/>
              <a:buChar char="*"/>
              <a:defRPr/>
            </a:pPr>
            <a:r>
              <a:rPr lang="en-US" altLang="en-US" smtClean="0">
                <a:ea typeface="+mj-ea"/>
                <a:cs typeface="+mj-cs"/>
              </a:rPr>
              <a:t>How well do you observe?  </a:t>
            </a:r>
          </a:p>
        </p:txBody>
      </p:sp>
      <p:sp>
        <p:nvSpPr>
          <p:cNvPr id="41987" name="TextBox 2"/>
          <p:cNvSpPr txBox="1">
            <a:spLocks noChangeArrowheads="1"/>
          </p:cNvSpPr>
          <p:nvPr/>
        </p:nvSpPr>
        <p:spPr bwMode="auto">
          <a:xfrm>
            <a:off x="539750" y="914400"/>
            <a:ext cx="8223250" cy="307777"/>
          </a:xfrm>
          <a:prstGeom prst="rect">
            <a:avLst/>
          </a:prstGeom>
          <a:noFill/>
          <a:ln w="9525">
            <a:noFill/>
            <a:miter lim="800000"/>
            <a:headEnd/>
            <a:tailEnd/>
          </a:ln>
        </p:spPr>
        <p:txBody>
          <a:bodyPr>
            <a:prstTxWarp prst="textNoShape">
              <a:avLst/>
            </a:prstTxWarp>
            <a:spAutoFit/>
          </a:bodyPr>
          <a:lstStyle/>
          <a:p>
            <a:r>
              <a:rPr lang="en-US" altLang="ja-JP" sz="1400" dirty="0" smtClean="0">
                <a:latin typeface="Arial" pitchFamily="-100" charset="0"/>
              </a:rPr>
              <a:t>.  </a:t>
            </a:r>
            <a:endParaRPr lang="en-US" sz="1400" dirty="0">
              <a:latin typeface="Arial" pitchFamily="-100" charset="0"/>
            </a:endParaRPr>
          </a:p>
        </p:txBody>
      </p:sp>
      <p:pic>
        <p:nvPicPr>
          <p:cNvPr id="41988" name="Picture 3" descr="unitedstates_route-66.jpg"/>
          <p:cNvPicPr>
            <a:picLocks noChangeAspect="1"/>
          </p:cNvPicPr>
          <p:nvPr/>
        </p:nvPicPr>
        <p:blipFill>
          <a:blip r:embed="rId2"/>
          <a:srcRect/>
          <a:stretch>
            <a:fillRect/>
          </a:stretch>
        </p:blipFill>
        <p:spPr bwMode="auto">
          <a:xfrm>
            <a:off x="971550" y="1700213"/>
            <a:ext cx="7200900" cy="5099050"/>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5" name="Title 1"/>
          <p:cNvSpPr>
            <a:spLocks noGrp="1"/>
          </p:cNvSpPr>
          <p:nvPr>
            <p:ph type="title"/>
          </p:nvPr>
        </p:nvSpPr>
        <p:spPr>
          <a:xfrm>
            <a:off x="914400" y="152400"/>
            <a:ext cx="7543800" cy="914400"/>
          </a:xfrm>
        </p:spPr>
        <p:txBody>
          <a:bodyPr>
            <a:normAutofit/>
          </a:bodyPr>
          <a:lstStyle/>
          <a:p>
            <a:pPr marL="320040" indent="-320040" eaLnBrk="1" fontAlgn="auto" hangingPunct="1">
              <a:spcAft>
                <a:spcPts val="0"/>
              </a:spcAft>
              <a:buClr>
                <a:schemeClr val="accent6">
                  <a:lumMod val="75000"/>
                </a:schemeClr>
              </a:buClr>
              <a:buFont typeface="Georgia" pitchFamily="18" charset="0"/>
              <a:buChar char="*"/>
              <a:defRPr/>
            </a:pPr>
            <a:r>
              <a:rPr lang="en-US" altLang="en-US" smtClean="0">
                <a:ea typeface="+mj-ea"/>
                <a:cs typeface="+mj-cs"/>
              </a:rPr>
              <a:t>How well do you observe?  </a:t>
            </a:r>
          </a:p>
        </p:txBody>
      </p:sp>
      <p:sp>
        <p:nvSpPr>
          <p:cNvPr id="41987" name="TextBox 2"/>
          <p:cNvSpPr txBox="1">
            <a:spLocks noChangeArrowheads="1"/>
          </p:cNvSpPr>
          <p:nvPr/>
        </p:nvSpPr>
        <p:spPr bwMode="auto">
          <a:xfrm>
            <a:off x="539750" y="914400"/>
            <a:ext cx="8223250" cy="954107"/>
          </a:xfrm>
          <a:prstGeom prst="rect">
            <a:avLst/>
          </a:prstGeom>
          <a:noFill/>
          <a:ln w="9525">
            <a:noFill/>
            <a:miter lim="800000"/>
            <a:headEnd/>
            <a:tailEnd/>
          </a:ln>
        </p:spPr>
        <p:txBody>
          <a:bodyPr>
            <a:prstTxWarp prst="textNoShape">
              <a:avLst/>
            </a:prstTxWarp>
            <a:spAutoFit/>
          </a:bodyPr>
          <a:lstStyle/>
          <a:p>
            <a:endParaRPr lang="en-US" sz="1400" dirty="0" smtClean="0">
              <a:latin typeface="Arial" pitchFamily="-100" charset="0"/>
            </a:endParaRPr>
          </a:p>
          <a:p>
            <a:endParaRPr lang="en-US" sz="1400" dirty="0" smtClean="0">
              <a:latin typeface="Arial" pitchFamily="-100" charset="0"/>
            </a:endParaRPr>
          </a:p>
          <a:p>
            <a:endParaRPr lang="en-US" sz="1400" dirty="0" smtClean="0">
              <a:latin typeface="Arial" pitchFamily="-100" charset="0"/>
            </a:endParaRPr>
          </a:p>
          <a:p>
            <a:endParaRPr lang="en-US" sz="1400" dirty="0" smtClean="0">
              <a:latin typeface="Arial" pitchFamily="-100"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5" name="Title 1"/>
          <p:cNvSpPr>
            <a:spLocks noGrp="1"/>
          </p:cNvSpPr>
          <p:nvPr>
            <p:ph type="title"/>
          </p:nvPr>
        </p:nvSpPr>
        <p:spPr>
          <a:xfrm>
            <a:off x="914400" y="152400"/>
            <a:ext cx="7543800" cy="914400"/>
          </a:xfrm>
        </p:spPr>
        <p:txBody>
          <a:bodyPr>
            <a:normAutofit/>
          </a:bodyPr>
          <a:lstStyle/>
          <a:p>
            <a:pPr marL="320040" indent="-320040" eaLnBrk="1" fontAlgn="auto" hangingPunct="1">
              <a:spcAft>
                <a:spcPts val="0"/>
              </a:spcAft>
              <a:buClr>
                <a:schemeClr val="accent6">
                  <a:lumMod val="75000"/>
                </a:schemeClr>
              </a:buClr>
              <a:buFont typeface="Georgia" pitchFamily="18" charset="0"/>
              <a:buChar char="*"/>
              <a:defRPr/>
            </a:pPr>
            <a:r>
              <a:rPr lang="en-US" altLang="en-US" smtClean="0">
                <a:ea typeface="+mj-ea"/>
                <a:cs typeface="+mj-cs"/>
              </a:rPr>
              <a:t>How well do you observe?  </a:t>
            </a:r>
          </a:p>
        </p:txBody>
      </p:sp>
      <p:sp>
        <p:nvSpPr>
          <p:cNvPr id="41987" name="TextBox 2"/>
          <p:cNvSpPr txBox="1">
            <a:spLocks noChangeArrowheads="1"/>
          </p:cNvSpPr>
          <p:nvPr/>
        </p:nvSpPr>
        <p:spPr bwMode="auto">
          <a:xfrm>
            <a:off x="539750" y="914400"/>
            <a:ext cx="8223250" cy="307777"/>
          </a:xfrm>
          <a:prstGeom prst="rect">
            <a:avLst/>
          </a:prstGeom>
          <a:noFill/>
          <a:ln w="9525">
            <a:noFill/>
            <a:miter lim="800000"/>
            <a:headEnd/>
            <a:tailEnd/>
          </a:ln>
        </p:spPr>
        <p:txBody>
          <a:bodyPr>
            <a:prstTxWarp prst="textNoShape">
              <a:avLst/>
            </a:prstTxWarp>
            <a:spAutoFit/>
          </a:bodyPr>
          <a:lstStyle/>
          <a:p>
            <a:r>
              <a:rPr lang="en-US" altLang="ja-JP" sz="1400" dirty="0" smtClean="0">
                <a:latin typeface="Arial" pitchFamily="-100" charset="0"/>
              </a:rPr>
              <a:t>.  </a:t>
            </a:r>
            <a:endParaRPr lang="en-US" sz="1400" dirty="0">
              <a:latin typeface="Arial" pitchFamily="-100" charset="0"/>
            </a:endParaRPr>
          </a:p>
        </p:txBody>
      </p:sp>
      <p:pic>
        <p:nvPicPr>
          <p:cNvPr id="41988" name="Picture 3" descr="unitedstates_route-66.jpg"/>
          <p:cNvPicPr>
            <a:picLocks noChangeAspect="1"/>
          </p:cNvPicPr>
          <p:nvPr/>
        </p:nvPicPr>
        <p:blipFill>
          <a:blip r:embed="rId2"/>
          <a:srcRect/>
          <a:stretch>
            <a:fillRect/>
          </a:stretch>
        </p:blipFill>
        <p:spPr bwMode="auto">
          <a:xfrm>
            <a:off x="971550" y="1700213"/>
            <a:ext cx="7200900" cy="5099050"/>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Georgia" pitchFamily="18" charset="0"/>
              <a:buChar char="*"/>
              <a:defRPr/>
            </a:pPr>
            <a:r>
              <a:rPr lang="en-GB" dirty="0" smtClean="0">
                <a:ea typeface="+mj-ea"/>
                <a:cs typeface="+mj-cs"/>
              </a:rPr>
              <a:t>What next?</a:t>
            </a:r>
            <a:endParaRPr lang="en-GB" dirty="0">
              <a:ea typeface="+mj-ea"/>
              <a:cs typeface="+mj-cs"/>
            </a:endParaRPr>
          </a:p>
        </p:txBody>
      </p:sp>
      <p:sp>
        <p:nvSpPr>
          <p:cNvPr id="43011" name="Text Placeholder 2"/>
          <p:cNvSpPr>
            <a:spLocks noGrp="1"/>
          </p:cNvSpPr>
          <p:nvPr>
            <p:ph type="body" idx="1"/>
          </p:nvPr>
        </p:nvSpPr>
        <p:spPr>
          <a:xfrm>
            <a:off x="2022475" y="4606925"/>
            <a:ext cx="5970588" cy="836613"/>
          </a:xfrm>
        </p:spPr>
        <p:txBody>
          <a:bodyPr/>
          <a:lstStyle/>
          <a:p>
            <a:pPr eaLnBrk="1" hangingPunct="1"/>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pPr marL="320040" indent="-320040" eaLnBrk="1" fontAlgn="auto" hangingPunct="1">
              <a:spcAft>
                <a:spcPts val="0"/>
              </a:spcAft>
              <a:buClr>
                <a:schemeClr val="accent6">
                  <a:lumMod val="75000"/>
                </a:schemeClr>
              </a:buClr>
              <a:buFont typeface="Georgia" pitchFamily="18" charset="0"/>
              <a:buChar char="*"/>
              <a:defRPr/>
            </a:pPr>
            <a:r>
              <a:rPr lang="en-US" altLang="en-US" dirty="0" smtClean="0">
                <a:ea typeface="+mj-ea"/>
                <a:cs typeface="+mj-cs"/>
              </a:rPr>
              <a:t>Steps in planning for observation</a:t>
            </a:r>
          </a:p>
        </p:txBody>
      </p:sp>
      <p:sp>
        <p:nvSpPr>
          <p:cNvPr id="44035" name="Rectangle 3"/>
          <p:cNvSpPr>
            <a:spLocks noGrp="1" noChangeArrowheads="1"/>
          </p:cNvSpPr>
          <p:nvPr>
            <p:ph sz="quarter" idx="1"/>
          </p:nvPr>
        </p:nvSpPr>
        <p:spPr/>
        <p:txBody>
          <a:bodyPr>
            <a:normAutofit lnSpcReduction="10000"/>
          </a:bodyPr>
          <a:lstStyle/>
          <a:p>
            <a:pPr eaLnBrk="1" hangingPunct="1">
              <a:lnSpc>
                <a:spcPct val="70000"/>
              </a:lnSpc>
            </a:pPr>
            <a:r>
              <a:rPr lang="en-US" b="1" dirty="0">
                <a:latin typeface="Bookman Old Style"/>
                <a:cs typeface="Bookman Old Style"/>
              </a:rPr>
              <a:t>WHO</a:t>
            </a:r>
            <a:r>
              <a:rPr lang="en-US" dirty="0">
                <a:latin typeface="Bookman Old Style"/>
                <a:cs typeface="Bookman Old Style"/>
              </a:rPr>
              <a:t> Determine who will be observed.</a:t>
            </a:r>
          </a:p>
          <a:p>
            <a:pPr eaLnBrk="1" hangingPunct="1">
              <a:lnSpc>
                <a:spcPct val="70000"/>
              </a:lnSpc>
            </a:pPr>
            <a:r>
              <a:rPr lang="en-US" b="1" dirty="0">
                <a:latin typeface="Bookman Old Style"/>
                <a:cs typeface="Bookman Old Style"/>
              </a:rPr>
              <a:t>WHY</a:t>
            </a:r>
            <a:r>
              <a:rPr lang="en-US" dirty="0">
                <a:latin typeface="Bookman Old Style"/>
                <a:cs typeface="Bookman Old Style"/>
              </a:rPr>
              <a:t> Establish why they are selected</a:t>
            </a:r>
          </a:p>
          <a:p>
            <a:pPr eaLnBrk="1" hangingPunct="1">
              <a:lnSpc>
                <a:spcPct val="70000"/>
              </a:lnSpc>
            </a:pPr>
            <a:r>
              <a:rPr lang="en-US" b="1" dirty="0">
                <a:latin typeface="Bookman Old Style"/>
                <a:cs typeface="Bookman Old Style"/>
              </a:rPr>
              <a:t>WHAT</a:t>
            </a:r>
            <a:r>
              <a:rPr lang="en-US" dirty="0">
                <a:latin typeface="Bookman Old Style"/>
                <a:cs typeface="Bookman Old Style"/>
              </a:rPr>
              <a:t> Determine aspects that will be observed (characteristics, attributes, behaviors, etc.).</a:t>
            </a:r>
          </a:p>
          <a:p>
            <a:pPr eaLnBrk="1" hangingPunct="1">
              <a:lnSpc>
                <a:spcPct val="70000"/>
              </a:lnSpc>
            </a:pPr>
            <a:r>
              <a:rPr lang="en-US" b="1" dirty="0">
                <a:latin typeface="Bookman Old Style"/>
                <a:cs typeface="Bookman Old Style"/>
              </a:rPr>
              <a:t>WHEN</a:t>
            </a:r>
            <a:r>
              <a:rPr lang="en-US" dirty="0">
                <a:latin typeface="Bookman Old Style"/>
                <a:cs typeface="Bookman Old Style"/>
              </a:rPr>
              <a:t> Determine when observations </a:t>
            </a:r>
          </a:p>
          <a:p>
            <a:pPr eaLnBrk="1" hangingPunct="1">
              <a:lnSpc>
                <a:spcPct val="70000"/>
              </a:lnSpc>
              <a:buFontTx/>
              <a:buNone/>
            </a:pPr>
            <a:r>
              <a:rPr lang="en-US" dirty="0">
                <a:latin typeface="Bookman Old Style"/>
                <a:cs typeface="Bookman Old Style"/>
              </a:rPr>
              <a:t>	will be made.</a:t>
            </a:r>
          </a:p>
          <a:p>
            <a:pPr eaLnBrk="1" hangingPunct="1">
              <a:lnSpc>
                <a:spcPct val="70000"/>
              </a:lnSpc>
            </a:pPr>
            <a:r>
              <a:rPr lang="en-US" b="1" dirty="0">
                <a:latin typeface="Bookman Old Style"/>
                <a:cs typeface="Bookman Old Style"/>
              </a:rPr>
              <a:t>WHERE</a:t>
            </a:r>
            <a:r>
              <a:rPr lang="en-US" dirty="0">
                <a:latin typeface="Bookman Old Style"/>
                <a:cs typeface="Bookman Old Style"/>
              </a:rPr>
              <a:t> Determine where observations will be made</a:t>
            </a:r>
          </a:p>
          <a:p>
            <a:pPr eaLnBrk="1" hangingPunct="1">
              <a:lnSpc>
                <a:spcPct val="70000"/>
              </a:lnSpc>
            </a:pPr>
            <a:r>
              <a:rPr lang="en-US" b="1" dirty="0">
                <a:latin typeface="Bookman Old Style"/>
                <a:cs typeface="Bookman Old Style"/>
              </a:rPr>
              <a:t>HOW</a:t>
            </a:r>
            <a:r>
              <a:rPr lang="en-US" dirty="0">
                <a:latin typeface="Bookman Old Style"/>
                <a:cs typeface="Bookman Old Style"/>
              </a:rPr>
              <a:t> Develop the observation guide</a:t>
            </a:r>
          </a:p>
          <a:p>
            <a:pPr eaLnBrk="1" hangingPunct="1">
              <a:lnSpc>
                <a:spcPct val="70000"/>
              </a:lnSpc>
            </a:pPr>
            <a:r>
              <a:rPr lang="en-US" b="1" dirty="0">
                <a:latin typeface="Bookman Old Style"/>
                <a:cs typeface="Bookman Old Style"/>
              </a:rPr>
              <a:t>HOW</a:t>
            </a:r>
            <a:r>
              <a:rPr lang="en-US" dirty="0">
                <a:latin typeface="Bookman Old Style"/>
                <a:cs typeface="Bookman Old Style"/>
              </a:rPr>
              <a:t> Pilot test the observation guide</a:t>
            </a:r>
          </a:p>
          <a:p>
            <a:pPr eaLnBrk="1" hangingPunct="1">
              <a:lnSpc>
                <a:spcPct val="70000"/>
              </a:lnSpc>
            </a:pPr>
            <a:r>
              <a:rPr lang="en-US" b="1" dirty="0">
                <a:latin typeface="Bookman Old Style"/>
                <a:cs typeface="Bookman Old Style"/>
              </a:rPr>
              <a:t>HOW</a:t>
            </a:r>
            <a:r>
              <a:rPr lang="en-US" dirty="0">
                <a:latin typeface="Bookman Old Style"/>
                <a:cs typeface="Bookman Old Style"/>
              </a:rPr>
              <a:t> Train the observers and have them practice.</a:t>
            </a:r>
          </a:p>
          <a:p>
            <a:pPr eaLnBrk="1" hangingPunct="1">
              <a:lnSpc>
                <a:spcPct val="70000"/>
              </a:lnSpc>
            </a:pPr>
            <a:r>
              <a:rPr lang="en-US" b="1" dirty="0">
                <a:latin typeface="Bookman Old Style"/>
                <a:cs typeface="Bookman Old Style"/>
              </a:rPr>
              <a:t>DO</a:t>
            </a:r>
            <a:r>
              <a:rPr lang="en-US" dirty="0">
                <a:latin typeface="Bookman Old Style"/>
                <a:cs typeface="Bookman Old Style"/>
              </a:rPr>
              <a:t> Conduct the observations </a:t>
            </a:r>
          </a:p>
          <a:p>
            <a:pPr eaLnBrk="1" hangingPunct="1">
              <a:lnSpc>
                <a:spcPct val="70000"/>
              </a:lnSpc>
            </a:pPr>
            <a:r>
              <a:rPr lang="en-US" b="1" dirty="0">
                <a:latin typeface="Bookman Old Style"/>
                <a:cs typeface="Bookman Old Style"/>
              </a:rPr>
              <a:t>SO? </a:t>
            </a:r>
            <a:r>
              <a:rPr lang="en-US" dirty="0">
                <a:latin typeface="Bookman Old Style"/>
                <a:cs typeface="Bookman Old Style"/>
              </a:rPr>
              <a:t>Analyze and interpret the collected information.</a:t>
            </a:r>
          </a:p>
          <a:p>
            <a:pPr eaLnBrk="1" hangingPunct="1">
              <a:lnSpc>
                <a:spcPct val="70000"/>
              </a:lnSpc>
            </a:pPr>
            <a:r>
              <a:rPr lang="en-US" b="1" dirty="0">
                <a:latin typeface="Bookman Old Style"/>
                <a:cs typeface="Bookman Old Style"/>
              </a:rPr>
              <a:t>SHARE</a:t>
            </a:r>
            <a:r>
              <a:rPr lang="en-US" dirty="0">
                <a:latin typeface="Bookman Old Style"/>
                <a:cs typeface="Bookman Old Style"/>
              </a:rPr>
              <a:t> Write up and use your findings.</a:t>
            </a:r>
          </a:p>
        </p:txBody>
      </p:sp>
      <p:pic>
        <p:nvPicPr>
          <p:cNvPr id="44036" name="Picture 4" descr="C:\Documents and Settings\Taylor-Powell\Local Settings\Temporary Internet Files\Content.IE5\KM58KL2J\MCj00787010000[1].wmf"/>
          <p:cNvPicPr>
            <a:picLocks noChangeAspect="1" noChangeArrowheads="1"/>
          </p:cNvPicPr>
          <p:nvPr/>
        </p:nvPicPr>
        <p:blipFill>
          <a:blip r:embed="rId3"/>
          <a:srcRect/>
          <a:stretch>
            <a:fillRect/>
          </a:stretch>
        </p:blipFill>
        <p:spPr bwMode="auto">
          <a:xfrm>
            <a:off x="7726363" y="4267200"/>
            <a:ext cx="1417637" cy="2590800"/>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42050" name="Rectangle 2"/>
          <p:cNvSpPr>
            <a:spLocks noGrp="1" noChangeArrowheads="1"/>
          </p:cNvSpPr>
          <p:nvPr>
            <p:ph type="title"/>
          </p:nvPr>
        </p:nvSpPr>
        <p:spPr/>
        <p:txBody>
          <a:bodyPr>
            <a:normAutofit fontScale="90000"/>
          </a:bodyPr>
          <a:lstStyle/>
          <a:p>
            <a:pPr marL="320040" indent="-320040" eaLnBrk="1" fontAlgn="auto" hangingPunct="1">
              <a:spcAft>
                <a:spcPts val="0"/>
              </a:spcAft>
              <a:buClr>
                <a:schemeClr val="accent6">
                  <a:lumMod val="75000"/>
                </a:schemeClr>
              </a:buClr>
              <a:buFont typeface="Georgia" pitchFamily="18" charset="0"/>
              <a:buChar char="*"/>
              <a:defRPr/>
            </a:pPr>
            <a:r>
              <a:rPr lang="en-US" altLang="en-US" dirty="0">
                <a:ea typeface="+mj-ea"/>
                <a:cs typeface="+mj-cs"/>
              </a:rPr>
              <a:t>Training – </a:t>
            </a:r>
            <a:br>
              <a:rPr lang="en-US" altLang="en-US" dirty="0">
                <a:ea typeface="+mj-ea"/>
                <a:cs typeface="+mj-cs"/>
              </a:rPr>
            </a:br>
            <a:r>
              <a:rPr lang="en-US" altLang="en-US" dirty="0" smtClean="0">
                <a:ea typeface="+mj-ea"/>
                <a:cs typeface="+mj-cs"/>
              </a:rPr>
              <a:t>preparation/orientation/ piloting </a:t>
            </a:r>
            <a:r>
              <a:rPr lang="en-US" altLang="en-US" dirty="0">
                <a:ea typeface="+mj-ea"/>
                <a:cs typeface="+mj-cs"/>
              </a:rPr>
              <a:t>may be necessary</a:t>
            </a:r>
            <a:br>
              <a:rPr lang="en-US" altLang="en-US" dirty="0">
                <a:ea typeface="+mj-ea"/>
                <a:cs typeface="+mj-cs"/>
              </a:rPr>
            </a:br>
            <a:r>
              <a:rPr lang="en-US" altLang="en-US" dirty="0">
                <a:ea typeface="+mj-ea"/>
                <a:cs typeface="+mj-cs"/>
              </a:rPr>
              <a:t/>
            </a:r>
            <a:br>
              <a:rPr lang="en-US" altLang="en-US" dirty="0">
                <a:ea typeface="+mj-ea"/>
                <a:cs typeface="+mj-cs"/>
              </a:rPr>
            </a:br>
            <a:r>
              <a:rPr lang="en-US" altLang="en-US" dirty="0" smtClean="0">
                <a:ea typeface="+mj-ea"/>
                <a:cs typeface="+mj-cs"/>
              </a:rPr>
              <a:t/>
            </a:r>
            <a:br>
              <a:rPr lang="en-US" altLang="en-US" dirty="0" smtClean="0">
                <a:ea typeface="+mj-ea"/>
                <a:cs typeface="+mj-cs"/>
              </a:rPr>
            </a:br>
            <a:r>
              <a:rPr lang="en-US" altLang="en-US" dirty="0" smtClean="0">
                <a:ea typeface="+mj-ea"/>
                <a:cs typeface="+mj-cs"/>
              </a:rPr>
              <a:t/>
            </a:r>
            <a:br>
              <a:rPr lang="en-US" altLang="en-US" dirty="0" smtClean="0">
                <a:ea typeface="+mj-ea"/>
                <a:cs typeface="+mj-cs"/>
              </a:rPr>
            </a:br>
            <a:r>
              <a:rPr lang="en-US" altLang="en-US" dirty="0" smtClean="0">
                <a:effectLst>
                  <a:outerShdw blurRad="38100" dist="38100" dir="2700000" algn="tl">
                    <a:srgbClr val="C0C0C0"/>
                  </a:outerShdw>
                </a:effectLst>
                <a:ea typeface="+mj-ea"/>
                <a:cs typeface="+mj-cs"/>
              </a:rPr>
              <a:t/>
            </a:r>
            <a:br>
              <a:rPr lang="en-US" altLang="en-US" dirty="0" smtClean="0">
                <a:effectLst>
                  <a:outerShdw blurRad="38100" dist="38100" dir="2700000" algn="tl">
                    <a:srgbClr val="C0C0C0"/>
                  </a:outerShdw>
                </a:effectLst>
                <a:ea typeface="+mj-ea"/>
                <a:cs typeface="+mj-cs"/>
              </a:rPr>
            </a:br>
            <a:r>
              <a:rPr lang="en-US" altLang="en-US" dirty="0" smtClean="0">
                <a:effectLst>
                  <a:outerShdw blurRad="38100" dist="38100" dir="2700000" algn="tl">
                    <a:srgbClr val="C0C0C0"/>
                  </a:outerShdw>
                </a:effectLst>
                <a:ea typeface="+mj-ea"/>
                <a:cs typeface="+mj-cs"/>
              </a:rPr>
              <a:t/>
            </a:r>
            <a:br>
              <a:rPr lang="en-US" altLang="en-US" dirty="0" smtClean="0">
                <a:effectLst>
                  <a:outerShdw blurRad="38100" dist="38100" dir="2700000" algn="tl">
                    <a:srgbClr val="C0C0C0"/>
                  </a:outerShdw>
                </a:effectLst>
                <a:ea typeface="+mj-ea"/>
                <a:cs typeface="+mj-cs"/>
              </a:rPr>
            </a:br>
            <a:endParaRPr lang="en-US" altLang="en-US" dirty="0" smtClean="0">
              <a:effectLst>
                <a:outerShdw blurRad="38100" dist="38100" dir="2700000" algn="tl">
                  <a:srgbClr val="C0C0C0"/>
                </a:outerShdw>
              </a:effectLst>
              <a:ea typeface="+mj-ea"/>
              <a:cs typeface="+mj-cs"/>
            </a:endParaRPr>
          </a:p>
        </p:txBody>
      </p:sp>
      <p:sp>
        <p:nvSpPr>
          <p:cNvPr id="46083" name="Rectangle 3"/>
          <p:cNvSpPr>
            <a:spLocks noGrp="1" noChangeArrowheads="1"/>
          </p:cNvSpPr>
          <p:nvPr>
            <p:ph sz="quarter" idx="1"/>
          </p:nvPr>
        </p:nvSpPr>
        <p:spPr/>
        <p:txBody>
          <a:bodyPr>
            <a:normAutofit/>
          </a:bodyPr>
          <a:lstStyle/>
          <a:p>
            <a:pPr lvl="1" eaLnBrk="1" hangingPunct="1"/>
            <a:r>
              <a:rPr lang="en-US" sz="2600" dirty="0"/>
              <a:t>To learn what to look for </a:t>
            </a:r>
          </a:p>
          <a:p>
            <a:pPr lvl="1" eaLnBrk="1" hangingPunct="1"/>
            <a:r>
              <a:rPr lang="en-US" sz="2600" dirty="0"/>
              <a:t>To learn how to record observations</a:t>
            </a:r>
          </a:p>
          <a:p>
            <a:pPr lvl="1" eaLnBrk="1" hangingPunct="1"/>
            <a:r>
              <a:rPr lang="en-US" sz="2600" dirty="0"/>
              <a:t>To practice</a:t>
            </a:r>
          </a:p>
          <a:p>
            <a:pPr lvl="1" eaLnBrk="1" hangingPunct="1"/>
            <a:r>
              <a:rPr lang="en-US" sz="2600" dirty="0"/>
              <a:t>To ensure that observations across sites are consistent: observers use the same methods</a:t>
            </a:r>
            <a:r>
              <a:rPr lang="en-US" sz="2600" dirty="0">
                <a:solidFill>
                  <a:schemeClr val="tx1">
                    <a:lumMod val="50000"/>
                    <a:lumOff val="50000"/>
                  </a:schemeClr>
                </a:solidFill>
              </a:rPr>
              <a:t>,</a:t>
            </a:r>
            <a:r>
              <a:rPr lang="en-US" sz="2600" dirty="0">
                <a:solidFill>
                  <a:srgbClr val="FF0000"/>
                </a:solidFill>
              </a:rPr>
              <a:t> rate an observation in same way</a:t>
            </a: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mtClean="0"/>
              <a:t>Ethical considerations</a:t>
            </a:r>
            <a:endParaRPr lang="en-GB" dirty="0"/>
          </a:p>
        </p:txBody>
      </p:sp>
      <p:sp>
        <p:nvSpPr>
          <p:cNvPr id="48131" name="Content Placeholder 4"/>
          <p:cNvSpPr>
            <a:spLocks noGrp="1"/>
          </p:cNvSpPr>
          <p:nvPr>
            <p:ph sz="quarter" idx="1"/>
          </p:nvPr>
        </p:nvSpPr>
        <p:spPr>
          <a:xfrm>
            <a:off x="457200" y="1219200"/>
            <a:ext cx="8229600" cy="4937125"/>
          </a:xfrm>
        </p:spPr>
        <p:txBody>
          <a:bodyPr/>
          <a:lstStyle/>
          <a:p>
            <a:r>
              <a:rPr lang="en-GB" smtClean="0"/>
              <a:t>Implications for power/ dominance in the voices being heard</a:t>
            </a:r>
          </a:p>
          <a:p>
            <a:r>
              <a:rPr lang="en-GB" smtClean="0"/>
              <a:t>Ensure that the learner’s voice is heard, valued and significant</a:t>
            </a:r>
          </a:p>
          <a:p>
            <a:r>
              <a:rPr lang="en-GB" smtClean="0"/>
              <a:t>Assent and consent </a:t>
            </a:r>
          </a:p>
          <a:p>
            <a:r>
              <a:rPr lang="en-GB" smtClean="0"/>
              <a:t>Anonymity, confidentiality, non-intrusion, honesty, respect, awareness.</a:t>
            </a:r>
          </a:p>
          <a:p>
            <a:endParaRPr lang="en-GB" smtClean="0"/>
          </a:p>
          <a:p>
            <a:r>
              <a:rPr lang="en-GB" smtClean="0"/>
              <a:t>Connect to ethics lecture</a:t>
            </a:r>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buFont typeface="Georgia" pitchFamily="18" charset="0"/>
              <a:buChar char="*"/>
              <a:defRPr/>
            </a:pPr>
            <a:r>
              <a:rPr lang="en-GB" dirty="0" smtClean="0">
                <a:ea typeface="+mj-ea"/>
                <a:cs typeface="+mj-cs"/>
              </a:rPr>
              <a:t>To conclude</a:t>
            </a:r>
            <a:endParaRPr lang="en-GB" dirty="0">
              <a:ea typeface="+mj-ea"/>
              <a:cs typeface="+mj-cs"/>
            </a:endParaRPr>
          </a:p>
        </p:txBody>
      </p:sp>
      <p:sp>
        <p:nvSpPr>
          <p:cNvPr id="49155" name="Text Placeholder 2"/>
          <p:cNvSpPr>
            <a:spLocks noGrp="1"/>
          </p:cNvSpPr>
          <p:nvPr>
            <p:ph type="body" idx="1"/>
          </p:nvPr>
        </p:nvSpPr>
        <p:spPr>
          <a:xfrm>
            <a:off x="2022475" y="4606925"/>
            <a:ext cx="5970588" cy="836613"/>
          </a:xfrm>
        </p:spPr>
        <p:txBody>
          <a:bodyPr/>
          <a:lstStyle/>
          <a:p>
            <a:pPr eaLnBrk="1" hangingPunct="1"/>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1" name="Rectangle 5"/>
          <p:cNvSpPr>
            <a:spLocks noGrp="1" noChangeArrowheads="1"/>
          </p:cNvSpPr>
          <p:nvPr>
            <p:ph type="title"/>
          </p:nvPr>
        </p:nvSpPr>
        <p:spPr/>
        <p:txBody>
          <a:bodyPr/>
          <a:lstStyle/>
          <a:p>
            <a:r>
              <a:rPr lang="en-US" altLang="en-US" smtClean="0"/>
              <a:t>Checking in…</a:t>
            </a:r>
            <a:endParaRPr lang="en-US" altLang="en-US" dirty="0" smtClean="0"/>
          </a:p>
        </p:txBody>
      </p:sp>
      <p:sp>
        <p:nvSpPr>
          <p:cNvPr id="51203" name="Rectangle 3"/>
          <p:cNvSpPr>
            <a:spLocks noGrp="1" noChangeArrowheads="1"/>
          </p:cNvSpPr>
          <p:nvPr>
            <p:ph sz="quarter" idx="1"/>
          </p:nvPr>
        </p:nvSpPr>
        <p:spPr>
          <a:xfrm>
            <a:off x="0" y="1219200"/>
            <a:ext cx="9144000" cy="5638800"/>
          </a:xfrm>
        </p:spPr>
        <p:txBody>
          <a:bodyPr>
            <a:normAutofit/>
          </a:bodyPr>
          <a:lstStyle/>
          <a:p>
            <a:pPr lvl="1"/>
            <a:r>
              <a:rPr lang="en-US" dirty="0" smtClean="0"/>
              <a:t>What do you think? </a:t>
            </a:r>
          </a:p>
          <a:p>
            <a:pPr lvl="1">
              <a:buNone/>
            </a:pPr>
            <a:r>
              <a:rPr lang="en-US" dirty="0" smtClean="0"/>
              <a:t/>
            </a:r>
            <a:br>
              <a:rPr lang="en-US" dirty="0" smtClean="0"/>
            </a:br>
            <a:r>
              <a:rPr lang="en-US" dirty="0" smtClean="0"/>
              <a:t>Answer YES or NO to each of the following:</a:t>
            </a:r>
          </a:p>
          <a:p>
            <a:pPr lvl="1"/>
            <a:endParaRPr lang="en-US" dirty="0" smtClean="0"/>
          </a:p>
          <a:p>
            <a:pPr lvl="1"/>
            <a:r>
              <a:rPr lang="en-US" dirty="0" smtClean="0"/>
              <a:t>Observation involves </a:t>
            </a:r>
            <a:r>
              <a:rPr lang="ja-JP" altLang="en-US" dirty="0" smtClean="0"/>
              <a:t>“</a:t>
            </a:r>
            <a:r>
              <a:rPr lang="en-US" altLang="ja-JP" dirty="0" smtClean="0"/>
              <a:t>seeing</a:t>
            </a:r>
            <a:r>
              <a:rPr lang="ja-JP" altLang="en-US" dirty="0" smtClean="0"/>
              <a:t>”</a:t>
            </a:r>
            <a:r>
              <a:rPr lang="en-US" altLang="ja-JP" dirty="0" smtClean="0"/>
              <a:t> and </a:t>
            </a:r>
            <a:r>
              <a:rPr lang="ja-JP" altLang="en-US" dirty="0" smtClean="0"/>
              <a:t>“</a:t>
            </a:r>
            <a:r>
              <a:rPr lang="en-US" altLang="ja-JP" dirty="0" smtClean="0"/>
              <a:t>listening</a:t>
            </a:r>
            <a:r>
              <a:rPr lang="ja-JP" altLang="en-US" dirty="0" smtClean="0"/>
              <a:t>”</a:t>
            </a:r>
            <a:r>
              <a:rPr lang="en-US" altLang="ja-JP" dirty="0" smtClean="0"/>
              <a:t> </a:t>
            </a:r>
          </a:p>
          <a:p>
            <a:pPr lvl="1"/>
            <a:r>
              <a:rPr lang="en-US" dirty="0" smtClean="0"/>
              <a:t>People may behave differently when they know </a:t>
            </a:r>
            <a:br>
              <a:rPr lang="en-US" dirty="0" smtClean="0"/>
            </a:br>
            <a:r>
              <a:rPr lang="en-US" dirty="0" smtClean="0"/>
              <a:t>they are being observed so it is better not to tell them</a:t>
            </a:r>
          </a:p>
          <a:p>
            <a:pPr lvl="1"/>
            <a:r>
              <a:rPr lang="en-US" dirty="0" smtClean="0"/>
              <a:t>Structured observations provide more accurate and useful information</a:t>
            </a:r>
          </a:p>
          <a:p>
            <a:pPr lvl="1"/>
            <a:r>
              <a:rPr lang="en-US" dirty="0" smtClean="0"/>
              <a:t>As long as you see it, it </a:t>
            </a:r>
            <a:r>
              <a:rPr lang="en-US" dirty="0" err="1" smtClean="0"/>
              <a:t>doesn</a:t>
            </a:r>
            <a:r>
              <a:rPr lang="en-GB" dirty="0" smtClean="0"/>
              <a:t>’</a:t>
            </a:r>
            <a:r>
              <a:rPr lang="en-US" altLang="ja-JP" dirty="0" err="1" smtClean="0"/>
              <a:t>t</a:t>
            </a:r>
            <a:r>
              <a:rPr lang="en-US" altLang="ja-JP" dirty="0" smtClean="0"/>
              <a:t> matter if you record what you saw</a:t>
            </a:r>
          </a:p>
          <a:p>
            <a:pPr lvl="1"/>
            <a:r>
              <a:rPr lang="en-US" dirty="0" smtClean="0"/>
              <a:t>You, as someone who </a:t>
            </a:r>
            <a:r>
              <a:rPr lang="ja-JP" altLang="en-US" dirty="0" smtClean="0"/>
              <a:t>“</a:t>
            </a:r>
            <a:r>
              <a:rPr lang="en-US" altLang="ja-JP" dirty="0" smtClean="0"/>
              <a:t>knows</a:t>
            </a:r>
            <a:r>
              <a:rPr lang="ja-JP" altLang="en-US" dirty="0" smtClean="0"/>
              <a:t>”</a:t>
            </a:r>
            <a:r>
              <a:rPr lang="en-US" altLang="ja-JP" dirty="0" smtClean="0"/>
              <a:t> the program and the participants, are best suited to conduct the observations</a:t>
            </a:r>
          </a:p>
          <a:p>
            <a:pPr lvl="1"/>
            <a:r>
              <a:rPr lang="en-US" dirty="0" smtClean="0"/>
              <a:t>The same principles of sampling apply to observation as to other forms of data collection </a:t>
            </a:r>
          </a:p>
          <a:p>
            <a:pPr lvl="1">
              <a:buNone/>
            </a:pPr>
            <a:r>
              <a:rPr lang="en-US" dirty="0" smtClean="0"/>
              <a:t>       			</a:t>
            </a:r>
            <a:endParaRPr lang="en-US" dirty="0"/>
          </a:p>
        </p:txBody>
      </p:sp>
      <p:sp>
        <p:nvSpPr>
          <p:cNvPr id="51204" name="Text Box 4"/>
          <p:cNvSpPr txBox="1">
            <a:spLocks noChangeArrowheads="1"/>
          </p:cNvSpPr>
          <p:nvPr/>
        </p:nvSpPr>
        <p:spPr bwMode="auto">
          <a:xfrm>
            <a:off x="914400" y="3810000"/>
            <a:ext cx="7239000" cy="366713"/>
          </a:xfrm>
          <a:prstGeom prst="rect">
            <a:avLst/>
          </a:prstGeom>
          <a:noFill/>
          <a:ln w="9525">
            <a:noFill/>
            <a:miter lim="800000"/>
            <a:headEnd/>
            <a:tailEnd/>
          </a:ln>
        </p:spPr>
        <p:txBody>
          <a:bodyPr>
            <a:prstTxWarp prst="textNoShape">
              <a:avLst/>
            </a:prstTxWarp>
            <a:spAutoFit/>
          </a:bodyPr>
          <a:lstStyle/>
          <a:p>
            <a:pPr eaLnBrk="0" hangingPunct="0">
              <a:spcBef>
                <a:spcPct val="50000"/>
              </a:spcBef>
            </a:pPr>
            <a:endParaRPr lang="en-US" sz="1800">
              <a:latin typeface="Arial" pitchFamily="-100" charset="0"/>
            </a:endParaRPr>
          </a:p>
        </p:txBody>
      </p:sp>
      <p:pic>
        <p:nvPicPr>
          <p:cNvPr id="51205" name="Picture 7" descr="MCj00787110000[1]"/>
          <p:cNvPicPr>
            <a:picLocks noChangeAspect="1" noChangeArrowheads="1"/>
          </p:cNvPicPr>
          <p:nvPr/>
        </p:nvPicPr>
        <p:blipFill>
          <a:blip r:embed="rId3"/>
          <a:srcRect/>
          <a:stretch>
            <a:fillRect/>
          </a:stretch>
        </p:blipFill>
        <p:spPr bwMode="auto">
          <a:xfrm>
            <a:off x="8223250" y="549275"/>
            <a:ext cx="920750" cy="22320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omic Sans MS" panose="030F0702030302020204" pitchFamily="66" charset="0"/>
              </a:rPr>
              <a:t>Collecting data from a variety of sources</a:t>
            </a:r>
            <a:endParaRPr lang="en-GB" dirty="0">
              <a:latin typeface="Comic Sans MS" panose="030F0702030302020204" pitchFamily="66" charset="0"/>
            </a:endParaRPr>
          </a:p>
        </p:txBody>
      </p:sp>
      <p:sp>
        <p:nvSpPr>
          <p:cNvPr id="4" name="Text Placeholder 3"/>
          <p:cNvSpPr>
            <a:spLocks noGrp="1"/>
          </p:cNvSpPr>
          <p:nvPr>
            <p:ph type="body" idx="1"/>
          </p:nvPr>
        </p:nvSpPr>
        <p:spPr/>
        <p:txBody>
          <a:bodyPr/>
          <a:lstStyle/>
          <a:p>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80041159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Methods for collecting data</a:t>
            </a:r>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F7881B-7CC0-450A-9000-9C8FED38135B}" type="slidenum">
              <a:rPr lang="en-GB" smtClean="0"/>
              <a:pPr/>
              <a:t>43</a:t>
            </a:fld>
            <a:endParaRPr lang="en-GB"/>
          </a:p>
        </p:txBody>
      </p:sp>
      <p:sp>
        <p:nvSpPr>
          <p:cNvPr id="3" name="Content Placeholder 2"/>
          <p:cNvSpPr>
            <a:spLocks noGrp="1"/>
          </p:cNvSpPr>
          <p:nvPr>
            <p:ph idx="1"/>
          </p:nvPr>
        </p:nvSpPr>
        <p:spPr/>
        <p:txBody>
          <a:bodyPr/>
          <a:lstStyle/>
          <a:p>
            <a:r>
              <a:rPr lang="en-GB" dirty="0" smtClean="0"/>
              <a:t>Learning walk</a:t>
            </a:r>
          </a:p>
          <a:p>
            <a:r>
              <a:rPr lang="en-GB" dirty="0" smtClean="0"/>
              <a:t>Observation</a:t>
            </a:r>
          </a:p>
          <a:p>
            <a:r>
              <a:rPr lang="en-GB" dirty="0" smtClean="0"/>
              <a:t>Tracking</a:t>
            </a:r>
          </a:p>
          <a:p>
            <a:r>
              <a:rPr lang="en-GB" dirty="0" smtClean="0"/>
              <a:t>Pupil voice</a:t>
            </a:r>
          </a:p>
          <a:p>
            <a:r>
              <a:rPr lang="en-GB" dirty="0" smtClean="0"/>
              <a:t>Field notes </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8450658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Learning Walk</a:t>
            </a:r>
            <a:endParaRPr lang="en-GB" dirty="0">
              <a:latin typeface="Comic Sans MS" panose="030F0702030302020204" pitchFamily="66" charset="0"/>
            </a:endParaRPr>
          </a:p>
        </p:txBody>
      </p:sp>
      <p:sp>
        <p:nvSpPr>
          <p:cNvPr id="3" name="Content Placeholder 2"/>
          <p:cNvSpPr>
            <a:spLocks noGrp="1"/>
          </p:cNvSpPr>
          <p:nvPr>
            <p:ph idx="1"/>
          </p:nvPr>
        </p:nvSpPr>
        <p:spPr>
          <a:xfrm>
            <a:off x="779462" y="1882588"/>
            <a:ext cx="7581901" cy="4594412"/>
          </a:xfrm>
        </p:spPr>
        <p:txBody>
          <a:bodyPr>
            <a:normAutofit fontScale="77500" lnSpcReduction="20000"/>
          </a:bodyPr>
          <a:lstStyle/>
          <a:p>
            <a:r>
              <a:rPr lang="en-GB" b="0" dirty="0">
                <a:effectLst/>
                <a:latin typeface="Comic Sans MS" panose="030F0702030302020204" pitchFamily="66" charset="0"/>
              </a:rPr>
              <a:t>Teachers </a:t>
            </a:r>
            <a:r>
              <a:rPr lang="en-GB" b="0" dirty="0" smtClean="0">
                <a:effectLst/>
                <a:latin typeface="Comic Sans MS" panose="030F0702030302020204" pitchFamily="66" charset="0"/>
              </a:rPr>
              <a:t> work with a </a:t>
            </a:r>
            <a:r>
              <a:rPr lang="en-GB" b="0" i="1" dirty="0" smtClean="0">
                <a:effectLst/>
                <a:latin typeface="Comic Sans MS" panose="030F0702030302020204" pitchFamily="66" charset="0"/>
              </a:rPr>
              <a:t>Learning </a:t>
            </a:r>
            <a:r>
              <a:rPr lang="en-GB" b="0" i="1" dirty="0">
                <a:effectLst/>
                <a:latin typeface="Comic Sans MS" panose="030F0702030302020204" pitchFamily="66" charset="0"/>
              </a:rPr>
              <a:t>Walks</a:t>
            </a:r>
            <a:r>
              <a:rPr lang="en-GB" b="0" dirty="0">
                <a:effectLst/>
                <a:latin typeface="Comic Sans MS" panose="030F0702030302020204" pitchFamily="66" charset="0"/>
              </a:rPr>
              <a:t> </a:t>
            </a:r>
            <a:r>
              <a:rPr lang="en-GB" b="0" dirty="0" smtClean="0">
                <a:effectLst/>
                <a:latin typeface="Comic Sans MS" panose="030F0702030302020204" pitchFamily="66" charset="0"/>
              </a:rPr>
              <a:t>facilitator </a:t>
            </a:r>
            <a:r>
              <a:rPr lang="en-GB" b="0" dirty="0">
                <a:effectLst/>
                <a:latin typeface="Comic Sans MS" panose="030F0702030302020204" pitchFamily="66" charset="0"/>
              </a:rPr>
              <a:t>and journey through the </a:t>
            </a:r>
            <a:r>
              <a:rPr lang="en-GB" b="0" dirty="0" smtClean="0">
                <a:effectLst/>
                <a:latin typeface="Comic Sans MS" panose="030F0702030302020204" pitchFamily="66" charset="0"/>
              </a:rPr>
              <a:t> school visiting  a number of classrooms </a:t>
            </a:r>
            <a:r>
              <a:rPr lang="en-GB" b="0" dirty="0">
                <a:effectLst/>
                <a:latin typeface="Comic Sans MS" panose="030F0702030302020204" pitchFamily="66" charset="0"/>
              </a:rPr>
              <a:t>for about 10 minutes each. </a:t>
            </a:r>
            <a:endParaRPr lang="en-GB" b="0" dirty="0" smtClean="0">
              <a:effectLst/>
              <a:latin typeface="Comic Sans MS" panose="030F0702030302020204" pitchFamily="66" charset="0"/>
            </a:endParaRPr>
          </a:p>
          <a:p>
            <a:r>
              <a:rPr lang="en-GB" b="0" dirty="0" smtClean="0">
                <a:effectLst/>
                <a:latin typeface="Comic Sans MS" panose="030F0702030302020204" pitchFamily="66" charset="0"/>
              </a:rPr>
              <a:t>During </a:t>
            </a:r>
            <a:r>
              <a:rPr lang="en-GB" b="0" dirty="0">
                <a:effectLst/>
                <a:latin typeface="Comic Sans MS" panose="030F0702030302020204" pitchFamily="66" charset="0"/>
              </a:rPr>
              <a:t>these visits, the teachers generate many interesting ideas, pause for reflection, and learn valuable lessons. </a:t>
            </a:r>
            <a:endParaRPr lang="en-GB" b="0" dirty="0" smtClean="0">
              <a:effectLst/>
              <a:latin typeface="Comic Sans MS" panose="030F0702030302020204" pitchFamily="66" charset="0"/>
            </a:endParaRPr>
          </a:p>
          <a:p>
            <a:r>
              <a:rPr lang="en-GB" b="0" dirty="0" smtClean="0">
                <a:effectLst/>
                <a:latin typeface="Comic Sans MS" panose="030F0702030302020204" pitchFamily="66" charset="0"/>
              </a:rPr>
              <a:t>Before </a:t>
            </a:r>
            <a:r>
              <a:rPr lang="en-GB" b="0" dirty="0">
                <a:effectLst/>
                <a:latin typeface="Comic Sans MS" panose="030F0702030302020204" pitchFamily="66" charset="0"/>
              </a:rPr>
              <a:t>each walk, the </a:t>
            </a:r>
            <a:r>
              <a:rPr lang="en-GB" b="0" dirty="0" smtClean="0">
                <a:effectLst/>
                <a:latin typeface="Comic Sans MS" panose="030F0702030302020204" pitchFamily="66" charset="0"/>
              </a:rPr>
              <a:t>facilitator  makes </a:t>
            </a:r>
            <a:r>
              <a:rPr lang="en-GB" b="0" dirty="0">
                <a:effectLst/>
                <a:latin typeface="Comic Sans MS" panose="030F0702030302020204" pitchFamily="66" charset="0"/>
              </a:rPr>
              <a:t>the focus clear. </a:t>
            </a:r>
            <a:endParaRPr lang="en-GB" b="0" dirty="0" smtClean="0">
              <a:effectLst/>
              <a:latin typeface="Comic Sans MS" panose="030F0702030302020204" pitchFamily="66" charset="0"/>
            </a:endParaRPr>
          </a:p>
          <a:p>
            <a:r>
              <a:rPr lang="en-GB" b="0" dirty="0" smtClean="0">
                <a:effectLst/>
                <a:latin typeface="Comic Sans MS" panose="030F0702030302020204" pitchFamily="66" charset="0"/>
              </a:rPr>
              <a:t>During </a:t>
            </a:r>
            <a:r>
              <a:rPr lang="en-GB" b="0" dirty="0">
                <a:effectLst/>
                <a:latin typeface="Comic Sans MS" panose="030F0702030302020204" pitchFamily="66" charset="0"/>
              </a:rPr>
              <a:t>the classroom visits, they observe the level of </a:t>
            </a:r>
            <a:r>
              <a:rPr lang="en-GB" b="0" dirty="0" smtClean="0">
                <a:effectLst/>
                <a:latin typeface="Comic Sans MS" panose="030F0702030302020204" pitchFamily="66" charset="0"/>
              </a:rPr>
              <a:t>rigour</a:t>
            </a:r>
            <a:r>
              <a:rPr lang="en-GB" b="0" dirty="0">
                <a:effectLst/>
                <a:latin typeface="Comic Sans MS" panose="030F0702030302020204" pitchFamily="66" charset="0"/>
              </a:rPr>
              <a:t>, the relevance of the content or skill being taught, and the quality of the relationship the teacher has with the students and the students have with each other. </a:t>
            </a:r>
            <a:r>
              <a:rPr lang="en-GB" dirty="0">
                <a:latin typeface="Comic Sans MS" panose="030F0702030302020204" pitchFamily="66" charset="0"/>
              </a:rPr>
              <a:t/>
            </a:r>
            <a:br>
              <a:rPr lang="en-GB" dirty="0">
                <a:latin typeface="Comic Sans MS" panose="030F0702030302020204" pitchFamily="66" charset="0"/>
              </a:rPr>
            </a:br>
            <a:r>
              <a:rPr lang="en-GB" dirty="0">
                <a:latin typeface="Comic Sans MS" panose="030F0702030302020204" pitchFamily="66" charset="0"/>
              </a:rPr>
              <a:t/>
            </a:r>
            <a:br>
              <a:rPr lang="en-GB" dirty="0">
                <a:latin typeface="Comic Sans MS" panose="030F0702030302020204" pitchFamily="66" charset="0"/>
              </a:rPr>
            </a:br>
            <a:r>
              <a:rPr lang="en-GB" dirty="0"/>
              <a:t/>
            </a:r>
            <a:br>
              <a:rPr lang="en-GB" dirty="0"/>
            </a:br>
            <a:endParaRPr lang="en-GB"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44</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6314612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omic Sans MS" panose="030F0702030302020204" pitchFamily="66" charset="0"/>
              </a:rPr>
              <a:t>Observation</a:t>
            </a:r>
            <a:endParaRPr lang="en-GB" dirty="0"/>
          </a:p>
        </p:txBody>
      </p:sp>
      <p:sp>
        <p:nvSpPr>
          <p:cNvPr id="3" name="Content Placeholder 2"/>
          <p:cNvSpPr>
            <a:spLocks noGrp="1"/>
          </p:cNvSpPr>
          <p:nvPr>
            <p:ph idx="1"/>
          </p:nvPr>
        </p:nvSpPr>
        <p:spPr/>
        <p:txBody>
          <a:bodyPr/>
          <a:lstStyle/>
          <a:p>
            <a:r>
              <a:rPr lang="en-GB" b="0" dirty="0">
                <a:latin typeface="Comic Sans MS" panose="030F0702030302020204" pitchFamily="66" charset="0"/>
              </a:rPr>
              <a:t>John Dewey </a:t>
            </a:r>
            <a:r>
              <a:rPr lang="en-GB" b="0" dirty="0" smtClean="0">
                <a:latin typeface="Comic Sans MS" panose="030F0702030302020204" pitchFamily="66" charset="0"/>
              </a:rPr>
              <a:t>said: </a:t>
            </a:r>
          </a:p>
          <a:p>
            <a:pPr marL="0" indent="0">
              <a:buNone/>
            </a:pPr>
            <a:r>
              <a:rPr lang="en-GB" b="0" dirty="0" smtClean="0"/>
              <a:t>‘</a:t>
            </a:r>
            <a:r>
              <a:rPr lang="en-GB" b="0" i="1" dirty="0"/>
              <a:t>Observation alone is not enough. We have </a:t>
            </a:r>
            <a:r>
              <a:rPr lang="en-GB" b="0" i="1" dirty="0" smtClean="0"/>
              <a:t>to understand </a:t>
            </a:r>
            <a:r>
              <a:rPr lang="en-GB" b="0" i="1" dirty="0"/>
              <a:t>the significance of what we see, hear, and touch.</a:t>
            </a:r>
            <a:r>
              <a:rPr lang="en-GB" b="0" i="1" dirty="0" smtClean="0"/>
              <a:t>  This </a:t>
            </a:r>
            <a:r>
              <a:rPr lang="en-GB" b="0" i="1" dirty="0"/>
              <a:t>significance consists </a:t>
            </a:r>
            <a:r>
              <a:rPr lang="en-GB" b="0" i="1" dirty="0" smtClean="0"/>
              <a:t>of the </a:t>
            </a:r>
            <a:r>
              <a:rPr lang="en-GB" b="0" i="1" dirty="0"/>
              <a:t>consequences that will result when what is seen is acted upon</a:t>
            </a:r>
            <a:r>
              <a:rPr lang="en-GB" b="0" dirty="0">
                <a:latin typeface="Gill Sans MT"/>
                <a:cs typeface="Gill Sans MT"/>
              </a:rPr>
              <a:t>’ (</a:t>
            </a:r>
            <a:r>
              <a:rPr lang="en-GB" b="0" dirty="0" smtClean="0">
                <a:latin typeface="Gill Sans MT"/>
                <a:cs typeface="Gill Sans MT"/>
              </a:rPr>
              <a:t>1938:68</a:t>
            </a:r>
            <a:r>
              <a:rPr lang="en-GB" b="0" dirty="0">
                <a:latin typeface="Gill Sans MT"/>
                <a:cs typeface="Gill Sans MT"/>
              </a:rPr>
              <a:t>).</a:t>
            </a:r>
            <a:endParaRPr lang="en-GB" dirty="0">
              <a:latin typeface="Gill Sans MT"/>
              <a:cs typeface="Gill Sans MT"/>
            </a:endParaRPr>
          </a:p>
        </p:txBody>
      </p:sp>
      <p:sp>
        <p:nvSpPr>
          <p:cNvPr id="4" name="Date Placeholder 3"/>
          <p:cNvSpPr>
            <a:spLocks noGrp="1"/>
          </p:cNvSpPr>
          <p:nvPr>
            <p:ph type="dt" sz="half" idx="10"/>
          </p:nvPr>
        </p:nvSpPr>
        <p:spPr/>
        <p:txBody>
          <a:bodyPr/>
          <a:lstStyle/>
          <a:p>
            <a:fld id="{31E7ADFF-DA75-4C2B-B79E-63D43DB1ED94}" type="datetime1">
              <a:rPr lang="en-US" smtClean="0"/>
              <a:pPr/>
              <a:t>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45</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65903763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Observation</a:t>
            </a:r>
            <a:endParaRPr lang="en-US" dirty="0"/>
          </a:p>
        </p:txBody>
      </p:sp>
      <p:sp>
        <p:nvSpPr>
          <p:cNvPr id="4" name="Date Placeholder 3"/>
          <p:cNvSpPr>
            <a:spLocks noGrp="1"/>
          </p:cNvSpPr>
          <p:nvPr>
            <p:ph type="dt" sz="half" idx="10"/>
          </p:nvPr>
        </p:nvSpPr>
        <p:spPr/>
        <p:txBody>
          <a:bodyPr/>
          <a:lstStyle/>
          <a:p>
            <a:fld id="{52045C5F-0309-4294-9628-5563293FF19D}" type="datetime1">
              <a:rPr lang="en-US" smtClean="0"/>
              <a:pPr/>
              <a:t>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46</a:t>
            </a:fld>
            <a:endParaRPr lang="en-US"/>
          </a:p>
        </p:txBody>
      </p:sp>
      <p:sp>
        <p:nvSpPr>
          <p:cNvPr id="3" name="Content Placeholder 2"/>
          <p:cNvSpPr>
            <a:spLocks noGrp="1"/>
          </p:cNvSpPr>
          <p:nvPr>
            <p:ph idx="1"/>
          </p:nvPr>
        </p:nvSpPr>
        <p:spPr/>
        <p:txBody>
          <a:bodyPr/>
          <a:lstStyle/>
          <a:p>
            <a:pPr>
              <a:buNone/>
            </a:pPr>
            <a:r>
              <a:rPr lang="en-GB" dirty="0" smtClean="0"/>
              <a:t>You could focus on: </a:t>
            </a:r>
            <a:endParaRPr lang="en-US" dirty="0" smtClean="0"/>
          </a:p>
          <a:p>
            <a:pPr lvl="0"/>
            <a:r>
              <a:rPr lang="en-GB" dirty="0" smtClean="0"/>
              <a:t>the purposes of communicating e.g. to instruct, persuade, encourage, transmit information;</a:t>
            </a:r>
            <a:endParaRPr lang="en-US" dirty="0" smtClean="0"/>
          </a:p>
          <a:p>
            <a:pPr lvl="0"/>
            <a:r>
              <a:rPr lang="en-GB" dirty="0" smtClean="0"/>
              <a:t>possible barriers to effective communication e.g. linguistic, environmental,  physical and how these are addressed;</a:t>
            </a:r>
            <a:endParaRPr lang="en-US" dirty="0" smtClean="0"/>
          </a:p>
          <a:p>
            <a:pPr lvl="0"/>
            <a:r>
              <a:rPr lang="en-GB" dirty="0" smtClean="0"/>
              <a:t>non-verbal means of communication e.g. facial expressions, movement of teacher and pupils.</a:t>
            </a:r>
            <a:endParaRPr lang="en-US" dirty="0" smtClean="0"/>
          </a:p>
          <a:p>
            <a:endParaRPr lang="en-US" dirty="0" smtClean="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Content Placeholder 2"/>
          <p:cNvSpPr txBox="1">
            <a:spLocks/>
          </p:cNvSpPr>
          <p:nvPr/>
        </p:nvSpPr>
        <p:spPr>
          <a:xfrm>
            <a:off x="779462" y="608209"/>
            <a:ext cx="7581901" cy="5742204"/>
          </a:xfrm>
          <a:prstGeom prst="rect">
            <a:avLst/>
          </a:prstGeom>
        </p:spPr>
        <p:txBody>
          <a:bodyPr vert="horz" lIns="91440" tIns="45720" rIns="91440" bIns="45720" rtlCol="0">
            <a:normAutofit/>
          </a:bodyPr>
          <a:lstStyle/>
          <a:p>
            <a:pPr marL="403225" marR="0" lvl="0" indent="-403225" algn="l" defTabSz="914400" rtl="0" eaLnBrk="1" fontAlgn="auto" latinLnBrk="0" hangingPunct="1">
              <a:lnSpc>
                <a:spcPct val="100000"/>
              </a:lnSpc>
              <a:spcBef>
                <a:spcPts val="2000"/>
              </a:spcBef>
              <a:spcAft>
                <a:spcPts val="0"/>
              </a:spcAft>
              <a:buClrTx/>
              <a:buSzTx/>
              <a:tabLst/>
              <a:defRPr/>
            </a:pPr>
            <a:r>
              <a:rPr lang="en-GB" sz="2400" dirty="0">
                <a:effectLst>
                  <a:outerShdw blurRad="38100" dist="38100" dir="2700000" algn="tl">
                    <a:srgbClr val="000000">
                      <a:alpha val="43137"/>
                    </a:srgbClr>
                  </a:outerShdw>
                </a:effectLst>
                <a:latin typeface="Comic Sans MS" panose="030F0702030302020204" pitchFamily="66" charset="0"/>
              </a:rPr>
              <a:t>c</a:t>
            </a:r>
            <a:r>
              <a:rPr lang="en-GB" sz="2400" dirty="0" smtClean="0">
                <a:effectLst>
                  <a:outerShdw blurRad="38100" dist="38100" dir="2700000" algn="tl">
                    <a:srgbClr val="000000">
                      <a:alpha val="43137"/>
                    </a:srgbClr>
                  </a:outerShdw>
                </a:effectLst>
                <a:latin typeface="Comic Sans MS" panose="030F0702030302020204" pitchFamily="66" charset="0"/>
              </a:rPr>
              <a:t>ontinued…</a:t>
            </a:r>
          </a:p>
          <a:p>
            <a:pPr marL="403225" marR="0" lvl="0" indent="-403225" algn="l" defTabSz="914400" rtl="0" eaLnBrk="1" fontAlgn="auto" latinLnBrk="0" hangingPunct="1">
              <a:lnSpc>
                <a:spcPct val="100000"/>
              </a:lnSpc>
              <a:spcBef>
                <a:spcPts val="2000"/>
              </a:spcBef>
              <a:spcAft>
                <a:spcPts val="0"/>
              </a:spcAft>
              <a:buClrTx/>
              <a:buSzTx/>
              <a:buFontTx/>
              <a:buBlip>
                <a:blip r:embed="rId2"/>
              </a:buBlip>
              <a:tabLst/>
              <a:defRPr/>
            </a:pPr>
            <a:r>
              <a:rPr lang="en-GB" sz="2400" dirty="0" smtClean="0">
                <a:effectLst>
                  <a:outerShdw blurRad="38100" dist="38100" dir="2700000" algn="tl">
                    <a:srgbClr val="000000">
                      <a:alpha val="43137"/>
                    </a:srgbClr>
                  </a:outerShdw>
                </a:effectLst>
                <a:latin typeface="Comic Sans MS" panose="030F0702030302020204" pitchFamily="66" charset="0"/>
              </a:rPr>
              <a:t>how </a:t>
            </a:r>
            <a:r>
              <a:rPr lang="en-GB" sz="2400" dirty="0">
                <a:effectLst>
                  <a:outerShdw blurRad="38100" dist="38100" dir="2700000" algn="tl">
                    <a:srgbClr val="000000">
                      <a:alpha val="43137"/>
                    </a:srgbClr>
                  </a:outerShdw>
                </a:effectLst>
                <a:latin typeface="Comic Sans MS" panose="030F0702030302020204" pitchFamily="66" charset="0"/>
              </a:rPr>
              <a:t>speaking and listening skills are </a:t>
            </a:r>
            <a:r>
              <a:rPr lang="en-GB" sz="2400" dirty="0" smtClean="0">
                <a:effectLst>
                  <a:outerShdw blurRad="38100" dist="38100" dir="2700000" algn="tl">
                    <a:srgbClr val="000000">
                      <a:alpha val="43137"/>
                    </a:srgbClr>
                  </a:outerShdw>
                </a:effectLst>
                <a:latin typeface="Comic Sans MS" panose="030F0702030302020204" pitchFamily="66" charset="0"/>
              </a:rPr>
              <a:t>promoted</a:t>
            </a:r>
            <a:endParaRPr lang="en-US" sz="2400" dirty="0" smtClean="0">
              <a:effectLst>
                <a:outerShdw blurRad="38100" dist="38100" dir="2700000" algn="tl">
                  <a:srgbClr val="000000">
                    <a:alpha val="43137"/>
                  </a:srgbClr>
                </a:outerShdw>
              </a:effectLst>
              <a:latin typeface="Comic Sans MS" panose="030F0702030302020204" pitchFamily="66" charset="0"/>
            </a:endParaRPr>
          </a:p>
          <a:p>
            <a:pPr marL="403225" marR="0" lvl="0" indent="-403225" algn="l" defTabSz="914400" rtl="0" eaLnBrk="1" fontAlgn="auto" latinLnBrk="0" hangingPunct="1">
              <a:lnSpc>
                <a:spcPct val="100000"/>
              </a:lnSpc>
              <a:spcBef>
                <a:spcPts val="2000"/>
              </a:spcBef>
              <a:spcAft>
                <a:spcPts val="0"/>
              </a:spcAft>
              <a:buClrTx/>
              <a:buSzTx/>
              <a:buFontTx/>
              <a:buBlip>
                <a:blip r:embed="rId2"/>
              </a:buBlip>
              <a:tabLst/>
              <a:defRPr/>
            </a:pPr>
            <a:r>
              <a:rPr lang="en-GB" sz="2400" dirty="0" smtClean="0">
                <a:effectLst>
                  <a:outerShdw blurRad="38100" dist="38100" dir="2700000" algn="tl">
                    <a:srgbClr val="000000">
                      <a:alpha val="43137"/>
                    </a:srgbClr>
                  </a:outerShdw>
                </a:effectLst>
                <a:latin typeface="Comic Sans MS" panose="030F0702030302020204" pitchFamily="66" charset="0"/>
              </a:rPr>
              <a:t>explanations </a:t>
            </a:r>
            <a:r>
              <a:rPr lang="en-GB" sz="2400" dirty="0">
                <a:effectLst>
                  <a:outerShdw blurRad="38100" dist="38100" dir="2700000" algn="tl">
                    <a:srgbClr val="000000">
                      <a:alpha val="43137"/>
                    </a:srgbClr>
                  </a:outerShdw>
                </a:effectLst>
                <a:latin typeface="Comic Sans MS" panose="030F0702030302020204" pitchFamily="66" charset="0"/>
              </a:rPr>
              <a:t>e.g. of key vocabulary, activities to be </a:t>
            </a:r>
            <a:r>
              <a:rPr lang="en-GB" sz="2400" dirty="0" smtClean="0">
                <a:effectLst>
                  <a:outerShdw blurRad="38100" dist="38100" dir="2700000" algn="tl">
                    <a:srgbClr val="000000">
                      <a:alpha val="43137"/>
                    </a:srgbClr>
                  </a:outerShdw>
                </a:effectLst>
                <a:latin typeface="Comic Sans MS" panose="030F0702030302020204" pitchFamily="66" charset="0"/>
              </a:rPr>
              <a:t>undertaken</a:t>
            </a:r>
            <a:endParaRPr lang="en-US" sz="2400" dirty="0" smtClean="0">
              <a:effectLst>
                <a:outerShdw blurRad="38100" dist="38100" dir="2700000" algn="tl">
                  <a:srgbClr val="000000">
                    <a:alpha val="43137"/>
                  </a:srgbClr>
                </a:outerShdw>
              </a:effectLst>
              <a:latin typeface="Comic Sans MS" panose="030F0702030302020204" pitchFamily="66" charset="0"/>
            </a:endParaRPr>
          </a:p>
          <a:p>
            <a:pPr marL="403225" marR="0" lvl="0" indent="-403225" algn="l" defTabSz="914400" rtl="0" eaLnBrk="1" fontAlgn="auto" latinLnBrk="0" hangingPunct="1">
              <a:lnSpc>
                <a:spcPct val="100000"/>
              </a:lnSpc>
              <a:spcBef>
                <a:spcPts val="2000"/>
              </a:spcBef>
              <a:spcAft>
                <a:spcPts val="0"/>
              </a:spcAft>
              <a:buClrTx/>
              <a:buSzTx/>
              <a:buFontTx/>
              <a:buBlip>
                <a:blip r:embed="rId2"/>
              </a:buBlip>
              <a:tabLst/>
              <a:defRPr/>
            </a:pPr>
            <a:r>
              <a:rPr lang="en-GB" sz="2400" dirty="0" smtClean="0">
                <a:effectLst>
                  <a:outerShdw blurRad="38100" dist="38100" dir="2700000" algn="tl">
                    <a:srgbClr val="000000">
                      <a:alpha val="43137"/>
                    </a:srgbClr>
                  </a:outerShdw>
                </a:effectLst>
                <a:latin typeface="Comic Sans MS" panose="030F0702030302020204" pitchFamily="66" charset="0"/>
              </a:rPr>
              <a:t>questioning </a:t>
            </a:r>
            <a:r>
              <a:rPr lang="en-GB" sz="2400" dirty="0">
                <a:effectLst>
                  <a:outerShdw blurRad="38100" dist="38100" dir="2700000" algn="tl">
                    <a:srgbClr val="000000">
                      <a:alpha val="43137"/>
                    </a:srgbClr>
                  </a:outerShdw>
                </a:effectLst>
                <a:latin typeface="Comic Sans MS" panose="030F0702030302020204" pitchFamily="66" charset="0"/>
              </a:rPr>
              <a:t>skills e.g.  type of questions, wait time, pupil </a:t>
            </a:r>
            <a:r>
              <a:rPr lang="en-GB" sz="2400" dirty="0" smtClean="0">
                <a:effectLst>
                  <a:outerShdw blurRad="38100" dist="38100" dir="2700000" algn="tl">
                    <a:srgbClr val="000000">
                      <a:alpha val="43137"/>
                    </a:srgbClr>
                  </a:outerShdw>
                </a:effectLst>
                <a:latin typeface="Comic Sans MS" panose="030F0702030302020204" pitchFamily="66" charset="0"/>
              </a:rPr>
              <a:t>responses</a:t>
            </a:r>
            <a:endParaRPr lang="en-US" sz="2400" dirty="0" smtClean="0">
              <a:effectLst>
                <a:outerShdw blurRad="38100" dist="38100" dir="2700000" algn="tl">
                  <a:srgbClr val="000000">
                    <a:alpha val="43137"/>
                  </a:srgbClr>
                </a:outerShdw>
              </a:effectLst>
              <a:latin typeface="Comic Sans MS" panose="030F0702030302020204" pitchFamily="66" charset="0"/>
            </a:endParaRPr>
          </a:p>
          <a:p>
            <a:pPr marL="403225" marR="0" lvl="0" indent="-403225" algn="l" defTabSz="914400" rtl="0" eaLnBrk="1" fontAlgn="auto" latinLnBrk="0" hangingPunct="1">
              <a:lnSpc>
                <a:spcPct val="100000"/>
              </a:lnSpc>
              <a:spcBef>
                <a:spcPts val="2000"/>
              </a:spcBef>
              <a:spcAft>
                <a:spcPts val="0"/>
              </a:spcAft>
              <a:buClrTx/>
              <a:buSzTx/>
              <a:buFontTx/>
              <a:buBlip>
                <a:blip r:embed="rId2"/>
              </a:buBlip>
              <a:tabLst/>
              <a:defRPr/>
            </a:pPr>
            <a:r>
              <a:rPr lang="en-GB" sz="2400" dirty="0" smtClean="0">
                <a:effectLst>
                  <a:outerShdw blurRad="38100" dist="38100" dir="2700000" algn="tl">
                    <a:srgbClr val="000000">
                      <a:alpha val="43137"/>
                    </a:srgbClr>
                  </a:outerShdw>
                </a:effectLst>
                <a:latin typeface="Comic Sans MS" panose="030F0702030302020204" pitchFamily="66" charset="0"/>
              </a:rPr>
              <a:t>reviews</a:t>
            </a:r>
            <a:r>
              <a:rPr lang="en-GB" sz="2400" dirty="0">
                <a:effectLst>
                  <a:outerShdw blurRad="38100" dist="38100" dir="2700000" algn="tl">
                    <a:srgbClr val="000000">
                      <a:alpha val="43137"/>
                    </a:srgbClr>
                  </a:outerShdw>
                </a:effectLst>
                <a:latin typeface="Comic Sans MS" panose="030F0702030302020204" pitchFamily="66" charset="0"/>
              </a:rPr>
              <a:t>/summaries e.g. of previous learning</a:t>
            </a:r>
            <a:r>
              <a:rPr lang="en-GB" sz="2400" dirty="0" smtClean="0">
                <a:effectLst>
                  <a:outerShdw blurRad="38100" dist="38100" dir="2700000" algn="tl">
                    <a:srgbClr val="000000">
                      <a:alpha val="43137"/>
                    </a:srgbClr>
                  </a:outerShdw>
                </a:effectLst>
                <a:latin typeface="Comic Sans MS" panose="030F0702030302020204" pitchFamily="66" charset="0"/>
              </a:rPr>
              <a:t> </a:t>
            </a:r>
            <a:endParaRPr lang="en-US" sz="2400" dirty="0" smtClean="0">
              <a:effectLst>
                <a:outerShdw blurRad="38100" dist="38100" dir="2700000" algn="tl">
                  <a:srgbClr val="000000">
                    <a:alpha val="43137"/>
                  </a:srgbClr>
                </a:outerShdw>
              </a:effectLst>
              <a:latin typeface="Comic Sans MS" panose="030F0702030302020204" pitchFamily="66" charset="0"/>
            </a:endParaRPr>
          </a:p>
          <a:p>
            <a:pPr marL="403225" marR="0" lvl="0" indent="-403225" algn="l" defTabSz="914400" rtl="0" eaLnBrk="1" fontAlgn="auto" latinLnBrk="0" hangingPunct="1">
              <a:lnSpc>
                <a:spcPct val="100000"/>
              </a:lnSpc>
              <a:spcBef>
                <a:spcPts val="2000"/>
              </a:spcBef>
              <a:spcAft>
                <a:spcPts val="0"/>
              </a:spcAft>
              <a:buClrTx/>
              <a:buSzTx/>
              <a:buFontTx/>
              <a:buBlip>
                <a:blip r:embed="rId2"/>
              </a:buBlip>
              <a:tabLst/>
              <a:defRPr/>
            </a:pPr>
            <a:r>
              <a:rPr lang="en-GB" sz="2400" dirty="0" smtClean="0">
                <a:effectLst>
                  <a:outerShdw blurRad="38100" dist="38100" dir="2700000" algn="tl">
                    <a:srgbClr val="000000">
                      <a:alpha val="43137"/>
                    </a:srgbClr>
                  </a:outerShdw>
                </a:effectLst>
                <a:latin typeface="Comic Sans MS" panose="030F0702030302020204" pitchFamily="66" charset="0"/>
              </a:rPr>
              <a:t>communication </a:t>
            </a:r>
            <a:r>
              <a:rPr lang="en-GB" sz="2400" dirty="0">
                <a:effectLst>
                  <a:outerShdw blurRad="38100" dist="38100" dir="2700000" algn="tl">
                    <a:srgbClr val="000000">
                      <a:alpha val="43137"/>
                    </a:srgbClr>
                  </a:outerShdw>
                </a:effectLst>
                <a:latin typeface="Comic Sans MS" panose="030F0702030302020204" pitchFamily="66" charset="0"/>
              </a:rPr>
              <a:t>between pupils </a:t>
            </a:r>
            <a:endParaRPr lang="en-GB" sz="2400" dirty="0" smtClean="0">
              <a:effectLst>
                <a:outerShdw blurRad="38100" dist="38100" dir="2700000" algn="tl">
                  <a:srgbClr val="000000">
                    <a:alpha val="43137"/>
                  </a:srgbClr>
                </a:outerShdw>
              </a:effectLst>
              <a:latin typeface="Comic Sans MS" panose="030F0702030302020204" pitchFamily="66" charset="0"/>
            </a:endParaRPr>
          </a:p>
          <a:p>
            <a:pPr marR="0" lvl="0" algn="l" defTabSz="914400" rtl="0" eaLnBrk="1" fontAlgn="auto" latinLnBrk="0" hangingPunct="1">
              <a:lnSpc>
                <a:spcPct val="100000"/>
              </a:lnSpc>
              <a:spcBef>
                <a:spcPts val="2000"/>
              </a:spcBef>
              <a:spcAft>
                <a:spcPts val="0"/>
              </a:spcAft>
              <a:buClrTx/>
              <a:buSzTx/>
              <a:tabLst/>
              <a:defRPr/>
            </a:pPr>
            <a:endParaRPr kumimoji="0" lang="en-US" sz="2400" b="1" i="0" u="none" strike="noStrike" kern="1200" cap="none" spc="0" normalizeH="0" baseline="0" noProof="0" dirty="0" smtClean="0">
              <a:ln>
                <a:noFill/>
              </a:ln>
              <a:solidFill>
                <a:schemeClr val="tx1"/>
              </a:solidFill>
              <a:effectLst>
                <a:outerShdw blurRad="101600" dist="63500" dir="2700000" algn="tl" rotWithShape="0">
                  <a:prstClr val="black">
                    <a:alpha val="75000"/>
                  </a:prstClr>
                </a:outerShdw>
              </a:effectLst>
              <a:uLnTx/>
              <a:uFillTx/>
              <a:latin typeface="+mn-lt"/>
              <a:ea typeface="+mn-ea"/>
              <a:cs typeface="+mn-cs"/>
            </a:endParaRPr>
          </a:p>
        </p:txBody>
      </p:sp>
      <p:sp>
        <p:nvSpPr>
          <p:cNvPr id="12" name="Title 11"/>
          <p:cNvSpPr>
            <a:spLocks noGrp="1"/>
          </p:cNvSpPr>
          <p:nvPr>
            <p:ph type="title"/>
          </p:nvPr>
        </p:nvSpPr>
        <p:spPr/>
        <p:txBody>
          <a:bodyPr/>
          <a:lstStyle/>
          <a:p>
            <a:endParaRPr lang="en-US" dirty="0"/>
          </a:p>
        </p:txBody>
      </p:sp>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ED357AA-FABF-AA4B-9415-FFC06ACDC7FB}" type="slidenum">
              <a:rPr lang="en-US" smtClean="0"/>
              <a:pPr/>
              <a:t>47</a:t>
            </a:fld>
            <a:endParaRPr lang="en-US"/>
          </a:p>
        </p:txBody>
      </p:sp>
      <p:sp>
        <p:nvSpPr>
          <p:cNvPr id="13" name="Content Placeholder 12"/>
          <p:cNvSpPr>
            <a:spLocks noGrp="1"/>
          </p:cNvSpPr>
          <p:nvPr>
            <p:ph sz="quarter" idx="1"/>
          </p:nvPr>
        </p:nvSpPr>
        <p:spPr/>
        <p:txBody>
          <a:bodyPr/>
          <a:lstStyle/>
          <a:p>
            <a:endParaRPr lang="en-US"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Rectangle 1"/>
          <p:cNvSpPr/>
          <p:nvPr/>
        </p:nvSpPr>
        <p:spPr>
          <a:xfrm>
            <a:off x="423332" y="287866"/>
            <a:ext cx="7924801" cy="1631216"/>
          </a:xfrm>
          <a:prstGeom prst="rect">
            <a:avLst/>
          </a:prstGeom>
        </p:spPr>
        <p:txBody>
          <a:bodyPr wrap="square">
            <a:spAutoFit/>
          </a:bodyPr>
          <a:lstStyle/>
          <a:p>
            <a:r>
              <a:rPr lang="en-US" sz="2000" dirty="0">
                <a:latin typeface="Comic Sans MS" panose="030F0702030302020204" pitchFamily="66" charset="0"/>
              </a:rPr>
              <a:t>The average time teachers give between asking a question and taking an answer </a:t>
            </a:r>
            <a:r>
              <a:rPr lang="en-US" sz="2000" dirty="0" smtClean="0">
                <a:latin typeface="Comic Sans MS" panose="030F0702030302020204" pitchFamily="66" charset="0"/>
              </a:rPr>
              <a:t>is ………..?</a:t>
            </a:r>
          </a:p>
          <a:p>
            <a:r>
              <a:rPr lang="en-US" sz="2000" dirty="0" smtClean="0">
                <a:latin typeface="Comic Sans MS" panose="030F0702030302020204" pitchFamily="66" charset="0"/>
              </a:rPr>
              <a:t>Check out the clip below.</a:t>
            </a:r>
          </a:p>
          <a:p>
            <a:r>
              <a:rPr lang="en-US" sz="2000" dirty="0">
                <a:latin typeface="Comic Sans MS" panose="030F0702030302020204" pitchFamily="66" charset="0"/>
                <a:hlinkClick r:id="rId4"/>
              </a:rPr>
              <a:t>https://</a:t>
            </a:r>
            <a:r>
              <a:rPr lang="en-US" sz="2000" dirty="0" smtClean="0">
                <a:latin typeface="Comic Sans MS" panose="030F0702030302020204" pitchFamily="66" charset="0"/>
                <a:hlinkClick r:id="rId4"/>
              </a:rPr>
              <a:t>www.youtube.com/watch?v=uhiCFdWeQfA</a:t>
            </a:r>
            <a:endParaRPr lang="en-US" sz="2000" dirty="0" smtClean="0">
              <a:latin typeface="Comic Sans MS" panose="030F0702030302020204" pitchFamily="66" charset="0"/>
            </a:endParaRPr>
          </a:p>
          <a:p>
            <a:endParaRPr lang="en-US" sz="2000" dirty="0">
              <a:latin typeface="Comic Sans MS" panose="030F0702030302020204" pitchFamily="66" charset="0"/>
            </a:endParaRPr>
          </a:p>
        </p:txBody>
      </p:sp>
      <p:sp>
        <p:nvSpPr>
          <p:cNvPr id="4" name="TextBox 3"/>
          <p:cNvSpPr txBox="1"/>
          <p:nvPr/>
        </p:nvSpPr>
        <p:spPr>
          <a:xfrm>
            <a:off x="3691467" y="5249333"/>
            <a:ext cx="5596404" cy="923330"/>
          </a:xfrm>
          <a:prstGeom prst="rect">
            <a:avLst/>
          </a:prstGeom>
          <a:noFill/>
        </p:spPr>
        <p:txBody>
          <a:bodyPr wrap="none" rtlCol="0">
            <a:spAutoFit/>
          </a:bodyPr>
          <a:lstStyle/>
          <a:p>
            <a:r>
              <a:rPr lang="en-US" sz="5400" dirty="0" smtClean="0">
                <a:latin typeface="Comic Sans MS" panose="030F0702030302020204" pitchFamily="66" charset="0"/>
              </a:rPr>
              <a:t>0.9 of a second!!!</a:t>
            </a:r>
            <a:endParaRPr lang="en-US" sz="5400" dirty="0">
              <a:latin typeface="Comic Sans MS" panose="030F0702030302020204" pitchFamily="66" charset="0"/>
            </a:endParaRP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48</a:t>
            </a:fld>
            <a:endParaRPr lang="en-US"/>
          </a:p>
        </p:txBody>
      </p:sp>
      <p:pic>
        <p:nvPicPr>
          <p:cNvPr id="8" name="Anyone, anyone teacher from Ferris Bueller's Day Off">
            <a:hlinkClick r:id="" action="ppaction://media"/>
          </p:cNvPr>
          <p:cNvPicPr/>
          <p:nvPr>
            <a:videoFile r:link="rId1"/>
            <p:extLst>
              <p:ext uri="{DAA4B4D4-6D71-4841-9C94-3DE7FCFB9230}">
                <p14:medi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r:embed="rId5"/>
              </p:ext>
            </p:extLst>
          </p:nvPr>
        </p:nvPicPr>
        <p:blipFill>
          <a:blip r:embed="rId6"/>
          <a:stretch>
            <a:fillRect/>
          </a:stretch>
        </p:blipFill>
        <p:spPr>
          <a:xfrm>
            <a:off x="1905000" y="1636646"/>
            <a:ext cx="4572000" cy="3429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8"/>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8"/>
                                        </p:tgtEl>
                                      </p:cBhvr>
                                    </p:cmd>
                                  </p:childTnLst>
                                </p:cTn>
                              </p:par>
                            </p:childTnLst>
                          </p:cTn>
                        </p:par>
                      </p:childTnLst>
                    </p:cTn>
                  </p:par>
                </p:childTnLst>
              </p:cTn>
              <p:nextCondLst>
                <p:cond evt="onClick" delay="0">
                  <p:tgtEl>
                    <p:spTgt spid="8"/>
                  </p:tgtEl>
                </p:cond>
              </p:nextCondLst>
            </p:seq>
            <p:video>
              <p:cMediaNode vol="80000">
                <p:cTn id="14" fill="hold" display="0">
                  <p:stCondLst>
                    <p:cond delay="indefinite"/>
                  </p:stCondLst>
                </p:cTn>
                <p:tgtEl>
                  <p:spTgt spid="8"/>
                </p:tgtEl>
              </p:cMediaNode>
            </p:video>
          </p:childTnLst>
        </p:cTn>
      </p:par>
    </p:tnLst>
    <p:bldLst>
      <p:bldP spid="4" grpId="0"/>
    </p:bldLst>
  </p:timing>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Research Evidence: Can observers spot good teaching?</a:t>
            </a:r>
            <a:endParaRPr lang="en-GB" dirty="0"/>
          </a:p>
        </p:txBody>
      </p:sp>
      <p:sp>
        <p:nvSpPr>
          <p:cNvPr id="4" name="Date Placeholder 3"/>
          <p:cNvSpPr>
            <a:spLocks noGrp="1"/>
          </p:cNvSpPr>
          <p:nvPr>
            <p:ph type="dt" sz="half" idx="10"/>
          </p:nvPr>
        </p:nvSpPr>
        <p:spPr/>
        <p:txBody>
          <a:bodyPr/>
          <a:lstStyle/>
          <a:p>
            <a:fld id="{31E7ADFF-DA75-4C2B-B79E-63D43DB1ED94}" type="datetime1">
              <a:rPr lang="en-US" smtClean="0"/>
              <a:pPr/>
              <a:t>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49</a:t>
            </a:fld>
            <a:endParaRPr lang="en-US"/>
          </a:p>
        </p:txBody>
      </p:sp>
      <p:sp>
        <p:nvSpPr>
          <p:cNvPr id="3" name="Content Placeholder 2"/>
          <p:cNvSpPr>
            <a:spLocks noGrp="1"/>
          </p:cNvSpPr>
          <p:nvPr>
            <p:ph idx="1"/>
          </p:nvPr>
        </p:nvSpPr>
        <p:spPr/>
        <p:txBody>
          <a:bodyPr/>
          <a:lstStyle/>
          <a:p>
            <a:r>
              <a:rPr lang="en-GB" dirty="0" smtClean="0"/>
              <a:t>A number of research studies have looked at the reliability of classroom observation ratings; </a:t>
            </a:r>
          </a:p>
          <a:p>
            <a:pPr>
              <a:buNone/>
            </a:pPr>
            <a:r>
              <a:rPr lang="en-GB" dirty="0" smtClean="0"/>
              <a:t>	E.g. in the USA, the ‘Measures of Effective Teaching Project’.</a:t>
            </a:r>
          </a:p>
          <a:p>
            <a:endParaRPr lang="en-GB" dirty="0" smtClean="0"/>
          </a:p>
          <a:p>
            <a:r>
              <a:rPr lang="en-GB" dirty="0" smtClean="0"/>
              <a:t>Despite this, using </a:t>
            </a:r>
            <a:r>
              <a:rPr lang="en-GB" dirty="0" err="1" smtClean="0"/>
              <a:t>Ofsted’s</a:t>
            </a:r>
            <a:r>
              <a:rPr lang="en-GB" dirty="0" smtClean="0"/>
              <a:t> categories, if a lesson is judged ‘Outstanding’ by one observer, the probability that a second observer would give a different judgement is between 51% and 78%.</a:t>
            </a:r>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29000840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Research Evidence: Can observers spot good teaching?</a:t>
            </a:r>
            <a:endParaRPr lang="en-GB" dirty="0"/>
          </a:p>
        </p:txBody>
      </p:sp>
      <p:sp>
        <p:nvSpPr>
          <p:cNvPr id="4" name="Date Placeholder 3"/>
          <p:cNvSpPr>
            <a:spLocks noGrp="1"/>
          </p:cNvSpPr>
          <p:nvPr>
            <p:ph type="dt" sz="half" idx="10"/>
          </p:nvPr>
        </p:nvSpPr>
        <p:spPr/>
        <p:txBody>
          <a:bodyPr/>
          <a:lstStyle/>
          <a:p>
            <a:fld id="{31E7ADFF-DA75-4C2B-B79E-63D43DB1ED94}" type="datetime1">
              <a:rPr lang="en-US" smtClean="0"/>
              <a:pPr/>
              <a:t>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50</a:t>
            </a:fld>
            <a:endParaRPr lang="en-US"/>
          </a:p>
        </p:txBody>
      </p:sp>
      <p:sp>
        <p:nvSpPr>
          <p:cNvPr id="3" name="Content Placeholder 2"/>
          <p:cNvSpPr>
            <a:spLocks noGrp="1"/>
          </p:cNvSpPr>
          <p:nvPr>
            <p:ph idx="1"/>
          </p:nvPr>
        </p:nvSpPr>
        <p:spPr/>
        <p:txBody>
          <a:bodyPr/>
          <a:lstStyle/>
          <a:p>
            <a:r>
              <a:rPr lang="en-GB" smtClean="0"/>
              <a:t>Strong et al. (2011) used value-added scores to identify ‘effective’ and ‘ineffective’ teachers, showed videos of them teaching to observers and asked them to say which teachers were in which group. </a:t>
            </a:r>
          </a:p>
          <a:p>
            <a:endParaRPr lang="en-GB" smtClean="0"/>
          </a:p>
          <a:p>
            <a:r>
              <a:rPr lang="en-GB" smtClean="0"/>
              <a:t>What did the figures show?</a:t>
            </a:r>
            <a:endParaRPr lang="en-GB" dirty="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57907017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How can the research evidence be so out of line with our intuition?</a:t>
            </a:r>
            <a:endParaRPr lang="en-GB"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51</a:t>
            </a:fld>
            <a:endParaRPr lang="en-US"/>
          </a:p>
        </p:txBody>
      </p:sp>
      <p:sp>
        <p:nvSpPr>
          <p:cNvPr id="3" name="Content Placeholder 2"/>
          <p:cNvSpPr>
            <a:spLocks noGrp="1"/>
          </p:cNvSpPr>
          <p:nvPr>
            <p:ph idx="1"/>
          </p:nvPr>
        </p:nvSpPr>
        <p:spPr/>
        <p:txBody>
          <a:bodyPr/>
          <a:lstStyle/>
          <a:p>
            <a:r>
              <a:rPr lang="en-GB" smtClean="0"/>
              <a:t>Observation produces a strong emotional response</a:t>
            </a:r>
          </a:p>
          <a:p>
            <a:r>
              <a:rPr lang="en-GB" smtClean="0"/>
              <a:t>Learning is invisible</a:t>
            </a:r>
          </a:p>
          <a:p>
            <a:r>
              <a:rPr lang="en-GB" smtClean="0"/>
              <a:t>Accepted ‘good practice’ may be more fashionable than effective</a:t>
            </a:r>
          </a:p>
          <a:p>
            <a:r>
              <a:rPr lang="en-GB" smtClean="0"/>
              <a:t>We assume that if you can do it you can spot it</a:t>
            </a:r>
          </a:p>
          <a:p>
            <a:r>
              <a:rPr lang="en-GB" smtClean="0"/>
              <a:t>We don’t believe observation can miss so much</a:t>
            </a:r>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13416641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Student-Body-Language-Poster2.jpg"/>
          <p:cNvPicPr>
            <a:picLocks noChangeAspect="1"/>
          </p:cNvPicPr>
          <p:nvPr/>
        </p:nvPicPr>
        <p:blipFill>
          <a:blip r:embed="rId3"/>
          <a:stretch>
            <a:fillRect/>
          </a:stretch>
        </p:blipFill>
        <p:spPr>
          <a:xfrm>
            <a:off x="706964" y="557213"/>
            <a:ext cx="7607300" cy="5998064"/>
          </a:xfrm>
          <a:prstGeom prst="rect">
            <a:avLst/>
          </a:prstGeom>
        </p:spPr>
      </p:pic>
      <p:sp>
        <p:nvSpPr>
          <p:cNvPr id="3" name="TextBox 2"/>
          <p:cNvSpPr txBox="1"/>
          <p:nvPr/>
        </p:nvSpPr>
        <p:spPr>
          <a:xfrm>
            <a:off x="2235203" y="15516"/>
            <a:ext cx="5517857" cy="600164"/>
          </a:xfrm>
          <a:prstGeom prst="rect">
            <a:avLst/>
          </a:prstGeom>
          <a:noFill/>
        </p:spPr>
        <p:txBody>
          <a:bodyPr wrap="none" rtlCol="0">
            <a:spAutoFit/>
          </a:bodyPr>
          <a:lstStyle/>
          <a:p>
            <a:r>
              <a:rPr lang="en-US" sz="3300" dirty="0" smtClean="0">
                <a:latin typeface="Comic Sans MS" panose="030F0702030302020204" pitchFamily="66" charset="0"/>
              </a:rPr>
              <a:t>Non verbal communication?</a:t>
            </a:r>
            <a:endParaRPr lang="en-US" sz="3300" dirty="0">
              <a:latin typeface="Comic Sans MS" panose="030F0702030302020204" pitchFamily="66" charset="0"/>
            </a:endParaRP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52</a:t>
            </a:fld>
            <a:endParaRPr lang="en-US"/>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Body language-p2.jpg"/>
          <p:cNvPicPr>
            <a:picLocks noChangeAspect="1"/>
          </p:cNvPicPr>
          <p:nvPr/>
        </p:nvPicPr>
        <p:blipFill>
          <a:blip r:embed="rId3"/>
          <a:stretch>
            <a:fillRect/>
          </a:stretch>
        </p:blipFill>
        <p:spPr>
          <a:xfrm>
            <a:off x="288396" y="162338"/>
            <a:ext cx="4047345" cy="2486025"/>
          </a:xfrm>
          <a:prstGeom prst="rect">
            <a:avLst/>
          </a:prstGeom>
        </p:spPr>
      </p:pic>
      <p:pic>
        <p:nvPicPr>
          <p:cNvPr id="3" name="Picture 2" descr="Body language-p3.jpg"/>
          <p:cNvPicPr>
            <a:picLocks noChangeAspect="1"/>
          </p:cNvPicPr>
          <p:nvPr/>
        </p:nvPicPr>
        <p:blipFill>
          <a:blip r:embed="rId4"/>
          <a:stretch>
            <a:fillRect/>
          </a:stretch>
        </p:blipFill>
        <p:spPr>
          <a:xfrm>
            <a:off x="4541837" y="162338"/>
            <a:ext cx="4331230" cy="3816995"/>
          </a:xfrm>
          <a:prstGeom prst="rect">
            <a:avLst/>
          </a:prstGeom>
        </p:spPr>
      </p:pic>
      <p:pic>
        <p:nvPicPr>
          <p:cNvPr id="5" name="Picture 4"/>
          <p:cNvPicPr>
            <a:picLocks noChangeAspect="1"/>
          </p:cNvPicPr>
          <p:nvPr/>
        </p:nvPicPr>
        <p:blipFill>
          <a:blip r:embed="rId5"/>
          <a:stretch>
            <a:fillRect/>
          </a:stretch>
        </p:blipFill>
        <p:spPr>
          <a:xfrm>
            <a:off x="288396" y="3444597"/>
            <a:ext cx="4105525" cy="2782634"/>
          </a:xfrm>
          <a:prstGeom prst="rect">
            <a:avLst/>
          </a:prstGeom>
        </p:spPr>
      </p:pic>
      <p:sp>
        <p:nvSpPr>
          <p:cNvPr id="4" name="Date Placeholder 3"/>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53</a:t>
            </a:fld>
            <a:endParaRPr lang="en-US"/>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Teacher Tracking</a:t>
            </a:r>
            <a:endParaRPr lang="en-US" dirty="0"/>
          </a:p>
        </p:txBody>
      </p:sp>
      <p:sp>
        <p:nvSpPr>
          <p:cNvPr id="4" name="Date Placeholder 3"/>
          <p:cNvSpPr>
            <a:spLocks noGrp="1"/>
          </p:cNvSpPr>
          <p:nvPr>
            <p:ph type="dt" sz="half" idx="10"/>
          </p:nvPr>
        </p:nvSpPr>
        <p:spPr/>
        <p:txBody>
          <a:bodyPr/>
          <a:lstStyle/>
          <a:p>
            <a:endParaRPr lang="en-US" dirty="0"/>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ED357AA-FABF-AA4B-9415-FFC06ACDC7FB}" type="slidenum">
              <a:rPr lang="en-US" smtClean="0"/>
              <a:pPr/>
              <a:t>54</a:t>
            </a:fld>
            <a:endParaRPr lang="en-US"/>
          </a:p>
        </p:txBody>
      </p:sp>
      <p:sp>
        <p:nvSpPr>
          <p:cNvPr id="3" name="Content Placeholder 2"/>
          <p:cNvSpPr>
            <a:spLocks noGrp="1"/>
          </p:cNvSpPr>
          <p:nvPr>
            <p:ph idx="1"/>
          </p:nvPr>
        </p:nvSpPr>
        <p:spPr/>
        <p:txBody>
          <a:bodyPr/>
          <a:lstStyle/>
          <a:p>
            <a:pPr>
              <a:buNone/>
            </a:pPr>
            <a:r>
              <a:rPr lang="en-US" dirty="0" smtClean="0"/>
              <a:t>	The teacher movement technique is a tracking record of where a teacher positions himself or herself and where the teacher moves throughout the lesson. </a:t>
            </a:r>
          </a:p>
        </p:txBody>
      </p:sp>
      <p:pic>
        <p:nvPicPr>
          <p:cNvPr id="5" name="Content Placeholder 3" descr="classroom_traffic.jpg"/>
          <p:cNvPicPr>
            <a:picLocks/>
          </p:cNvPicPr>
          <p:nvPr/>
        </p:nvPicPr>
        <p:blipFill>
          <a:blip r:embed="rId2"/>
          <a:srcRect l="7115" t="22912" r="60508" b="34380"/>
          <a:stretch>
            <a:fillRect/>
          </a:stretch>
        </p:blipFill>
        <p:spPr>
          <a:xfrm>
            <a:off x="4707454" y="2760132"/>
            <a:ext cx="3996279" cy="3793068"/>
          </a:xfrm>
          <a:prstGeom prst="rect">
            <a:avLst/>
          </a:prstGeom>
          <a:ln w="28575">
            <a:solidFill>
              <a:srgbClr val="FF0000"/>
            </a:solidFill>
          </a:ln>
        </p:spPr>
      </p:pic>
      <p:sp>
        <p:nvSpPr>
          <p:cNvPr id="6" name="Rectangle 5"/>
          <p:cNvSpPr/>
          <p:nvPr/>
        </p:nvSpPr>
        <p:spPr>
          <a:xfrm>
            <a:off x="457200" y="2760132"/>
            <a:ext cx="3843872" cy="3046988"/>
          </a:xfrm>
          <a:prstGeom prst="rect">
            <a:avLst/>
          </a:prstGeom>
        </p:spPr>
        <p:txBody>
          <a:bodyPr wrap="square">
            <a:spAutoFit/>
          </a:bodyPr>
          <a:lstStyle/>
          <a:p>
            <a:r>
              <a:rPr lang="en-US" sz="2400" dirty="0" smtClean="0">
                <a:effectLst>
                  <a:outerShdw blurRad="38100" dist="38100" dir="2700000" algn="tl">
                    <a:srgbClr val="000000">
                      <a:alpha val="43137"/>
                    </a:srgbClr>
                  </a:outerShdw>
                </a:effectLst>
                <a:latin typeface="Gill Sans"/>
                <a:cs typeface="Gill Sans"/>
              </a:rPr>
              <a:t>Number the teacher’s initial location as number one and draw a circle around the number. Draw a continuous line from there to the next stop and label it as number two with a circle around it and so on. </a:t>
            </a:r>
            <a:endParaRPr lang="en-US" sz="2400" dirty="0">
              <a:effectLst>
                <a:outerShdw blurRad="38100" dist="38100" dir="2700000" algn="tl">
                  <a:srgbClr val="000000">
                    <a:alpha val="43137"/>
                  </a:srgbClr>
                </a:outerShdw>
              </a:effectLst>
              <a:latin typeface="Gill Sans"/>
              <a:cs typeface="Gill Sans"/>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569756"/>
          </a:xfrm>
        </p:spPr>
        <p:txBody>
          <a:bodyPr>
            <a:normAutofit fontScale="90000"/>
          </a:bodyPr>
          <a:lstStyle/>
          <a:p>
            <a:r>
              <a:rPr lang="en-US" dirty="0" smtClean="0">
                <a:latin typeface="Comic Sans MS" panose="030F0702030302020204" pitchFamily="66" charset="0"/>
              </a:rPr>
              <a:t>Teacher Tracking</a:t>
            </a:r>
            <a:endParaRPr lang="en-US" dirty="0">
              <a:latin typeface="Comic Sans MS" panose="030F0702030302020204" pitchFamily="66" charset="0"/>
            </a:endParaRPr>
          </a:p>
        </p:txBody>
      </p:sp>
      <p:pic>
        <p:nvPicPr>
          <p:cNvPr id="4" name="Content Placeholder 3" descr="classroom_traffic.jpg"/>
          <p:cNvPicPr>
            <a:picLocks noGrp="1"/>
          </p:cNvPicPr>
          <p:nvPr>
            <p:ph idx="1"/>
          </p:nvPr>
        </p:nvPicPr>
        <p:blipFill>
          <a:blip r:embed="rId3"/>
          <a:srcRect l="7115" t="12177" r="8778" b="9409"/>
          <a:stretch>
            <a:fillRect/>
          </a:stretch>
        </p:blipFill>
        <p:spPr>
          <a:xfrm>
            <a:off x="609588" y="931328"/>
            <a:ext cx="7874000" cy="5689600"/>
          </a:xfrm>
          <a:prstGeom prst="rect">
            <a:avLst/>
          </a:prstGeom>
        </p:spPr>
      </p:pic>
      <p:sp>
        <p:nvSpPr>
          <p:cNvPr id="3" name="Date Placeholder 2"/>
          <p:cNvSpPr>
            <a:spLocks noGrp="1"/>
          </p:cNvSpPr>
          <p:nvPr>
            <p:ph type="dt" sz="half" idx="10"/>
          </p:nvPr>
        </p:nvSpPr>
        <p:spPr/>
        <p:txBody>
          <a:bodyPr/>
          <a:lstStyle/>
          <a:p>
            <a:fld id="{3E8F040D-8F8E-4EC3-9C27-9C509CD3835C}" type="datetime1">
              <a:rPr lang="en-US" smtClean="0"/>
              <a:pPr/>
              <a:t>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55</a:t>
            </a:fld>
            <a:endParaRPr lang="en-US"/>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mtClean="0"/>
              <a:t>How could you develop your tracking charts further?</a:t>
            </a:r>
            <a:endParaRPr lang="en-US" dirty="0"/>
          </a:p>
        </p:txBody>
      </p:sp>
      <p:sp>
        <p:nvSpPr>
          <p:cNvPr id="4" name="Date Placeholder 3"/>
          <p:cNvSpPr>
            <a:spLocks noGrp="1"/>
          </p:cNvSpPr>
          <p:nvPr>
            <p:ph type="dt" sz="half" idx="10"/>
          </p:nvPr>
        </p:nvSpPr>
        <p:spPr/>
        <p:txBody>
          <a:bodyPr/>
          <a:lstStyle/>
          <a:p>
            <a:fld id="{ACB37C8C-CBFD-4A72-8CE9-A88AD8DED052}" type="datetime1">
              <a:rPr lang="en-US" smtClean="0"/>
              <a:pPr/>
              <a:t>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56</a:t>
            </a:fld>
            <a:endParaRPr lang="en-US"/>
          </a:p>
        </p:txBody>
      </p:sp>
      <p:sp>
        <p:nvSpPr>
          <p:cNvPr id="3" name="Content Placeholder 2"/>
          <p:cNvSpPr>
            <a:spLocks noGrp="1"/>
          </p:cNvSpPr>
          <p:nvPr>
            <p:ph idx="1"/>
          </p:nvPr>
        </p:nvSpPr>
        <p:spPr/>
        <p:txBody>
          <a:bodyPr/>
          <a:lstStyle/>
          <a:p>
            <a:r>
              <a:rPr lang="en-US" smtClean="0"/>
              <a:t>Position</a:t>
            </a:r>
          </a:p>
          <a:p>
            <a:r>
              <a:rPr lang="en-US" smtClean="0"/>
              <a:t>Level</a:t>
            </a:r>
          </a:p>
          <a:p>
            <a:r>
              <a:rPr lang="en-US" smtClean="0"/>
              <a:t>Projection</a:t>
            </a:r>
          </a:p>
          <a:p>
            <a:r>
              <a:rPr lang="en-US" smtClean="0"/>
              <a:t>Spread of interaction</a:t>
            </a:r>
          </a:p>
          <a:p>
            <a:r>
              <a:rPr lang="en-US" smtClean="0"/>
              <a:t>Time spent in an area</a:t>
            </a:r>
          </a:p>
          <a:p>
            <a:r>
              <a:rPr lang="en-US" smtClean="0"/>
              <a:t>Sitting</a:t>
            </a:r>
          </a:p>
          <a:p>
            <a:r>
              <a:rPr lang="en-US" smtClean="0"/>
              <a:t>Ideas?</a:t>
            </a:r>
            <a:endParaRPr lang="en-US"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Positioning</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57</a:t>
            </a:fld>
            <a:endParaRPr lang="en-US"/>
          </a:p>
        </p:txBody>
      </p:sp>
      <p:sp>
        <p:nvSpPr>
          <p:cNvPr id="3" name="Content Placeholder 2"/>
          <p:cNvSpPr>
            <a:spLocks noGrp="1"/>
          </p:cNvSpPr>
          <p:nvPr>
            <p:ph idx="1"/>
          </p:nvPr>
        </p:nvSpPr>
        <p:spPr/>
        <p:txBody>
          <a:bodyPr/>
          <a:lstStyle/>
          <a:p>
            <a:r>
              <a:rPr lang="en-US" smtClean="0"/>
              <a:t>This is a a simple classroom management technique that helps in the distribution of questions around the class. </a:t>
            </a:r>
            <a:endParaRPr lang="en-US" dirty="0"/>
          </a:p>
        </p:txBody>
      </p:sp>
      <p:pic>
        <p:nvPicPr>
          <p:cNvPr id="4" name="Picture 3" descr="Teacher position.tiff"/>
          <p:cNvPicPr>
            <a:picLocks noChangeAspect="1"/>
          </p:cNvPicPr>
          <p:nvPr/>
        </p:nvPicPr>
        <p:blipFill>
          <a:blip r:embed="rId3"/>
          <a:stretch>
            <a:fillRect/>
          </a:stretch>
        </p:blipFill>
        <p:spPr>
          <a:xfrm>
            <a:off x="868363" y="3208866"/>
            <a:ext cx="7493000" cy="3378200"/>
          </a:xfrm>
          <a:prstGeom prst="rect">
            <a:avLst/>
          </a:prstGeom>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Observation schedules</a:t>
            </a:r>
            <a:endParaRPr lang="en-US" dirty="0"/>
          </a:p>
        </p:txBody>
      </p:sp>
      <p:sp>
        <p:nvSpPr>
          <p:cNvPr id="3" name="Content Placeholder 2"/>
          <p:cNvSpPr>
            <a:spLocks noGrp="1"/>
          </p:cNvSpPr>
          <p:nvPr>
            <p:ph sz="quarter" idx="1"/>
          </p:nvPr>
        </p:nvSpPr>
        <p:spPr/>
        <p:txBody>
          <a:bodyPr/>
          <a:lstStyle/>
          <a:p>
            <a:endParaRPr lang="en-US"/>
          </a:p>
        </p:txBody>
      </p:sp>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Leuven Scale</a:t>
            </a:r>
            <a:endParaRPr lang="en-US" dirty="0"/>
          </a:p>
        </p:txBody>
      </p:sp>
      <p:sp>
        <p:nvSpPr>
          <p:cNvPr id="8" name="Content Placeholder 7"/>
          <p:cNvSpPr>
            <a:spLocks noGrp="1"/>
          </p:cNvSpPr>
          <p:nvPr>
            <p:ph idx="1"/>
          </p:nvPr>
        </p:nvSpPr>
        <p:spPr/>
        <p:txBody>
          <a:bodyPr/>
          <a:lstStyle/>
          <a:p>
            <a:endParaRPr lang="en-US" dirty="0" smtClean="0"/>
          </a:p>
          <a:p>
            <a:pPr>
              <a:buNone/>
            </a:pPr>
            <a:r>
              <a:rPr lang="en-US" dirty="0" smtClean="0">
                <a:hlinkClick r:id="rId2"/>
              </a:rPr>
              <a:t>https://www.youtube.com/watch?v=WwUCufOeOdE</a:t>
            </a:r>
            <a:endParaRPr lang="en-US" dirty="0" smtClean="0"/>
          </a:p>
          <a:p>
            <a:endParaRPr lang="en-US" dirty="0" smtClean="0"/>
          </a:p>
          <a:p>
            <a:endParaRPr lang="en-US" dirty="0"/>
          </a:p>
        </p:txBody>
      </p:sp>
      <p:sp>
        <p:nvSpPr>
          <p:cNvPr id="5" name="Date Placeholder 4"/>
          <p:cNvSpPr>
            <a:spLocks noGrp="1"/>
          </p:cNvSpPr>
          <p:nvPr>
            <p:ph type="dt" sz="half" idx="10"/>
          </p:nvPr>
        </p:nvSpPr>
        <p:spPr/>
        <p:txBody>
          <a:bodyPr/>
          <a:lstStyle/>
          <a:p>
            <a:fld id="{B62FD02A-9A41-42B3-8C3C-EE98CA27A392}" type="datetime1">
              <a:rPr lang="en-US" smtClean="0"/>
              <a:pPr/>
              <a:t>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59</a:t>
            </a:fld>
            <a:endParaRPr lang="en-US"/>
          </a:p>
        </p:txBody>
      </p:sp>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Evaluating reading</a:t>
            </a:r>
            <a:endParaRPr lang="en-US" dirty="0"/>
          </a:p>
        </p:txBody>
      </p:sp>
      <p:sp>
        <p:nvSpPr>
          <p:cNvPr id="5" name="Text Placeholder 4"/>
          <p:cNvSpPr>
            <a:spLocks noGrp="1"/>
          </p:cNvSpPr>
          <p:nvPr>
            <p:ph type="body" idx="1"/>
          </p:nvPr>
        </p:nvSpPr>
        <p:spPr/>
        <p:txBody>
          <a:bodyPr/>
          <a:lstStyle/>
          <a:p>
            <a:endParaRPr lang="en-US"/>
          </a:p>
        </p:txBody>
      </p:sp>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Evaluating reading</a:t>
            </a:r>
            <a:endParaRPr lang="en-US" dirty="0"/>
          </a:p>
        </p:txBody>
      </p:sp>
      <p:sp>
        <p:nvSpPr>
          <p:cNvPr id="3" name="Content Placeholder 2"/>
          <p:cNvSpPr>
            <a:spLocks noGrp="1"/>
          </p:cNvSpPr>
          <p:nvPr>
            <p:ph sz="quarter" idx="1"/>
          </p:nvPr>
        </p:nvSpPr>
        <p:spPr/>
        <p:txBody>
          <a:bodyPr/>
          <a:lstStyle/>
          <a:p>
            <a:pPr>
              <a:buNone/>
            </a:pPr>
            <a:r>
              <a:rPr lang="en-US" dirty="0" smtClean="0"/>
              <a:t>	</a:t>
            </a:r>
          </a:p>
          <a:p>
            <a:pPr>
              <a:buNone/>
            </a:pPr>
            <a:r>
              <a:rPr lang="en-US" dirty="0" smtClean="0"/>
              <a:t>	What do we need to consider when undertaking reading for research purposes?</a:t>
            </a:r>
          </a:p>
          <a:p>
            <a:pPr>
              <a:buNone/>
            </a:pPr>
            <a:endParaRPr lang="en-US" dirty="0" smtClean="0"/>
          </a:p>
          <a:p>
            <a:pPr>
              <a:buNone/>
            </a:pPr>
            <a:r>
              <a:rPr lang="en-US" dirty="0" smtClean="0"/>
              <a:t>    </a:t>
            </a:r>
          </a:p>
          <a:p>
            <a:pPr>
              <a:buNone/>
            </a:pPr>
            <a:r>
              <a:rPr lang="en-US" dirty="0" smtClean="0"/>
              <a:t>    (6)</a:t>
            </a:r>
          </a:p>
          <a:p>
            <a:endParaRPr lang="en-US" dirty="0"/>
          </a:p>
        </p:txBody>
      </p:sp>
      <p:pic>
        <p:nvPicPr>
          <p:cNvPr id="4" name="Picture 3" descr="research wordle.png"/>
          <p:cNvPicPr>
            <a:picLocks noChangeAspect="1"/>
          </p:cNvPicPr>
          <p:nvPr/>
        </p:nvPicPr>
        <p:blipFill>
          <a:blip r:embed="rId3"/>
          <a:stretch>
            <a:fillRect/>
          </a:stretch>
        </p:blipFill>
        <p:spPr>
          <a:xfrm>
            <a:off x="4895850" y="4256088"/>
            <a:ext cx="3683000" cy="2209800"/>
          </a:xfrm>
          <a:prstGeom prst="rect">
            <a:avLst/>
          </a:prstGeom>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figure-223-en.jpg"/>
          <p:cNvPicPr>
            <a:picLocks noGrp="1" noChangeAspect="1"/>
          </p:cNvPicPr>
          <p:nvPr>
            <p:ph sz="quarter" idx="1"/>
          </p:nvPr>
        </p:nvPicPr>
        <p:blipFill>
          <a:blip r:embed="rId3"/>
          <a:srcRect l="-23972" r="-23972"/>
          <a:stretch>
            <a:fillRect/>
          </a:stretch>
        </p:blipFill>
        <p:spPr>
          <a:xfrm>
            <a:off x="-1830775" y="107577"/>
            <a:ext cx="12499142" cy="6750424"/>
          </a:xfrm>
        </p:spPr>
      </p:pic>
      <p:sp>
        <p:nvSpPr>
          <p:cNvPr id="5" name="Rectangle 4"/>
          <p:cNvSpPr/>
          <p:nvPr/>
        </p:nvSpPr>
        <p:spPr>
          <a:xfrm>
            <a:off x="5232174" y="107576"/>
            <a:ext cx="3728424" cy="999471"/>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a:p>
        </p:txBody>
      </p:sp>
      <p:sp>
        <p:nvSpPr>
          <p:cNvPr id="7" name="Rectangle 6"/>
          <p:cNvSpPr/>
          <p:nvPr/>
        </p:nvSpPr>
        <p:spPr>
          <a:xfrm>
            <a:off x="5915990" y="1107048"/>
            <a:ext cx="304460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ectangle 7"/>
          <p:cNvSpPr/>
          <p:nvPr/>
        </p:nvSpPr>
        <p:spPr>
          <a:xfrm>
            <a:off x="6235748" y="2408953"/>
            <a:ext cx="2724850"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p:cNvSpPr/>
          <p:nvPr/>
        </p:nvSpPr>
        <p:spPr>
          <a:xfrm>
            <a:off x="6235748" y="3646242"/>
            <a:ext cx="2724850"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p:nvPr/>
        </p:nvSpPr>
        <p:spPr>
          <a:xfrm>
            <a:off x="5915990" y="4850971"/>
            <a:ext cx="289220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275150" y="5850442"/>
            <a:ext cx="353304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figure-223-en.jpg"/>
          <p:cNvPicPr>
            <a:picLocks noGrp="1" noChangeAspect="1"/>
          </p:cNvPicPr>
          <p:nvPr>
            <p:ph sz="quarter" idx="1"/>
          </p:nvPr>
        </p:nvPicPr>
        <p:blipFill>
          <a:blip r:embed="rId3"/>
          <a:srcRect l="-23972" r="-23972"/>
          <a:stretch>
            <a:fillRect/>
          </a:stretch>
        </p:blipFill>
        <p:spPr>
          <a:xfrm>
            <a:off x="-1830775" y="107577"/>
            <a:ext cx="12499142" cy="6750424"/>
          </a:xfrm>
        </p:spPr>
      </p:pic>
      <p:sp>
        <p:nvSpPr>
          <p:cNvPr id="7" name="Rectangle 6"/>
          <p:cNvSpPr/>
          <p:nvPr/>
        </p:nvSpPr>
        <p:spPr>
          <a:xfrm>
            <a:off x="5915990" y="1107048"/>
            <a:ext cx="304460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ectangle 7"/>
          <p:cNvSpPr/>
          <p:nvPr/>
        </p:nvSpPr>
        <p:spPr>
          <a:xfrm>
            <a:off x="6235748" y="2408953"/>
            <a:ext cx="2724850"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p:cNvSpPr/>
          <p:nvPr/>
        </p:nvSpPr>
        <p:spPr>
          <a:xfrm>
            <a:off x="6235748" y="3646242"/>
            <a:ext cx="2724850"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p:nvPr/>
        </p:nvSpPr>
        <p:spPr>
          <a:xfrm>
            <a:off x="5915990" y="4850971"/>
            <a:ext cx="289220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275150" y="5850442"/>
            <a:ext cx="353304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figure-223-en.jpg"/>
          <p:cNvPicPr>
            <a:picLocks noGrp="1" noChangeAspect="1"/>
          </p:cNvPicPr>
          <p:nvPr>
            <p:ph sz="quarter" idx="1"/>
          </p:nvPr>
        </p:nvPicPr>
        <p:blipFill>
          <a:blip r:embed="rId3"/>
          <a:srcRect l="-23972" r="-23972"/>
          <a:stretch>
            <a:fillRect/>
          </a:stretch>
        </p:blipFill>
        <p:spPr>
          <a:xfrm>
            <a:off x="-1830775" y="107577"/>
            <a:ext cx="12499142" cy="6750424"/>
          </a:xfrm>
        </p:spPr>
      </p:pic>
      <p:sp>
        <p:nvSpPr>
          <p:cNvPr id="8" name="Rectangle 7"/>
          <p:cNvSpPr/>
          <p:nvPr/>
        </p:nvSpPr>
        <p:spPr>
          <a:xfrm>
            <a:off x="6235748" y="2408953"/>
            <a:ext cx="2724850"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p:cNvSpPr/>
          <p:nvPr/>
        </p:nvSpPr>
        <p:spPr>
          <a:xfrm>
            <a:off x="6235748" y="3646242"/>
            <a:ext cx="2724850"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p:nvPr/>
        </p:nvSpPr>
        <p:spPr>
          <a:xfrm>
            <a:off x="5915990" y="4850971"/>
            <a:ext cx="289220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275150" y="5850442"/>
            <a:ext cx="353304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figure-223-en.jpg"/>
          <p:cNvPicPr>
            <a:picLocks noGrp="1" noChangeAspect="1"/>
          </p:cNvPicPr>
          <p:nvPr>
            <p:ph sz="quarter" idx="1"/>
          </p:nvPr>
        </p:nvPicPr>
        <p:blipFill>
          <a:blip r:embed="rId3"/>
          <a:srcRect l="-23972" r="-23972"/>
          <a:stretch>
            <a:fillRect/>
          </a:stretch>
        </p:blipFill>
        <p:spPr>
          <a:xfrm>
            <a:off x="-1830775" y="107577"/>
            <a:ext cx="12499142" cy="6750424"/>
          </a:xfrm>
        </p:spPr>
      </p:pic>
      <p:sp>
        <p:nvSpPr>
          <p:cNvPr id="9" name="Rectangle 8"/>
          <p:cNvSpPr/>
          <p:nvPr/>
        </p:nvSpPr>
        <p:spPr>
          <a:xfrm>
            <a:off x="6235748" y="3646242"/>
            <a:ext cx="2724850"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p:nvPr/>
        </p:nvSpPr>
        <p:spPr>
          <a:xfrm>
            <a:off x="5915990" y="4850971"/>
            <a:ext cx="289220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275150" y="5850442"/>
            <a:ext cx="353304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figure-223-en.jpg"/>
          <p:cNvPicPr>
            <a:picLocks noGrp="1" noChangeAspect="1"/>
          </p:cNvPicPr>
          <p:nvPr>
            <p:ph sz="quarter" idx="1"/>
          </p:nvPr>
        </p:nvPicPr>
        <p:blipFill>
          <a:blip r:embed="rId3"/>
          <a:srcRect l="-23972" r="-23972"/>
          <a:stretch>
            <a:fillRect/>
          </a:stretch>
        </p:blipFill>
        <p:spPr>
          <a:xfrm>
            <a:off x="-1830775" y="107577"/>
            <a:ext cx="12499142" cy="6750424"/>
          </a:xfrm>
        </p:spPr>
      </p:pic>
      <p:sp>
        <p:nvSpPr>
          <p:cNvPr id="10" name="Rectangle 9"/>
          <p:cNvSpPr/>
          <p:nvPr/>
        </p:nvSpPr>
        <p:spPr>
          <a:xfrm>
            <a:off x="5915990" y="4850971"/>
            <a:ext cx="289220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275150" y="5850442"/>
            <a:ext cx="353304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figure-223-en.jpg"/>
          <p:cNvPicPr>
            <a:picLocks noGrp="1" noChangeAspect="1"/>
          </p:cNvPicPr>
          <p:nvPr>
            <p:ph sz="quarter" idx="1"/>
          </p:nvPr>
        </p:nvPicPr>
        <p:blipFill>
          <a:blip r:embed="rId3"/>
          <a:srcRect l="-23972" r="-23972"/>
          <a:stretch>
            <a:fillRect/>
          </a:stretch>
        </p:blipFill>
        <p:spPr>
          <a:xfrm>
            <a:off x="-1830775" y="107577"/>
            <a:ext cx="12499142" cy="6750424"/>
          </a:xfrm>
        </p:spPr>
      </p:pic>
      <p:sp>
        <p:nvSpPr>
          <p:cNvPr id="11" name="Rectangle 10"/>
          <p:cNvSpPr/>
          <p:nvPr/>
        </p:nvSpPr>
        <p:spPr>
          <a:xfrm>
            <a:off x="5275150" y="5850442"/>
            <a:ext cx="3533048" cy="999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figure-223-en.jpg"/>
          <p:cNvPicPr>
            <a:picLocks noGrp="1" noChangeAspect="1"/>
          </p:cNvPicPr>
          <p:nvPr>
            <p:ph sz="quarter" idx="1"/>
          </p:nvPr>
        </p:nvPicPr>
        <p:blipFill>
          <a:blip r:embed="rId3"/>
          <a:srcRect l="-23972" r="-23972"/>
          <a:stretch>
            <a:fillRect/>
          </a:stretch>
        </p:blipFill>
        <p:spPr>
          <a:xfrm>
            <a:off x="-1830775" y="107577"/>
            <a:ext cx="12499142" cy="6750424"/>
          </a:xfrm>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Weighing up the evidence</a:t>
            </a:r>
            <a:endParaRPr lang="en-US" dirty="0"/>
          </a:p>
        </p:txBody>
      </p:sp>
      <p:sp>
        <p:nvSpPr>
          <p:cNvPr id="3" name="Content Placeholder 2"/>
          <p:cNvSpPr>
            <a:spLocks noGrp="1"/>
          </p:cNvSpPr>
          <p:nvPr>
            <p:ph sz="quarter" idx="1"/>
          </p:nvPr>
        </p:nvSpPr>
        <p:spPr/>
        <p:txBody>
          <a:bodyPr>
            <a:normAutofit/>
          </a:bodyPr>
          <a:lstStyle/>
          <a:p>
            <a:r>
              <a:rPr lang="en-US" dirty="0" smtClean="0"/>
              <a:t>Case 302: Primary school not allowed ladders;</a:t>
            </a:r>
          </a:p>
          <a:p>
            <a:pPr>
              <a:buNone/>
            </a:pPr>
            <a:endParaRPr lang="en-US" dirty="0" smtClean="0"/>
          </a:p>
          <a:p>
            <a:r>
              <a:rPr lang="en-US" dirty="0" smtClean="0"/>
              <a:t>Case 258: Hot drinks not allowed on school trips;</a:t>
            </a:r>
          </a:p>
          <a:p>
            <a:pPr>
              <a:buNone/>
            </a:pPr>
            <a:endParaRPr lang="en-US" dirty="0" smtClean="0"/>
          </a:p>
          <a:p>
            <a:r>
              <a:rPr lang="en-US" dirty="0" smtClean="0"/>
              <a:t>Case 230: School refused to allow pupil to bring in a live baby chick for school presentation;</a:t>
            </a:r>
          </a:p>
          <a:p>
            <a:pPr>
              <a:buNone/>
            </a:pPr>
            <a:endParaRPr lang="en-US" dirty="0" smtClean="0"/>
          </a:p>
          <a:p>
            <a:r>
              <a:rPr lang="en-US" dirty="0" smtClean="0"/>
              <a:t>Case 180: School bans children from wearing frilly socks.</a:t>
            </a:r>
            <a:endParaRPr lang="en-US" dirty="0"/>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pic>
        <p:nvPicPr>
          <p:cNvPr id="4" name="Content Placeholder 3" descr="research pic.jpg"/>
          <p:cNvPicPr>
            <a:picLocks noGrp="1" noChangeAspect="1"/>
          </p:cNvPicPr>
          <p:nvPr>
            <p:ph sz="quarter" idx="1"/>
          </p:nvPr>
        </p:nvPicPr>
        <p:blipFill>
          <a:blip r:embed="rId2"/>
          <a:srcRect l="-1083" r="-1083"/>
          <a:stretch>
            <a:fillRect/>
          </a:stretch>
        </p:blipFill>
        <p:spPr>
          <a:xfrm>
            <a:off x="1473200" y="2323540"/>
            <a:ext cx="6053221" cy="3329038"/>
          </a:xfr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ＭＳ 明朝"/>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Origin.thmx</Template>
  <TotalTime>161</TotalTime>
  <Words>4962</Words>
  <Application>Microsoft Macintosh PowerPoint</Application>
  <PresentationFormat>On-screen Show (4:3)</PresentationFormat>
  <Paragraphs>454</Paragraphs>
  <Slides>70</Slides>
  <Notes>29</Notes>
  <HiddenSlides>0</HiddenSlides>
  <MMClips>1</MMClips>
  <ScaleCrop>false</ScaleCrop>
  <HeadingPairs>
    <vt:vector size="4" baseType="variant">
      <vt:variant>
        <vt:lpstr>Design Template</vt:lpstr>
      </vt:variant>
      <vt:variant>
        <vt:i4>1</vt:i4>
      </vt:variant>
      <vt:variant>
        <vt:lpstr>Slide Titles</vt:lpstr>
      </vt:variant>
      <vt:variant>
        <vt:i4>70</vt:i4>
      </vt:variant>
    </vt:vector>
  </HeadingPairs>
  <TitlesOfParts>
    <vt:vector size="71" baseType="lpstr">
      <vt:lpstr>Origin</vt:lpstr>
      <vt:lpstr>Enquiring Teacher Programme</vt:lpstr>
      <vt:lpstr>Slide 2</vt:lpstr>
      <vt:lpstr>Forming your question</vt:lpstr>
      <vt:lpstr>Using data</vt:lpstr>
      <vt:lpstr>Approaches to research</vt:lpstr>
      <vt:lpstr>Quantitative Research</vt:lpstr>
      <vt:lpstr>Qualitative Research</vt:lpstr>
      <vt:lpstr>Quantitative v. Qualitative</vt:lpstr>
      <vt:lpstr>Quantitative data</vt:lpstr>
      <vt:lpstr>Qualitative Data</vt:lpstr>
      <vt:lpstr>Observation</vt:lpstr>
      <vt:lpstr>Slide 12</vt:lpstr>
      <vt:lpstr>We are experienced observers</vt:lpstr>
      <vt:lpstr>Observation in research</vt:lpstr>
      <vt:lpstr>Without observation</vt:lpstr>
      <vt:lpstr>Purpose and benefits of observation  as a data collection method</vt:lpstr>
      <vt:lpstr>What can be observed …</vt:lpstr>
      <vt:lpstr>What can be observed</vt:lpstr>
      <vt:lpstr>How can we observe?</vt:lpstr>
      <vt:lpstr>Slide 20</vt:lpstr>
      <vt:lpstr>Types of observation</vt:lpstr>
      <vt:lpstr>Your role in observation</vt:lpstr>
      <vt:lpstr>Slide 23</vt:lpstr>
      <vt:lpstr>Thinking critically </vt:lpstr>
      <vt:lpstr>Slide 25</vt:lpstr>
      <vt:lpstr>Slide 26</vt:lpstr>
      <vt:lpstr>Limitations – the observer…</vt:lpstr>
      <vt:lpstr>Observer Effect</vt:lpstr>
      <vt:lpstr>Observer Bias</vt:lpstr>
      <vt:lpstr>Do some stand out more?</vt:lpstr>
      <vt:lpstr>Interpretation </vt:lpstr>
      <vt:lpstr>How well do you observe?  </vt:lpstr>
      <vt:lpstr>How well do you observe?  </vt:lpstr>
      <vt:lpstr>How well do you observe?  </vt:lpstr>
      <vt:lpstr>How well do you observe?  </vt:lpstr>
      <vt:lpstr>What next?</vt:lpstr>
      <vt:lpstr>Steps in planning for observation</vt:lpstr>
      <vt:lpstr>Training –  preparation/orientation/ piloting may be necessary      </vt:lpstr>
      <vt:lpstr>Ethical considerations</vt:lpstr>
      <vt:lpstr>To conclude</vt:lpstr>
      <vt:lpstr>Checking in…</vt:lpstr>
      <vt:lpstr>Collecting data from a variety of sources</vt:lpstr>
      <vt:lpstr>Methods for collecting data</vt:lpstr>
      <vt:lpstr>Learning Walk</vt:lpstr>
      <vt:lpstr>Observation</vt:lpstr>
      <vt:lpstr>Observation</vt:lpstr>
      <vt:lpstr>Slide 47</vt:lpstr>
      <vt:lpstr>Slide 48</vt:lpstr>
      <vt:lpstr>Research Evidence: Can observers spot good teaching?</vt:lpstr>
      <vt:lpstr>Research Evidence: Can observers spot good teaching?</vt:lpstr>
      <vt:lpstr>How can the research evidence be so out of line with our intuition?</vt:lpstr>
      <vt:lpstr>Slide 52</vt:lpstr>
      <vt:lpstr>Slide 53</vt:lpstr>
      <vt:lpstr>Teacher Tracking</vt:lpstr>
      <vt:lpstr>Teacher Tracking</vt:lpstr>
      <vt:lpstr>How could you develop your tracking charts further?</vt:lpstr>
      <vt:lpstr>Positioning</vt:lpstr>
      <vt:lpstr>Observation schedules</vt:lpstr>
      <vt:lpstr>Leuven Scale</vt:lpstr>
      <vt:lpstr>Evaluating reading</vt:lpstr>
      <vt:lpstr>Evaluating reading</vt:lpstr>
      <vt:lpstr>Slide 62</vt:lpstr>
      <vt:lpstr>Slide 63</vt:lpstr>
      <vt:lpstr>Slide 64</vt:lpstr>
      <vt:lpstr>Slide 65</vt:lpstr>
      <vt:lpstr>Slide 66</vt:lpstr>
      <vt:lpstr>Slide 67</vt:lpstr>
      <vt:lpstr>Slide 68</vt:lpstr>
      <vt:lpstr>Weighing up the evidence</vt:lpstr>
      <vt:lpstr>Slide 70</vt:lpstr>
    </vt:vector>
  </TitlesOfParts>
  <Company>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Enquiring Teacher Programme</dc:title>
  <dc:creator>swwcte10</dc:creator>
  <cp:lastModifiedBy>swwcte10</cp:lastModifiedBy>
  <cp:revision>12</cp:revision>
  <dcterms:created xsi:type="dcterms:W3CDTF">2018-02-06T19:47:17Z</dcterms:created>
  <dcterms:modified xsi:type="dcterms:W3CDTF">2018-02-06T19:47:53Z</dcterms:modified>
</cp:coreProperties>
</file>