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45" d="100"/>
          <a:sy n="145" d="100"/>
        </p:scale>
        <p:origin x="100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38682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yellowblack_keyboard_20221011/Cover-b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talog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yellowblack_keyboard_20221011/Catalog-bg.svg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ssion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yellowblack_keyboard_20221011/Session-b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_slide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assets.mindshow.fun/themes/yellowblack_keyboard_20221011/End-b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2463" y="638175"/>
            <a:ext cx="5168265" cy="133350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l">
              <a:buNone/>
            </a:pPr>
            <a:r>
              <a:rPr lang="en-US" sz="3465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PRESENTATION</a:t>
            </a:r>
            <a:endParaRPr lang="en-US" sz="3465" dirty="0"/>
          </a:p>
        </p:txBody>
      </p:sp>
      <p:sp>
        <p:nvSpPr>
          <p:cNvPr id="3" name="Text 1"/>
          <p:cNvSpPr/>
          <p:nvPr/>
        </p:nvSpPr>
        <p:spPr>
          <a:xfrm>
            <a:off x="652463" y="2066925"/>
            <a:ext cx="4349115" cy="57626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endParaRPr lang="en-US" sz="2100" dirty="0"/>
          </a:p>
        </p:txBody>
      </p:sp>
      <p:sp>
        <p:nvSpPr>
          <p:cNvPr id="4" name="Text 2"/>
          <p:cNvSpPr/>
          <p:nvPr/>
        </p:nvSpPr>
        <p:spPr>
          <a:xfrm>
            <a:off x="819150" y="2957513"/>
            <a:ext cx="1943100" cy="3429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altLang="zh-CN" sz="1400" dirty="0">
                <a:solidFill>
                  <a:schemeClr val="bg1"/>
                </a:solidFill>
              </a:rPr>
              <a:t>Group 5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652463" y="4329113"/>
            <a:ext cx="1943100" cy="27622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400" dirty="0">
                <a:solidFill>
                  <a:srgbClr val="646464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2023-11-29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409700" y="276225"/>
            <a:ext cx="3109913" cy="82867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BD542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CONTENTS </a:t>
            </a:r>
            <a:endParaRPr lang="en-US" sz="4200" dirty="0"/>
          </a:p>
        </p:txBody>
      </p:sp>
      <p:sp>
        <p:nvSpPr>
          <p:cNvPr id="3" name="Text 1"/>
          <p:cNvSpPr/>
          <p:nvPr/>
        </p:nvSpPr>
        <p:spPr>
          <a:xfrm>
            <a:off x="1657350" y="1747837"/>
            <a:ext cx="6667500" cy="240506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altLang="zh-CN" sz="175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Part1. </a:t>
            </a:r>
            <a:r>
              <a:rPr lang="en-US" sz="175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Separation of Duties (SoD)</a:t>
            </a:r>
            <a:endParaRPr lang="en-US" sz="1750" dirty="0"/>
          </a:p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altLang="zh-CN" sz="175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Part2. </a:t>
            </a:r>
            <a:r>
              <a:rPr lang="en-US" sz="175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Least Privilege</a:t>
            </a:r>
            <a:endParaRPr lang="en-US" sz="1750" dirty="0"/>
          </a:p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altLang="zh-CN" sz="175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Part3. </a:t>
            </a:r>
            <a:r>
              <a:rPr lang="en-US" sz="175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Baselining</a:t>
            </a:r>
            <a:endParaRPr lang="en-US" sz="1750" dirty="0"/>
          </a:p>
          <a:p>
            <a:pPr marL="342900" indent="-342900" algn="l">
              <a:lnSpc>
                <a:spcPct val="150000"/>
              </a:lnSpc>
              <a:buSzPct val="100000"/>
              <a:buChar char="•"/>
            </a:pPr>
            <a:r>
              <a:rPr lang="en-US" altLang="zh-CN" sz="175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Part4. </a:t>
            </a:r>
            <a:r>
              <a:rPr lang="en-US" sz="175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Standard of Due Care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943100" y="2085975"/>
            <a:ext cx="1314450" cy="111442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000" b="1" dirty="0">
                <a:solidFill>
                  <a:srgbClr val="FBD54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01</a:t>
            </a:r>
            <a:endParaRPr lang="en-US" sz="7000" dirty="0"/>
          </a:p>
        </p:txBody>
      </p:sp>
      <p:sp>
        <p:nvSpPr>
          <p:cNvPr id="3" name="Text 1"/>
          <p:cNvSpPr/>
          <p:nvPr/>
        </p:nvSpPr>
        <p:spPr>
          <a:xfrm>
            <a:off x="3914775" y="1762125"/>
            <a:ext cx="3930015" cy="1676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6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Separation of Duties (SoD)</a:t>
            </a:r>
            <a:endParaRPr lang="en-US" sz="4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33438"/>
          </a:xfrm>
          <a:prstGeom prst="rect">
            <a:avLst/>
          </a:prstGeom>
          <a:solidFill>
            <a:srgbClr val="FED443"/>
          </a:solidFill>
          <a:ln/>
        </p:spPr>
      </p:sp>
      <p:sp>
        <p:nvSpPr>
          <p:cNvPr id="3" name="Text 1"/>
          <p:cNvSpPr/>
          <p:nvPr/>
        </p:nvSpPr>
        <p:spPr>
          <a:xfrm>
            <a:off x="762000" y="138113"/>
            <a:ext cx="8130540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25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Separation of Duties (SoD)</a:t>
            </a:r>
            <a:endParaRPr lang="en-US" sz="2625" dirty="0"/>
          </a:p>
        </p:txBody>
      </p:sp>
      <p:sp>
        <p:nvSpPr>
          <p:cNvPr id="4" name="Text 2"/>
          <p:cNvSpPr/>
          <p:nvPr/>
        </p:nvSpPr>
        <p:spPr>
          <a:xfrm>
            <a:off x="797169" y="1990725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Definition:</a:t>
            </a:r>
            <a:br>
              <a:rPr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 Separation of Duties is a security practice that involves dividing tasks and responsibilities among different individuals or systems to reduce the risk of error or fraud.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86B08092-D510-1429-8D6A-9F7565B3BF42}"/>
              </a:ext>
            </a:extLst>
          </p:cNvPr>
          <p:cNvSpPr txBox="1"/>
          <p:nvPr/>
        </p:nvSpPr>
        <p:spPr>
          <a:xfrm>
            <a:off x="762000" y="1088916"/>
            <a:ext cx="48885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SzPct val="100000"/>
            </a:pPr>
            <a:r>
              <a:rPr lang="en-GB" altLang="zh-CN" sz="160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What is separation of duties?</a:t>
            </a:r>
            <a:endParaRPr lang="zh-CN" altLang="zh-CN" sz="1600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30957"/>
            <a:ext cx="9144000" cy="833438"/>
          </a:xfrm>
          <a:prstGeom prst="rect">
            <a:avLst/>
          </a:prstGeom>
          <a:solidFill>
            <a:srgbClr val="FED443"/>
          </a:solidFill>
          <a:ln/>
        </p:spPr>
      </p:sp>
      <p:sp>
        <p:nvSpPr>
          <p:cNvPr id="3" name="Text 1"/>
          <p:cNvSpPr/>
          <p:nvPr/>
        </p:nvSpPr>
        <p:spPr>
          <a:xfrm>
            <a:off x="762000" y="138113"/>
            <a:ext cx="8130540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762000" y="1304925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US" altLang="zh-CN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Usage in InfoSec Practices:</a:t>
            </a:r>
          </a:p>
          <a:p>
            <a:pPr>
              <a:lnSpc>
                <a:spcPct val="150000"/>
              </a:lnSpc>
              <a:buSzPct val="100000"/>
            </a:pPr>
            <a:endParaRPr lang="en-US" altLang="zh-CN" sz="1400" dirty="0">
              <a:solidFill>
                <a:srgbClr val="383838"/>
              </a:solidFill>
              <a:latin typeface="Times New Roman" panose="02020603050405020304" pitchFamily="18" charset="0"/>
              <a:ea typeface="Noto Sans SC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altLang="zh-CN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Risk Mitigation: By ensuring that critical tasks are not concentrated in the hands of a single individual, </a:t>
            </a:r>
            <a:r>
              <a:rPr lang="en-US" altLang="zh-CN" sz="1400" dirty="0" err="1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SoD</a:t>
            </a:r>
            <a:r>
              <a:rPr lang="en-US" altLang="zh-CN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 helps mitigate the risk of intentional or unintentional security breaches.</a:t>
            </a:r>
          </a:p>
          <a:p>
            <a:pPr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Prevention of Collusion: SoD prevents collusion between employees since no single person has complete control over a process or system.</a:t>
            </a:r>
          </a:p>
          <a:p>
            <a:pPr>
              <a:lnSpc>
                <a:spcPct val="150000"/>
              </a:lnSpc>
              <a:buSzPct val="100000"/>
            </a:pPr>
            <a:endParaRPr lang="en-US" sz="1400" dirty="0">
              <a:solidFill>
                <a:srgbClr val="383838"/>
              </a:solidFill>
              <a:latin typeface="Times New Roman" panose="02020603050405020304" pitchFamily="18" charset="0"/>
              <a:ea typeface="Noto Sans SC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Error Reduction: It reduces the likelihood of errors or oversights that may occur when a single person is responsible for multiple aspects of a system or process.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A26AD77-03B7-6206-98F9-BB2862B677D3}"/>
              </a:ext>
            </a:extLst>
          </p:cNvPr>
          <p:cNvSpPr txBox="1"/>
          <p:nvPr/>
        </p:nvSpPr>
        <p:spPr>
          <a:xfrm>
            <a:off x="0" y="677375"/>
            <a:ext cx="914400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SzPct val="100000"/>
            </a:pPr>
            <a:r>
              <a:rPr lang="en-GB" altLang="zh-CN" sz="140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How can this method be used to improve an organization’s  InfoSec practices?</a:t>
            </a:r>
            <a:endParaRPr lang="zh-CN" altLang="zh-CN" sz="1400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  <a:p>
            <a:endParaRPr lang="zh-CN" alt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943100" y="2085975"/>
            <a:ext cx="1314450" cy="111442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000" b="1" dirty="0">
                <a:solidFill>
                  <a:srgbClr val="FBD54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02</a:t>
            </a:r>
            <a:endParaRPr lang="en-US" sz="7000" dirty="0"/>
          </a:p>
        </p:txBody>
      </p:sp>
      <p:sp>
        <p:nvSpPr>
          <p:cNvPr id="3" name="Text 1"/>
          <p:cNvSpPr/>
          <p:nvPr/>
        </p:nvSpPr>
        <p:spPr>
          <a:xfrm>
            <a:off x="3914775" y="1762125"/>
            <a:ext cx="3930015" cy="1676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6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Least Privilege</a:t>
            </a:r>
            <a:endParaRPr lang="en-US" sz="4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33438"/>
          </a:xfrm>
          <a:prstGeom prst="rect">
            <a:avLst/>
          </a:prstGeom>
          <a:solidFill>
            <a:srgbClr val="FED443"/>
          </a:solidFill>
          <a:ln/>
        </p:spPr>
      </p:sp>
      <p:sp>
        <p:nvSpPr>
          <p:cNvPr id="3" name="Text 1"/>
          <p:cNvSpPr/>
          <p:nvPr/>
        </p:nvSpPr>
        <p:spPr>
          <a:xfrm>
            <a:off x="762000" y="138113"/>
            <a:ext cx="8130540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25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Least Privilege</a:t>
            </a:r>
            <a:endParaRPr lang="en-US" sz="2625" dirty="0"/>
          </a:p>
        </p:txBody>
      </p:sp>
      <p:sp>
        <p:nvSpPr>
          <p:cNvPr id="4" name="Text 2"/>
          <p:cNvSpPr/>
          <p:nvPr/>
        </p:nvSpPr>
        <p:spPr>
          <a:xfrm>
            <a:off x="762000" y="2043479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Definition:</a:t>
            </a:r>
            <a:br>
              <a:rPr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</a:br>
            <a:r>
              <a:rPr lang="en-US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 Least Privilege is a security principle that dictates that individuals or systems should have only the minimum levels of access or permissions needed to perform their tasks.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DA6BD458-6553-CAD2-EA93-9B52B780B524}"/>
              </a:ext>
            </a:extLst>
          </p:cNvPr>
          <p:cNvSpPr txBox="1"/>
          <p:nvPr/>
        </p:nvSpPr>
        <p:spPr>
          <a:xfrm>
            <a:off x="487973" y="1251420"/>
            <a:ext cx="4572000" cy="3510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algn="just">
              <a:lnSpc>
                <a:spcPct val="107000"/>
              </a:lnSpc>
              <a:spcAft>
                <a:spcPts val="800"/>
              </a:spcAft>
            </a:pPr>
            <a:r>
              <a:rPr lang="en-GB" altLang="zh-CN" sz="168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What is least privilege?</a:t>
            </a:r>
            <a:endParaRPr lang="zh-CN" altLang="zh-CN" sz="1680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33438"/>
          </a:xfrm>
          <a:prstGeom prst="rect">
            <a:avLst/>
          </a:prstGeom>
          <a:solidFill>
            <a:srgbClr val="FED443"/>
          </a:solidFill>
          <a:ln/>
        </p:spPr>
      </p:sp>
      <p:sp>
        <p:nvSpPr>
          <p:cNvPr id="3" name="Text 1"/>
          <p:cNvSpPr/>
          <p:nvPr/>
        </p:nvSpPr>
        <p:spPr>
          <a:xfrm>
            <a:off x="762000" y="138113"/>
            <a:ext cx="8130540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25" dirty="0"/>
          </a:p>
        </p:txBody>
      </p:sp>
      <p:sp>
        <p:nvSpPr>
          <p:cNvPr id="4" name="Text 2"/>
          <p:cNvSpPr/>
          <p:nvPr/>
        </p:nvSpPr>
        <p:spPr>
          <a:xfrm>
            <a:off x="555380" y="1476375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US" altLang="zh-CN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Importance of Implementing Least Privilege:</a:t>
            </a:r>
            <a:br>
              <a:rPr lang="en-US" altLang="zh-CN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</a:br>
            <a:r>
              <a:rPr lang="en-US" altLang="zh-CN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Minimizing Attack Surface: Reducing the permissions of users and systems limits the potential entry points for attackers.</a:t>
            </a:r>
          </a:p>
          <a:p>
            <a:pPr>
              <a:lnSpc>
                <a:spcPct val="150000"/>
              </a:lnSpc>
              <a:buSzPct val="100000"/>
            </a:pPr>
            <a:endParaRPr lang="en-US" sz="1400" dirty="0">
              <a:solidFill>
                <a:srgbClr val="383838"/>
              </a:solidFill>
              <a:latin typeface="Times New Roman" panose="02020603050405020304" pitchFamily="18" charset="0"/>
              <a:ea typeface="Noto Sans SC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Containment of Damage: In case of a security breach, the impact is limited because the compromised account or system has minimal privileges.</a:t>
            </a:r>
          </a:p>
          <a:p>
            <a:pPr>
              <a:lnSpc>
                <a:spcPct val="150000"/>
              </a:lnSpc>
              <a:buSzPct val="100000"/>
            </a:pPr>
            <a:endParaRPr lang="en-US" sz="1400" dirty="0">
              <a:solidFill>
                <a:srgbClr val="383838"/>
              </a:solidFill>
              <a:latin typeface="Times New Roman" panose="02020603050405020304" pitchFamily="18" charset="0"/>
              <a:ea typeface="Noto Sans SC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4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Principle of Least Astonishment: Users should not be surprised by unexpected behavior, and limiting privileges helps in maintaining a system that behaves predictably.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0E529F64-FB00-2A28-08E8-FCE63B202227}"/>
              </a:ext>
            </a:extLst>
          </p:cNvPr>
          <p:cNvSpPr txBox="1"/>
          <p:nvPr/>
        </p:nvSpPr>
        <p:spPr>
          <a:xfrm>
            <a:off x="426427" y="939898"/>
            <a:ext cx="6510704" cy="440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SzPct val="100000"/>
            </a:pPr>
            <a:r>
              <a:rPr lang="en-GB" altLang="zh-CN" sz="168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Why is implementing least privilege important?</a:t>
            </a:r>
            <a:endParaRPr lang="zh-CN" altLang="zh-CN" sz="1680" b="1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943100" y="2085975"/>
            <a:ext cx="1314450" cy="111442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000" b="1" dirty="0">
                <a:solidFill>
                  <a:srgbClr val="FBD54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03</a:t>
            </a:r>
            <a:endParaRPr lang="en-US" sz="7000" dirty="0"/>
          </a:p>
        </p:txBody>
      </p:sp>
      <p:sp>
        <p:nvSpPr>
          <p:cNvPr id="3" name="Text 1"/>
          <p:cNvSpPr/>
          <p:nvPr/>
        </p:nvSpPr>
        <p:spPr>
          <a:xfrm>
            <a:off x="3914775" y="1762125"/>
            <a:ext cx="3930015" cy="1676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Baselining</a:t>
            </a:r>
            <a:endParaRPr lang="en-US" sz="4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33438"/>
          </a:xfrm>
          <a:prstGeom prst="rect">
            <a:avLst/>
          </a:prstGeom>
          <a:solidFill>
            <a:srgbClr val="FED443"/>
          </a:solidFill>
          <a:ln/>
        </p:spPr>
      </p:sp>
      <p:sp>
        <p:nvSpPr>
          <p:cNvPr id="3" name="Text 1"/>
          <p:cNvSpPr/>
          <p:nvPr/>
        </p:nvSpPr>
        <p:spPr>
          <a:xfrm>
            <a:off x="762000" y="138113"/>
            <a:ext cx="8130540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25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Baselining</a:t>
            </a:r>
            <a:endParaRPr lang="en-US" sz="2625" dirty="0"/>
          </a:p>
        </p:txBody>
      </p:sp>
      <p:sp>
        <p:nvSpPr>
          <p:cNvPr id="4" name="Text 2"/>
          <p:cNvSpPr/>
          <p:nvPr/>
        </p:nvSpPr>
        <p:spPr>
          <a:xfrm>
            <a:off x="529004" y="2039083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>
              <a:lnSpc>
                <a:spcPct val="150000"/>
              </a:lnSpc>
              <a:buSzPct val="100000"/>
            </a:pPr>
            <a:r>
              <a:rPr lang="en-US" sz="1600" b="1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Definition:</a:t>
            </a:r>
            <a:br>
              <a:rPr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 Baselining involves establishing a baseline or standard for the performance and behavior of a system or process. It provides a reference point against which deviations can be identified and addressed.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50F0D8D2-E687-E600-EA75-0DEC560D6181}"/>
              </a:ext>
            </a:extLst>
          </p:cNvPr>
          <p:cNvSpPr txBox="1"/>
          <p:nvPr/>
        </p:nvSpPr>
        <p:spPr>
          <a:xfrm>
            <a:off x="641839" y="1125214"/>
            <a:ext cx="4572000" cy="440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SzPct val="100000"/>
            </a:pPr>
            <a:r>
              <a:rPr lang="en-GB" altLang="zh-CN" sz="168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What is baselining?</a:t>
            </a:r>
            <a:endParaRPr lang="zh-CN" altLang="zh-CN" sz="1680" b="1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33438"/>
          </a:xfrm>
          <a:prstGeom prst="rect">
            <a:avLst/>
          </a:prstGeom>
          <a:solidFill>
            <a:srgbClr val="FED443"/>
          </a:solidFill>
          <a:ln/>
        </p:spPr>
      </p:sp>
      <p:sp>
        <p:nvSpPr>
          <p:cNvPr id="3" name="Text 1"/>
          <p:cNvSpPr/>
          <p:nvPr/>
        </p:nvSpPr>
        <p:spPr>
          <a:xfrm>
            <a:off x="762000" y="138113"/>
            <a:ext cx="8130540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678473" y="1608992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buSzPct val="100000"/>
            </a:pPr>
            <a:r>
              <a:rPr lang="en-US" altLang="zh-CN" sz="16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Differences from Benchmarking:</a:t>
            </a:r>
          </a:p>
          <a:p>
            <a:pPr>
              <a:lnSpc>
                <a:spcPct val="150000"/>
              </a:lnSpc>
              <a:buSzPct val="100000"/>
            </a:pPr>
            <a:endParaRPr lang="en-US" altLang="zh-CN" sz="1600" dirty="0">
              <a:solidFill>
                <a:srgbClr val="383838"/>
              </a:solidFill>
              <a:latin typeface="Times New Roman" panose="02020603050405020304" pitchFamily="18" charset="0"/>
              <a:ea typeface="Noto Sans SC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altLang="zh-CN" sz="16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Purpose: Baselining is about setting a standard for normal behavior, while benchmarking involves comparing performance against external standards or industry best practices.</a:t>
            </a:r>
          </a:p>
          <a:p>
            <a:pPr indent="-342900">
              <a:lnSpc>
                <a:spcPct val="150000"/>
              </a:lnSpc>
              <a:buSzPct val="100000"/>
              <a:buChar char="•"/>
            </a:pPr>
            <a:endParaRPr lang="en-US" sz="1600" dirty="0">
              <a:solidFill>
                <a:srgbClr val="383838"/>
              </a:solidFill>
              <a:latin typeface="Times New Roman" panose="02020603050405020304" pitchFamily="18" charset="0"/>
              <a:ea typeface="Noto Sans SC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Scope: Baselining is internal, focusing on the organization's own performance metrics, whereas benchmarking often involves comparing with external entities.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7EAEE83F-6A92-70DF-832F-A931BC2448F0}"/>
              </a:ext>
            </a:extLst>
          </p:cNvPr>
          <p:cNvSpPr txBox="1"/>
          <p:nvPr/>
        </p:nvSpPr>
        <p:spPr>
          <a:xfrm>
            <a:off x="584688" y="1034176"/>
            <a:ext cx="6435970" cy="440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spcAft>
                <a:spcPts val="800"/>
              </a:spcAft>
              <a:buSzPct val="100000"/>
            </a:pPr>
            <a:r>
              <a:rPr lang="en-GB" altLang="zh-CN" sz="168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How does it differ from benchmarking?</a:t>
            </a:r>
            <a:endParaRPr lang="zh-CN" altLang="zh-CN" sz="1680" b="1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943100" y="2085975"/>
            <a:ext cx="1314450" cy="111442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000" b="1" dirty="0">
                <a:solidFill>
                  <a:srgbClr val="FBD54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04</a:t>
            </a:r>
            <a:endParaRPr lang="en-US" sz="7000" dirty="0"/>
          </a:p>
        </p:txBody>
      </p:sp>
      <p:sp>
        <p:nvSpPr>
          <p:cNvPr id="3" name="Text 1"/>
          <p:cNvSpPr/>
          <p:nvPr/>
        </p:nvSpPr>
        <p:spPr>
          <a:xfrm>
            <a:off x="3914775" y="1762125"/>
            <a:ext cx="3930015" cy="1676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6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Standard of Due Care</a:t>
            </a:r>
            <a:endParaRPr lang="en-US" sz="4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33438"/>
          </a:xfrm>
          <a:prstGeom prst="rect">
            <a:avLst/>
          </a:prstGeom>
          <a:solidFill>
            <a:srgbClr val="FED443"/>
          </a:solidFill>
          <a:ln/>
        </p:spPr>
      </p:sp>
      <p:sp>
        <p:nvSpPr>
          <p:cNvPr id="3" name="Text 1"/>
          <p:cNvSpPr/>
          <p:nvPr/>
        </p:nvSpPr>
        <p:spPr>
          <a:xfrm>
            <a:off x="762000" y="138113"/>
            <a:ext cx="8130540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25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Standard of Due Care</a:t>
            </a:r>
            <a:endParaRPr lang="en-US" sz="2625" dirty="0"/>
          </a:p>
        </p:txBody>
      </p:sp>
      <p:sp>
        <p:nvSpPr>
          <p:cNvPr id="4" name="Text 2"/>
          <p:cNvSpPr/>
          <p:nvPr/>
        </p:nvSpPr>
        <p:spPr>
          <a:xfrm>
            <a:off x="762000" y="2263286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l">
              <a:lnSpc>
                <a:spcPct val="150000"/>
              </a:lnSpc>
              <a:buSzPct val="100000"/>
            </a:pPr>
            <a:r>
              <a:rPr lang="en-US" sz="1260" b="1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Definition:</a:t>
            </a:r>
            <a:b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26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 The Standard of Due Care refers to the level of care, diligence, and prudence that a reasonable person or organization would exercise under similar circumstances to protect information assets.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C1113BD7-A0D9-4F0D-7091-0FD1A4E515A7}"/>
              </a:ext>
            </a:extLst>
          </p:cNvPr>
          <p:cNvSpPr txBox="1"/>
          <p:nvPr/>
        </p:nvSpPr>
        <p:spPr>
          <a:xfrm>
            <a:off x="571501" y="1275773"/>
            <a:ext cx="4572000" cy="464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SzPct val="100000"/>
            </a:pPr>
            <a:r>
              <a:rPr lang="en-GB" altLang="zh-CN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What is the standard of due care? </a:t>
            </a:r>
            <a:endParaRPr lang="zh-CN" altLang="en-US" b="1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33438"/>
          </a:xfrm>
          <a:prstGeom prst="rect">
            <a:avLst/>
          </a:prstGeom>
          <a:solidFill>
            <a:srgbClr val="FED443"/>
          </a:solidFill>
          <a:ln/>
        </p:spPr>
      </p:sp>
      <p:sp>
        <p:nvSpPr>
          <p:cNvPr id="3" name="Text 1"/>
          <p:cNvSpPr/>
          <p:nvPr/>
        </p:nvSpPr>
        <p:spPr>
          <a:xfrm>
            <a:off x="762000" y="138113"/>
            <a:ext cx="8130540" cy="5524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75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Relation to Due Diligence:- Due Care vs. Due Diligence: Due care is the ongoing effort to maintain the established standard, while due diligence refers to the comprehensive assessment and investigation performed before entering into a business relationship or making decisions that could impact security.</a:t>
            </a:r>
            <a:endParaRPr lang="en-US" sz="875" dirty="0"/>
          </a:p>
        </p:txBody>
      </p:sp>
      <p:sp>
        <p:nvSpPr>
          <p:cNvPr id="4" name="Text 2"/>
          <p:cNvSpPr/>
          <p:nvPr/>
        </p:nvSpPr>
        <p:spPr>
          <a:xfrm>
            <a:off x="762000" y="1304925"/>
            <a:ext cx="7715250" cy="345281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50000"/>
              </a:lnSpc>
              <a:buSzPct val="100000"/>
            </a:pPr>
            <a:endParaRPr lang="en-US" altLang="zh-CN" sz="1260" dirty="0">
              <a:solidFill>
                <a:srgbClr val="383838"/>
              </a:solidFill>
              <a:latin typeface="Times New Roman" panose="02020603050405020304" pitchFamily="18" charset="0"/>
              <a:ea typeface="Noto Sans SC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altLang="zh-CN" sz="126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Relation to Due Diligence:</a:t>
            </a:r>
          </a:p>
          <a:p>
            <a:pPr>
              <a:lnSpc>
                <a:spcPct val="150000"/>
              </a:lnSpc>
              <a:buSzPct val="100000"/>
            </a:pPr>
            <a:r>
              <a:rPr lang="en-US" altLang="zh-CN" sz="126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Due Care vs. Due Diligence: Due care is the ongoing effort to maintain the established standard, while due diligence refers to the comprehensive assessment and investigation performed before entering into a business relationship or making decisions that could impact security.</a:t>
            </a: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endParaRPr lang="en-US" sz="1260" dirty="0">
              <a:solidFill>
                <a:srgbClr val="383838"/>
              </a:solidFill>
              <a:latin typeface="Times New Roman" panose="02020603050405020304" pitchFamily="18" charset="0"/>
              <a:ea typeface="Noto Sans SC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ct val="100000"/>
            </a:pPr>
            <a:r>
              <a:rPr lang="en-US" sz="1260" dirty="0">
                <a:solidFill>
                  <a:srgbClr val="383838"/>
                </a:solidFill>
                <a:latin typeface="Times New Roman" panose="02020603050405020304" pitchFamily="18" charset="0"/>
                <a:ea typeface="Noto Sans SC" pitchFamily="34" charset="-122"/>
                <a:cs typeface="Times New Roman" panose="02020603050405020304" pitchFamily="18" charset="0"/>
              </a:rPr>
              <a:t>Legal Implications: Adhering to the standard of due care is often a legal requirement, and failure to do so can lead to legal consequences in the event of a security breach.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8264A764-4395-71B2-E35A-0EBAE86FDB5D}"/>
              </a:ext>
            </a:extLst>
          </p:cNvPr>
          <p:cNvSpPr txBox="1"/>
          <p:nvPr/>
        </p:nvSpPr>
        <p:spPr>
          <a:xfrm>
            <a:off x="762000" y="1050653"/>
            <a:ext cx="457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2000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</a:rPr>
              <a:t>How does it relate to due diligence?</a:t>
            </a:r>
            <a:endParaRPr lang="zh-CN" altLang="en-US" sz="2000" dirty="0">
              <a:solidFill>
                <a:srgbClr val="383838"/>
              </a:solidFill>
              <a:latin typeface="Noto Sans SC" pitchFamily="34" charset="0"/>
              <a:ea typeface="Noto Sans SC" pitchFamily="34" charset="-122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76337" y="1733550"/>
            <a:ext cx="3395663" cy="5524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2800" b="1" dirty="0">
                <a:solidFill>
                  <a:srgbClr val="646464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THE END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1176337" y="2176463"/>
            <a:ext cx="3395663" cy="103346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5250" b="1" dirty="0">
                <a:solidFill>
                  <a:srgbClr val="38383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THANKS</a:t>
            </a:r>
            <a:endParaRPr lang="en-US" sz="52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616</Words>
  <Application>Microsoft Office PowerPoint</Application>
  <PresentationFormat>全屏显示(16:9)</PresentationFormat>
  <Paragraphs>71</Paragraphs>
  <Slides>15</Slides>
  <Notes>15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2" baseType="lpstr">
      <vt:lpstr>Noto Sans SC</vt:lpstr>
      <vt:lpstr>等线</vt:lpstr>
      <vt:lpstr>Arial</vt:lpstr>
      <vt:lpstr>Calibri</vt:lpstr>
      <vt:lpstr>Roboto</vt:lpstr>
      <vt:lpstr>Times New Roman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subject>SUBTITLE HERE</dc:subject>
  <dc:creator>MindShow.fun</dc:creator>
  <cp:lastModifiedBy>S Z</cp:lastModifiedBy>
  <cp:revision>6</cp:revision>
  <dcterms:created xsi:type="dcterms:W3CDTF">2023-11-28T18:21:30Z</dcterms:created>
  <dcterms:modified xsi:type="dcterms:W3CDTF">2023-11-28T18:35:27Z</dcterms:modified>
</cp:coreProperties>
</file>