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8288000" cy="10287000"/>
  <p:notesSz cx="6858000" cy="9144000"/>
  <p:embeddedFontLst>
    <p:embeddedFont>
      <p:font typeface="Cormorant Garamond" panose="020B0604020202020204" charset="0"/>
      <p:regular r:id="rId11"/>
    </p:embeddedFont>
    <p:embeddedFont>
      <p:font typeface="Cormorant Garamond Bold" panose="020B0604020202020204" charset="0"/>
      <p:regular r:id="rId12"/>
    </p:embeddedFont>
    <p:embeddedFont>
      <p:font typeface="Cormorant Garamond Bold Italics" panose="020B0604020202020204" charset="0"/>
      <p:regular r:id="rId13"/>
    </p:embeddedFont>
    <p:embeddedFont>
      <p:font typeface="Cormorant Garamond Italics" panose="020B0604020202020204" charset="0"/>
      <p:regular r:id="rId1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>
        <p:scale>
          <a:sx n="51" d="100"/>
          <a:sy n="51" d="100"/>
        </p:scale>
        <p:origin x="260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3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2.fntdata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1.fntdata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4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850489" y="1168525"/>
            <a:ext cx="16245525" cy="62420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6624"/>
              </a:lnSpc>
              <a:spcBef>
                <a:spcPct val="0"/>
              </a:spcBef>
            </a:pPr>
            <a:r>
              <a:rPr lang="en-US" sz="11874" b="1" i="1">
                <a:solidFill>
                  <a:srgbClr val="0097B2"/>
                </a:solidFill>
                <a:latin typeface="Cormorant Garamond Bold Italics"/>
                <a:ea typeface="Cormorant Garamond Bold Italics"/>
                <a:cs typeface="Cormorant Garamond Bold Italics"/>
                <a:sym typeface="Cormorant Garamond Bold Italics"/>
              </a:rPr>
              <a:t>Essential Attributes for employment within hospitality</a:t>
            </a:r>
            <a:r>
              <a:rPr lang="en-US" sz="11874" b="1" i="1">
                <a:solidFill>
                  <a:srgbClr val="0F4662"/>
                </a:solidFill>
                <a:latin typeface="Cormorant Garamond Bold Italics"/>
                <a:ea typeface="Cormorant Garamond Bold Italics"/>
                <a:cs typeface="Cormorant Garamond Bold Italics"/>
                <a:sym typeface="Cormorant Garamond Bold Italics"/>
              </a:rPr>
              <a:t> </a:t>
            </a:r>
          </a:p>
        </p:txBody>
      </p:sp>
      <p:sp>
        <p:nvSpPr>
          <p:cNvPr id="3" name="AutoShape 3"/>
          <p:cNvSpPr/>
          <p:nvPr/>
        </p:nvSpPr>
        <p:spPr>
          <a:xfrm>
            <a:off x="9144329" y="731692"/>
            <a:ext cx="8114971" cy="0"/>
          </a:xfrm>
          <a:prstGeom prst="line">
            <a:avLst/>
          </a:prstGeom>
          <a:ln w="76200" cap="flat">
            <a:solidFill>
              <a:srgbClr val="0097B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AutoShape 4"/>
          <p:cNvSpPr/>
          <p:nvPr/>
        </p:nvSpPr>
        <p:spPr>
          <a:xfrm>
            <a:off x="858281" y="9441008"/>
            <a:ext cx="8114971" cy="0"/>
          </a:xfrm>
          <a:prstGeom prst="line">
            <a:avLst/>
          </a:prstGeom>
          <a:ln w="76200" cap="flat">
            <a:solidFill>
              <a:srgbClr val="0097B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9408767" y="9258300"/>
            <a:ext cx="2968854" cy="441617"/>
          </a:xfrm>
          <a:custGeom>
            <a:avLst/>
            <a:gdLst/>
            <a:ahLst/>
            <a:cxnLst/>
            <a:rect l="l" t="t" r="r" b="b"/>
            <a:pathLst>
              <a:path w="2968854" h="441617">
                <a:moveTo>
                  <a:pt x="0" y="0"/>
                </a:moveTo>
                <a:lnTo>
                  <a:pt x="2968854" y="0"/>
                </a:lnTo>
                <a:lnTo>
                  <a:pt x="2968854" y="441617"/>
                </a:lnTo>
                <a:lnTo>
                  <a:pt x="0" y="4416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1028700" y="7486786"/>
            <a:ext cx="12812922" cy="12328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24"/>
              </a:lnSpc>
            </a:pPr>
            <a:r>
              <a:rPr lang="en-US" sz="3589">
                <a:solidFill>
                  <a:srgbClr val="0097B2"/>
                </a:solidFill>
                <a:latin typeface="Cormorant Garamond"/>
                <a:ea typeface="Cormorant Garamond"/>
                <a:cs typeface="Cormorant Garamond"/>
                <a:sym typeface="Cormorant Garamond"/>
              </a:rPr>
              <a:t>Business Skills for the International Hotel Industry </a:t>
            </a:r>
          </a:p>
          <a:p>
            <a:pPr marL="0" lvl="0" indent="0" algn="l">
              <a:lnSpc>
                <a:spcPts val="5024"/>
              </a:lnSpc>
              <a:spcBef>
                <a:spcPct val="0"/>
              </a:spcBef>
            </a:pPr>
            <a:r>
              <a:rPr lang="en-US" sz="3589">
                <a:solidFill>
                  <a:srgbClr val="0097B2"/>
                </a:solidFill>
                <a:latin typeface="Cormorant Garamond"/>
                <a:ea typeface="Cormorant Garamond"/>
                <a:cs typeface="Cormorant Garamond"/>
                <a:sym typeface="Cormorant Garamond"/>
              </a:rPr>
              <a:t>BMIH4007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28700" y="8652924"/>
            <a:ext cx="11643643" cy="6053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4957"/>
              </a:lnSpc>
              <a:spcBef>
                <a:spcPct val="0"/>
              </a:spcBef>
            </a:pPr>
            <a:r>
              <a:rPr lang="en-US" sz="3541">
                <a:solidFill>
                  <a:srgbClr val="0097B2"/>
                </a:solidFill>
                <a:latin typeface="Cormorant Garamond"/>
                <a:ea typeface="Cormorant Garamond"/>
                <a:cs typeface="Cormorant Garamond"/>
                <a:sym typeface="Cormorant Garamond"/>
              </a:rPr>
              <a:t>2518236</a:t>
            </a:r>
          </a:p>
        </p:txBody>
      </p:sp>
      <p:sp>
        <p:nvSpPr>
          <p:cNvPr id="8" name="Freeform 8"/>
          <p:cNvSpPr/>
          <p:nvPr/>
        </p:nvSpPr>
        <p:spPr>
          <a:xfrm>
            <a:off x="5600089" y="548983"/>
            <a:ext cx="2968854" cy="441617"/>
          </a:xfrm>
          <a:custGeom>
            <a:avLst/>
            <a:gdLst/>
            <a:ahLst/>
            <a:cxnLst/>
            <a:rect l="l" t="t" r="r" b="b"/>
            <a:pathLst>
              <a:path w="2968854" h="441617">
                <a:moveTo>
                  <a:pt x="0" y="0"/>
                </a:moveTo>
                <a:lnTo>
                  <a:pt x="2968854" y="0"/>
                </a:lnTo>
                <a:lnTo>
                  <a:pt x="2968854" y="441617"/>
                </a:lnTo>
                <a:lnTo>
                  <a:pt x="0" y="44161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143897" y="2691868"/>
            <a:ext cx="12400864" cy="41243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629"/>
              </a:lnSpc>
            </a:pPr>
            <a:r>
              <a:rPr lang="en-US" sz="3899">
                <a:solidFill>
                  <a:srgbClr val="0097B2"/>
                </a:solidFill>
                <a:latin typeface="Cormorant Garamond"/>
                <a:ea typeface="Cormorant Garamond"/>
                <a:cs typeface="Cormorant Garamond"/>
                <a:sym typeface="Cormorant Garamond"/>
              </a:rPr>
              <a:t>I confirm that I have not used AI tools in the search and creation of this assignment. I confirm that I have not presented any AI generated materials as my own work. I confirm I have copies of my drafts, notes, and other sources I used, which I may be asked to provide in evidence</a:t>
            </a:r>
          </a:p>
        </p:txBody>
      </p:sp>
      <p:sp>
        <p:nvSpPr>
          <p:cNvPr id="3" name="AutoShape 3"/>
          <p:cNvSpPr/>
          <p:nvPr/>
        </p:nvSpPr>
        <p:spPr>
          <a:xfrm>
            <a:off x="5897880" y="2518030"/>
            <a:ext cx="6492240" cy="0"/>
          </a:xfrm>
          <a:prstGeom prst="line">
            <a:avLst/>
          </a:prstGeom>
          <a:ln w="76200" cap="flat">
            <a:solidFill>
              <a:srgbClr val="0097B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AutoShape 4"/>
          <p:cNvSpPr/>
          <p:nvPr/>
        </p:nvSpPr>
        <p:spPr>
          <a:xfrm>
            <a:off x="5897880" y="7387696"/>
            <a:ext cx="6492240" cy="0"/>
          </a:xfrm>
          <a:prstGeom prst="line">
            <a:avLst/>
          </a:prstGeom>
          <a:ln w="76200" cap="flat">
            <a:solidFill>
              <a:srgbClr val="0097B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8304001" y="1693772"/>
            <a:ext cx="1679997" cy="249900"/>
          </a:xfrm>
          <a:custGeom>
            <a:avLst/>
            <a:gdLst/>
            <a:ahLst/>
            <a:cxnLst/>
            <a:rect l="l" t="t" r="r" b="b"/>
            <a:pathLst>
              <a:path w="1679997" h="249900">
                <a:moveTo>
                  <a:pt x="0" y="0"/>
                </a:moveTo>
                <a:lnTo>
                  <a:pt x="1679998" y="0"/>
                </a:lnTo>
                <a:lnTo>
                  <a:pt x="1679998" y="249899"/>
                </a:lnTo>
                <a:lnTo>
                  <a:pt x="0" y="24989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8304001" y="8019527"/>
            <a:ext cx="1679997" cy="249900"/>
          </a:xfrm>
          <a:custGeom>
            <a:avLst/>
            <a:gdLst/>
            <a:ahLst/>
            <a:cxnLst/>
            <a:rect l="l" t="t" r="r" b="b"/>
            <a:pathLst>
              <a:path w="1679997" h="249900">
                <a:moveTo>
                  <a:pt x="0" y="0"/>
                </a:moveTo>
                <a:lnTo>
                  <a:pt x="1679998" y="0"/>
                </a:lnTo>
                <a:lnTo>
                  <a:pt x="1679998" y="249900"/>
                </a:lnTo>
                <a:lnTo>
                  <a:pt x="0" y="2499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163754" y="4017442"/>
            <a:ext cx="9960491" cy="168912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4449"/>
              </a:lnSpc>
            </a:pPr>
            <a:r>
              <a:rPr lang="en-US" sz="8499" b="1" i="1">
                <a:solidFill>
                  <a:srgbClr val="0097B2"/>
                </a:solidFill>
                <a:latin typeface="Cormorant Garamond Bold Italics"/>
                <a:ea typeface="Cormorant Garamond Bold Italics"/>
                <a:cs typeface="Cormorant Garamond Bold Italics"/>
                <a:sym typeface="Cormorant Garamond Bold Italics"/>
              </a:rPr>
              <a:t>Communication Skills </a:t>
            </a:r>
          </a:p>
        </p:txBody>
      </p:sp>
      <p:sp>
        <p:nvSpPr>
          <p:cNvPr id="3" name="AutoShape 3"/>
          <p:cNvSpPr/>
          <p:nvPr/>
        </p:nvSpPr>
        <p:spPr>
          <a:xfrm>
            <a:off x="5897880" y="4379392"/>
            <a:ext cx="6492240" cy="0"/>
          </a:xfrm>
          <a:prstGeom prst="line">
            <a:avLst/>
          </a:prstGeom>
          <a:ln w="76200" cap="flat">
            <a:solidFill>
              <a:srgbClr val="0097B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AutoShape 4"/>
          <p:cNvSpPr/>
          <p:nvPr/>
        </p:nvSpPr>
        <p:spPr>
          <a:xfrm>
            <a:off x="5897880" y="6163762"/>
            <a:ext cx="6492240" cy="0"/>
          </a:xfrm>
          <a:prstGeom prst="line">
            <a:avLst/>
          </a:prstGeom>
          <a:ln w="76200" cap="flat">
            <a:solidFill>
              <a:srgbClr val="0097B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8304001" y="3293827"/>
            <a:ext cx="1679997" cy="249900"/>
          </a:xfrm>
          <a:custGeom>
            <a:avLst/>
            <a:gdLst/>
            <a:ahLst/>
            <a:cxnLst/>
            <a:rect l="l" t="t" r="r" b="b"/>
            <a:pathLst>
              <a:path w="1679997" h="249900">
                <a:moveTo>
                  <a:pt x="0" y="0"/>
                </a:moveTo>
                <a:lnTo>
                  <a:pt x="1679998" y="0"/>
                </a:lnTo>
                <a:lnTo>
                  <a:pt x="1679998" y="249900"/>
                </a:lnTo>
                <a:lnTo>
                  <a:pt x="0" y="2499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8304001" y="7001962"/>
            <a:ext cx="1679997" cy="249900"/>
          </a:xfrm>
          <a:custGeom>
            <a:avLst/>
            <a:gdLst/>
            <a:ahLst/>
            <a:cxnLst/>
            <a:rect l="l" t="t" r="r" b="b"/>
            <a:pathLst>
              <a:path w="1679997" h="249900">
                <a:moveTo>
                  <a:pt x="0" y="0"/>
                </a:moveTo>
                <a:lnTo>
                  <a:pt x="1679998" y="0"/>
                </a:lnTo>
                <a:lnTo>
                  <a:pt x="1679998" y="249900"/>
                </a:lnTo>
                <a:lnTo>
                  <a:pt x="0" y="2499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4093893" y="0"/>
            <a:ext cx="4194107" cy="10271151"/>
            <a:chOff x="0" y="0"/>
            <a:chExt cx="1104621" cy="270515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04621" cy="2705159"/>
            </a:xfrm>
            <a:custGeom>
              <a:avLst/>
              <a:gdLst/>
              <a:ahLst/>
              <a:cxnLst/>
              <a:rect l="l" t="t" r="r" b="b"/>
              <a:pathLst>
                <a:path w="1104621" h="2705159">
                  <a:moveTo>
                    <a:pt x="0" y="0"/>
                  </a:moveTo>
                  <a:lnTo>
                    <a:pt x="1104621" y="0"/>
                  </a:lnTo>
                  <a:lnTo>
                    <a:pt x="1104621" y="2705159"/>
                  </a:lnTo>
                  <a:lnTo>
                    <a:pt x="0" y="2705159"/>
                  </a:ln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1104621" cy="2752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93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4701688" y="3650086"/>
            <a:ext cx="2978517" cy="3398722"/>
          </a:xfrm>
          <a:custGeom>
            <a:avLst/>
            <a:gdLst/>
            <a:ahLst/>
            <a:cxnLst/>
            <a:rect l="l" t="t" r="r" b="b"/>
            <a:pathLst>
              <a:path w="2978517" h="3398722">
                <a:moveTo>
                  <a:pt x="0" y="0"/>
                </a:moveTo>
                <a:lnTo>
                  <a:pt x="2978517" y="0"/>
                </a:lnTo>
                <a:lnTo>
                  <a:pt x="2978517" y="3398722"/>
                </a:lnTo>
                <a:lnTo>
                  <a:pt x="0" y="33987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2777657" y="428942"/>
            <a:ext cx="8789275" cy="1085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59"/>
              </a:lnSpc>
              <a:spcBef>
                <a:spcPct val="0"/>
              </a:spcBef>
            </a:pPr>
            <a:r>
              <a:rPr lang="en-US" sz="6399" b="1" i="1">
                <a:solidFill>
                  <a:srgbClr val="0097B2"/>
                </a:solidFill>
                <a:latin typeface="Cormorant Garamond Bold Italics"/>
                <a:ea typeface="Cormorant Garamond Bold Italics"/>
                <a:cs typeface="Cormorant Garamond Bold Italics"/>
                <a:sym typeface="Cormorant Garamond Bold Italics"/>
              </a:rPr>
              <a:t>Communication Skills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24982" y="2078461"/>
            <a:ext cx="13101819" cy="1571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99"/>
              </a:lnSpc>
              <a:spcBef>
                <a:spcPct val="0"/>
              </a:spcBef>
            </a:pPr>
            <a:r>
              <a:rPr lang="en-US" sz="4500">
                <a:solidFill>
                  <a:srgbClr val="0097B2"/>
                </a:solidFill>
                <a:latin typeface="Cormorant Garamond"/>
                <a:ea typeface="Cormorant Garamond"/>
                <a:cs typeface="Cormorant Garamond"/>
                <a:sym typeface="Cormorant Garamond"/>
              </a:rPr>
              <a:t> - Clear communication essential for employees to ensure clarity and increase performance 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24982" y="4370915"/>
            <a:ext cx="12678976" cy="2371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99"/>
              </a:lnSpc>
            </a:pPr>
            <a:r>
              <a:rPr lang="en-US" sz="4500">
                <a:solidFill>
                  <a:srgbClr val="0097B2"/>
                </a:solidFill>
                <a:latin typeface="Cormorant Garamond"/>
                <a:ea typeface="Cormorant Garamond"/>
                <a:cs typeface="Cormorant Garamond"/>
                <a:sym typeface="Cormorant Garamond"/>
              </a:rPr>
              <a:t> - Non verbal communication adds depth and understanding to customer interactions leading to higher customer satisfaction (LinkedIn, 2023)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24982" y="7463469"/>
            <a:ext cx="14014479" cy="15716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299"/>
              </a:lnSpc>
              <a:spcBef>
                <a:spcPct val="0"/>
              </a:spcBef>
            </a:pPr>
            <a:r>
              <a:rPr lang="en-US" sz="4500">
                <a:solidFill>
                  <a:srgbClr val="0097B2"/>
                </a:solidFill>
                <a:latin typeface="Cormorant Garamond"/>
                <a:ea typeface="Cormorant Garamond"/>
                <a:cs typeface="Cormorant Garamond"/>
                <a:sym typeface="Cormorant Garamond"/>
              </a:rPr>
              <a:t> - Importance of digital communication grows with a businesses use of social media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749772" y="4007248"/>
            <a:ext cx="10788457" cy="18347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5651"/>
              </a:lnSpc>
            </a:pPr>
            <a:r>
              <a:rPr lang="en-US" sz="9206" b="1" i="1">
                <a:solidFill>
                  <a:srgbClr val="0097B2"/>
                </a:solidFill>
                <a:latin typeface="Cormorant Garamond Bold Italics"/>
                <a:ea typeface="Cormorant Garamond Bold Italics"/>
                <a:cs typeface="Cormorant Garamond Bold Italics"/>
                <a:sym typeface="Cormorant Garamond Bold Italics"/>
              </a:rPr>
              <a:t>Adaptability </a:t>
            </a:r>
          </a:p>
        </p:txBody>
      </p:sp>
      <p:sp>
        <p:nvSpPr>
          <p:cNvPr id="3" name="AutoShape 3"/>
          <p:cNvSpPr/>
          <p:nvPr/>
        </p:nvSpPr>
        <p:spPr>
          <a:xfrm>
            <a:off x="6788870" y="4208679"/>
            <a:ext cx="4710260" cy="0"/>
          </a:xfrm>
          <a:prstGeom prst="line">
            <a:avLst/>
          </a:prstGeom>
          <a:ln w="76200" cap="flat">
            <a:solidFill>
              <a:srgbClr val="0097B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AutoShape 4"/>
          <p:cNvSpPr/>
          <p:nvPr/>
        </p:nvSpPr>
        <p:spPr>
          <a:xfrm>
            <a:off x="6788870" y="6279819"/>
            <a:ext cx="4710260" cy="0"/>
          </a:xfrm>
          <a:prstGeom prst="line">
            <a:avLst/>
          </a:prstGeom>
          <a:ln w="76200" cap="flat">
            <a:solidFill>
              <a:srgbClr val="0097B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8441081" y="3196780"/>
            <a:ext cx="1679997" cy="249900"/>
          </a:xfrm>
          <a:custGeom>
            <a:avLst/>
            <a:gdLst/>
            <a:ahLst/>
            <a:cxnLst/>
            <a:rect l="l" t="t" r="r" b="b"/>
            <a:pathLst>
              <a:path w="1679997" h="249900">
                <a:moveTo>
                  <a:pt x="0" y="0"/>
                </a:moveTo>
                <a:lnTo>
                  <a:pt x="1679997" y="0"/>
                </a:lnTo>
                <a:lnTo>
                  <a:pt x="1679997" y="249899"/>
                </a:lnTo>
                <a:lnTo>
                  <a:pt x="0" y="24989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8441081" y="7037123"/>
            <a:ext cx="1679997" cy="249900"/>
          </a:xfrm>
          <a:custGeom>
            <a:avLst/>
            <a:gdLst/>
            <a:ahLst/>
            <a:cxnLst/>
            <a:rect l="l" t="t" r="r" b="b"/>
            <a:pathLst>
              <a:path w="1679997" h="249900">
                <a:moveTo>
                  <a:pt x="0" y="0"/>
                </a:moveTo>
                <a:lnTo>
                  <a:pt x="1679997" y="0"/>
                </a:lnTo>
                <a:lnTo>
                  <a:pt x="1679997" y="249899"/>
                </a:lnTo>
                <a:lnTo>
                  <a:pt x="0" y="24989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4194107" cy="10271151"/>
            <a:chOff x="0" y="0"/>
            <a:chExt cx="1104621" cy="270515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104621" cy="2705159"/>
            </a:xfrm>
            <a:custGeom>
              <a:avLst/>
              <a:gdLst/>
              <a:ahLst/>
              <a:cxnLst/>
              <a:rect l="l" t="t" r="r" b="b"/>
              <a:pathLst>
                <a:path w="1104621" h="2705159">
                  <a:moveTo>
                    <a:pt x="0" y="0"/>
                  </a:moveTo>
                  <a:lnTo>
                    <a:pt x="1104621" y="0"/>
                  </a:lnTo>
                  <a:lnTo>
                    <a:pt x="1104621" y="2705159"/>
                  </a:lnTo>
                  <a:lnTo>
                    <a:pt x="0" y="2705159"/>
                  </a:lnTo>
                  <a:close/>
                </a:path>
              </a:pathLst>
            </a:custGeom>
            <a:solidFill>
              <a:srgbClr val="0097B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1104621" cy="27527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693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455625" y="3528932"/>
            <a:ext cx="3282856" cy="3229137"/>
          </a:xfrm>
          <a:custGeom>
            <a:avLst/>
            <a:gdLst/>
            <a:ahLst/>
            <a:cxnLst/>
            <a:rect l="l" t="t" r="r" b="b"/>
            <a:pathLst>
              <a:path w="3282856" h="3229137">
                <a:moveTo>
                  <a:pt x="0" y="0"/>
                </a:moveTo>
                <a:lnTo>
                  <a:pt x="3282856" y="0"/>
                </a:lnTo>
                <a:lnTo>
                  <a:pt x="3282856" y="3229136"/>
                </a:lnTo>
                <a:lnTo>
                  <a:pt x="0" y="32291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8442865" y="389370"/>
            <a:ext cx="9390243" cy="1085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959"/>
              </a:lnSpc>
              <a:spcBef>
                <a:spcPct val="0"/>
              </a:spcBef>
            </a:pPr>
            <a:r>
              <a:rPr lang="en-US" sz="6399" b="1" i="1">
                <a:solidFill>
                  <a:srgbClr val="0097B2"/>
                </a:solidFill>
                <a:latin typeface="Cormorant Garamond Bold Italics"/>
                <a:ea typeface="Cormorant Garamond Bold Italics"/>
                <a:cs typeface="Cormorant Garamond Bold Italics"/>
                <a:sym typeface="Cormorant Garamond Bold Italics"/>
              </a:rPr>
              <a:t>Adaptability 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78120" y="1769860"/>
            <a:ext cx="12581180" cy="28479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7650"/>
              </a:lnSpc>
            </a:pPr>
            <a:r>
              <a:rPr lang="en-US" sz="4500">
                <a:solidFill>
                  <a:srgbClr val="0097B2"/>
                </a:solidFill>
                <a:latin typeface="Cormorant Garamond"/>
                <a:ea typeface="Cormorant Garamond"/>
                <a:cs typeface="Cormorant Garamond"/>
                <a:sym typeface="Cormorant Garamond"/>
              </a:rPr>
              <a:t> - Nature of hospitality work often involves situations with varying levels of uncertainity  provide eg tables cancel, walk ins, equipment breaking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78605" y="5049851"/>
            <a:ext cx="12680695" cy="21954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814"/>
              </a:lnSpc>
              <a:spcBef>
                <a:spcPct val="0"/>
              </a:spcBef>
            </a:pPr>
            <a:r>
              <a:rPr lang="en-US" sz="4152">
                <a:solidFill>
                  <a:srgbClr val="0097B2"/>
                </a:solidFill>
                <a:latin typeface="Cormorant Garamond"/>
                <a:ea typeface="Cormorant Garamond"/>
                <a:cs typeface="Cormorant Garamond"/>
                <a:sym typeface="Cormorant Garamond"/>
              </a:rPr>
              <a:t> - Workplace adaptability showcases strateigic thinking, resilience and responsiveness in an employee (Career Advice, 2025)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381826" y="7673909"/>
            <a:ext cx="13074253" cy="771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  <a:spcBef>
                <a:spcPct val="0"/>
              </a:spcBef>
            </a:pPr>
            <a:r>
              <a:rPr lang="en-US" sz="4500">
                <a:solidFill>
                  <a:srgbClr val="0097B2"/>
                </a:solidFill>
                <a:latin typeface="Cormorant Garamond"/>
                <a:ea typeface="Cormorant Garamond"/>
                <a:cs typeface="Cormorant Garamond"/>
                <a:sym typeface="Cormorant Garamond"/>
              </a:rPr>
              <a:t> - Further increase guest satisfaction and brand reputation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328331" y="2733553"/>
            <a:ext cx="5243825" cy="6426664"/>
            <a:chOff x="0" y="0"/>
            <a:chExt cx="1381090" cy="169261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381090" cy="1692619"/>
            </a:xfrm>
            <a:custGeom>
              <a:avLst/>
              <a:gdLst/>
              <a:ahLst/>
              <a:cxnLst/>
              <a:rect l="l" t="t" r="r" b="b"/>
              <a:pathLst>
                <a:path w="1381090" h="1692619">
                  <a:moveTo>
                    <a:pt x="75296" y="0"/>
                  </a:moveTo>
                  <a:lnTo>
                    <a:pt x="1305794" y="0"/>
                  </a:lnTo>
                  <a:cubicBezTo>
                    <a:pt x="1347379" y="0"/>
                    <a:pt x="1381090" y="33711"/>
                    <a:pt x="1381090" y="75296"/>
                  </a:cubicBezTo>
                  <a:lnTo>
                    <a:pt x="1381090" y="1617324"/>
                  </a:lnTo>
                  <a:cubicBezTo>
                    <a:pt x="1381090" y="1658908"/>
                    <a:pt x="1347379" y="1692619"/>
                    <a:pt x="1305794" y="1692619"/>
                  </a:cubicBezTo>
                  <a:lnTo>
                    <a:pt x="75296" y="1692619"/>
                  </a:lnTo>
                  <a:cubicBezTo>
                    <a:pt x="33711" y="1692619"/>
                    <a:pt x="0" y="1658908"/>
                    <a:pt x="0" y="1617324"/>
                  </a:cubicBezTo>
                  <a:lnTo>
                    <a:pt x="0" y="75296"/>
                  </a:lnTo>
                  <a:cubicBezTo>
                    <a:pt x="0" y="33711"/>
                    <a:pt x="33711" y="0"/>
                    <a:pt x="75296" y="0"/>
                  </a:cubicBezTo>
                  <a:close/>
                </a:path>
              </a:pathLst>
            </a:custGeom>
            <a:solidFill>
              <a:srgbClr val="DBE5E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123825"/>
              <a:ext cx="1381090" cy="181644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7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9144000" y="2733553"/>
            <a:ext cx="5385764" cy="6426664"/>
            <a:chOff x="0" y="0"/>
            <a:chExt cx="1418473" cy="169261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418473" cy="1692619"/>
            </a:xfrm>
            <a:custGeom>
              <a:avLst/>
              <a:gdLst/>
              <a:ahLst/>
              <a:cxnLst/>
              <a:rect l="l" t="t" r="r" b="b"/>
              <a:pathLst>
                <a:path w="1418473" h="1692619">
                  <a:moveTo>
                    <a:pt x="73311" y="0"/>
                  </a:moveTo>
                  <a:lnTo>
                    <a:pt x="1345161" y="0"/>
                  </a:lnTo>
                  <a:cubicBezTo>
                    <a:pt x="1364605" y="0"/>
                    <a:pt x="1383252" y="7724"/>
                    <a:pt x="1397000" y="21472"/>
                  </a:cubicBezTo>
                  <a:cubicBezTo>
                    <a:pt x="1410749" y="35221"/>
                    <a:pt x="1418473" y="53868"/>
                    <a:pt x="1418473" y="73311"/>
                  </a:cubicBezTo>
                  <a:lnTo>
                    <a:pt x="1418473" y="1619308"/>
                  </a:lnTo>
                  <a:cubicBezTo>
                    <a:pt x="1418473" y="1638751"/>
                    <a:pt x="1410749" y="1657398"/>
                    <a:pt x="1397000" y="1671147"/>
                  </a:cubicBezTo>
                  <a:cubicBezTo>
                    <a:pt x="1383252" y="1684896"/>
                    <a:pt x="1364605" y="1692619"/>
                    <a:pt x="1345161" y="1692619"/>
                  </a:cubicBezTo>
                  <a:lnTo>
                    <a:pt x="73311" y="1692619"/>
                  </a:lnTo>
                  <a:cubicBezTo>
                    <a:pt x="32823" y="1692619"/>
                    <a:pt x="0" y="1659797"/>
                    <a:pt x="0" y="1619308"/>
                  </a:cubicBezTo>
                  <a:lnTo>
                    <a:pt x="0" y="73311"/>
                  </a:lnTo>
                  <a:cubicBezTo>
                    <a:pt x="0" y="53868"/>
                    <a:pt x="7724" y="35221"/>
                    <a:pt x="21472" y="21472"/>
                  </a:cubicBezTo>
                  <a:cubicBezTo>
                    <a:pt x="35221" y="7724"/>
                    <a:pt x="53868" y="0"/>
                    <a:pt x="73311" y="0"/>
                  </a:cubicBezTo>
                  <a:close/>
                </a:path>
              </a:pathLst>
            </a:custGeom>
            <a:solidFill>
              <a:srgbClr val="DBE5EA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114300"/>
              <a:ext cx="1418473" cy="1806919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079"/>
                </a:lnSpc>
              </a:pPr>
              <a:endParaRPr/>
            </a:p>
            <a:p>
              <a:pPr algn="ctr">
                <a:lnSpc>
                  <a:spcPts val="4079"/>
                </a:lnSpc>
              </a:pPr>
              <a:endParaRPr/>
            </a:p>
            <a:p>
              <a:pPr algn="ctr">
                <a:lnSpc>
                  <a:spcPts val="6205"/>
                </a:lnSpc>
              </a:pPr>
              <a:r>
                <a:rPr lang="en-US" sz="3650">
                  <a:solidFill>
                    <a:srgbClr val="0F4662"/>
                  </a:solidFill>
                  <a:latin typeface="Cormorant Garamond"/>
                  <a:ea typeface="Cormorant Garamond"/>
                  <a:cs typeface="Cormorant Garamond"/>
                  <a:sym typeface="Cormorant Garamond"/>
                </a:rPr>
                <a:t>Important as the hospitality industry is ever changing and employees must be capable and ready to adjust to these changes 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28700" y="390842"/>
            <a:ext cx="8115300" cy="1085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959"/>
              </a:lnSpc>
              <a:spcBef>
                <a:spcPct val="0"/>
              </a:spcBef>
            </a:pPr>
            <a:r>
              <a:rPr lang="en-US" sz="6399" b="1" i="1">
                <a:solidFill>
                  <a:srgbClr val="0097B2"/>
                </a:solidFill>
                <a:latin typeface="Cormorant Garamond Bold Italics"/>
                <a:ea typeface="Cormorant Garamond Bold Italics"/>
                <a:cs typeface="Cormorant Garamond Bold Italics"/>
                <a:sym typeface="Cormorant Garamond Bold Italics"/>
              </a:rPr>
              <a:t>Conclusion 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816321" y="3172086"/>
            <a:ext cx="4267844" cy="51459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107"/>
              </a:lnSpc>
            </a:pPr>
            <a:r>
              <a:rPr lang="en-US" sz="3647" b="1">
                <a:solidFill>
                  <a:srgbClr val="0F4662"/>
                </a:solidFill>
                <a:latin typeface="Cormorant Garamond Bold"/>
                <a:ea typeface="Cormorant Garamond Bold"/>
                <a:cs typeface="Cormorant Garamond Bold"/>
                <a:sym typeface="Cormorant Garamond Bold"/>
              </a:rPr>
              <a:t>Communication skills </a:t>
            </a:r>
          </a:p>
          <a:p>
            <a:pPr algn="l">
              <a:lnSpc>
                <a:spcPts val="5107"/>
              </a:lnSpc>
            </a:pPr>
            <a:endParaRPr lang="en-US" sz="3647" b="1">
              <a:solidFill>
                <a:srgbClr val="0F4662"/>
              </a:solidFill>
              <a:latin typeface="Cormorant Garamond Bold"/>
              <a:ea typeface="Cormorant Garamond Bold"/>
              <a:cs typeface="Cormorant Garamond Bold"/>
              <a:sym typeface="Cormorant Garamond Bold"/>
            </a:endParaRPr>
          </a:p>
          <a:p>
            <a:pPr marL="0" lvl="0" indent="0" algn="l">
              <a:lnSpc>
                <a:spcPts val="5107"/>
              </a:lnSpc>
              <a:spcBef>
                <a:spcPct val="0"/>
              </a:spcBef>
            </a:pPr>
            <a:r>
              <a:rPr lang="en-US" sz="3647">
                <a:solidFill>
                  <a:srgbClr val="0F4662"/>
                </a:solidFill>
                <a:latin typeface="Cormorant Garamond"/>
                <a:ea typeface="Cormorant Garamond"/>
                <a:cs typeface="Cormorant Garamond"/>
                <a:sym typeface="Cormorant Garamond"/>
              </a:rPr>
              <a:t>Essential to understand all forms of communication are equally important for both employee and guest satisfaction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575746" y="3172086"/>
            <a:ext cx="5101887" cy="6311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110"/>
              </a:lnSpc>
              <a:spcBef>
                <a:spcPct val="0"/>
              </a:spcBef>
            </a:pPr>
            <a:r>
              <a:rPr lang="en-US" sz="3650" b="1">
                <a:solidFill>
                  <a:srgbClr val="0F4662"/>
                </a:solidFill>
                <a:latin typeface="Cormorant Garamond Bold"/>
                <a:ea typeface="Cormorant Garamond Bold"/>
                <a:cs typeface="Cormorant Garamond Bold"/>
                <a:sym typeface="Cormorant Garamond Bold"/>
              </a:rPr>
              <a:t>Adaptability 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0767060" y="990600"/>
            <a:ext cx="6492240" cy="0"/>
          </a:xfrm>
          <a:prstGeom prst="line">
            <a:avLst/>
          </a:prstGeom>
          <a:ln w="76200" cap="flat">
            <a:solidFill>
              <a:srgbClr val="0097B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0352970" y="1237567"/>
            <a:ext cx="6492240" cy="0"/>
          </a:xfrm>
          <a:prstGeom prst="line">
            <a:avLst/>
          </a:prstGeom>
          <a:ln w="76200" cap="flat">
            <a:solidFill>
              <a:srgbClr val="0097B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028700" y="599709"/>
            <a:ext cx="8048163" cy="1085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959"/>
              </a:lnSpc>
              <a:spcBef>
                <a:spcPct val="0"/>
              </a:spcBef>
            </a:pPr>
            <a:r>
              <a:rPr lang="en-US" sz="6399" b="1" i="1">
                <a:solidFill>
                  <a:srgbClr val="0097B2"/>
                </a:solidFill>
                <a:latin typeface="Cormorant Garamond Bold Italics"/>
                <a:ea typeface="Cormorant Garamond Bold Italics"/>
                <a:cs typeface="Cormorant Garamond Bold Italics"/>
                <a:sym typeface="Cormorant Garamond Bold Italics"/>
              </a:rPr>
              <a:t>Reference List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4098" y="4897895"/>
            <a:ext cx="15944431" cy="25306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50"/>
              </a:lnSpc>
            </a:pPr>
            <a:r>
              <a:rPr lang="en-US" sz="3607">
                <a:solidFill>
                  <a:srgbClr val="000000"/>
                </a:solidFill>
                <a:latin typeface="Cormorant Garamond"/>
                <a:ea typeface="Cormorant Garamond"/>
                <a:cs typeface="Cormorant Garamond"/>
                <a:sym typeface="Cormorant Garamond"/>
              </a:rPr>
              <a:t>Linkedin (2023) </a:t>
            </a:r>
            <a:r>
              <a:rPr lang="en-US" sz="3607" i="1">
                <a:solidFill>
                  <a:srgbClr val="000000"/>
                </a:solidFill>
                <a:latin typeface="Cormorant Garamond Italics"/>
                <a:ea typeface="Cormorant Garamond Italics"/>
                <a:cs typeface="Cormorant Garamond Italics"/>
                <a:sym typeface="Cormorant Garamond Italics"/>
              </a:rPr>
              <a:t>What are the most important body language cues for effective communication in hospitality management?. </a:t>
            </a:r>
            <a:r>
              <a:rPr lang="en-US" sz="3607">
                <a:solidFill>
                  <a:srgbClr val="000000"/>
                </a:solidFill>
                <a:latin typeface="Cormorant Garamond"/>
                <a:ea typeface="Cormorant Garamond"/>
                <a:cs typeface="Cormorant Garamond"/>
                <a:sym typeface="Cormorant Garamond"/>
              </a:rPr>
              <a:t>Available at: https://www.linkedin.com/advice/3/what-most-important-body-language-cues-effective-otcoc (Accessed: 2 January 2026) </a:t>
            </a:r>
            <a:r>
              <a:rPr lang="en-US" sz="3607" i="1">
                <a:solidFill>
                  <a:srgbClr val="000000"/>
                </a:solidFill>
                <a:latin typeface="Cormorant Garamond Italics"/>
                <a:ea typeface="Cormorant Garamond Italics"/>
                <a:cs typeface="Cormorant Garamond Italics"/>
                <a:sym typeface="Cormorant Garamond Italics"/>
              </a:rPr>
              <a:t> </a:t>
            </a:r>
          </a:p>
          <a:p>
            <a:pPr algn="ctr">
              <a:lnSpc>
                <a:spcPts val="5050"/>
              </a:lnSpc>
              <a:spcBef>
                <a:spcPct val="0"/>
              </a:spcBef>
            </a:pPr>
            <a:r>
              <a:rPr lang="en-US" sz="3607">
                <a:solidFill>
                  <a:srgbClr val="000000"/>
                </a:solidFill>
                <a:latin typeface="Cormorant Garamond"/>
                <a:ea typeface="Cormorant Garamond"/>
                <a:cs typeface="Cormorant Garamond"/>
                <a:sym typeface="Cormorant Garamond"/>
              </a:rPr>
              <a:t>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84098" y="2438758"/>
            <a:ext cx="16275202" cy="252581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50"/>
              </a:lnSpc>
            </a:pPr>
            <a:r>
              <a:rPr lang="en-US" sz="3607">
                <a:solidFill>
                  <a:srgbClr val="000000"/>
                </a:solidFill>
                <a:latin typeface="Cormorant Garamond"/>
                <a:ea typeface="Cormorant Garamond"/>
                <a:cs typeface="Cormorant Garamond"/>
                <a:sym typeface="Cormorant Garamond"/>
              </a:rPr>
              <a:t>Career Advice (2025) </a:t>
            </a:r>
            <a:r>
              <a:rPr lang="en-US" sz="3607" i="1">
                <a:solidFill>
                  <a:srgbClr val="000000"/>
                </a:solidFill>
                <a:latin typeface="Cormorant Garamond Italics"/>
                <a:ea typeface="Cormorant Garamond Italics"/>
                <a:cs typeface="Cormorant Garamond Italics"/>
                <a:sym typeface="Cormorant Garamond Italics"/>
              </a:rPr>
              <a:t>Adaptability: The Most Important Hospitality Skill</a:t>
            </a:r>
            <a:r>
              <a:rPr lang="en-US" sz="3607">
                <a:solidFill>
                  <a:srgbClr val="000000"/>
                </a:solidFill>
                <a:latin typeface="Cormorant Garamond"/>
                <a:ea typeface="Cormorant Garamond"/>
                <a:cs typeface="Cormorant Garamond"/>
                <a:sym typeface="Cormorant Garamond"/>
              </a:rPr>
              <a:t>. Available at: https://www.hcareers.com/article/career-advice/improving-your-adaptability-the-most-important-hospitality-skill (Accessed: 2 January 2026)</a:t>
            </a:r>
          </a:p>
          <a:p>
            <a:pPr algn="l">
              <a:lnSpc>
                <a:spcPts val="5050"/>
              </a:lnSpc>
              <a:spcBef>
                <a:spcPct val="0"/>
              </a:spcBef>
            </a:pPr>
            <a:endParaRPr lang="en-US" sz="3607">
              <a:solidFill>
                <a:srgbClr val="000000"/>
              </a:solidFill>
              <a:latin typeface="Cormorant Garamond"/>
              <a:ea typeface="Cormorant Garamond"/>
              <a:cs typeface="Cormorant Garamond"/>
              <a:sym typeface="Cormorant Garamond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8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775362" y="3057473"/>
            <a:ext cx="11331288" cy="20860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7848"/>
              </a:lnSpc>
            </a:pPr>
            <a:r>
              <a:rPr lang="en-US" sz="10499" b="1" i="1">
                <a:solidFill>
                  <a:srgbClr val="0097B2"/>
                </a:solidFill>
                <a:latin typeface="Cormorant Garamond Bold Italics"/>
                <a:ea typeface="Cormorant Garamond Bold Italics"/>
                <a:cs typeface="Cormorant Garamond Bold Italics"/>
                <a:sym typeface="Cormorant Garamond Bold Italics"/>
              </a:rPr>
              <a:t>Thank you for listening </a:t>
            </a:r>
          </a:p>
        </p:txBody>
      </p:sp>
      <p:sp>
        <p:nvSpPr>
          <p:cNvPr id="3" name="AutoShape 3"/>
          <p:cNvSpPr/>
          <p:nvPr/>
        </p:nvSpPr>
        <p:spPr>
          <a:xfrm>
            <a:off x="5897880" y="3067141"/>
            <a:ext cx="6492240" cy="0"/>
          </a:xfrm>
          <a:prstGeom prst="line">
            <a:avLst/>
          </a:prstGeom>
          <a:ln w="76200" cap="flat">
            <a:solidFill>
              <a:srgbClr val="0097B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4" name="AutoShape 4"/>
          <p:cNvSpPr/>
          <p:nvPr/>
        </p:nvSpPr>
        <p:spPr>
          <a:xfrm>
            <a:off x="7462873" y="6733540"/>
            <a:ext cx="3362254" cy="0"/>
          </a:xfrm>
          <a:prstGeom prst="line">
            <a:avLst/>
          </a:prstGeom>
          <a:ln w="76200" cap="flat">
            <a:solidFill>
              <a:srgbClr val="0097B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8304001" y="2196397"/>
            <a:ext cx="1679997" cy="249900"/>
          </a:xfrm>
          <a:custGeom>
            <a:avLst/>
            <a:gdLst/>
            <a:ahLst/>
            <a:cxnLst/>
            <a:rect l="l" t="t" r="r" b="b"/>
            <a:pathLst>
              <a:path w="1679997" h="249900">
                <a:moveTo>
                  <a:pt x="0" y="0"/>
                </a:moveTo>
                <a:lnTo>
                  <a:pt x="1679998" y="0"/>
                </a:lnTo>
                <a:lnTo>
                  <a:pt x="1679998" y="249900"/>
                </a:lnTo>
                <a:lnTo>
                  <a:pt x="0" y="2499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6793755" y="5082659"/>
            <a:ext cx="4700488" cy="10990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8959"/>
              </a:lnSpc>
              <a:spcBef>
                <a:spcPct val="0"/>
              </a:spcBef>
            </a:pPr>
            <a:r>
              <a:rPr lang="en-US" sz="6399" b="1" i="1" dirty="0">
                <a:solidFill>
                  <a:srgbClr val="0097B2"/>
                </a:solidFill>
                <a:latin typeface="Cormorant Garamond Bold Italics"/>
                <a:ea typeface="Cormorant Garamond Bold Italics"/>
                <a:cs typeface="Cormorant Garamond Bold Italics"/>
                <a:sym typeface="Cormorant Garamond Bold Italics"/>
              </a:rPr>
              <a:t>Any questions?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8171</TotalTime>
  <Words>311</Words>
  <Application>Microsoft Office PowerPoint</Application>
  <PresentationFormat>Custom</PresentationFormat>
  <Paragraphs>29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Cormorant Garamond</vt:lpstr>
      <vt:lpstr>Cormorant Garamond Bold Italics</vt:lpstr>
      <vt:lpstr>Cormorant Garamond Italics</vt:lpstr>
      <vt:lpstr>Cormorant Garamond Bold</vt:lpstr>
      <vt:lpstr>Calibri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Essential Attributes for employment within hospitality</dc:title>
  <cp:lastModifiedBy>Lucy Davies (2518236)</cp:lastModifiedBy>
  <cp:revision>3</cp:revision>
  <dcterms:created xsi:type="dcterms:W3CDTF">2006-08-16T00:00:00Z</dcterms:created>
  <dcterms:modified xsi:type="dcterms:W3CDTF">2026-01-08T14:29:16Z</dcterms:modified>
  <dc:identifier>DAG9TKRD820</dc:identifier>
</cp:coreProperties>
</file>