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y="5143500" cx="9144000"/>
  <p:notesSz cx="6858000" cy="9144000"/>
  <p:embeddedFontLst>
    <p:embeddedFont>
      <p:font typeface="Roboto"/>
      <p:regular r:id="rId18"/>
      <p:bold r:id="rId19"/>
      <p:italic r:id="rId20"/>
      <p:boldItalic r:id="rId21"/>
    </p:embeddedFont>
    <p:embeddedFont>
      <p:font typeface="PT Sans Narrow"/>
      <p:regular r:id="rId22"/>
      <p:bold r:id="rId23"/>
    </p:embeddedFont>
    <p:embeddedFont>
      <p:font typeface="Open Sans"/>
      <p:regular r:id="rId24"/>
      <p:bold r:id="rId25"/>
      <p:italic r:id="rId26"/>
      <p:boldItalic r:id="rId2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Roboto-italic.fntdata"/><Relationship Id="rId22" Type="http://schemas.openxmlformats.org/officeDocument/2006/relationships/font" Target="fonts/PTSansNarrow-regular.fntdata"/><Relationship Id="rId21" Type="http://schemas.openxmlformats.org/officeDocument/2006/relationships/font" Target="fonts/Roboto-boldItalic.fntdata"/><Relationship Id="rId24" Type="http://schemas.openxmlformats.org/officeDocument/2006/relationships/font" Target="fonts/OpenSans-regular.fntdata"/><Relationship Id="rId23" Type="http://schemas.openxmlformats.org/officeDocument/2006/relationships/font" Target="fonts/PTSansNarrow-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OpenSans-italic.fntdata"/><Relationship Id="rId25" Type="http://schemas.openxmlformats.org/officeDocument/2006/relationships/font" Target="fonts/OpenSans-bold.fntdata"/><Relationship Id="rId27" Type="http://schemas.openxmlformats.org/officeDocument/2006/relationships/font" Target="fonts/OpenSans-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font" Target="fonts/Roboto-bold.fntdata"/><Relationship Id="rId18" Type="http://schemas.openxmlformats.org/officeDocument/2006/relationships/font" Target="fonts/Roboto-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64" name="Google Shape;64;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9ed8fe2dde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9ed8fe2dde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1600"/>
              </a:spcAft>
              <a:buClr>
                <a:schemeClr val="dk1"/>
              </a:buClr>
              <a:buSzPts val="1100"/>
              <a:buFont typeface="Arial"/>
              <a:buNone/>
            </a:pPr>
            <a:r>
              <a:rPr lang="en" sz="1800">
                <a:solidFill>
                  <a:srgbClr val="695D46"/>
                </a:solidFill>
                <a:latin typeface="Open Sans"/>
                <a:ea typeface="Open Sans"/>
                <a:cs typeface="Open Sans"/>
                <a:sym typeface="Open Sans"/>
              </a:rPr>
              <a:t>E</a:t>
            </a:r>
            <a:r>
              <a:rPr lang="en" sz="1800">
                <a:solidFill>
                  <a:srgbClr val="695D46"/>
                </a:solidFill>
                <a:latin typeface="Open Sans"/>
                <a:ea typeface="Open Sans"/>
                <a:cs typeface="Open Sans"/>
                <a:sym typeface="Open Sans"/>
              </a:rPr>
              <a:t>vidence they existed, little surviving work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g9ed8fe2dde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9ed8fe2dde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9f9fbbbd6d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9f9fbbbd6d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342900" lvl="0" marL="457200" rtl="0" algn="l">
              <a:lnSpc>
                <a:spcPct val="115000"/>
              </a:lnSpc>
              <a:spcBef>
                <a:spcPts val="0"/>
              </a:spcBef>
              <a:spcAft>
                <a:spcPts val="0"/>
              </a:spcAft>
              <a:buClr>
                <a:srgbClr val="695D46"/>
              </a:buClr>
              <a:buSzPts val="1800"/>
              <a:buFont typeface="Open Sans"/>
              <a:buChar char="-"/>
            </a:pPr>
            <a:r>
              <a:rPr lang="en" sz="1800">
                <a:solidFill>
                  <a:srgbClr val="695D46"/>
                </a:solidFill>
                <a:latin typeface="Open Sans"/>
                <a:ea typeface="Open Sans"/>
                <a:cs typeface="Open Sans"/>
                <a:sym typeface="Open Sans"/>
              </a:rPr>
              <a:t>Stats from the list of writers</a:t>
            </a:r>
            <a:endParaRPr sz="1800">
              <a:solidFill>
                <a:srgbClr val="695D46"/>
              </a:solidFill>
              <a:latin typeface="Open Sans"/>
              <a:ea typeface="Open Sans"/>
              <a:cs typeface="Open Sans"/>
              <a:sym typeface="Open Sans"/>
            </a:endParaRPr>
          </a:p>
          <a:p>
            <a:pPr indent="-342900" lvl="0" marL="457200" rtl="0" algn="l">
              <a:lnSpc>
                <a:spcPct val="115000"/>
              </a:lnSpc>
              <a:spcBef>
                <a:spcPts val="0"/>
              </a:spcBef>
              <a:spcAft>
                <a:spcPts val="0"/>
              </a:spcAft>
              <a:buClr>
                <a:srgbClr val="695D46"/>
              </a:buClr>
              <a:buSzPts val="1800"/>
              <a:buFont typeface="Open Sans"/>
              <a:buChar char="-"/>
            </a:pPr>
            <a:r>
              <a:rPr lang="en" sz="1800">
                <a:solidFill>
                  <a:srgbClr val="695D46"/>
                </a:solidFill>
                <a:latin typeface="Open Sans"/>
                <a:ea typeface="Open Sans"/>
                <a:cs typeface="Open Sans"/>
                <a:sym typeface="Open Sans"/>
              </a:rPr>
              <a:t>Sappho’s body of work</a:t>
            </a:r>
            <a:endParaRPr sz="1800">
              <a:solidFill>
                <a:srgbClr val="695D46"/>
              </a:solidFill>
              <a:latin typeface="Open Sans"/>
              <a:ea typeface="Open Sans"/>
              <a:cs typeface="Open Sans"/>
              <a:sym typeface="Open Sans"/>
            </a:endParaRPr>
          </a:p>
          <a:p>
            <a:pPr indent="0" lvl="0" marL="0" rtl="0" algn="l">
              <a:lnSpc>
                <a:spcPct val="115000"/>
              </a:lnSpc>
              <a:spcBef>
                <a:spcPts val="1600"/>
              </a:spcBef>
              <a:spcAft>
                <a:spcPts val="1600"/>
              </a:spcAft>
              <a:buNone/>
            </a:pPr>
            <a:r>
              <a:rPr lang="en" sz="1800">
                <a:solidFill>
                  <a:srgbClr val="695D46"/>
                </a:solidFill>
                <a:latin typeface="Open Sans"/>
                <a:ea typeface="Open Sans"/>
                <a:cs typeface="Open Sans"/>
                <a:sym typeface="Open Sans"/>
              </a:rPr>
              <a:t>Placing Sappho amongst women writers, women writers among men</a:t>
            </a:r>
            <a:endParaRPr sz="1800">
              <a:solidFill>
                <a:srgbClr val="695D46"/>
              </a:solidFill>
              <a:latin typeface="Open Sans"/>
              <a:ea typeface="Open Sans"/>
              <a:cs typeface="Open Sans"/>
              <a:sym typeface="Open San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g9f9fbbbd6d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4" name="Google Shape;94;g9f9fbbbd6d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 sz="1800">
                <a:solidFill>
                  <a:srgbClr val="595959"/>
                </a:solidFill>
              </a:rPr>
              <a:t>Subject matter</a:t>
            </a:r>
            <a:endParaRPr sz="1800">
              <a:solidFill>
                <a:srgbClr val="595959"/>
              </a:solidFill>
            </a:endParaRPr>
          </a:p>
          <a:p>
            <a:pPr indent="0" lvl="0" marL="0" rtl="0" algn="l">
              <a:lnSpc>
                <a:spcPct val="115000"/>
              </a:lnSpc>
              <a:spcBef>
                <a:spcPts val="1600"/>
              </a:spcBef>
              <a:spcAft>
                <a:spcPts val="0"/>
              </a:spcAft>
              <a:buClr>
                <a:schemeClr val="dk1"/>
              </a:buClr>
              <a:buSzPts val="1100"/>
              <a:buFont typeface="Arial"/>
              <a:buNone/>
            </a:pPr>
            <a:r>
              <a:rPr lang="en" sz="1800">
                <a:solidFill>
                  <a:srgbClr val="595959"/>
                </a:solidFill>
              </a:rPr>
              <a:t>Confident in sexuality - Plato and love</a:t>
            </a:r>
            <a:endParaRPr sz="1800">
              <a:solidFill>
                <a:srgbClr val="595959"/>
              </a:solidFill>
            </a:endParaRPr>
          </a:p>
          <a:p>
            <a:pPr indent="0" lvl="0" marL="0" rtl="0" algn="l">
              <a:lnSpc>
                <a:spcPct val="115000"/>
              </a:lnSpc>
              <a:spcBef>
                <a:spcPts val="1600"/>
              </a:spcBef>
              <a:spcAft>
                <a:spcPts val="1600"/>
              </a:spcAft>
              <a:buClr>
                <a:schemeClr val="dk1"/>
              </a:buClr>
              <a:buSzPts val="1100"/>
              <a:buFont typeface="Arial"/>
              <a:buNone/>
            </a:pPr>
            <a:r>
              <a:rPr lang="en" sz="1800">
                <a:solidFill>
                  <a:srgbClr val="595959"/>
                </a:solidFill>
              </a:rPr>
              <a:t>What do we know about Sappho?</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9f9fbbbd6d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9f9fbbbd6d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800">
                <a:solidFill>
                  <a:schemeClr val="dk1"/>
                </a:solidFill>
                <a:highlight>
                  <a:srgbClr val="FFFFFF"/>
                </a:highlight>
                <a:latin typeface="Open Sans"/>
                <a:ea typeface="Open Sans"/>
                <a:cs typeface="Open Sans"/>
                <a:sym typeface="Open Sans"/>
              </a:rPr>
              <a:t>Quintilian</a:t>
            </a:r>
            <a:endParaRPr sz="1800">
              <a:solidFill>
                <a:schemeClr val="dk1"/>
              </a:solidFill>
              <a:highlight>
                <a:srgbClr val="FFFFFF"/>
              </a:highlight>
              <a:latin typeface="Open Sans"/>
              <a:ea typeface="Open Sans"/>
              <a:cs typeface="Open Sans"/>
              <a:sym typeface="Open Sans"/>
            </a:endParaRPr>
          </a:p>
          <a:p>
            <a:pPr indent="0" lvl="0" marL="0" rtl="0" algn="l">
              <a:lnSpc>
                <a:spcPct val="115000"/>
              </a:lnSpc>
              <a:spcBef>
                <a:spcPts val="1600"/>
              </a:spcBef>
              <a:spcAft>
                <a:spcPts val="0"/>
              </a:spcAft>
              <a:buClr>
                <a:schemeClr val="dk1"/>
              </a:buClr>
              <a:buSzPts val="1100"/>
              <a:buFont typeface="Arial"/>
              <a:buNone/>
            </a:pPr>
            <a:r>
              <a:rPr lang="en" sz="1800">
                <a:solidFill>
                  <a:srgbClr val="695D46"/>
                </a:solidFill>
                <a:latin typeface="Open Sans"/>
                <a:ea typeface="Open Sans"/>
                <a:cs typeface="Open Sans"/>
                <a:sym typeface="Open Sans"/>
              </a:rPr>
              <a:t>Comment on the type of poetry she was writing - talks about love rather than heroic acts</a:t>
            </a:r>
            <a:endParaRPr sz="1800">
              <a:solidFill>
                <a:srgbClr val="695D46"/>
              </a:solidFill>
              <a:latin typeface="Open Sans"/>
              <a:ea typeface="Open Sans"/>
              <a:cs typeface="Open Sans"/>
              <a:sym typeface="Open Sans"/>
            </a:endParaRPr>
          </a:p>
          <a:p>
            <a:pPr indent="0" lvl="0" marL="0" rtl="0" algn="l">
              <a:lnSpc>
                <a:spcPct val="115000"/>
              </a:lnSpc>
              <a:spcBef>
                <a:spcPts val="1600"/>
              </a:spcBef>
              <a:spcAft>
                <a:spcPts val="1600"/>
              </a:spcAft>
              <a:buClr>
                <a:schemeClr val="dk1"/>
              </a:buClr>
              <a:buSzPts val="1100"/>
              <a:buFont typeface="Arial"/>
              <a:buNone/>
            </a:pPr>
            <a:r>
              <a:rPr lang="en" sz="1800">
                <a:solidFill>
                  <a:srgbClr val="695D46"/>
                </a:solidFill>
                <a:latin typeface="Open Sans"/>
                <a:ea typeface="Open Sans"/>
                <a:cs typeface="Open Sans"/>
                <a:sym typeface="Open Sans"/>
              </a:rPr>
              <a:t>Paired with other author puts her on the same level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9f9fbbbd6d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9f9fbbbd6d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 sz="1800">
                <a:solidFill>
                  <a:srgbClr val="595959"/>
                </a:solidFill>
              </a:rPr>
              <a:t>Ovid, one of the great Roman love elegist, was influenced by Sappho.</a:t>
            </a:r>
            <a:endParaRPr sz="1800">
              <a:solidFill>
                <a:srgbClr val="595959"/>
              </a:solidFill>
            </a:endParaRPr>
          </a:p>
          <a:p>
            <a:pPr indent="0" lvl="0" marL="0" rtl="0" algn="l">
              <a:lnSpc>
                <a:spcPct val="115000"/>
              </a:lnSpc>
              <a:spcBef>
                <a:spcPts val="1600"/>
              </a:spcBef>
              <a:spcAft>
                <a:spcPts val="0"/>
              </a:spcAft>
              <a:buNone/>
            </a:pPr>
            <a:r>
              <a:rPr lang="en" sz="1800">
                <a:solidFill>
                  <a:srgbClr val="595959"/>
                </a:solidFill>
              </a:rPr>
              <a:t>Forms/features of love elegy - show how Ovid takes features of Sappho into his writing</a:t>
            </a:r>
            <a:endParaRPr sz="1800">
              <a:solidFill>
                <a:srgbClr val="595959"/>
              </a:solidFill>
            </a:endParaRPr>
          </a:p>
          <a:p>
            <a:pPr indent="0" lvl="0" marL="0" rtl="0" algn="l">
              <a:lnSpc>
                <a:spcPct val="115000"/>
              </a:lnSpc>
              <a:spcBef>
                <a:spcPts val="1600"/>
              </a:spcBef>
              <a:spcAft>
                <a:spcPts val="1600"/>
              </a:spcAft>
              <a:buClr>
                <a:schemeClr val="dk1"/>
              </a:buClr>
              <a:buSzPts val="1100"/>
              <a:buFont typeface="Arial"/>
              <a:buNone/>
            </a:pPr>
            <a:r>
              <a:rPr lang="en" sz="1800">
                <a:solidFill>
                  <a:srgbClr val="595959"/>
                </a:solidFill>
              </a:rPr>
              <a:t>Direct references to her and indirect references to her work</a:t>
            </a:r>
            <a:endParaRPr sz="1800">
              <a:solidFill>
                <a:srgbClr val="595959"/>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ga6391a3b4c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4" name="Google Shape;114;ga6391a3b4c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g9f9fbbbd6d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g9f9fbbbd6d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800">
                <a:solidFill>
                  <a:srgbClr val="595959"/>
                </a:solidFill>
              </a:rPr>
              <a:t>The importance of love elegy in the Roman world</a:t>
            </a:r>
            <a:endParaRPr sz="1800">
              <a:solidFill>
                <a:srgbClr val="595959"/>
              </a:solidFill>
            </a:endParaRPr>
          </a:p>
          <a:p>
            <a:pPr indent="0" lvl="0" marL="0" rtl="0" algn="l">
              <a:lnSpc>
                <a:spcPct val="115000"/>
              </a:lnSpc>
              <a:spcBef>
                <a:spcPts val="1600"/>
              </a:spcBef>
              <a:spcAft>
                <a:spcPts val="1600"/>
              </a:spcAft>
              <a:buClr>
                <a:schemeClr val="dk1"/>
              </a:buClr>
              <a:buSzPts val="1100"/>
              <a:buFont typeface="Arial"/>
              <a:buNone/>
            </a:pPr>
            <a:r>
              <a:rPr lang="en" sz="1800">
                <a:solidFill>
                  <a:srgbClr val="595959"/>
                </a:solidFill>
              </a:rPr>
              <a:t>A sophisticated Roman audience would be able to understand references to Sappho</a:t>
            </a:r>
            <a:endParaRPr sz="1800">
              <a:solidFill>
                <a:srgbClr val="595959"/>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9f9fbbbd6d_0_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g9f9fbbbd6d_0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9f9fbbbd6d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9f9fbbbd6d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a6391a3b4c_0_1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a6391a3b4c_0_1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cxnSp>
        <p:nvCxnSpPr>
          <p:cNvPr id="10" name="Google Shape;10;p2"/>
          <p:cNvCxnSpPr/>
          <p:nvPr/>
        </p:nvCxnSpPr>
        <p:spPr>
          <a:xfrm>
            <a:off x="7007735" y="3176888"/>
            <a:ext cx="562200" cy="0"/>
          </a:xfrm>
          <a:prstGeom prst="straightConnector1">
            <a:avLst/>
          </a:prstGeom>
          <a:noFill/>
          <a:ln cap="flat" cmpd="sng" w="76200">
            <a:solidFill>
              <a:schemeClr val="lt2"/>
            </a:solidFill>
            <a:prstDash val="solid"/>
            <a:round/>
            <a:headEnd len="sm" w="sm" type="none"/>
            <a:tailEnd len="sm" w="sm" type="none"/>
          </a:ln>
        </p:spPr>
      </p:cxnSp>
      <p:cxnSp>
        <p:nvCxnSpPr>
          <p:cNvPr id="11" name="Google Shape;11;p2"/>
          <p:cNvCxnSpPr/>
          <p:nvPr/>
        </p:nvCxnSpPr>
        <p:spPr>
          <a:xfrm>
            <a:off x="1575035" y="3158252"/>
            <a:ext cx="562200" cy="0"/>
          </a:xfrm>
          <a:prstGeom prst="straightConnector1">
            <a:avLst/>
          </a:prstGeom>
          <a:noFill/>
          <a:ln cap="flat" cmpd="sng" w="76200">
            <a:solidFill>
              <a:schemeClr val="lt2"/>
            </a:solidFill>
            <a:prstDash val="solid"/>
            <a:round/>
            <a:headEnd len="sm" w="sm" type="none"/>
            <a:tailEnd len="sm" w="sm" type="none"/>
          </a:ln>
        </p:spPr>
      </p:cxnSp>
      <p:grpSp>
        <p:nvGrpSpPr>
          <p:cNvPr id="12" name="Google Shape;12;p2"/>
          <p:cNvGrpSpPr/>
          <p:nvPr/>
        </p:nvGrpSpPr>
        <p:grpSpPr>
          <a:xfrm>
            <a:off x="1004144" y="1022025"/>
            <a:ext cx="7136668" cy="152400"/>
            <a:chOff x="1346429" y="1011300"/>
            <a:chExt cx="6452100" cy="152400"/>
          </a:xfrm>
        </p:grpSpPr>
        <p:cxnSp>
          <p:nvCxnSpPr>
            <p:cNvPr id="13" name="Google Shape;13;p2"/>
            <p:cNvCxnSpPr/>
            <p:nvPr/>
          </p:nvCxnSpPr>
          <p:spPr>
            <a:xfrm rot="10800000">
              <a:off x="1346429" y="1011300"/>
              <a:ext cx="6452100" cy="0"/>
            </a:xfrm>
            <a:prstGeom prst="straightConnector1">
              <a:avLst/>
            </a:prstGeom>
            <a:noFill/>
            <a:ln cap="flat" cmpd="sng" w="76200">
              <a:solidFill>
                <a:schemeClr val="accent3"/>
              </a:solidFill>
              <a:prstDash val="solid"/>
              <a:round/>
              <a:headEnd len="sm" w="sm" type="none"/>
              <a:tailEnd len="sm" w="sm" type="none"/>
            </a:ln>
          </p:spPr>
        </p:cxnSp>
        <p:cxnSp>
          <p:nvCxnSpPr>
            <p:cNvPr id="14" name="Google Shape;14;p2"/>
            <p:cNvCxnSpPr/>
            <p:nvPr/>
          </p:nvCxnSpPr>
          <p:spPr>
            <a:xfrm rot="10800000">
              <a:off x="1346429" y="1163700"/>
              <a:ext cx="6452100" cy="0"/>
            </a:xfrm>
            <a:prstGeom prst="straightConnector1">
              <a:avLst/>
            </a:prstGeom>
            <a:noFill/>
            <a:ln cap="flat" cmpd="sng" w="9525">
              <a:solidFill>
                <a:schemeClr val="accent3"/>
              </a:solidFill>
              <a:prstDash val="solid"/>
              <a:round/>
              <a:headEnd len="sm" w="sm" type="none"/>
              <a:tailEnd len="sm" w="sm" type="none"/>
            </a:ln>
          </p:spPr>
        </p:cxnSp>
      </p:grpSp>
      <p:grpSp>
        <p:nvGrpSpPr>
          <p:cNvPr id="15" name="Google Shape;15;p2"/>
          <p:cNvGrpSpPr/>
          <p:nvPr/>
        </p:nvGrpSpPr>
        <p:grpSpPr>
          <a:xfrm>
            <a:off x="1004151" y="3969100"/>
            <a:ext cx="7136668" cy="152400"/>
            <a:chOff x="1346435" y="3969088"/>
            <a:chExt cx="6452100" cy="152400"/>
          </a:xfrm>
        </p:grpSpPr>
        <p:cxnSp>
          <p:nvCxnSpPr>
            <p:cNvPr id="16" name="Google Shape;16;p2"/>
            <p:cNvCxnSpPr/>
            <p:nvPr/>
          </p:nvCxnSpPr>
          <p:spPr>
            <a:xfrm>
              <a:off x="1346435" y="4121488"/>
              <a:ext cx="6452100" cy="0"/>
            </a:xfrm>
            <a:prstGeom prst="straightConnector1">
              <a:avLst/>
            </a:prstGeom>
            <a:noFill/>
            <a:ln cap="flat" cmpd="sng" w="76200">
              <a:solidFill>
                <a:schemeClr val="accent3"/>
              </a:solidFill>
              <a:prstDash val="solid"/>
              <a:round/>
              <a:headEnd len="sm" w="sm" type="none"/>
              <a:tailEnd len="sm" w="sm" type="none"/>
            </a:ln>
          </p:spPr>
        </p:cxnSp>
        <p:cxnSp>
          <p:nvCxnSpPr>
            <p:cNvPr id="17" name="Google Shape;17;p2"/>
            <p:cNvCxnSpPr/>
            <p:nvPr/>
          </p:nvCxnSpPr>
          <p:spPr>
            <a:xfrm>
              <a:off x="1346435" y="3969088"/>
              <a:ext cx="6452100" cy="0"/>
            </a:xfrm>
            <a:prstGeom prst="straightConnector1">
              <a:avLst/>
            </a:prstGeom>
            <a:noFill/>
            <a:ln cap="flat" cmpd="sng" w="9525">
              <a:solidFill>
                <a:schemeClr val="accent3"/>
              </a:solidFill>
              <a:prstDash val="solid"/>
              <a:round/>
              <a:headEnd len="sm" w="sm" type="none"/>
              <a:tailEnd len="sm" w="sm" type="none"/>
            </a:ln>
          </p:spPr>
        </p:cxnSp>
      </p:grpSp>
      <p:sp>
        <p:nvSpPr>
          <p:cNvPr id="18" name="Google Shape;18;p2"/>
          <p:cNvSpPr txBox="1"/>
          <p:nvPr>
            <p:ph type="ctrTitle"/>
          </p:nvPr>
        </p:nvSpPr>
        <p:spPr>
          <a:xfrm>
            <a:off x="1004150" y="1751764"/>
            <a:ext cx="7136700" cy="1022400"/>
          </a:xfrm>
          <a:prstGeom prst="rect">
            <a:avLst/>
          </a:prstGeom>
        </p:spPr>
        <p:txBody>
          <a:bodyPr anchorCtr="0" anchor="b" bIns="91425" lIns="91425" spcFirstLastPara="1" rIns="91425" wrap="square" tIns="91425">
            <a:no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p:txBody>
      </p:sp>
      <p:sp>
        <p:nvSpPr>
          <p:cNvPr id="19" name="Google Shape;19;p2"/>
          <p:cNvSpPr txBox="1"/>
          <p:nvPr>
            <p:ph idx="1" type="subTitle"/>
          </p:nvPr>
        </p:nvSpPr>
        <p:spPr>
          <a:xfrm>
            <a:off x="2137225" y="2850039"/>
            <a:ext cx="48705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400"/>
              <a:buNone/>
              <a:defRPr sz="24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20" name="Google Shape;20;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1" name="Shape 21"/>
        <p:cNvGrpSpPr/>
        <p:nvPr/>
      </p:nvGrpSpPr>
      <p:grpSpPr>
        <a:xfrm>
          <a:off x="0" y="0"/>
          <a:ext cx="0" cy="0"/>
          <a:chOff x="0" y="0"/>
          <a:chExt cx="0" cy="0"/>
        </a:xfrm>
      </p:grpSpPr>
      <p:sp>
        <p:nvSpPr>
          <p:cNvPr id="22" name="Google Shape;22;p3"/>
          <p:cNvSpPr/>
          <p:nvPr/>
        </p:nvSpPr>
        <p:spPr>
          <a:xfrm>
            <a:off x="-50" y="2571900"/>
            <a:ext cx="9144000" cy="25716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3"/>
          <p:cNvSpPr txBox="1"/>
          <p:nvPr>
            <p:ph type="title"/>
          </p:nvPr>
        </p:nvSpPr>
        <p:spPr>
          <a:xfrm>
            <a:off x="311700" y="814800"/>
            <a:ext cx="8571300" cy="9420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a:lvl1pPr>
            <a:lvl2pPr lvl="1" algn="ctr">
              <a:spcBef>
                <a:spcPts val="0"/>
              </a:spcBef>
              <a:spcAft>
                <a:spcPts val="0"/>
              </a:spcAft>
              <a:buSzPts val="3600"/>
              <a:buNone/>
              <a:defRPr/>
            </a:lvl2pPr>
            <a:lvl3pPr lvl="2" algn="ctr">
              <a:spcBef>
                <a:spcPts val="0"/>
              </a:spcBef>
              <a:spcAft>
                <a:spcPts val="0"/>
              </a:spcAft>
              <a:buSzPts val="3600"/>
              <a:buNone/>
              <a:defRPr/>
            </a:lvl3pPr>
            <a:lvl4pPr lvl="3" algn="ctr">
              <a:spcBef>
                <a:spcPts val="0"/>
              </a:spcBef>
              <a:spcAft>
                <a:spcPts val="0"/>
              </a:spcAft>
              <a:buSzPts val="3600"/>
              <a:buNone/>
              <a:defRPr/>
            </a:lvl4pPr>
            <a:lvl5pPr lvl="4" algn="ctr">
              <a:spcBef>
                <a:spcPts val="0"/>
              </a:spcBef>
              <a:spcAft>
                <a:spcPts val="0"/>
              </a:spcAft>
              <a:buSzPts val="3600"/>
              <a:buNone/>
              <a:defRPr/>
            </a:lvl5pPr>
            <a:lvl6pPr lvl="5" algn="ctr">
              <a:spcBef>
                <a:spcPts val="0"/>
              </a:spcBef>
              <a:spcAft>
                <a:spcPts val="0"/>
              </a:spcAft>
              <a:buSzPts val="3600"/>
              <a:buNone/>
              <a:defRPr/>
            </a:lvl6pPr>
            <a:lvl7pPr lvl="6" algn="ctr">
              <a:spcBef>
                <a:spcPts val="0"/>
              </a:spcBef>
              <a:spcAft>
                <a:spcPts val="0"/>
              </a:spcAft>
              <a:buSzPts val="3600"/>
              <a:buNone/>
              <a:defRPr/>
            </a:lvl7pPr>
            <a:lvl8pPr lvl="7" algn="ctr">
              <a:spcBef>
                <a:spcPts val="0"/>
              </a:spcBef>
              <a:spcAft>
                <a:spcPts val="0"/>
              </a:spcAft>
              <a:buSzPts val="3600"/>
              <a:buNone/>
              <a:defRPr/>
            </a:lvl8pPr>
            <a:lvl9pPr lvl="8" algn="ctr">
              <a:spcBef>
                <a:spcPts val="0"/>
              </a:spcBef>
              <a:spcAft>
                <a:spcPts val="0"/>
              </a:spcAft>
              <a:buSzPts val="3600"/>
              <a:buNone/>
              <a:defRPr/>
            </a:lvl9pPr>
          </a:lstStyle>
          <a:p/>
        </p:txBody>
      </p:sp>
      <p:sp>
        <p:nvSpPr>
          <p:cNvPr id="24" name="Google Shape;24;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5" name="Shape 25"/>
        <p:cNvGrpSpPr/>
        <p:nvPr/>
      </p:nvGrpSpPr>
      <p:grpSpPr>
        <a:xfrm>
          <a:off x="0" y="0"/>
          <a:ext cx="0" cy="0"/>
          <a:chOff x="0" y="0"/>
          <a:chExt cx="0" cy="0"/>
        </a:xfrm>
      </p:grpSpPr>
      <p:sp>
        <p:nvSpPr>
          <p:cNvPr id="26" name="Google Shape;26;p4"/>
          <p:cNvSpPr/>
          <p:nvPr/>
        </p:nvSpPr>
        <p:spPr>
          <a:xfrm>
            <a:off x="-75" y="5045700"/>
            <a:ext cx="9144000" cy="978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4"/>
          <p:cNvSpPr txBox="1"/>
          <p:nvPr>
            <p:ph type="title"/>
          </p:nvPr>
        </p:nvSpPr>
        <p:spPr>
          <a:xfrm>
            <a:off x="311700" y="445025"/>
            <a:ext cx="8520600" cy="707400"/>
          </a:xfrm>
          <a:prstGeom prst="rect">
            <a:avLst/>
          </a:prstGeom>
        </p:spPr>
        <p:txBody>
          <a:bodyPr anchorCtr="0" anchor="t" bIns="91425" lIns="91425" spcFirstLastPara="1" rIns="91425" wrap="square" tIns="91425">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p:txBody>
      </p:sp>
      <p:sp>
        <p:nvSpPr>
          <p:cNvPr id="28" name="Google Shape;28;p4"/>
          <p:cNvSpPr txBox="1"/>
          <p:nvPr>
            <p:ph idx="1" type="body"/>
          </p:nvPr>
        </p:nvSpPr>
        <p:spPr>
          <a:xfrm>
            <a:off x="311700" y="1266325"/>
            <a:ext cx="8520600" cy="33027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9" name="Google Shape;2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0" name="Shape 30"/>
        <p:cNvGrpSpPr/>
        <p:nvPr/>
      </p:nvGrpSpPr>
      <p:grpSpPr>
        <a:xfrm>
          <a:off x="0" y="0"/>
          <a:ext cx="0" cy="0"/>
          <a:chOff x="0" y="0"/>
          <a:chExt cx="0" cy="0"/>
        </a:xfrm>
      </p:grpSpPr>
      <p:sp>
        <p:nvSpPr>
          <p:cNvPr id="31" name="Google Shape;31;p5"/>
          <p:cNvSpPr txBox="1"/>
          <p:nvPr>
            <p:ph type="title"/>
          </p:nvPr>
        </p:nvSpPr>
        <p:spPr>
          <a:xfrm>
            <a:off x="311700" y="445025"/>
            <a:ext cx="8520600" cy="707400"/>
          </a:xfrm>
          <a:prstGeom prst="rect">
            <a:avLst/>
          </a:prstGeom>
        </p:spPr>
        <p:txBody>
          <a:bodyPr anchorCtr="0" anchor="t" bIns="91425" lIns="91425" spcFirstLastPara="1" rIns="91425" wrap="square" tIns="91425">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p:txBody>
      </p:sp>
      <p:sp>
        <p:nvSpPr>
          <p:cNvPr id="32" name="Google Shape;32;p5"/>
          <p:cNvSpPr txBox="1"/>
          <p:nvPr>
            <p:ph idx="1" type="body"/>
          </p:nvPr>
        </p:nvSpPr>
        <p:spPr>
          <a:xfrm>
            <a:off x="311700" y="1266175"/>
            <a:ext cx="3999900" cy="33027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3" name="Google Shape;33;p5"/>
          <p:cNvSpPr txBox="1"/>
          <p:nvPr>
            <p:ph idx="2" type="body"/>
          </p:nvPr>
        </p:nvSpPr>
        <p:spPr>
          <a:xfrm>
            <a:off x="4832400" y="1266175"/>
            <a:ext cx="3999900" cy="33027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4" name="Google Shape;3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5" name="Shape 35"/>
        <p:cNvGrpSpPr/>
        <p:nvPr/>
      </p:nvGrpSpPr>
      <p:grpSpPr>
        <a:xfrm>
          <a:off x="0" y="0"/>
          <a:ext cx="0" cy="0"/>
          <a:chOff x="0" y="0"/>
          <a:chExt cx="0" cy="0"/>
        </a:xfrm>
      </p:grpSpPr>
      <p:sp>
        <p:nvSpPr>
          <p:cNvPr id="36" name="Google Shape;36;p6"/>
          <p:cNvSpPr txBox="1"/>
          <p:nvPr>
            <p:ph type="title"/>
          </p:nvPr>
        </p:nvSpPr>
        <p:spPr>
          <a:xfrm>
            <a:off x="311700" y="445025"/>
            <a:ext cx="8520600" cy="707400"/>
          </a:xfrm>
          <a:prstGeom prst="rect">
            <a:avLst/>
          </a:prstGeom>
        </p:spPr>
        <p:txBody>
          <a:bodyPr anchorCtr="0" anchor="t" bIns="91425" lIns="91425" spcFirstLastPara="1" rIns="91425" wrap="square" tIns="91425">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p:txBody>
      </p:sp>
      <p:sp>
        <p:nvSpPr>
          <p:cNvPr id="37" name="Google Shape;3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8" name="Shape 38"/>
        <p:cNvGrpSpPr/>
        <p:nvPr/>
      </p:nvGrpSpPr>
      <p:grpSpPr>
        <a:xfrm>
          <a:off x="0" y="0"/>
          <a:ext cx="0" cy="0"/>
          <a:chOff x="0" y="0"/>
          <a:chExt cx="0" cy="0"/>
        </a:xfrm>
      </p:grpSpPr>
      <p:sp>
        <p:nvSpPr>
          <p:cNvPr id="39" name="Google Shape;3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40" name="Google Shape;4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41" name="Google Shape;4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6"/>
        </a:solidFill>
      </p:bgPr>
    </p:bg>
    <p:spTree>
      <p:nvGrpSpPr>
        <p:cNvPr id="42" name="Shape 42"/>
        <p:cNvGrpSpPr/>
        <p:nvPr/>
      </p:nvGrpSpPr>
      <p:grpSpPr>
        <a:xfrm>
          <a:off x="0" y="0"/>
          <a:ext cx="0" cy="0"/>
          <a:chOff x="0" y="0"/>
          <a:chExt cx="0" cy="0"/>
        </a:xfrm>
      </p:grpSpPr>
      <p:sp>
        <p:nvSpPr>
          <p:cNvPr id="43" name="Google Shape;43;p8"/>
          <p:cNvSpPr txBox="1"/>
          <p:nvPr>
            <p:ph type="title"/>
          </p:nvPr>
        </p:nvSpPr>
        <p:spPr>
          <a:xfrm>
            <a:off x="490250" y="526350"/>
            <a:ext cx="5613600" cy="4090800"/>
          </a:xfrm>
          <a:prstGeom prst="rect">
            <a:avLst/>
          </a:prstGeom>
        </p:spPr>
        <p:txBody>
          <a:bodyPr anchorCtr="0" anchor="ctr" bIns="91425" lIns="91425" spcFirstLastPara="1" rIns="91425" wrap="square" tIns="91425">
            <a:noAutofit/>
          </a:bodyPr>
          <a:lstStyle>
            <a:lvl1pPr lvl="0">
              <a:spcBef>
                <a:spcPts val="0"/>
              </a:spcBef>
              <a:spcAft>
                <a:spcPts val="0"/>
              </a:spcAft>
              <a:buClr>
                <a:schemeClr val="dk2"/>
              </a:buClr>
              <a:buSzPts val="5400"/>
              <a:buNone/>
              <a:defRPr b="0" sz="5400">
                <a:solidFill>
                  <a:schemeClr val="dk2"/>
                </a:solidFill>
              </a:defRPr>
            </a:lvl1pPr>
            <a:lvl2pPr lvl="1">
              <a:spcBef>
                <a:spcPts val="0"/>
              </a:spcBef>
              <a:spcAft>
                <a:spcPts val="0"/>
              </a:spcAft>
              <a:buClr>
                <a:schemeClr val="dk2"/>
              </a:buClr>
              <a:buSzPts val="5400"/>
              <a:buNone/>
              <a:defRPr b="0" sz="5400">
                <a:solidFill>
                  <a:schemeClr val="dk2"/>
                </a:solidFill>
              </a:defRPr>
            </a:lvl2pPr>
            <a:lvl3pPr lvl="2">
              <a:spcBef>
                <a:spcPts val="0"/>
              </a:spcBef>
              <a:spcAft>
                <a:spcPts val="0"/>
              </a:spcAft>
              <a:buClr>
                <a:schemeClr val="dk2"/>
              </a:buClr>
              <a:buSzPts val="5400"/>
              <a:buNone/>
              <a:defRPr b="0" sz="5400">
                <a:solidFill>
                  <a:schemeClr val="dk2"/>
                </a:solidFill>
              </a:defRPr>
            </a:lvl3pPr>
            <a:lvl4pPr lvl="3">
              <a:spcBef>
                <a:spcPts val="0"/>
              </a:spcBef>
              <a:spcAft>
                <a:spcPts val="0"/>
              </a:spcAft>
              <a:buClr>
                <a:schemeClr val="dk2"/>
              </a:buClr>
              <a:buSzPts val="5400"/>
              <a:buNone/>
              <a:defRPr b="0" sz="5400">
                <a:solidFill>
                  <a:schemeClr val="dk2"/>
                </a:solidFill>
              </a:defRPr>
            </a:lvl4pPr>
            <a:lvl5pPr lvl="4">
              <a:spcBef>
                <a:spcPts val="0"/>
              </a:spcBef>
              <a:spcAft>
                <a:spcPts val="0"/>
              </a:spcAft>
              <a:buClr>
                <a:schemeClr val="dk2"/>
              </a:buClr>
              <a:buSzPts val="5400"/>
              <a:buNone/>
              <a:defRPr b="0" sz="5400">
                <a:solidFill>
                  <a:schemeClr val="dk2"/>
                </a:solidFill>
              </a:defRPr>
            </a:lvl5pPr>
            <a:lvl6pPr lvl="5">
              <a:spcBef>
                <a:spcPts val="0"/>
              </a:spcBef>
              <a:spcAft>
                <a:spcPts val="0"/>
              </a:spcAft>
              <a:buClr>
                <a:schemeClr val="dk2"/>
              </a:buClr>
              <a:buSzPts val="5400"/>
              <a:buNone/>
              <a:defRPr b="0" sz="5400">
                <a:solidFill>
                  <a:schemeClr val="dk2"/>
                </a:solidFill>
              </a:defRPr>
            </a:lvl6pPr>
            <a:lvl7pPr lvl="6">
              <a:spcBef>
                <a:spcPts val="0"/>
              </a:spcBef>
              <a:spcAft>
                <a:spcPts val="0"/>
              </a:spcAft>
              <a:buClr>
                <a:schemeClr val="dk2"/>
              </a:buClr>
              <a:buSzPts val="5400"/>
              <a:buNone/>
              <a:defRPr b="0" sz="5400">
                <a:solidFill>
                  <a:schemeClr val="dk2"/>
                </a:solidFill>
              </a:defRPr>
            </a:lvl7pPr>
            <a:lvl8pPr lvl="7">
              <a:spcBef>
                <a:spcPts val="0"/>
              </a:spcBef>
              <a:spcAft>
                <a:spcPts val="0"/>
              </a:spcAft>
              <a:buClr>
                <a:schemeClr val="dk2"/>
              </a:buClr>
              <a:buSzPts val="5400"/>
              <a:buNone/>
              <a:defRPr b="0" sz="5400">
                <a:solidFill>
                  <a:schemeClr val="dk2"/>
                </a:solidFill>
              </a:defRPr>
            </a:lvl8pPr>
            <a:lvl9pPr lvl="8">
              <a:spcBef>
                <a:spcPts val="0"/>
              </a:spcBef>
              <a:spcAft>
                <a:spcPts val="0"/>
              </a:spcAft>
              <a:buClr>
                <a:schemeClr val="dk2"/>
              </a:buClr>
              <a:buSzPts val="5400"/>
              <a:buNone/>
              <a:defRPr b="0" sz="5400">
                <a:solidFill>
                  <a:schemeClr val="dk2"/>
                </a:solidFill>
              </a:defRPr>
            </a:lvl9pPr>
          </a:lstStyle>
          <a:p/>
        </p:txBody>
      </p:sp>
      <p:sp>
        <p:nvSpPr>
          <p:cNvPr id="44" name="Google Shape;4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5" name="Shape 45"/>
        <p:cNvGrpSpPr/>
        <p:nvPr/>
      </p:nvGrpSpPr>
      <p:grpSpPr>
        <a:xfrm>
          <a:off x="0" y="0"/>
          <a:ext cx="0" cy="0"/>
          <a:chOff x="0" y="0"/>
          <a:chExt cx="0" cy="0"/>
        </a:xfrm>
      </p:grpSpPr>
      <p:sp>
        <p:nvSpPr>
          <p:cNvPr id="46" name="Google Shape;46;p9"/>
          <p:cNvSpPr/>
          <p:nvPr/>
        </p:nvSpPr>
        <p:spPr>
          <a:xfrm>
            <a:off x="4572000" y="0"/>
            <a:ext cx="4572000" cy="51435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7" name="Google Shape;47;p9"/>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48" name="Google Shape;48;p9"/>
          <p:cNvSpPr txBox="1"/>
          <p:nvPr>
            <p:ph type="title"/>
          </p:nvPr>
        </p:nvSpPr>
        <p:spPr>
          <a:xfrm>
            <a:off x="265500" y="1039675"/>
            <a:ext cx="4045200" cy="16758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49" name="Google Shape;49;p9"/>
          <p:cNvSpPr txBox="1"/>
          <p:nvPr>
            <p:ph idx="1" type="subTitle"/>
          </p:nvPr>
        </p:nvSpPr>
        <p:spPr>
          <a:xfrm>
            <a:off x="265500" y="27268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50" name="Google Shape;50;p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1600"/>
              </a:spcBef>
              <a:spcAft>
                <a:spcPts val="0"/>
              </a:spcAft>
              <a:buClr>
                <a:schemeClr val="lt1"/>
              </a:buClr>
              <a:buSzPts val="1400"/>
              <a:buChar char="○"/>
              <a:defRPr>
                <a:solidFill>
                  <a:schemeClr val="lt1"/>
                </a:solidFill>
              </a:defRPr>
            </a:lvl2pPr>
            <a:lvl3pPr indent="-317500" lvl="2" marL="1371600">
              <a:spcBef>
                <a:spcPts val="1600"/>
              </a:spcBef>
              <a:spcAft>
                <a:spcPts val="0"/>
              </a:spcAft>
              <a:buClr>
                <a:schemeClr val="lt1"/>
              </a:buClr>
              <a:buSzPts val="1400"/>
              <a:buChar char="■"/>
              <a:defRPr>
                <a:solidFill>
                  <a:schemeClr val="lt1"/>
                </a:solidFill>
              </a:defRPr>
            </a:lvl3pPr>
            <a:lvl4pPr indent="-317500" lvl="3" marL="1828800">
              <a:spcBef>
                <a:spcPts val="1600"/>
              </a:spcBef>
              <a:spcAft>
                <a:spcPts val="0"/>
              </a:spcAft>
              <a:buClr>
                <a:schemeClr val="lt1"/>
              </a:buClr>
              <a:buSzPts val="1400"/>
              <a:buChar char="●"/>
              <a:defRPr>
                <a:solidFill>
                  <a:schemeClr val="lt1"/>
                </a:solidFill>
              </a:defRPr>
            </a:lvl4pPr>
            <a:lvl5pPr indent="-317500" lvl="4" marL="2286000">
              <a:spcBef>
                <a:spcPts val="1600"/>
              </a:spcBef>
              <a:spcAft>
                <a:spcPts val="0"/>
              </a:spcAft>
              <a:buClr>
                <a:schemeClr val="lt1"/>
              </a:buClr>
              <a:buSzPts val="1400"/>
              <a:buChar char="○"/>
              <a:defRPr>
                <a:solidFill>
                  <a:schemeClr val="lt1"/>
                </a:solidFill>
              </a:defRPr>
            </a:lvl5pPr>
            <a:lvl6pPr indent="-317500" lvl="5" marL="2743200">
              <a:spcBef>
                <a:spcPts val="1600"/>
              </a:spcBef>
              <a:spcAft>
                <a:spcPts val="0"/>
              </a:spcAft>
              <a:buClr>
                <a:schemeClr val="lt1"/>
              </a:buClr>
              <a:buSzPts val="1400"/>
              <a:buChar char="■"/>
              <a:defRPr>
                <a:solidFill>
                  <a:schemeClr val="lt1"/>
                </a:solidFill>
              </a:defRPr>
            </a:lvl6pPr>
            <a:lvl7pPr indent="-317500" lvl="6" marL="3200400">
              <a:spcBef>
                <a:spcPts val="1600"/>
              </a:spcBef>
              <a:spcAft>
                <a:spcPts val="0"/>
              </a:spcAft>
              <a:buClr>
                <a:schemeClr val="lt1"/>
              </a:buClr>
              <a:buSzPts val="1400"/>
              <a:buChar char="●"/>
              <a:defRPr>
                <a:solidFill>
                  <a:schemeClr val="lt1"/>
                </a:solidFill>
              </a:defRPr>
            </a:lvl7pPr>
            <a:lvl8pPr indent="-317500" lvl="7" marL="3657600">
              <a:spcBef>
                <a:spcPts val="1600"/>
              </a:spcBef>
              <a:spcAft>
                <a:spcPts val="0"/>
              </a:spcAft>
              <a:buClr>
                <a:schemeClr val="lt1"/>
              </a:buClr>
              <a:buSzPts val="1400"/>
              <a:buChar char="○"/>
              <a:defRPr>
                <a:solidFill>
                  <a:schemeClr val="lt1"/>
                </a:solidFill>
              </a:defRPr>
            </a:lvl8pPr>
            <a:lvl9pPr indent="-317500" lvl="8" marL="4114800">
              <a:spcBef>
                <a:spcPts val="1600"/>
              </a:spcBef>
              <a:spcAft>
                <a:spcPts val="1600"/>
              </a:spcAft>
              <a:buClr>
                <a:schemeClr val="lt1"/>
              </a:buClr>
              <a:buSzPts val="1400"/>
              <a:buChar char="■"/>
              <a:defRPr>
                <a:solidFill>
                  <a:schemeClr val="lt1"/>
                </a:solidFill>
              </a:defRPr>
            </a:lvl9pPr>
          </a:lstStyle>
          <a:p/>
        </p:txBody>
      </p:sp>
      <p:sp>
        <p:nvSpPr>
          <p:cNvPr id="51" name="Google Shape;51;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2" name="Shape 52"/>
        <p:cNvGrpSpPr/>
        <p:nvPr/>
      </p:nvGrpSpPr>
      <p:grpSpPr>
        <a:xfrm>
          <a:off x="0" y="0"/>
          <a:ext cx="0" cy="0"/>
          <a:chOff x="0" y="0"/>
          <a:chExt cx="0" cy="0"/>
        </a:xfrm>
      </p:grpSpPr>
      <p:sp>
        <p:nvSpPr>
          <p:cNvPr id="53" name="Google Shape;53;p10"/>
          <p:cNvSpPr txBox="1"/>
          <p:nvPr>
            <p:ph idx="1" type="body"/>
          </p:nvPr>
        </p:nvSpPr>
        <p:spPr>
          <a:xfrm>
            <a:off x="311700" y="4230725"/>
            <a:ext cx="5998800" cy="5988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2400"/>
              <a:buFont typeface="PT Sans Narrow"/>
              <a:buNone/>
              <a:defRPr sz="2400">
                <a:latin typeface="PT Sans Narrow"/>
                <a:ea typeface="PT Sans Narrow"/>
                <a:cs typeface="PT Sans Narrow"/>
                <a:sym typeface="PT Sans Narrow"/>
              </a:defRPr>
            </a:lvl1pPr>
          </a:lstStyle>
          <a:p/>
        </p:txBody>
      </p:sp>
      <p:sp>
        <p:nvSpPr>
          <p:cNvPr id="54" name="Google Shape;54;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5" name="Shape 55"/>
        <p:cNvGrpSpPr/>
        <p:nvPr/>
      </p:nvGrpSpPr>
      <p:grpSpPr>
        <a:xfrm>
          <a:off x="0" y="0"/>
          <a:ext cx="0" cy="0"/>
          <a:chOff x="0" y="0"/>
          <a:chExt cx="0" cy="0"/>
        </a:xfrm>
      </p:grpSpPr>
      <p:sp>
        <p:nvSpPr>
          <p:cNvPr id="56" name="Google Shape;56;p11"/>
          <p:cNvSpPr/>
          <p:nvPr/>
        </p:nvSpPr>
        <p:spPr>
          <a:xfrm>
            <a:off x="-75" y="5045700"/>
            <a:ext cx="9144000" cy="9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11"/>
          <p:cNvSpPr txBox="1"/>
          <p:nvPr>
            <p:ph hasCustomPrompt="1" type="title"/>
          </p:nvPr>
        </p:nvSpPr>
        <p:spPr>
          <a:xfrm>
            <a:off x="311700" y="1304850"/>
            <a:ext cx="8520600" cy="1538400"/>
          </a:xfrm>
          <a:prstGeom prst="rect">
            <a:avLst/>
          </a:prstGeom>
        </p:spPr>
        <p:txBody>
          <a:bodyPr anchorCtr="0" anchor="ctr" bIns="91425" lIns="91425" spcFirstLastPara="1" rIns="91425" wrap="square" tIns="91425">
            <a:noAutofit/>
          </a:bodyPr>
          <a:lstStyle>
            <a:lvl1pPr lvl="0" algn="ctr">
              <a:spcBef>
                <a:spcPts val="0"/>
              </a:spcBef>
              <a:spcAft>
                <a:spcPts val="0"/>
              </a:spcAft>
              <a:buClr>
                <a:schemeClr val="accent3"/>
              </a:buClr>
              <a:buSzPts val="13000"/>
              <a:buNone/>
              <a:defRPr sz="13000">
                <a:solidFill>
                  <a:schemeClr val="accent3"/>
                </a:solidFill>
              </a:defRPr>
            </a:lvl1pPr>
            <a:lvl2pPr lvl="1" algn="ctr">
              <a:spcBef>
                <a:spcPts val="0"/>
              </a:spcBef>
              <a:spcAft>
                <a:spcPts val="0"/>
              </a:spcAft>
              <a:buClr>
                <a:schemeClr val="accent3"/>
              </a:buClr>
              <a:buSzPts val="13000"/>
              <a:buNone/>
              <a:defRPr sz="13000">
                <a:solidFill>
                  <a:schemeClr val="accent3"/>
                </a:solidFill>
              </a:defRPr>
            </a:lvl2pPr>
            <a:lvl3pPr lvl="2" algn="ctr">
              <a:spcBef>
                <a:spcPts val="0"/>
              </a:spcBef>
              <a:spcAft>
                <a:spcPts val="0"/>
              </a:spcAft>
              <a:buClr>
                <a:schemeClr val="accent3"/>
              </a:buClr>
              <a:buSzPts val="13000"/>
              <a:buNone/>
              <a:defRPr sz="13000">
                <a:solidFill>
                  <a:schemeClr val="accent3"/>
                </a:solidFill>
              </a:defRPr>
            </a:lvl3pPr>
            <a:lvl4pPr lvl="3" algn="ctr">
              <a:spcBef>
                <a:spcPts val="0"/>
              </a:spcBef>
              <a:spcAft>
                <a:spcPts val="0"/>
              </a:spcAft>
              <a:buClr>
                <a:schemeClr val="accent3"/>
              </a:buClr>
              <a:buSzPts val="13000"/>
              <a:buNone/>
              <a:defRPr sz="13000">
                <a:solidFill>
                  <a:schemeClr val="accent3"/>
                </a:solidFill>
              </a:defRPr>
            </a:lvl4pPr>
            <a:lvl5pPr lvl="4" algn="ctr">
              <a:spcBef>
                <a:spcPts val="0"/>
              </a:spcBef>
              <a:spcAft>
                <a:spcPts val="0"/>
              </a:spcAft>
              <a:buClr>
                <a:schemeClr val="accent3"/>
              </a:buClr>
              <a:buSzPts val="13000"/>
              <a:buNone/>
              <a:defRPr sz="13000">
                <a:solidFill>
                  <a:schemeClr val="accent3"/>
                </a:solidFill>
              </a:defRPr>
            </a:lvl5pPr>
            <a:lvl6pPr lvl="5" algn="ctr">
              <a:spcBef>
                <a:spcPts val="0"/>
              </a:spcBef>
              <a:spcAft>
                <a:spcPts val="0"/>
              </a:spcAft>
              <a:buClr>
                <a:schemeClr val="accent3"/>
              </a:buClr>
              <a:buSzPts val="13000"/>
              <a:buNone/>
              <a:defRPr sz="13000">
                <a:solidFill>
                  <a:schemeClr val="accent3"/>
                </a:solidFill>
              </a:defRPr>
            </a:lvl6pPr>
            <a:lvl7pPr lvl="6" algn="ctr">
              <a:spcBef>
                <a:spcPts val="0"/>
              </a:spcBef>
              <a:spcAft>
                <a:spcPts val="0"/>
              </a:spcAft>
              <a:buClr>
                <a:schemeClr val="accent3"/>
              </a:buClr>
              <a:buSzPts val="13000"/>
              <a:buNone/>
              <a:defRPr sz="13000">
                <a:solidFill>
                  <a:schemeClr val="accent3"/>
                </a:solidFill>
              </a:defRPr>
            </a:lvl7pPr>
            <a:lvl8pPr lvl="7" algn="ctr">
              <a:spcBef>
                <a:spcPts val="0"/>
              </a:spcBef>
              <a:spcAft>
                <a:spcPts val="0"/>
              </a:spcAft>
              <a:buClr>
                <a:schemeClr val="accent3"/>
              </a:buClr>
              <a:buSzPts val="13000"/>
              <a:buNone/>
              <a:defRPr sz="13000">
                <a:solidFill>
                  <a:schemeClr val="accent3"/>
                </a:solidFill>
              </a:defRPr>
            </a:lvl8pPr>
            <a:lvl9pPr lvl="8" algn="ctr">
              <a:spcBef>
                <a:spcPts val="0"/>
              </a:spcBef>
              <a:spcAft>
                <a:spcPts val="0"/>
              </a:spcAft>
              <a:buClr>
                <a:schemeClr val="accent3"/>
              </a:buClr>
              <a:buSzPts val="13000"/>
              <a:buNone/>
              <a:defRPr sz="13000">
                <a:solidFill>
                  <a:schemeClr val="accent3"/>
                </a:solidFill>
              </a:defRPr>
            </a:lvl9pPr>
          </a:lstStyle>
          <a:p>
            <a:r>
              <a:t>xx%</a:t>
            </a:r>
          </a:p>
        </p:txBody>
      </p:sp>
      <p:sp>
        <p:nvSpPr>
          <p:cNvPr id="58" name="Google Shape;58;p11"/>
          <p:cNvSpPr txBox="1"/>
          <p:nvPr>
            <p:ph idx="1" type="body"/>
          </p:nvPr>
        </p:nvSpPr>
        <p:spPr>
          <a:xfrm>
            <a:off x="311700" y="2995650"/>
            <a:ext cx="8520600" cy="10716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59" name="Google Shape;59;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0" name="Shape 60"/>
        <p:cNvGrpSpPr/>
        <p:nvPr/>
      </p:nvGrpSpPr>
      <p:grpSpPr>
        <a:xfrm>
          <a:off x="0" y="0"/>
          <a:ext cx="0" cy="0"/>
          <a:chOff x="0" y="0"/>
          <a:chExt cx="0" cy="0"/>
        </a:xfrm>
      </p:grpSpPr>
      <p:sp>
        <p:nvSpPr>
          <p:cNvPr id="61" name="Google Shape;61;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tropic">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7074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accent1"/>
              </a:buClr>
              <a:buSzPts val="3600"/>
              <a:buFont typeface="PT Sans Narrow"/>
              <a:buNone/>
              <a:defRPr b="1" sz="3600">
                <a:solidFill>
                  <a:schemeClr val="accent1"/>
                </a:solidFill>
                <a:latin typeface="PT Sans Narrow"/>
                <a:ea typeface="PT Sans Narrow"/>
                <a:cs typeface="PT Sans Narrow"/>
                <a:sym typeface="PT Sans Narrow"/>
              </a:defRPr>
            </a:lvl1pPr>
            <a:lvl2pPr lvl="1">
              <a:spcBef>
                <a:spcPts val="0"/>
              </a:spcBef>
              <a:spcAft>
                <a:spcPts val="0"/>
              </a:spcAft>
              <a:buClr>
                <a:schemeClr val="accent1"/>
              </a:buClr>
              <a:buSzPts val="3600"/>
              <a:buFont typeface="PT Sans Narrow"/>
              <a:buNone/>
              <a:defRPr b="1" sz="3600">
                <a:solidFill>
                  <a:schemeClr val="accent1"/>
                </a:solidFill>
                <a:latin typeface="PT Sans Narrow"/>
                <a:ea typeface="PT Sans Narrow"/>
                <a:cs typeface="PT Sans Narrow"/>
                <a:sym typeface="PT Sans Narrow"/>
              </a:defRPr>
            </a:lvl2pPr>
            <a:lvl3pPr lvl="2">
              <a:spcBef>
                <a:spcPts val="0"/>
              </a:spcBef>
              <a:spcAft>
                <a:spcPts val="0"/>
              </a:spcAft>
              <a:buClr>
                <a:schemeClr val="accent1"/>
              </a:buClr>
              <a:buSzPts val="3600"/>
              <a:buFont typeface="PT Sans Narrow"/>
              <a:buNone/>
              <a:defRPr b="1" sz="3600">
                <a:solidFill>
                  <a:schemeClr val="accent1"/>
                </a:solidFill>
                <a:latin typeface="PT Sans Narrow"/>
                <a:ea typeface="PT Sans Narrow"/>
                <a:cs typeface="PT Sans Narrow"/>
                <a:sym typeface="PT Sans Narrow"/>
              </a:defRPr>
            </a:lvl3pPr>
            <a:lvl4pPr lvl="3">
              <a:spcBef>
                <a:spcPts val="0"/>
              </a:spcBef>
              <a:spcAft>
                <a:spcPts val="0"/>
              </a:spcAft>
              <a:buClr>
                <a:schemeClr val="accent1"/>
              </a:buClr>
              <a:buSzPts val="3600"/>
              <a:buFont typeface="PT Sans Narrow"/>
              <a:buNone/>
              <a:defRPr b="1" sz="3600">
                <a:solidFill>
                  <a:schemeClr val="accent1"/>
                </a:solidFill>
                <a:latin typeface="PT Sans Narrow"/>
                <a:ea typeface="PT Sans Narrow"/>
                <a:cs typeface="PT Sans Narrow"/>
                <a:sym typeface="PT Sans Narrow"/>
              </a:defRPr>
            </a:lvl4pPr>
            <a:lvl5pPr lvl="4">
              <a:spcBef>
                <a:spcPts val="0"/>
              </a:spcBef>
              <a:spcAft>
                <a:spcPts val="0"/>
              </a:spcAft>
              <a:buClr>
                <a:schemeClr val="accent1"/>
              </a:buClr>
              <a:buSzPts val="3600"/>
              <a:buFont typeface="PT Sans Narrow"/>
              <a:buNone/>
              <a:defRPr b="1" sz="3600">
                <a:solidFill>
                  <a:schemeClr val="accent1"/>
                </a:solidFill>
                <a:latin typeface="PT Sans Narrow"/>
                <a:ea typeface="PT Sans Narrow"/>
                <a:cs typeface="PT Sans Narrow"/>
                <a:sym typeface="PT Sans Narrow"/>
              </a:defRPr>
            </a:lvl5pPr>
            <a:lvl6pPr lvl="5">
              <a:spcBef>
                <a:spcPts val="0"/>
              </a:spcBef>
              <a:spcAft>
                <a:spcPts val="0"/>
              </a:spcAft>
              <a:buClr>
                <a:schemeClr val="accent1"/>
              </a:buClr>
              <a:buSzPts val="3600"/>
              <a:buFont typeface="PT Sans Narrow"/>
              <a:buNone/>
              <a:defRPr b="1" sz="3600">
                <a:solidFill>
                  <a:schemeClr val="accent1"/>
                </a:solidFill>
                <a:latin typeface="PT Sans Narrow"/>
                <a:ea typeface="PT Sans Narrow"/>
                <a:cs typeface="PT Sans Narrow"/>
                <a:sym typeface="PT Sans Narrow"/>
              </a:defRPr>
            </a:lvl6pPr>
            <a:lvl7pPr lvl="6">
              <a:spcBef>
                <a:spcPts val="0"/>
              </a:spcBef>
              <a:spcAft>
                <a:spcPts val="0"/>
              </a:spcAft>
              <a:buClr>
                <a:schemeClr val="accent1"/>
              </a:buClr>
              <a:buSzPts val="3600"/>
              <a:buFont typeface="PT Sans Narrow"/>
              <a:buNone/>
              <a:defRPr b="1" sz="3600">
                <a:solidFill>
                  <a:schemeClr val="accent1"/>
                </a:solidFill>
                <a:latin typeface="PT Sans Narrow"/>
                <a:ea typeface="PT Sans Narrow"/>
                <a:cs typeface="PT Sans Narrow"/>
                <a:sym typeface="PT Sans Narrow"/>
              </a:defRPr>
            </a:lvl7pPr>
            <a:lvl8pPr lvl="7">
              <a:spcBef>
                <a:spcPts val="0"/>
              </a:spcBef>
              <a:spcAft>
                <a:spcPts val="0"/>
              </a:spcAft>
              <a:buClr>
                <a:schemeClr val="accent1"/>
              </a:buClr>
              <a:buSzPts val="3600"/>
              <a:buFont typeface="PT Sans Narrow"/>
              <a:buNone/>
              <a:defRPr b="1" sz="3600">
                <a:solidFill>
                  <a:schemeClr val="accent1"/>
                </a:solidFill>
                <a:latin typeface="PT Sans Narrow"/>
                <a:ea typeface="PT Sans Narrow"/>
                <a:cs typeface="PT Sans Narrow"/>
                <a:sym typeface="PT Sans Narrow"/>
              </a:defRPr>
            </a:lvl8pPr>
            <a:lvl9pPr lvl="8">
              <a:spcBef>
                <a:spcPts val="0"/>
              </a:spcBef>
              <a:spcAft>
                <a:spcPts val="0"/>
              </a:spcAft>
              <a:buClr>
                <a:schemeClr val="accent1"/>
              </a:buClr>
              <a:buSzPts val="3600"/>
              <a:buFont typeface="PT Sans Narrow"/>
              <a:buNone/>
              <a:defRPr b="1" sz="3600">
                <a:solidFill>
                  <a:schemeClr val="accent1"/>
                </a:solidFill>
                <a:latin typeface="PT Sans Narrow"/>
                <a:ea typeface="PT Sans Narrow"/>
                <a:cs typeface="PT Sans Narrow"/>
                <a:sym typeface="PT Sans Narrow"/>
              </a:defRPr>
            </a:lvl9pPr>
          </a:lstStyle>
          <a:p/>
        </p:txBody>
      </p:sp>
      <p:sp>
        <p:nvSpPr>
          <p:cNvPr id="7" name="Google Shape;7;p1"/>
          <p:cNvSpPr txBox="1"/>
          <p:nvPr>
            <p:ph idx="1" type="body"/>
          </p:nvPr>
        </p:nvSpPr>
        <p:spPr>
          <a:xfrm>
            <a:off x="311700" y="1266325"/>
            <a:ext cx="8520600" cy="33027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Font typeface="Open Sans"/>
              <a:buChar char="●"/>
              <a:defRPr sz="1800">
                <a:solidFill>
                  <a:schemeClr val="dk2"/>
                </a:solidFill>
                <a:latin typeface="Open Sans"/>
                <a:ea typeface="Open Sans"/>
                <a:cs typeface="Open Sans"/>
                <a:sym typeface="Open Sans"/>
              </a:defRPr>
            </a:lvl1pPr>
            <a:lvl2pPr indent="-317500" lvl="1" marL="9144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2pPr>
            <a:lvl3pPr indent="-317500" lvl="2" marL="13716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3pPr>
            <a:lvl4pPr indent="-317500" lvl="3" marL="18288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4pPr>
            <a:lvl5pPr indent="-317500" lvl="4" marL="22860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5pPr>
            <a:lvl6pPr indent="-317500" lvl="5" marL="27432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6pPr>
            <a:lvl7pPr indent="-317500" lvl="6" marL="32004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7pPr>
            <a:lvl8pPr indent="-317500" lvl="7" marL="36576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8pPr>
            <a:lvl9pPr indent="-317500" lvl="8" marL="4114800">
              <a:lnSpc>
                <a:spcPct val="115000"/>
              </a:lnSpc>
              <a:spcBef>
                <a:spcPts val="1600"/>
              </a:spcBef>
              <a:spcAft>
                <a:spcPts val="1600"/>
              </a:spcAft>
              <a:buClr>
                <a:schemeClr val="dk2"/>
              </a:buClr>
              <a:buSzPts val="1400"/>
              <a:buFont typeface="Open Sans"/>
              <a:buChar char="■"/>
              <a:defRPr>
                <a:solidFill>
                  <a:schemeClr val="dk2"/>
                </a:solidFill>
                <a:latin typeface="Open Sans"/>
                <a:ea typeface="Open Sans"/>
                <a:cs typeface="Open Sans"/>
                <a:sym typeface="Open Sans"/>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latin typeface="Open Sans"/>
                <a:ea typeface="Open Sans"/>
                <a:cs typeface="Open Sans"/>
                <a:sym typeface="Open Sans"/>
              </a:defRPr>
            </a:lvl1pPr>
            <a:lvl2pPr lvl="1" algn="r">
              <a:buNone/>
              <a:defRPr sz="1000">
                <a:solidFill>
                  <a:schemeClr val="dk2"/>
                </a:solidFill>
                <a:latin typeface="Open Sans"/>
                <a:ea typeface="Open Sans"/>
                <a:cs typeface="Open Sans"/>
                <a:sym typeface="Open Sans"/>
              </a:defRPr>
            </a:lvl2pPr>
            <a:lvl3pPr lvl="2" algn="r">
              <a:buNone/>
              <a:defRPr sz="1000">
                <a:solidFill>
                  <a:schemeClr val="dk2"/>
                </a:solidFill>
                <a:latin typeface="Open Sans"/>
                <a:ea typeface="Open Sans"/>
                <a:cs typeface="Open Sans"/>
                <a:sym typeface="Open Sans"/>
              </a:defRPr>
            </a:lvl3pPr>
            <a:lvl4pPr lvl="3" algn="r">
              <a:buNone/>
              <a:defRPr sz="1000">
                <a:solidFill>
                  <a:schemeClr val="dk2"/>
                </a:solidFill>
                <a:latin typeface="Open Sans"/>
                <a:ea typeface="Open Sans"/>
                <a:cs typeface="Open Sans"/>
                <a:sym typeface="Open Sans"/>
              </a:defRPr>
            </a:lvl4pPr>
            <a:lvl5pPr lvl="4" algn="r">
              <a:buNone/>
              <a:defRPr sz="1000">
                <a:solidFill>
                  <a:schemeClr val="dk2"/>
                </a:solidFill>
                <a:latin typeface="Open Sans"/>
                <a:ea typeface="Open Sans"/>
                <a:cs typeface="Open Sans"/>
                <a:sym typeface="Open Sans"/>
              </a:defRPr>
            </a:lvl5pPr>
            <a:lvl6pPr lvl="5" algn="r">
              <a:buNone/>
              <a:defRPr sz="1000">
                <a:solidFill>
                  <a:schemeClr val="dk2"/>
                </a:solidFill>
                <a:latin typeface="Open Sans"/>
                <a:ea typeface="Open Sans"/>
                <a:cs typeface="Open Sans"/>
                <a:sym typeface="Open Sans"/>
              </a:defRPr>
            </a:lvl6pPr>
            <a:lvl7pPr lvl="6" algn="r">
              <a:buNone/>
              <a:defRPr sz="1000">
                <a:solidFill>
                  <a:schemeClr val="dk2"/>
                </a:solidFill>
                <a:latin typeface="Open Sans"/>
                <a:ea typeface="Open Sans"/>
                <a:cs typeface="Open Sans"/>
                <a:sym typeface="Open Sans"/>
              </a:defRPr>
            </a:lvl7pPr>
            <a:lvl8pPr lvl="7" algn="r">
              <a:buNone/>
              <a:defRPr sz="1000">
                <a:solidFill>
                  <a:schemeClr val="dk2"/>
                </a:solidFill>
                <a:latin typeface="Open Sans"/>
                <a:ea typeface="Open Sans"/>
                <a:cs typeface="Open Sans"/>
                <a:sym typeface="Open Sans"/>
              </a:defRPr>
            </a:lvl8pPr>
            <a:lvl9pPr lvl="8" algn="r">
              <a:buNone/>
              <a:defRPr sz="1000">
                <a:solidFill>
                  <a:schemeClr val="dk2"/>
                </a:solidFill>
                <a:latin typeface="Open Sans"/>
                <a:ea typeface="Open Sans"/>
                <a:cs typeface="Open Sans"/>
                <a:sym typeface="Open Sans"/>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hyperlink" Target="https://www.poetryfoundation.org/poets/sappho"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hyperlink" Target="https://www.ancient.eu/Sappho_of_Lesbos/" TargetMode="External"/><Relationship Id="rId4" Type="http://schemas.openxmlformats.org/officeDocument/2006/relationships/hyperlink" Target="https://commons.wikimedia.org/wiki/File:Bust_Sappho_Musei_Capitolini_MC1164.jpg" TargetMode="External"/><Relationship Id="rId5" Type="http://schemas.openxmlformats.org/officeDocument/2006/relationships/hyperlink" Target="https://commons.wikimedia.org/wiki/Category:Sappho_fresco_(from_Pompeii)"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sp>
        <p:nvSpPr>
          <p:cNvPr id="66" name="Google Shape;66;p13"/>
          <p:cNvSpPr txBox="1"/>
          <p:nvPr>
            <p:ph type="ctrTitle"/>
          </p:nvPr>
        </p:nvSpPr>
        <p:spPr>
          <a:xfrm>
            <a:off x="1004150" y="1751764"/>
            <a:ext cx="7136700" cy="1022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t/>
            </a:r>
            <a:endParaRPr sz="2950">
              <a:solidFill>
                <a:srgbClr val="373A3C"/>
              </a:solidFill>
              <a:highlight>
                <a:srgbClr val="F8F9FA"/>
              </a:highlight>
              <a:latin typeface="Roboto"/>
              <a:ea typeface="Roboto"/>
              <a:cs typeface="Roboto"/>
              <a:sym typeface="Roboto"/>
            </a:endParaRPr>
          </a:p>
          <a:p>
            <a:pPr indent="0" lvl="0" marL="0" rtl="0" algn="ctr">
              <a:spcBef>
                <a:spcPts val="0"/>
              </a:spcBef>
              <a:spcAft>
                <a:spcPts val="0"/>
              </a:spcAft>
              <a:buNone/>
            </a:pPr>
            <a:r>
              <a:rPr lang="en" sz="3000">
                <a:solidFill>
                  <a:srgbClr val="373A3C"/>
                </a:solidFill>
                <a:latin typeface="Roboto"/>
                <a:ea typeface="Roboto"/>
                <a:cs typeface="Roboto"/>
                <a:sym typeface="Roboto"/>
              </a:rPr>
              <a:t>How the works of female writers have influenced the works of male writers: </a:t>
            </a:r>
            <a:r>
              <a:rPr b="0" lang="en" sz="3000">
                <a:solidFill>
                  <a:srgbClr val="373A3C"/>
                </a:solidFill>
                <a:latin typeface="Roboto"/>
                <a:ea typeface="Roboto"/>
                <a:cs typeface="Roboto"/>
                <a:sym typeface="Roboto"/>
              </a:rPr>
              <a:t> </a:t>
            </a:r>
            <a:endParaRPr b="0" sz="3000">
              <a:solidFill>
                <a:srgbClr val="373A3C"/>
              </a:solidFill>
              <a:latin typeface="Roboto"/>
              <a:ea typeface="Roboto"/>
              <a:cs typeface="Roboto"/>
              <a:sym typeface="Roboto"/>
            </a:endParaRPr>
          </a:p>
          <a:p>
            <a:pPr indent="0" lvl="0" marL="0" rtl="0" algn="ctr">
              <a:spcBef>
                <a:spcPts val="0"/>
              </a:spcBef>
              <a:spcAft>
                <a:spcPts val="0"/>
              </a:spcAft>
              <a:buNone/>
            </a:pPr>
            <a:r>
              <a:t/>
            </a:r>
            <a:endParaRPr b="0" sz="1400">
              <a:solidFill>
                <a:srgbClr val="373A3C"/>
              </a:solidFill>
              <a:latin typeface="Roboto"/>
              <a:ea typeface="Roboto"/>
              <a:cs typeface="Roboto"/>
              <a:sym typeface="Roboto"/>
            </a:endParaRPr>
          </a:p>
          <a:p>
            <a:pPr indent="0" lvl="0" marL="0" rtl="0" algn="ctr">
              <a:spcBef>
                <a:spcPts val="0"/>
              </a:spcBef>
              <a:spcAft>
                <a:spcPts val="0"/>
              </a:spcAft>
              <a:buNone/>
            </a:pPr>
            <a:r>
              <a:rPr b="0" lang="en" sz="1200">
                <a:solidFill>
                  <a:srgbClr val="373A3C"/>
                </a:solidFill>
                <a:latin typeface="Roboto"/>
                <a:ea typeface="Roboto"/>
                <a:cs typeface="Roboto"/>
                <a:sym typeface="Roboto"/>
              </a:rPr>
              <a:t>With a particular focus on how the works of Sappho have influenced love poetry of Roman poets</a:t>
            </a:r>
            <a:endParaRPr sz="1200">
              <a:solidFill>
                <a:srgbClr val="373A3C"/>
              </a:solidFill>
              <a:latin typeface="Roboto"/>
              <a:ea typeface="Roboto"/>
              <a:cs typeface="Roboto"/>
              <a:sym typeface="Roboto"/>
            </a:endParaRPr>
          </a:p>
        </p:txBody>
      </p:sp>
      <p:sp>
        <p:nvSpPr>
          <p:cNvPr id="67" name="Google Shape;67;p13"/>
          <p:cNvSpPr txBox="1"/>
          <p:nvPr>
            <p:ph idx="1" type="subTitle"/>
          </p:nvPr>
        </p:nvSpPr>
        <p:spPr>
          <a:xfrm>
            <a:off x="2137250" y="2973248"/>
            <a:ext cx="4870500" cy="615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i="1" lang="en" sz="1100"/>
              <a:t>I tell you someone will remember us in the future - Sappho fragment 2</a:t>
            </a:r>
            <a:endParaRPr i="1" sz="11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sp>
        <p:nvSpPr>
          <p:cNvPr id="72" name="Google Shape;72;p14"/>
          <p:cNvSpPr txBox="1"/>
          <p:nvPr>
            <p:ph type="title"/>
          </p:nvPr>
        </p:nvSpPr>
        <p:spPr>
          <a:xfrm>
            <a:off x="311700" y="445025"/>
            <a:ext cx="8520600" cy="707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Issues</a:t>
            </a:r>
            <a:endParaRPr/>
          </a:p>
        </p:txBody>
      </p:sp>
      <p:sp>
        <p:nvSpPr>
          <p:cNvPr id="73" name="Google Shape;73;p14"/>
          <p:cNvSpPr txBox="1"/>
          <p:nvPr>
            <p:ph idx="1" type="body"/>
          </p:nvPr>
        </p:nvSpPr>
        <p:spPr>
          <a:xfrm>
            <a:off x="311700" y="1266325"/>
            <a:ext cx="8520600" cy="1191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Where are the female writers?</a:t>
            </a:r>
            <a:endParaRPr/>
          </a:p>
          <a:p>
            <a:pPr indent="0" lvl="0" marL="0" rtl="0" algn="l">
              <a:spcBef>
                <a:spcPts val="1600"/>
              </a:spcBef>
              <a:spcAft>
                <a:spcPts val="1600"/>
              </a:spcAft>
              <a:buNone/>
            </a:pPr>
            <a:r>
              <a:rPr lang="en"/>
              <a:t>Sappho was the most famous female greek poet but only fragments survive</a:t>
            </a:r>
            <a:endParaRPr/>
          </a:p>
        </p:txBody>
      </p:sp>
      <p:pic>
        <p:nvPicPr>
          <p:cNvPr id="74" name="Google Shape;74;p14"/>
          <p:cNvPicPr preferRelativeResize="0"/>
          <p:nvPr/>
        </p:nvPicPr>
        <p:blipFill>
          <a:blip r:embed="rId3">
            <a:alphaModFix/>
          </a:blip>
          <a:stretch>
            <a:fillRect/>
          </a:stretch>
        </p:blipFill>
        <p:spPr>
          <a:xfrm>
            <a:off x="614375" y="2348225"/>
            <a:ext cx="2456829" cy="2381077"/>
          </a:xfrm>
          <a:prstGeom prst="rect">
            <a:avLst/>
          </a:prstGeom>
          <a:noFill/>
          <a:ln>
            <a:noFill/>
          </a:ln>
        </p:spPr>
      </p:pic>
      <p:sp>
        <p:nvSpPr>
          <p:cNvPr id="75" name="Google Shape;75;p14"/>
          <p:cNvSpPr txBox="1"/>
          <p:nvPr/>
        </p:nvSpPr>
        <p:spPr>
          <a:xfrm>
            <a:off x="1142063" y="4729300"/>
            <a:ext cx="1555500" cy="215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a:latin typeface="Open Sans"/>
                <a:ea typeface="Open Sans"/>
                <a:cs typeface="Open Sans"/>
                <a:sym typeface="Open Sans"/>
              </a:rPr>
              <a:t>Sappho Fresco</a:t>
            </a:r>
            <a:endParaRPr>
              <a:latin typeface="Open Sans"/>
              <a:ea typeface="Open Sans"/>
              <a:cs typeface="Open Sans"/>
              <a:sym typeface="Open Sans"/>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sp>
        <p:nvSpPr>
          <p:cNvPr id="80" name="Google Shape;80;p15"/>
          <p:cNvSpPr txBox="1"/>
          <p:nvPr>
            <p:ph type="title"/>
          </p:nvPr>
        </p:nvSpPr>
        <p:spPr>
          <a:xfrm>
            <a:off x="311700" y="445025"/>
            <a:ext cx="8520600" cy="707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Argument</a:t>
            </a:r>
            <a:endParaRPr/>
          </a:p>
        </p:txBody>
      </p:sp>
      <p:sp>
        <p:nvSpPr>
          <p:cNvPr id="81" name="Google Shape;81;p15"/>
          <p:cNvSpPr txBox="1"/>
          <p:nvPr>
            <p:ph idx="1" type="body"/>
          </p:nvPr>
        </p:nvSpPr>
        <p:spPr>
          <a:xfrm>
            <a:off x="311700" y="1266325"/>
            <a:ext cx="8520600" cy="10569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en"/>
              <a:t>Sappho had a significant influence on the a whole genre of Roman poetry, namely love elegy </a:t>
            </a:r>
            <a:endParaRPr/>
          </a:p>
        </p:txBody>
      </p:sp>
      <p:pic>
        <p:nvPicPr>
          <p:cNvPr id="82" name="Google Shape;82;p15"/>
          <p:cNvPicPr preferRelativeResize="0"/>
          <p:nvPr/>
        </p:nvPicPr>
        <p:blipFill>
          <a:blip r:embed="rId3">
            <a:alphaModFix/>
          </a:blip>
          <a:stretch>
            <a:fillRect/>
          </a:stretch>
        </p:blipFill>
        <p:spPr>
          <a:xfrm>
            <a:off x="5957975" y="1971175"/>
            <a:ext cx="1714500" cy="2571750"/>
          </a:xfrm>
          <a:prstGeom prst="rect">
            <a:avLst/>
          </a:prstGeom>
          <a:noFill/>
          <a:ln>
            <a:noFill/>
          </a:ln>
        </p:spPr>
      </p:pic>
      <p:sp>
        <p:nvSpPr>
          <p:cNvPr id="83" name="Google Shape;83;p15"/>
          <p:cNvSpPr txBox="1"/>
          <p:nvPr/>
        </p:nvSpPr>
        <p:spPr>
          <a:xfrm>
            <a:off x="5957975" y="4619900"/>
            <a:ext cx="1940400" cy="308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a:latin typeface="Open Sans"/>
                <a:ea typeface="Open Sans"/>
                <a:cs typeface="Open Sans"/>
                <a:sym typeface="Open Sans"/>
              </a:rPr>
              <a:t>Sappho from Eresos</a:t>
            </a:r>
            <a:endParaRPr>
              <a:latin typeface="Open Sans"/>
              <a:ea typeface="Open Sans"/>
              <a:cs typeface="Open Sans"/>
              <a:sym typeface="Open Sans"/>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6"/>
          <p:cNvSpPr txBox="1"/>
          <p:nvPr>
            <p:ph type="title"/>
          </p:nvPr>
        </p:nvSpPr>
        <p:spPr>
          <a:xfrm>
            <a:off x="311700" y="445025"/>
            <a:ext cx="8520600" cy="707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There is evidence of women writers in the ancient world</a:t>
            </a:r>
            <a:endParaRPr/>
          </a:p>
        </p:txBody>
      </p:sp>
      <p:sp>
        <p:nvSpPr>
          <p:cNvPr id="89" name="Google Shape;89;p16"/>
          <p:cNvSpPr txBox="1"/>
          <p:nvPr>
            <p:ph idx="1" type="body"/>
          </p:nvPr>
        </p:nvSpPr>
        <p:spPr>
          <a:xfrm>
            <a:off x="311700" y="1745825"/>
            <a:ext cx="8520600" cy="825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What evidence is there?</a:t>
            </a:r>
            <a:endParaRPr/>
          </a:p>
          <a:p>
            <a:pPr indent="0" lvl="0" marL="0" rtl="0" algn="l">
              <a:spcBef>
                <a:spcPts val="1600"/>
              </a:spcBef>
              <a:spcAft>
                <a:spcPts val="0"/>
              </a:spcAft>
              <a:buNone/>
            </a:pPr>
            <a:r>
              <a:t/>
            </a:r>
            <a:endParaRPr/>
          </a:p>
          <a:p>
            <a:pPr indent="0" lvl="0" marL="0" rtl="0" algn="l">
              <a:spcBef>
                <a:spcPts val="1600"/>
              </a:spcBef>
              <a:spcAft>
                <a:spcPts val="1600"/>
              </a:spcAft>
              <a:buNone/>
            </a:pPr>
            <a:r>
              <a:t/>
            </a:r>
            <a:endParaRPr/>
          </a:p>
        </p:txBody>
      </p:sp>
      <p:pic>
        <p:nvPicPr>
          <p:cNvPr id="90" name="Google Shape;90;p16"/>
          <p:cNvPicPr preferRelativeResize="0"/>
          <p:nvPr/>
        </p:nvPicPr>
        <p:blipFill>
          <a:blip r:embed="rId3">
            <a:alphaModFix/>
          </a:blip>
          <a:stretch>
            <a:fillRect/>
          </a:stretch>
        </p:blipFill>
        <p:spPr>
          <a:xfrm>
            <a:off x="5265075" y="1830950"/>
            <a:ext cx="2826652" cy="2266975"/>
          </a:xfrm>
          <a:prstGeom prst="rect">
            <a:avLst/>
          </a:prstGeom>
          <a:noFill/>
          <a:ln>
            <a:noFill/>
          </a:ln>
        </p:spPr>
      </p:pic>
      <p:sp>
        <p:nvSpPr>
          <p:cNvPr id="91" name="Google Shape;91;p16"/>
          <p:cNvSpPr txBox="1"/>
          <p:nvPr/>
        </p:nvSpPr>
        <p:spPr>
          <a:xfrm>
            <a:off x="5908450" y="4204125"/>
            <a:ext cx="1817100" cy="23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a:latin typeface="Open Sans"/>
                <a:ea typeface="Open Sans"/>
                <a:cs typeface="Open Sans"/>
                <a:sym typeface="Open Sans"/>
              </a:rPr>
              <a:t>Sappho of Lesbos</a:t>
            </a:r>
            <a:endParaRPr>
              <a:latin typeface="Open Sans"/>
              <a:ea typeface="Open Sans"/>
              <a:cs typeface="Open Sans"/>
              <a:sym typeface="Open Sans"/>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17"/>
          <p:cNvSpPr txBox="1"/>
          <p:nvPr>
            <p:ph type="title"/>
          </p:nvPr>
        </p:nvSpPr>
        <p:spPr>
          <a:xfrm>
            <a:off x="311700" y="445025"/>
            <a:ext cx="8520600" cy="707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The surviving work of Sappho exists as fragments</a:t>
            </a:r>
            <a:endParaRPr/>
          </a:p>
        </p:txBody>
      </p:sp>
      <p:sp>
        <p:nvSpPr>
          <p:cNvPr id="97" name="Google Shape;97;p17"/>
          <p:cNvSpPr txBox="1"/>
          <p:nvPr>
            <p:ph idx="1" type="body"/>
          </p:nvPr>
        </p:nvSpPr>
        <p:spPr>
          <a:xfrm>
            <a:off x="311700" y="1266325"/>
            <a:ext cx="3030000" cy="3302700"/>
          </a:xfrm>
          <a:prstGeom prst="rect">
            <a:avLst/>
          </a:prstGeom>
        </p:spPr>
        <p:txBody>
          <a:bodyPr anchorCtr="0" anchor="t" bIns="91425" lIns="91425" spcFirstLastPara="1" rIns="91425" wrap="square" tIns="91425">
            <a:noAutofit/>
          </a:bodyPr>
          <a:lstStyle/>
          <a:p>
            <a:pPr indent="0" lvl="0" marL="0" rtl="0" algn="just">
              <a:lnSpc>
                <a:spcPct val="118181"/>
              </a:lnSpc>
              <a:spcBef>
                <a:spcPts val="0"/>
              </a:spcBef>
              <a:spcAft>
                <a:spcPts val="0"/>
              </a:spcAft>
              <a:buNone/>
            </a:pPr>
            <a:r>
              <a:rPr lang="en" sz="1100">
                <a:solidFill>
                  <a:srgbClr val="000000"/>
                </a:solidFill>
                <a:highlight>
                  <a:srgbClr val="FFFFFF"/>
                </a:highlight>
              </a:rPr>
              <a:t>“I love the sensual.</a:t>
            </a:r>
            <a:endParaRPr sz="1100">
              <a:solidFill>
                <a:srgbClr val="000000"/>
              </a:solidFill>
              <a:highlight>
                <a:srgbClr val="FFFFFF"/>
              </a:highlight>
            </a:endParaRPr>
          </a:p>
          <a:p>
            <a:pPr indent="0" lvl="0" marL="0" rtl="0" algn="just">
              <a:lnSpc>
                <a:spcPct val="118181"/>
              </a:lnSpc>
              <a:spcBef>
                <a:spcPts val="0"/>
              </a:spcBef>
              <a:spcAft>
                <a:spcPts val="0"/>
              </a:spcAft>
              <a:buNone/>
            </a:pPr>
            <a:r>
              <a:rPr lang="en" sz="1100">
                <a:solidFill>
                  <a:srgbClr val="000000"/>
                </a:solidFill>
                <a:highlight>
                  <a:srgbClr val="FFFFFF"/>
                </a:highlight>
              </a:rPr>
              <a:t>For me this</a:t>
            </a:r>
            <a:endParaRPr sz="1100">
              <a:solidFill>
                <a:srgbClr val="000000"/>
              </a:solidFill>
              <a:highlight>
                <a:srgbClr val="FFFFFF"/>
              </a:highlight>
            </a:endParaRPr>
          </a:p>
          <a:p>
            <a:pPr indent="0" lvl="0" marL="0" rtl="0" algn="just">
              <a:lnSpc>
                <a:spcPct val="118181"/>
              </a:lnSpc>
              <a:spcBef>
                <a:spcPts val="0"/>
              </a:spcBef>
              <a:spcAft>
                <a:spcPts val="0"/>
              </a:spcAft>
              <a:buNone/>
            </a:pPr>
            <a:r>
              <a:rPr lang="en" sz="1100">
                <a:solidFill>
                  <a:srgbClr val="000000"/>
                </a:solidFill>
                <a:highlight>
                  <a:srgbClr val="FFFFFF"/>
                </a:highlight>
              </a:rPr>
              <a:t>and love for the sun</a:t>
            </a:r>
            <a:endParaRPr sz="1100">
              <a:solidFill>
                <a:srgbClr val="000000"/>
              </a:solidFill>
              <a:highlight>
                <a:srgbClr val="FFFFFF"/>
              </a:highlight>
            </a:endParaRPr>
          </a:p>
          <a:p>
            <a:pPr indent="0" lvl="0" marL="0" rtl="0" algn="just">
              <a:lnSpc>
                <a:spcPct val="118181"/>
              </a:lnSpc>
              <a:spcBef>
                <a:spcPts val="0"/>
              </a:spcBef>
              <a:spcAft>
                <a:spcPts val="0"/>
              </a:spcAft>
              <a:buNone/>
            </a:pPr>
            <a:r>
              <a:rPr lang="en" sz="1100">
                <a:solidFill>
                  <a:srgbClr val="000000"/>
                </a:solidFill>
                <a:highlight>
                  <a:srgbClr val="FFFFFF"/>
                </a:highlight>
              </a:rPr>
              <a:t>has a share in brilliance and beauty”</a:t>
            </a:r>
            <a:endParaRPr sz="1100">
              <a:solidFill>
                <a:srgbClr val="000000"/>
              </a:solidFill>
              <a:highlight>
                <a:srgbClr val="FFFFFF"/>
              </a:highlight>
            </a:endParaRPr>
          </a:p>
          <a:p>
            <a:pPr indent="-298450" lvl="0" marL="457200" rtl="0" algn="just">
              <a:lnSpc>
                <a:spcPct val="118181"/>
              </a:lnSpc>
              <a:spcBef>
                <a:spcPts val="0"/>
              </a:spcBef>
              <a:spcAft>
                <a:spcPts val="0"/>
              </a:spcAft>
              <a:buClr>
                <a:srgbClr val="000000"/>
              </a:buClr>
              <a:buSzPts val="1100"/>
              <a:buChar char="-"/>
            </a:pPr>
            <a:r>
              <a:rPr lang="en" sz="1100">
                <a:solidFill>
                  <a:srgbClr val="000000"/>
                </a:solidFill>
                <a:highlight>
                  <a:srgbClr val="FFFFFF"/>
                </a:highlight>
              </a:rPr>
              <a:t>Sappho fragment 9</a:t>
            </a:r>
            <a:endParaRPr sz="1100">
              <a:solidFill>
                <a:srgbClr val="000000"/>
              </a:solidFill>
              <a:highlight>
                <a:srgbClr val="FFFFFF"/>
              </a:highlight>
            </a:endParaRPr>
          </a:p>
          <a:p>
            <a:pPr indent="0" lvl="0" marL="0" rtl="0" algn="just">
              <a:lnSpc>
                <a:spcPct val="118181"/>
              </a:lnSpc>
              <a:spcBef>
                <a:spcPts val="0"/>
              </a:spcBef>
              <a:spcAft>
                <a:spcPts val="0"/>
              </a:spcAft>
              <a:buNone/>
            </a:pPr>
            <a:r>
              <a:t/>
            </a:r>
            <a:endParaRPr sz="1100">
              <a:solidFill>
                <a:srgbClr val="000000"/>
              </a:solidFill>
              <a:highlight>
                <a:srgbClr val="FFFFFF"/>
              </a:highlight>
            </a:endParaRPr>
          </a:p>
          <a:p>
            <a:pPr indent="0" lvl="0" marL="0" rtl="0" algn="just">
              <a:lnSpc>
                <a:spcPct val="118181"/>
              </a:lnSpc>
              <a:spcBef>
                <a:spcPts val="0"/>
              </a:spcBef>
              <a:spcAft>
                <a:spcPts val="0"/>
              </a:spcAft>
              <a:buNone/>
            </a:pPr>
            <a:r>
              <a:rPr lang="en" sz="1100">
                <a:solidFill>
                  <a:srgbClr val="000000"/>
                </a:solidFill>
                <a:highlight>
                  <a:srgbClr val="FFFFFF"/>
                </a:highlight>
              </a:rPr>
              <a:t>“Again love, the limb-loosener, rattles me</a:t>
            </a:r>
            <a:endParaRPr sz="1100">
              <a:solidFill>
                <a:srgbClr val="000000"/>
              </a:solidFill>
              <a:highlight>
                <a:srgbClr val="FFFFFF"/>
              </a:highlight>
            </a:endParaRPr>
          </a:p>
          <a:p>
            <a:pPr indent="0" lvl="0" marL="0" rtl="0" algn="just">
              <a:lnSpc>
                <a:spcPct val="118181"/>
              </a:lnSpc>
              <a:spcBef>
                <a:spcPts val="0"/>
              </a:spcBef>
              <a:spcAft>
                <a:spcPts val="0"/>
              </a:spcAft>
              <a:buNone/>
            </a:pPr>
            <a:r>
              <a:rPr lang="en" sz="1100">
                <a:solidFill>
                  <a:srgbClr val="000000"/>
                </a:solidFill>
                <a:highlight>
                  <a:srgbClr val="FFFFFF"/>
                </a:highlight>
              </a:rPr>
              <a:t>bittersweet,</a:t>
            </a:r>
            <a:endParaRPr sz="1100">
              <a:solidFill>
                <a:srgbClr val="000000"/>
              </a:solidFill>
              <a:highlight>
                <a:srgbClr val="FFFFFF"/>
              </a:highlight>
            </a:endParaRPr>
          </a:p>
          <a:p>
            <a:pPr indent="0" lvl="0" marL="0" rtl="0" algn="just">
              <a:lnSpc>
                <a:spcPct val="118181"/>
              </a:lnSpc>
              <a:spcBef>
                <a:spcPts val="0"/>
              </a:spcBef>
              <a:spcAft>
                <a:spcPts val="0"/>
              </a:spcAft>
              <a:buNone/>
            </a:pPr>
            <a:r>
              <a:rPr lang="en" sz="1100">
                <a:solidFill>
                  <a:srgbClr val="000000"/>
                </a:solidFill>
                <a:highlight>
                  <a:srgbClr val="FFFFFF"/>
                </a:highlight>
              </a:rPr>
              <a:t>irresistible,</a:t>
            </a:r>
            <a:endParaRPr sz="1100">
              <a:solidFill>
                <a:srgbClr val="000000"/>
              </a:solidFill>
              <a:highlight>
                <a:srgbClr val="FFFFFF"/>
              </a:highlight>
            </a:endParaRPr>
          </a:p>
          <a:p>
            <a:pPr indent="0" lvl="0" marL="0" rtl="0" algn="just">
              <a:lnSpc>
                <a:spcPct val="118181"/>
              </a:lnSpc>
              <a:spcBef>
                <a:spcPts val="0"/>
              </a:spcBef>
              <a:spcAft>
                <a:spcPts val="0"/>
              </a:spcAft>
              <a:buNone/>
            </a:pPr>
            <a:r>
              <a:rPr lang="en" sz="1100">
                <a:solidFill>
                  <a:srgbClr val="000000"/>
                </a:solidFill>
                <a:highlight>
                  <a:srgbClr val="FFFFFF"/>
                </a:highlight>
              </a:rPr>
              <a:t>a crawling beast.”</a:t>
            </a:r>
            <a:endParaRPr sz="1100">
              <a:solidFill>
                <a:srgbClr val="000000"/>
              </a:solidFill>
              <a:highlight>
                <a:srgbClr val="FFFFFF"/>
              </a:highlight>
            </a:endParaRPr>
          </a:p>
          <a:p>
            <a:pPr indent="-298450" lvl="0" marL="457200" rtl="0" algn="just">
              <a:lnSpc>
                <a:spcPct val="118181"/>
              </a:lnSpc>
              <a:spcBef>
                <a:spcPts val="0"/>
              </a:spcBef>
              <a:spcAft>
                <a:spcPts val="0"/>
              </a:spcAft>
              <a:buClr>
                <a:srgbClr val="000000"/>
              </a:buClr>
              <a:buSzPts val="1100"/>
              <a:buChar char="-"/>
            </a:pPr>
            <a:r>
              <a:rPr lang="en" sz="1100">
                <a:solidFill>
                  <a:srgbClr val="000000"/>
                </a:solidFill>
                <a:highlight>
                  <a:srgbClr val="FFFFFF"/>
                </a:highlight>
              </a:rPr>
              <a:t>Sappho fragment 15</a:t>
            </a:r>
            <a:endParaRPr sz="1100">
              <a:solidFill>
                <a:srgbClr val="000000"/>
              </a:solidFill>
              <a:highlight>
                <a:srgbClr val="FFFFFF"/>
              </a:highlight>
            </a:endParaRPr>
          </a:p>
          <a:p>
            <a:pPr indent="0" lvl="0" marL="0" rtl="0" algn="just">
              <a:lnSpc>
                <a:spcPct val="118181"/>
              </a:lnSpc>
              <a:spcBef>
                <a:spcPts val="0"/>
              </a:spcBef>
              <a:spcAft>
                <a:spcPts val="0"/>
              </a:spcAft>
              <a:buNone/>
            </a:pPr>
            <a:r>
              <a:t/>
            </a:r>
            <a:endParaRPr sz="1100">
              <a:solidFill>
                <a:srgbClr val="000000"/>
              </a:solidFill>
              <a:highlight>
                <a:srgbClr val="FFFFFF"/>
              </a:highlight>
            </a:endParaRPr>
          </a:p>
          <a:p>
            <a:pPr indent="0" lvl="0" marL="0" rtl="0" algn="just">
              <a:lnSpc>
                <a:spcPct val="118181"/>
              </a:lnSpc>
              <a:spcBef>
                <a:spcPts val="0"/>
              </a:spcBef>
              <a:spcAft>
                <a:spcPts val="0"/>
              </a:spcAft>
              <a:buNone/>
            </a:pPr>
            <a:r>
              <a:rPr lang="en" sz="1100">
                <a:solidFill>
                  <a:srgbClr val="000000"/>
                </a:solidFill>
                <a:highlight>
                  <a:srgbClr val="FFFFFF"/>
                </a:highlight>
              </a:rPr>
              <a:t>“Sweet mother, I can’t do my weaving—</a:t>
            </a:r>
            <a:endParaRPr sz="1100">
              <a:solidFill>
                <a:srgbClr val="000000"/>
              </a:solidFill>
              <a:highlight>
                <a:srgbClr val="FFFFFF"/>
              </a:highlight>
            </a:endParaRPr>
          </a:p>
          <a:p>
            <a:pPr indent="0" lvl="0" marL="0" rtl="0" algn="just">
              <a:lnSpc>
                <a:spcPct val="118181"/>
              </a:lnSpc>
              <a:spcBef>
                <a:spcPts val="0"/>
              </a:spcBef>
              <a:spcAft>
                <a:spcPts val="0"/>
              </a:spcAft>
              <a:buNone/>
            </a:pPr>
            <a:r>
              <a:rPr lang="en" sz="1100">
                <a:solidFill>
                  <a:srgbClr val="000000"/>
                </a:solidFill>
                <a:highlight>
                  <a:srgbClr val="FFFFFF"/>
                </a:highlight>
              </a:rPr>
              <a:t>Aphrodite has crushed me with desire</a:t>
            </a:r>
            <a:endParaRPr sz="1100">
              <a:solidFill>
                <a:srgbClr val="000000"/>
              </a:solidFill>
              <a:highlight>
                <a:srgbClr val="FFFFFF"/>
              </a:highlight>
            </a:endParaRPr>
          </a:p>
          <a:p>
            <a:pPr indent="0" lvl="0" marL="0" rtl="0" algn="just">
              <a:lnSpc>
                <a:spcPct val="118181"/>
              </a:lnSpc>
              <a:spcBef>
                <a:spcPts val="0"/>
              </a:spcBef>
              <a:spcAft>
                <a:spcPts val="0"/>
              </a:spcAft>
              <a:buNone/>
            </a:pPr>
            <a:r>
              <a:rPr lang="en" sz="1100">
                <a:solidFill>
                  <a:srgbClr val="000000"/>
                </a:solidFill>
                <a:highlight>
                  <a:srgbClr val="FFFFFF"/>
                </a:highlight>
              </a:rPr>
              <a:t>for a tender youth.”</a:t>
            </a:r>
            <a:endParaRPr sz="1100">
              <a:solidFill>
                <a:srgbClr val="000000"/>
              </a:solidFill>
              <a:highlight>
                <a:srgbClr val="FFFFFF"/>
              </a:highlight>
            </a:endParaRPr>
          </a:p>
          <a:p>
            <a:pPr indent="-298450" lvl="0" marL="457200" rtl="0" algn="just">
              <a:lnSpc>
                <a:spcPct val="118181"/>
              </a:lnSpc>
              <a:spcBef>
                <a:spcPts val="0"/>
              </a:spcBef>
              <a:spcAft>
                <a:spcPts val="0"/>
              </a:spcAft>
              <a:buClr>
                <a:srgbClr val="000000"/>
              </a:buClr>
              <a:buSzPts val="1100"/>
              <a:buChar char="-"/>
            </a:pPr>
            <a:r>
              <a:rPr lang="en" sz="1100">
                <a:solidFill>
                  <a:srgbClr val="000000"/>
                </a:solidFill>
                <a:highlight>
                  <a:srgbClr val="FFFFFF"/>
                </a:highlight>
              </a:rPr>
              <a:t>Sappho fragment 22</a:t>
            </a:r>
            <a:endParaRPr sz="1100">
              <a:solidFill>
                <a:srgbClr val="000000"/>
              </a:solidFill>
              <a:highlight>
                <a:srgbClr val="FFFFFF"/>
              </a:highlight>
            </a:endParaRPr>
          </a:p>
          <a:p>
            <a:pPr indent="0" lvl="0" marL="0" rtl="0" algn="just">
              <a:lnSpc>
                <a:spcPct val="118181"/>
              </a:lnSpc>
              <a:spcBef>
                <a:spcPts val="0"/>
              </a:spcBef>
              <a:spcAft>
                <a:spcPts val="0"/>
              </a:spcAft>
              <a:buNone/>
            </a:pPr>
            <a:r>
              <a:t/>
            </a:r>
            <a:endParaRPr sz="1100">
              <a:solidFill>
                <a:srgbClr val="000000"/>
              </a:solidFill>
              <a:highlight>
                <a:srgbClr val="FFFFFF"/>
              </a:highlight>
            </a:endParaRPr>
          </a:p>
          <a:p>
            <a:pPr indent="0" lvl="0" marL="0" rtl="0" algn="just">
              <a:lnSpc>
                <a:spcPct val="118181"/>
              </a:lnSpc>
              <a:spcBef>
                <a:spcPts val="0"/>
              </a:spcBef>
              <a:spcAft>
                <a:spcPts val="0"/>
              </a:spcAft>
              <a:buNone/>
            </a:pPr>
            <a:r>
              <a:t/>
            </a:r>
            <a:endParaRPr sz="1100">
              <a:solidFill>
                <a:srgbClr val="000000"/>
              </a:solidFill>
              <a:highlight>
                <a:srgbClr val="FFFFFF"/>
              </a:highlight>
            </a:endParaRPr>
          </a:p>
          <a:p>
            <a:pPr indent="0" lvl="0" marL="0" rtl="0" algn="l">
              <a:spcBef>
                <a:spcPts val="0"/>
              </a:spcBef>
              <a:spcAft>
                <a:spcPts val="1600"/>
              </a:spcAft>
              <a:buNone/>
            </a:pPr>
            <a:r>
              <a:t/>
            </a:r>
            <a:endParaRPr/>
          </a:p>
        </p:txBody>
      </p:sp>
      <p:sp>
        <p:nvSpPr>
          <p:cNvPr id="98" name="Google Shape;98;p17"/>
          <p:cNvSpPr txBox="1"/>
          <p:nvPr/>
        </p:nvSpPr>
        <p:spPr>
          <a:xfrm>
            <a:off x="4019325" y="1308975"/>
            <a:ext cx="862500" cy="3172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latin typeface="Open Sans"/>
              <a:ea typeface="Open Sans"/>
              <a:cs typeface="Open Sans"/>
              <a:sym typeface="Open Sans"/>
            </a:endParaRPr>
          </a:p>
        </p:txBody>
      </p:sp>
      <p:sp>
        <p:nvSpPr>
          <p:cNvPr id="99" name="Google Shape;99;p17"/>
          <p:cNvSpPr txBox="1"/>
          <p:nvPr/>
        </p:nvSpPr>
        <p:spPr>
          <a:xfrm>
            <a:off x="4342700" y="1152425"/>
            <a:ext cx="3772800" cy="3707700"/>
          </a:xfrm>
          <a:prstGeom prst="rect">
            <a:avLst/>
          </a:prstGeom>
          <a:noFill/>
          <a:ln>
            <a:noFill/>
          </a:ln>
        </p:spPr>
        <p:txBody>
          <a:bodyPr anchorCtr="0" anchor="t" bIns="91425" lIns="91425" spcFirstLastPara="1" rIns="91425" wrap="square" tIns="91425">
            <a:noAutofit/>
          </a:bodyPr>
          <a:lstStyle/>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Honestly, I wish I were dead.</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Weeping many tears, she left me and said,</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“Alas, how terribly we suffer, Sappho.</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I really leave you against my will.”</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 </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And I answered: “Farewell, go and remember me.</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You know how we cared for you.</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 </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If not, I would remind you</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 ...of our wonderful times.</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 </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For by my side you put on</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many wreaths of roses</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and garlands of flowers</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around your soft neck.</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 </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And with precious and royal perfume</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you anointed yourself.</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 </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On soft beds you satisfied your passion.</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 </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And there was no dance,</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no holy place</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rPr lang="en" sz="800">
                <a:highlight>
                  <a:srgbClr val="FFFFFF"/>
                </a:highlight>
                <a:latin typeface="Open Sans"/>
                <a:ea typeface="Open Sans"/>
                <a:cs typeface="Open Sans"/>
                <a:sym typeface="Open Sans"/>
              </a:rPr>
              <a:t>from which we were absent.”</a:t>
            </a:r>
            <a:endParaRPr sz="800">
              <a:highlight>
                <a:srgbClr val="FFFFFF"/>
              </a:highlight>
              <a:latin typeface="Open Sans"/>
              <a:ea typeface="Open Sans"/>
              <a:cs typeface="Open Sans"/>
              <a:sym typeface="Open Sans"/>
            </a:endParaRPr>
          </a:p>
          <a:p>
            <a:pPr indent="0" lvl="0" marL="0" rtl="0" algn="just">
              <a:lnSpc>
                <a:spcPct val="118181"/>
              </a:lnSpc>
              <a:spcBef>
                <a:spcPts val="0"/>
              </a:spcBef>
              <a:spcAft>
                <a:spcPts val="0"/>
              </a:spcAft>
              <a:buNone/>
            </a:pPr>
            <a:r>
              <a:t/>
            </a:r>
            <a:endParaRPr sz="800">
              <a:highlight>
                <a:srgbClr val="FFFFFF"/>
              </a:highlight>
              <a:latin typeface="Open Sans"/>
              <a:ea typeface="Open Sans"/>
              <a:cs typeface="Open Sans"/>
              <a:sym typeface="Open Sans"/>
            </a:endParaRPr>
          </a:p>
          <a:p>
            <a:pPr indent="-279400" lvl="0" marL="457200" rtl="0" algn="just">
              <a:lnSpc>
                <a:spcPct val="118181"/>
              </a:lnSpc>
              <a:spcBef>
                <a:spcPts val="0"/>
              </a:spcBef>
              <a:spcAft>
                <a:spcPts val="0"/>
              </a:spcAft>
              <a:buSzPts val="800"/>
              <a:buFont typeface="Open Sans"/>
              <a:buChar char="-"/>
            </a:pPr>
            <a:r>
              <a:rPr lang="en" sz="800">
                <a:highlight>
                  <a:srgbClr val="FFFFFF"/>
                </a:highlight>
                <a:latin typeface="Open Sans"/>
                <a:ea typeface="Open Sans"/>
                <a:cs typeface="Open Sans"/>
                <a:sym typeface="Open Sans"/>
              </a:rPr>
              <a:t>Sappho fragment 19</a:t>
            </a:r>
            <a:endParaRPr sz="800">
              <a:highlight>
                <a:srgbClr val="FFFFFF"/>
              </a:highlight>
              <a:latin typeface="Open Sans"/>
              <a:ea typeface="Open Sans"/>
              <a:cs typeface="Open Sans"/>
              <a:sym typeface="Open Sans"/>
            </a:endParaRPr>
          </a:p>
          <a:p>
            <a:pPr indent="0" lvl="0" marL="0" rtl="0" algn="l">
              <a:spcBef>
                <a:spcPts val="0"/>
              </a:spcBef>
              <a:spcAft>
                <a:spcPts val="0"/>
              </a:spcAft>
              <a:buNone/>
            </a:pPr>
            <a:r>
              <a:t/>
            </a:r>
            <a:endParaRPr>
              <a:latin typeface="Open Sans"/>
              <a:ea typeface="Open Sans"/>
              <a:cs typeface="Open Sans"/>
              <a:sym typeface="Open Sans"/>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8"/>
          <p:cNvSpPr txBox="1"/>
          <p:nvPr>
            <p:ph type="title"/>
          </p:nvPr>
        </p:nvSpPr>
        <p:spPr>
          <a:xfrm>
            <a:off x="311700" y="445025"/>
            <a:ext cx="8520600" cy="707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Ancient Critique of Sappho attests to her influence</a:t>
            </a:r>
            <a:endParaRPr/>
          </a:p>
        </p:txBody>
      </p:sp>
      <p:sp>
        <p:nvSpPr>
          <p:cNvPr id="105" name="Google Shape;105;p18"/>
          <p:cNvSpPr txBox="1"/>
          <p:nvPr>
            <p:ph idx="1" type="body"/>
          </p:nvPr>
        </p:nvSpPr>
        <p:spPr>
          <a:xfrm>
            <a:off x="311700" y="1606800"/>
            <a:ext cx="8520600" cy="1929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300">
                <a:solidFill>
                  <a:srgbClr val="000000"/>
                </a:solidFill>
                <a:highlight>
                  <a:srgbClr val="FFFFFF"/>
                </a:highlight>
              </a:rPr>
              <a:t>“How nearly did I see the kingdom of dusky Proserpina and Aeacus passing judgement and the seats set aside for the pious and Sappho complaining on her Aeolian lyre about the girls of Lesbos, and you, Alcaeus, singing in grander mode with your golden plectrum of the hardships at sea, the hardships of exile, and the hardships of war. The ghosts marvel at both of them as they sing songs worthy of reverend silence, but the dense mob, standing shoulder to shoulder, pay more attention to the fights and stories of tyrants banished.”</a:t>
            </a:r>
            <a:endParaRPr sz="1300">
              <a:solidFill>
                <a:srgbClr val="000000"/>
              </a:solidFill>
              <a:highlight>
                <a:srgbClr val="FFFFFF"/>
              </a:highlight>
            </a:endParaRPr>
          </a:p>
          <a:p>
            <a:pPr indent="0" lvl="0" marL="0" rtl="0" algn="ctr">
              <a:spcBef>
                <a:spcPts val="1600"/>
              </a:spcBef>
              <a:spcAft>
                <a:spcPts val="1600"/>
              </a:spcAft>
              <a:buNone/>
            </a:pPr>
            <a:r>
              <a:rPr lang="en" sz="1300">
                <a:solidFill>
                  <a:srgbClr val="000000"/>
                </a:solidFill>
                <a:highlight>
                  <a:srgbClr val="FFFFFF"/>
                </a:highlight>
              </a:rPr>
              <a:t>Hor. </a:t>
            </a:r>
            <a:r>
              <a:rPr i="1" lang="en" sz="1300">
                <a:solidFill>
                  <a:srgbClr val="000000"/>
                </a:solidFill>
                <a:highlight>
                  <a:srgbClr val="FFFFFF"/>
                </a:highlight>
              </a:rPr>
              <a:t>Carm</a:t>
            </a:r>
            <a:r>
              <a:rPr lang="en" sz="1300">
                <a:solidFill>
                  <a:srgbClr val="000000"/>
                </a:solidFill>
                <a:highlight>
                  <a:srgbClr val="FFFFFF"/>
                </a:highlight>
              </a:rPr>
              <a:t>. 2.13.21–32</a:t>
            </a:r>
            <a:endParaRPr sz="1300">
              <a:solidFill>
                <a:srgbClr val="000000"/>
              </a:solidFill>
              <a:highlight>
                <a:srgbClr val="FFFFFF"/>
              </a:highlight>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19"/>
          <p:cNvSpPr txBox="1"/>
          <p:nvPr>
            <p:ph type="title"/>
          </p:nvPr>
        </p:nvSpPr>
        <p:spPr>
          <a:xfrm>
            <a:off x="311700" y="445025"/>
            <a:ext cx="8520600" cy="707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Sappho’s influence on Horace</a:t>
            </a:r>
            <a:endParaRPr/>
          </a:p>
        </p:txBody>
      </p:sp>
      <p:sp>
        <p:nvSpPr>
          <p:cNvPr id="111" name="Google Shape;111;p19"/>
          <p:cNvSpPr txBox="1"/>
          <p:nvPr>
            <p:ph idx="1" type="body"/>
          </p:nvPr>
        </p:nvSpPr>
        <p:spPr>
          <a:xfrm>
            <a:off x="750600" y="1566450"/>
            <a:ext cx="8081700" cy="2010600"/>
          </a:xfrm>
          <a:prstGeom prst="rect">
            <a:avLst/>
          </a:prstGeom>
        </p:spPr>
        <p:txBody>
          <a:bodyPr anchorCtr="0" anchor="t" bIns="91425" lIns="91425" spcFirstLastPara="1" rIns="91425" wrap="square" tIns="91425">
            <a:noAutofit/>
          </a:bodyPr>
          <a:lstStyle/>
          <a:p>
            <a:pPr indent="0" lvl="0" marL="0" marR="431800" rtl="0" algn="ctr">
              <a:spcBef>
                <a:spcPts val="0"/>
              </a:spcBef>
              <a:spcAft>
                <a:spcPts val="0"/>
              </a:spcAft>
              <a:buNone/>
            </a:pPr>
            <a:r>
              <a:rPr lang="en" sz="1500">
                <a:solidFill>
                  <a:srgbClr val="000000"/>
                </a:solidFill>
                <a:highlight>
                  <a:srgbClr val="FFFFFF"/>
                </a:highlight>
                <a:latin typeface="Georgia"/>
                <a:ea typeface="Georgia"/>
                <a:cs typeface="Georgia"/>
                <a:sym typeface="Georgia"/>
              </a:rPr>
              <a:t>“There your nose will breathe abundant incense, and you will take delight in the music of the lyre and the Berecynthian flute, and the pipe too will not be absent; there, twice each day, boys and tender maidens will in triple time beat the ground with their shining white feet, in the Salian fashion, as they celebrate your divinity.”</a:t>
            </a:r>
            <a:endParaRPr sz="1500">
              <a:solidFill>
                <a:srgbClr val="000000"/>
              </a:solidFill>
              <a:highlight>
                <a:srgbClr val="FFFFFF"/>
              </a:highlight>
              <a:latin typeface="Georgia"/>
              <a:ea typeface="Georgia"/>
              <a:cs typeface="Georgia"/>
              <a:sym typeface="Georgia"/>
            </a:endParaRPr>
          </a:p>
          <a:p>
            <a:pPr indent="0" lvl="0" marL="190500" marR="190500" rtl="0" algn="ctr">
              <a:spcBef>
                <a:spcPts val="3300"/>
              </a:spcBef>
              <a:spcAft>
                <a:spcPts val="0"/>
              </a:spcAft>
              <a:buNone/>
            </a:pPr>
            <a:r>
              <a:rPr lang="en" sz="1500">
                <a:solidFill>
                  <a:srgbClr val="000000"/>
                </a:solidFill>
                <a:highlight>
                  <a:srgbClr val="FFFFFF"/>
                </a:highlight>
                <a:latin typeface="Georgia"/>
                <a:ea typeface="Georgia"/>
                <a:cs typeface="Georgia"/>
                <a:sym typeface="Georgia"/>
              </a:rPr>
              <a:t>Hor. </a:t>
            </a:r>
            <a:r>
              <a:rPr i="1" lang="en" sz="1500">
                <a:solidFill>
                  <a:srgbClr val="000000"/>
                </a:solidFill>
                <a:highlight>
                  <a:srgbClr val="FFFFFF"/>
                </a:highlight>
                <a:latin typeface="Georgia"/>
                <a:ea typeface="Georgia"/>
                <a:cs typeface="Georgia"/>
                <a:sym typeface="Georgia"/>
              </a:rPr>
              <a:t>Carm</a:t>
            </a:r>
            <a:r>
              <a:rPr lang="en" sz="1500">
                <a:solidFill>
                  <a:srgbClr val="000000"/>
                </a:solidFill>
                <a:highlight>
                  <a:srgbClr val="FFFFFF"/>
                </a:highlight>
                <a:latin typeface="Georgia"/>
                <a:ea typeface="Georgia"/>
                <a:cs typeface="Georgia"/>
                <a:sym typeface="Georgia"/>
              </a:rPr>
              <a:t>. 4.1.21–8</a:t>
            </a:r>
            <a:endParaRPr sz="1500">
              <a:solidFill>
                <a:srgbClr val="000000"/>
              </a:solidFill>
              <a:highlight>
                <a:srgbClr val="FFFFFF"/>
              </a:highlight>
              <a:latin typeface="Georgia"/>
              <a:ea typeface="Georgia"/>
              <a:cs typeface="Georgia"/>
              <a:sym typeface="Georgia"/>
            </a:endParaRPr>
          </a:p>
          <a:p>
            <a:pPr indent="0" lvl="0" marL="0" marR="431800" rtl="0" algn="l">
              <a:spcBef>
                <a:spcPts val="2200"/>
              </a:spcBef>
              <a:spcAft>
                <a:spcPts val="0"/>
              </a:spcAft>
              <a:buNone/>
            </a:pPr>
            <a:r>
              <a:t/>
            </a:r>
            <a:endParaRPr sz="1000">
              <a:solidFill>
                <a:schemeClr val="dk1"/>
              </a:solidFill>
              <a:highlight>
                <a:srgbClr val="FFFFFF"/>
              </a:highlight>
              <a:latin typeface="Georgia"/>
              <a:ea typeface="Georgia"/>
              <a:cs typeface="Georgia"/>
              <a:sym typeface="Georgia"/>
            </a:endParaRPr>
          </a:p>
          <a:p>
            <a:pPr indent="0" lvl="0" marL="0" rtl="0" algn="l">
              <a:spcBef>
                <a:spcPts val="3300"/>
              </a:spcBef>
              <a:spcAft>
                <a:spcPts val="0"/>
              </a:spcAft>
              <a:buNone/>
            </a:pPr>
            <a:r>
              <a:t/>
            </a:r>
            <a:endParaRPr/>
          </a:p>
          <a:p>
            <a:pPr indent="0" lvl="0" marL="0" rtl="0" algn="l">
              <a:spcBef>
                <a:spcPts val="1600"/>
              </a:spcBef>
              <a:spcAft>
                <a:spcPts val="1600"/>
              </a:spcAft>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20"/>
          <p:cNvSpPr txBox="1"/>
          <p:nvPr>
            <p:ph type="title"/>
          </p:nvPr>
        </p:nvSpPr>
        <p:spPr>
          <a:xfrm>
            <a:off x="311700" y="445025"/>
            <a:ext cx="8520600" cy="707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Sappho’s Influence on Ovid</a:t>
            </a:r>
            <a:endParaRPr/>
          </a:p>
        </p:txBody>
      </p:sp>
      <p:sp>
        <p:nvSpPr>
          <p:cNvPr id="117" name="Google Shape;117;p20"/>
          <p:cNvSpPr txBox="1"/>
          <p:nvPr>
            <p:ph idx="1" type="body"/>
          </p:nvPr>
        </p:nvSpPr>
        <p:spPr>
          <a:xfrm>
            <a:off x="513150" y="1412100"/>
            <a:ext cx="8520600" cy="2319300"/>
          </a:xfrm>
          <a:prstGeom prst="rect">
            <a:avLst/>
          </a:prstGeom>
        </p:spPr>
        <p:txBody>
          <a:bodyPr anchorCtr="0" anchor="t" bIns="91425" lIns="91425" spcFirstLastPara="1" rIns="91425" wrap="square" tIns="91425">
            <a:noAutofit/>
          </a:bodyPr>
          <a:lstStyle/>
          <a:p>
            <a:pPr indent="0" lvl="0" marL="0" marR="431800" rtl="0" algn="ctr">
              <a:spcBef>
                <a:spcPts val="0"/>
              </a:spcBef>
              <a:spcAft>
                <a:spcPts val="0"/>
              </a:spcAft>
              <a:buNone/>
            </a:pPr>
            <a:r>
              <a:rPr lang="en" sz="1500">
                <a:solidFill>
                  <a:srgbClr val="000000"/>
                </a:solidFill>
                <a:highlight>
                  <a:srgbClr val="FFFFFF"/>
                </a:highlight>
                <a:latin typeface="Georgia"/>
                <a:ea typeface="Georgia"/>
                <a:cs typeface="Georgia"/>
                <a:sym typeface="Georgia"/>
              </a:rPr>
              <a:t>“What wonder if the age of first down has carried me away, and the years that a man can love? I feared that you, Aurora, would steal him in Cephalus’ place—and so you would do, but that your first prey holds you still. If Phoebe, who beholds all things, beholds him, it will be Phaon she bids continue in his sleep; him Venus would have carried to the skies in her ivory car, but that she knows he might charm even her Mars.”</a:t>
            </a:r>
            <a:endParaRPr sz="1500">
              <a:solidFill>
                <a:srgbClr val="000000"/>
              </a:solidFill>
              <a:highlight>
                <a:srgbClr val="FFFFFF"/>
              </a:highlight>
              <a:latin typeface="Georgia"/>
              <a:ea typeface="Georgia"/>
              <a:cs typeface="Georgia"/>
              <a:sym typeface="Georgia"/>
            </a:endParaRPr>
          </a:p>
          <a:p>
            <a:pPr indent="0" lvl="0" marL="190500" marR="190500" rtl="0" algn="ctr">
              <a:spcBef>
                <a:spcPts val="3300"/>
              </a:spcBef>
              <a:spcAft>
                <a:spcPts val="0"/>
              </a:spcAft>
              <a:buNone/>
            </a:pPr>
            <a:r>
              <a:rPr lang="en" sz="1500">
                <a:solidFill>
                  <a:srgbClr val="000000"/>
                </a:solidFill>
                <a:highlight>
                  <a:srgbClr val="FFFFFF"/>
                </a:highlight>
                <a:latin typeface="Georgia"/>
                <a:ea typeface="Georgia"/>
                <a:cs typeface="Georgia"/>
                <a:sym typeface="Georgia"/>
              </a:rPr>
              <a:t>Ov. </a:t>
            </a:r>
            <a:r>
              <a:rPr i="1" lang="en" sz="1500">
                <a:solidFill>
                  <a:srgbClr val="000000"/>
                </a:solidFill>
                <a:highlight>
                  <a:srgbClr val="FFFFFF"/>
                </a:highlight>
                <a:latin typeface="Georgia"/>
                <a:ea typeface="Georgia"/>
                <a:cs typeface="Georgia"/>
                <a:sym typeface="Georgia"/>
              </a:rPr>
              <a:t>Her</a:t>
            </a:r>
            <a:r>
              <a:rPr lang="en" sz="1500">
                <a:solidFill>
                  <a:srgbClr val="000000"/>
                </a:solidFill>
                <a:highlight>
                  <a:srgbClr val="FFFFFF"/>
                </a:highlight>
                <a:latin typeface="Georgia"/>
                <a:ea typeface="Georgia"/>
                <a:cs typeface="Georgia"/>
                <a:sym typeface="Georgia"/>
              </a:rPr>
              <a:t>. 15.87–92</a:t>
            </a:r>
            <a:endParaRPr sz="1500">
              <a:solidFill>
                <a:srgbClr val="000000"/>
              </a:solidFill>
              <a:highlight>
                <a:srgbClr val="FFFFFF"/>
              </a:highlight>
              <a:latin typeface="Georgia"/>
              <a:ea typeface="Georgia"/>
              <a:cs typeface="Georgia"/>
              <a:sym typeface="Georgia"/>
            </a:endParaRPr>
          </a:p>
          <a:p>
            <a:pPr indent="0" lvl="0" marL="0" rtl="0" algn="l">
              <a:spcBef>
                <a:spcPts val="2200"/>
              </a:spcBef>
              <a:spcAft>
                <a:spcPts val="1600"/>
              </a:spcAft>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21"/>
          <p:cNvSpPr txBox="1"/>
          <p:nvPr>
            <p:ph type="title"/>
          </p:nvPr>
        </p:nvSpPr>
        <p:spPr>
          <a:xfrm>
            <a:off x="311700" y="445025"/>
            <a:ext cx="8520600" cy="707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Roman reception of Sappho can be read through references made to her work through the works of Roman poets</a:t>
            </a:r>
            <a:endParaRPr/>
          </a:p>
        </p:txBody>
      </p:sp>
      <p:sp>
        <p:nvSpPr>
          <p:cNvPr id="123" name="Google Shape;123;p21"/>
          <p:cNvSpPr txBox="1"/>
          <p:nvPr>
            <p:ph idx="1" type="body"/>
          </p:nvPr>
        </p:nvSpPr>
        <p:spPr>
          <a:xfrm>
            <a:off x="311700" y="2323300"/>
            <a:ext cx="8520600" cy="1141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How important is her influence on love elegy?</a:t>
            </a:r>
            <a:endParaRPr/>
          </a:p>
          <a:p>
            <a:pPr indent="0" lvl="0" marL="0" rtl="0" algn="l">
              <a:spcBef>
                <a:spcPts val="1600"/>
              </a:spcBef>
              <a:spcAft>
                <a:spcPts val="0"/>
              </a:spcAft>
              <a:buNone/>
            </a:pPr>
            <a:r>
              <a:rPr lang="en"/>
              <a:t>Was her influence overtly praised in the Roman world?</a:t>
            </a:r>
            <a:endParaRPr/>
          </a:p>
          <a:p>
            <a:pPr indent="0" lvl="0" marL="0" rtl="0" algn="l">
              <a:spcBef>
                <a:spcPts val="1600"/>
              </a:spcBef>
              <a:spcAft>
                <a:spcPts val="1600"/>
              </a:spcAft>
              <a:buClr>
                <a:schemeClr val="dk1"/>
              </a:buClr>
              <a:buSzPts val="1100"/>
              <a:buFont typeface="Arial"/>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22"/>
          <p:cNvSpPr txBox="1"/>
          <p:nvPr>
            <p:ph type="title"/>
          </p:nvPr>
        </p:nvSpPr>
        <p:spPr>
          <a:xfrm>
            <a:off x="311700" y="445025"/>
            <a:ext cx="8520600" cy="707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To Conclude,</a:t>
            </a:r>
            <a:endParaRPr/>
          </a:p>
        </p:txBody>
      </p:sp>
      <p:sp>
        <p:nvSpPr>
          <p:cNvPr id="129" name="Google Shape;129;p22"/>
          <p:cNvSpPr txBox="1"/>
          <p:nvPr>
            <p:ph idx="1" type="body"/>
          </p:nvPr>
        </p:nvSpPr>
        <p:spPr>
          <a:xfrm>
            <a:off x="311700" y="1266325"/>
            <a:ext cx="8520600" cy="330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Even though we only have fragments of her work, her influence in Roman poetry shows us the impact she made and her significance as a poet.</a:t>
            </a:r>
            <a:endParaRPr/>
          </a:p>
          <a:p>
            <a:pPr indent="0" lvl="0" marL="0" rtl="0" algn="l">
              <a:spcBef>
                <a:spcPts val="1600"/>
              </a:spcBef>
              <a:spcAft>
                <a:spcPts val="0"/>
              </a:spcAft>
              <a:buNone/>
            </a:pPr>
            <a:r>
              <a:rPr lang="en"/>
              <a:t>The difference in writing is appropriate - her experiences were different to men’s</a:t>
            </a:r>
            <a:endParaRPr/>
          </a:p>
          <a:p>
            <a:pPr indent="0" lvl="0" marL="0" rtl="0" algn="l">
              <a:spcBef>
                <a:spcPts val="1600"/>
              </a:spcBef>
              <a:spcAft>
                <a:spcPts val="0"/>
              </a:spcAft>
              <a:buNone/>
            </a:pPr>
            <a:r>
              <a:rPr lang="en"/>
              <a:t>Her skill was clearly recognised - this opened up a new genre of themes in poetry</a:t>
            </a:r>
            <a:endParaRPr/>
          </a:p>
          <a:p>
            <a:pPr indent="0" lvl="0" marL="0" rtl="0" algn="l">
              <a:spcBef>
                <a:spcPts val="1600"/>
              </a:spcBef>
              <a:spcAft>
                <a:spcPts val="1600"/>
              </a:spcAft>
              <a:buNone/>
            </a:pPr>
            <a:r>
              <a:rPr lang="en"/>
              <a:t>We don’t know the exact influence but we can follow the threads of her work through the works of important Roman elegists</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23"/>
          <p:cNvSpPr txBox="1"/>
          <p:nvPr>
            <p:ph type="title"/>
          </p:nvPr>
        </p:nvSpPr>
        <p:spPr>
          <a:xfrm>
            <a:off x="311700" y="445025"/>
            <a:ext cx="8520600" cy="707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Bibliography</a:t>
            </a:r>
            <a:endParaRPr/>
          </a:p>
        </p:txBody>
      </p:sp>
      <p:sp>
        <p:nvSpPr>
          <p:cNvPr id="135" name="Google Shape;135;p23"/>
          <p:cNvSpPr txBox="1"/>
          <p:nvPr>
            <p:ph idx="1" type="body"/>
          </p:nvPr>
        </p:nvSpPr>
        <p:spPr>
          <a:xfrm>
            <a:off x="311700" y="1266325"/>
            <a:ext cx="8520600" cy="330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000"/>
              <a:t>Hunter, R. (2019) ‘Sappho and Latin Poetry’, in Thorsen, T. and Harrison, S., </a:t>
            </a:r>
            <a:r>
              <a:rPr i="1" lang="en" sz="1000"/>
              <a:t>Roman Receptions of Sappho, </a:t>
            </a:r>
            <a:r>
              <a:rPr lang="en" sz="1000"/>
              <a:t>London: Oxford University Press</a:t>
            </a:r>
            <a:endParaRPr sz="1000"/>
          </a:p>
          <a:p>
            <a:pPr indent="0" lvl="0" marL="0" rtl="0" algn="l">
              <a:spcBef>
                <a:spcPts val="1600"/>
              </a:spcBef>
              <a:spcAft>
                <a:spcPts val="0"/>
              </a:spcAft>
              <a:buNone/>
            </a:pPr>
            <a:r>
              <a:rPr lang="en" sz="1000"/>
              <a:t>Hunter, R. (2019) ‘Notes on the Ancient Reception of Sappho’, in Thorsen, T. and Harrison, S., </a:t>
            </a:r>
            <a:r>
              <a:rPr i="1" lang="en" sz="1000"/>
              <a:t>Roman Receptions of Sappho, </a:t>
            </a:r>
            <a:r>
              <a:rPr lang="en" sz="1000"/>
              <a:t>London: Oxford University Press</a:t>
            </a:r>
            <a:endParaRPr sz="1000"/>
          </a:p>
          <a:p>
            <a:pPr indent="0" lvl="0" marL="0" rtl="0" algn="l">
              <a:spcBef>
                <a:spcPts val="1600"/>
              </a:spcBef>
              <a:spcAft>
                <a:spcPts val="0"/>
              </a:spcAft>
              <a:buNone/>
            </a:pPr>
            <a:r>
              <a:rPr lang="en" sz="1000"/>
              <a:t>Leonard, A. (1996) </a:t>
            </a:r>
            <a:r>
              <a:rPr i="1" lang="en" sz="1000"/>
              <a:t>The Social and Political Context for Obstruction in Roman Love Elegy, </a:t>
            </a:r>
            <a:r>
              <a:rPr lang="en" sz="1000"/>
              <a:t>Unpublished PhD thesis, University of Georgia</a:t>
            </a:r>
            <a:endParaRPr sz="1000"/>
          </a:p>
          <a:p>
            <a:pPr indent="0" lvl="0" marL="0" rtl="0" algn="l">
              <a:spcBef>
                <a:spcPts val="1600"/>
              </a:spcBef>
              <a:spcAft>
                <a:spcPts val="0"/>
              </a:spcAft>
              <a:buClr>
                <a:schemeClr val="dk1"/>
              </a:buClr>
              <a:buSzPts val="1100"/>
              <a:buFont typeface="Arial"/>
              <a:buNone/>
            </a:pPr>
            <a:r>
              <a:rPr lang="en" sz="1000"/>
              <a:t>Plant, I. (2004) ‘Attested Women Writers of the Graeco-Roman World’, in Plant, I., </a:t>
            </a:r>
            <a:r>
              <a:rPr i="1" lang="en" sz="1000"/>
              <a:t>Women Writers of Ancient Greece and Rome, </a:t>
            </a:r>
            <a:r>
              <a:rPr lang="en" sz="1000"/>
              <a:t>Norman: University of Oklahoma Press</a:t>
            </a:r>
            <a:endParaRPr sz="1000"/>
          </a:p>
          <a:p>
            <a:pPr indent="0" lvl="0" marL="0" rtl="0" algn="l">
              <a:spcBef>
                <a:spcPts val="1600"/>
              </a:spcBef>
              <a:spcAft>
                <a:spcPts val="0"/>
              </a:spcAft>
              <a:buNone/>
            </a:pPr>
            <a:r>
              <a:rPr lang="en" sz="1000"/>
              <a:t>Plato, Symposium, W.R.M.Lamb (trans.) 1925.  London. Heinemann</a:t>
            </a:r>
            <a:endParaRPr sz="1000"/>
          </a:p>
          <a:p>
            <a:pPr indent="0" lvl="0" marL="0" rtl="0" algn="l">
              <a:spcBef>
                <a:spcPts val="1600"/>
              </a:spcBef>
              <a:spcAft>
                <a:spcPts val="0"/>
              </a:spcAft>
              <a:buNone/>
            </a:pPr>
            <a:r>
              <a:rPr lang="en" sz="1000"/>
              <a:t>Poetry Foundation (2020) </a:t>
            </a:r>
            <a:r>
              <a:rPr i="1" lang="en" sz="1000"/>
              <a:t>Sappho, </a:t>
            </a:r>
            <a:r>
              <a:rPr lang="en" sz="1000"/>
              <a:t>Available at: </a:t>
            </a:r>
            <a:r>
              <a:rPr lang="en" sz="1000" u="sng">
                <a:solidFill>
                  <a:schemeClr val="hlink"/>
                </a:solidFill>
                <a:hlinkClick r:id="rId3"/>
              </a:rPr>
              <a:t>https://www.poetryfoundation.org/poets/sappho</a:t>
            </a:r>
            <a:r>
              <a:rPr lang="en" sz="1000"/>
              <a:t> (Accessed: 28/10/2020)</a:t>
            </a:r>
            <a:endParaRPr sz="1000"/>
          </a:p>
          <a:p>
            <a:pPr indent="0" lvl="0" marL="0" rtl="0" algn="l">
              <a:spcBef>
                <a:spcPts val="1600"/>
              </a:spcBef>
              <a:spcAft>
                <a:spcPts val="0"/>
              </a:spcAft>
              <a:buNone/>
            </a:pPr>
            <a:r>
              <a:rPr lang="en" sz="1000"/>
              <a:t>Sappho, Fragments, D.Campbell (trans.) 1982, London. Heinemann</a:t>
            </a:r>
            <a:endParaRPr sz="1000"/>
          </a:p>
          <a:p>
            <a:pPr indent="0" lvl="0" marL="0" rtl="0" algn="l">
              <a:spcBef>
                <a:spcPts val="1600"/>
              </a:spcBef>
              <a:spcAft>
                <a:spcPts val="1600"/>
              </a:spcAft>
              <a:buClr>
                <a:schemeClr val="dk1"/>
              </a:buClr>
              <a:buSzPts val="1100"/>
              <a:buFont typeface="Arial"/>
              <a:buNone/>
            </a:pPr>
            <a:r>
              <a:rPr lang="en" sz="1000"/>
              <a:t>Thorsen, T. (2019) ‘Newest Sappho (2016) and Ovid’s Heroide’s 15’, in Thorsen, T. and Harrison, S., </a:t>
            </a:r>
            <a:r>
              <a:rPr i="1" lang="en" sz="1000"/>
              <a:t>Roman Receptions of Sappho, </a:t>
            </a:r>
            <a:r>
              <a:rPr lang="en" sz="1000"/>
              <a:t>London Oxford University Press</a:t>
            </a:r>
            <a:endParaRPr sz="10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24"/>
          <p:cNvSpPr txBox="1"/>
          <p:nvPr>
            <p:ph type="title"/>
          </p:nvPr>
        </p:nvSpPr>
        <p:spPr>
          <a:xfrm>
            <a:off x="311700" y="445025"/>
            <a:ext cx="8520600" cy="707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Image Bibliography</a:t>
            </a:r>
            <a:endParaRPr/>
          </a:p>
        </p:txBody>
      </p:sp>
      <p:sp>
        <p:nvSpPr>
          <p:cNvPr id="141" name="Google Shape;141;p24"/>
          <p:cNvSpPr txBox="1"/>
          <p:nvPr>
            <p:ph idx="1" type="body"/>
          </p:nvPr>
        </p:nvSpPr>
        <p:spPr>
          <a:xfrm>
            <a:off x="311700" y="1266325"/>
            <a:ext cx="8520600" cy="330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500"/>
              <a:t>Godward (1904) </a:t>
            </a:r>
            <a:r>
              <a:rPr i="1" lang="en" sz="1500"/>
              <a:t>Sappho of Lesbos </a:t>
            </a:r>
            <a:r>
              <a:rPr lang="en" sz="1500"/>
              <a:t>[Painting] Available at: </a:t>
            </a:r>
            <a:r>
              <a:rPr lang="en" sz="1500" u="sng">
                <a:solidFill>
                  <a:schemeClr val="accent5"/>
                </a:solidFill>
                <a:hlinkClick r:id="rId3">
                  <a:extLst>
                    <a:ext uri="{A12FA001-AC4F-418D-AE19-62706E023703}">
                      <ahyp:hlinkClr val="tx"/>
                    </a:ext>
                  </a:extLst>
                </a:hlinkClick>
              </a:rPr>
              <a:t>https://www.ancient.eu/Sappho_of_Lesbos/</a:t>
            </a:r>
            <a:r>
              <a:rPr lang="en" sz="2200"/>
              <a:t> </a:t>
            </a:r>
            <a:r>
              <a:rPr lang="en" sz="1500"/>
              <a:t>(Accessed: 28/10/2020)</a:t>
            </a:r>
            <a:endParaRPr sz="1500"/>
          </a:p>
          <a:p>
            <a:pPr indent="0" lvl="0" marL="0" rtl="0" algn="l">
              <a:spcBef>
                <a:spcPts val="1600"/>
              </a:spcBef>
              <a:spcAft>
                <a:spcPts val="0"/>
              </a:spcAft>
              <a:buNone/>
            </a:pPr>
            <a:r>
              <a:rPr lang="en" sz="1500"/>
              <a:t>Unknown, </a:t>
            </a:r>
            <a:r>
              <a:rPr i="1" lang="en" sz="1500"/>
              <a:t>Sappho from Eresos </a:t>
            </a:r>
            <a:r>
              <a:rPr lang="en" sz="1500"/>
              <a:t>[Bust] Available at: </a:t>
            </a:r>
            <a:r>
              <a:rPr lang="en" sz="1500" u="sng">
                <a:solidFill>
                  <a:schemeClr val="hlink"/>
                </a:solidFill>
                <a:hlinkClick r:id="rId4"/>
              </a:rPr>
              <a:t>https://commons.wikimedia.org/wiki/File:Bust_Sappho_Musei_Capitolini_MC1164.jpg</a:t>
            </a:r>
            <a:r>
              <a:rPr lang="en" sz="2200"/>
              <a:t> </a:t>
            </a:r>
            <a:r>
              <a:rPr lang="en" sz="1500"/>
              <a:t>(Accessed: 28/10/2020)</a:t>
            </a:r>
            <a:endParaRPr sz="1500"/>
          </a:p>
          <a:p>
            <a:pPr indent="0" lvl="0" marL="0" rtl="0" algn="l">
              <a:spcBef>
                <a:spcPts val="1600"/>
              </a:spcBef>
              <a:spcAft>
                <a:spcPts val="1600"/>
              </a:spcAft>
              <a:buNone/>
            </a:pPr>
            <a:r>
              <a:rPr lang="en" sz="1500"/>
              <a:t>Unknown, (55-79 CE) </a:t>
            </a:r>
            <a:r>
              <a:rPr i="1" lang="en" sz="1500">
                <a:solidFill>
                  <a:srgbClr val="202122"/>
                </a:solidFill>
              </a:rPr>
              <a:t>Woman with wax tablets and stylus (so-called "Sappho") </a:t>
            </a:r>
            <a:r>
              <a:rPr lang="en" sz="1500">
                <a:solidFill>
                  <a:srgbClr val="202122"/>
                </a:solidFill>
              </a:rPr>
              <a:t>[Fresco]</a:t>
            </a:r>
            <a:r>
              <a:rPr i="1" lang="en" sz="1500">
                <a:solidFill>
                  <a:srgbClr val="202122"/>
                </a:solidFill>
              </a:rPr>
              <a:t> </a:t>
            </a:r>
            <a:r>
              <a:rPr lang="en" sz="1500">
                <a:solidFill>
                  <a:srgbClr val="202122"/>
                </a:solidFill>
              </a:rPr>
              <a:t>Available at:</a:t>
            </a:r>
            <a:r>
              <a:rPr lang="en" sz="1500"/>
              <a:t> </a:t>
            </a:r>
            <a:r>
              <a:rPr lang="en" sz="1500" u="sng">
                <a:solidFill>
                  <a:schemeClr val="hlink"/>
                </a:solidFill>
                <a:hlinkClick r:id="rId5"/>
              </a:rPr>
              <a:t>https://commons.wikimedia.org/wiki/Category:Sappho_fresco_(from_Pompeii)</a:t>
            </a:r>
            <a:r>
              <a:rPr lang="en" sz="2200"/>
              <a:t> </a:t>
            </a:r>
            <a:r>
              <a:rPr lang="en" sz="1500"/>
              <a:t>(Accessed: 28/10/2020)</a:t>
            </a:r>
            <a:endParaRPr sz="1500"/>
          </a:p>
        </p:txBody>
      </p:sp>
    </p:spTree>
  </p:cSld>
  <p:clrMapOvr>
    <a:masterClrMapping/>
  </p:clrMapOvr>
</p:sld>
</file>

<file path=ppt/theme/theme1.xml><?xml version="1.0" encoding="utf-8"?>
<a:theme xmlns:a="http://schemas.openxmlformats.org/drawingml/2006/main" xmlns:r="http://schemas.openxmlformats.org/officeDocument/2006/relationships" name="Tropic">
  <a:themeElements>
    <a:clrScheme name="Tropic">
      <a:dk1>
        <a:srgbClr val="A1E8D9"/>
      </a:dk1>
      <a:lt1>
        <a:srgbClr val="FFFFFF"/>
      </a:lt1>
      <a:dk2>
        <a:srgbClr val="695D46"/>
      </a:dk2>
      <a:lt2>
        <a:srgbClr val="B3A77D"/>
      </a:lt2>
      <a:accent1>
        <a:srgbClr val="EF6C00"/>
      </a:accent1>
      <a:accent2>
        <a:srgbClr val="009668"/>
      </a:accent2>
      <a:accent3>
        <a:srgbClr val="4DB6AC"/>
      </a:accent3>
      <a:accent4>
        <a:srgbClr val="FF9800"/>
      </a:accent4>
      <a:accent5>
        <a:srgbClr val="CE93D8"/>
      </a:accent5>
      <a:accent6>
        <a:srgbClr val="EEFF41"/>
      </a:accent6>
      <a:hlink>
        <a:srgbClr val="CE93D8"/>
      </a:hlink>
      <a:folHlink>
        <a:srgbClr val="CE93D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