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3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4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753"/>
    <p:restoredTop sz="95807"/>
  </p:normalViewPr>
  <p:slideViewPr>
    <p:cSldViewPr snapToGrid="0">
      <p:cViewPr varScale="1">
        <p:scale>
          <a:sx n="90" d="100"/>
          <a:sy n="90" d="100"/>
        </p:scale>
        <p:origin x="232" y="9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viewProps" Target="viewProps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presProps" Target="presProps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tableStyles" Target="tableStyles.xml" /><Relationship Id="rId10" Type="http://schemas.openxmlformats.org/officeDocument/2006/relationships/slide" Target="slides/slide9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theme" Target="theme/theme1.xml" /></Relationship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2.wdp" /><Relationship Id="rId2" Type="http://schemas.openxmlformats.org/officeDocument/2006/relationships/image" Target="../media/image4.png" /><Relationship Id="rId1" Type="http://schemas.openxmlformats.org/officeDocument/2006/relationships/slideMaster" Target="../slideMasters/slideMaster1.xml" /><Relationship Id="rId5" Type="http://schemas.microsoft.com/office/2007/relationships/hdphoto" Target="../media/hdphoto1.wdp" /><Relationship Id="rId4" Type="http://schemas.openxmlformats.org/officeDocument/2006/relationships/image" Target="../media/image3.png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2.wdp" /><Relationship Id="rId2" Type="http://schemas.openxmlformats.org/officeDocument/2006/relationships/image" Target="../media/image4.png" /><Relationship Id="rId1" Type="http://schemas.openxmlformats.org/officeDocument/2006/relationships/slideMaster" Target="../slideMasters/slideMaster1.xml" /><Relationship Id="rId5" Type="http://schemas.microsoft.com/office/2007/relationships/hdphoto" Target="../media/hdphoto1.wdp" /><Relationship Id="rId4" Type="http://schemas.openxmlformats.org/officeDocument/2006/relationships/image" Target="../media/image3.png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3" Type="http://schemas.microsoft.com/office/2007/relationships/hdphoto" Target="../media/hdphoto2.wdp" /><Relationship Id="rId2" Type="http://schemas.openxmlformats.org/officeDocument/2006/relationships/image" Target="../media/image4.png" /><Relationship Id="rId1" Type="http://schemas.openxmlformats.org/officeDocument/2006/relationships/slideMaster" Target="../slideMasters/slideMaster1.xml" /><Relationship Id="rId5" Type="http://schemas.microsoft.com/office/2007/relationships/hdphoto" Target="../media/hdphoto1.wdp" /><Relationship Id="rId4" Type="http://schemas.openxmlformats.org/officeDocument/2006/relationships/image" Target="../media/image2.png" /></Relationships>
</file>

<file path=ppt/slideLayouts/_rels/slideLayout9.xml.rels><?xml version="1.0" encoding="UTF-8" standalone="yes"?>
<Relationships xmlns="http://schemas.openxmlformats.org/package/2006/relationships"><Relationship Id="rId3" Type="http://schemas.microsoft.com/office/2007/relationships/hdphoto" Target="../media/hdphoto2.wdp" /><Relationship Id="rId2" Type="http://schemas.openxmlformats.org/officeDocument/2006/relationships/image" Target="../media/image4.png" /><Relationship Id="rId1" Type="http://schemas.openxmlformats.org/officeDocument/2006/relationships/slideMaster" Target="../slideMasters/slideMaster1.xml" /><Relationship Id="rId5" Type="http://schemas.microsoft.com/office/2007/relationships/hdphoto" Target="../media/hdphoto1.wdp" /><Relationship Id="rId4" Type="http://schemas.openxmlformats.org/officeDocument/2006/relationships/image" Target="../media/image2.png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920834" y="429969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/>
          <p:cNvGrpSpPr/>
          <p:nvPr/>
        </p:nvGrpSpPr>
        <p:grpSpPr>
          <a:xfrm>
            <a:off x="9649215" y="4068923"/>
            <a:ext cx="1080904" cy="1080902"/>
            <a:chOff x="9685338" y="4460675"/>
            <a:chExt cx="1080904" cy="1080902"/>
          </a:xfrm>
        </p:grpSpPr>
        <p:sp>
          <p:nvSpPr>
            <p:cNvPr id="11" name="Oval 10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51560" y="1432223"/>
            <a:ext cx="9966960" cy="3035808"/>
          </a:xfrm>
        </p:spPr>
        <p:txBody>
          <a:bodyPr anchor="ctr">
            <a:noAutofit/>
          </a:bodyPr>
          <a:lstStyle>
            <a:lvl1pPr algn="l">
              <a:lnSpc>
                <a:spcPct val="80000"/>
              </a:lnSpc>
              <a:defRPr sz="9600" cap="all" baseline="0">
                <a:blipFill dpi="0" rotWithShape="1">
                  <a:blip r:embed="rId4"/>
                  <a:srcRect/>
                  <a:tile tx="6350" ty="-127000" sx="65000" sy="64000" flip="none" algn="tl"/>
                </a:blip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9848" y="4389120"/>
            <a:ext cx="7891272" cy="1069848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11/26/2022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592733" y="4289334"/>
            <a:ext cx="1193868" cy="640080"/>
          </a:xfrm>
        </p:spPr>
        <p:txBody>
          <a:bodyPr/>
          <a:lstStyle>
            <a:lvl1pPr>
              <a:defRPr sz="2800"/>
            </a:lvl1pPr>
          </a:lstStyle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64936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11/26/2022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9090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4917989"/>
            <a:ext cx="12192000" cy="194001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7128" y="1225296"/>
            <a:ext cx="9281160" cy="3520440"/>
          </a:xfrm>
        </p:spPr>
        <p:txBody>
          <a:bodyPr anchor="ctr">
            <a:normAutofit/>
          </a:bodyPr>
          <a:lstStyle>
            <a:lvl1pPr>
              <a:lnSpc>
                <a:spcPct val="80000"/>
              </a:lnSpc>
              <a:defRPr sz="80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65774" y="5020056"/>
            <a:ext cx="9052560" cy="106680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593667" y="6272784"/>
            <a:ext cx="2644309" cy="365125"/>
          </a:xfrm>
        </p:spPr>
        <p:txBody>
          <a:bodyPr/>
          <a:lstStyle/>
          <a:p>
            <a:fld id="{11EAACC7-3B3F-47D1-959A-EF58926E955E}" type="datetimeFigureOut">
              <a:rPr lang="en-US" smtClean="0"/>
              <a:t>11/26/2022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182708" y="6272784"/>
            <a:ext cx="6327648" cy="365125"/>
          </a:xfrm>
        </p:spPr>
        <p:txBody>
          <a:bodyPr/>
          <a:lstStyle/>
          <a:p>
            <a:endParaRPr lang="en-US"/>
          </a:p>
        </p:txBody>
      </p:sp>
      <p:grpSp>
        <p:nvGrpSpPr>
          <p:cNvPr id="8" name="Group 7"/>
          <p:cNvGrpSpPr/>
          <p:nvPr/>
        </p:nvGrpSpPr>
        <p:grpSpPr>
          <a:xfrm>
            <a:off x="897399" y="2325848"/>
            <a:ext cx="1080904" cy="1080902"/>
            <a:chOff x="9685338" y="4460675"/>
            <a:chExt cx="1080904" cy="1080902"/>
          </a:xfrm>
        </p:grpSpPr>
        <p:sp>
          <p:nvSpPr>
            <p:cNvPr id="9" name="Oval 8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0" name="Oval 9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3702" y="2506133"/>
            <a:ext cx="1188298" cy="720332"/>
          </a:xfrm>
        </p:spPr>
        <p:txBody>
          <a:bodyPr/>
          <a:lstStyle>
            <a:lvl1pPr>
              <a:defRPr sz="2800"/>
            </a:lvl1pPr>
          </a:lstStyle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24678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9848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64224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11/26/2022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58348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4224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4224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11/26/2022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89434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11/26/2022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39605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11/26/2022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90496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0"/>
            <a:ext cx="6711696" cy="502005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11/26/2022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0" name="Oval 9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89422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303740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11/26/2022</a:t>
            </a:fld>
            <a:endParaRPr lang="en-US"/>
          </a:p>
        </p:txBody>
      </p:sp>
      <p:grpSp>
        <p:nvGrpSpPr>
          <p:cNvPr id="8" name="Group 7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9" name="Oval 8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0" name="Oval 9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41914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11/26/2022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64193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533400"/>
            <a:ext cx="2552700" cy="56388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66800" y="533400"/>
            <a:ext cx="7505700" cy="563880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11/26/2022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13619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13" Type="http://schemas.openxmlformats.org/officeDocument/2006/relationships/image" Target="../media/image2.png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5" Type="http://schemas.openxmlformats.org/officeDocument/2006/relationships/image" Target="../media/image3.png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Relationship Id="rId14" Type="http://schemas.microsoft.com/office/2007/relationships/hdphoto" Target="../media/hdphoto1.wdp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121408"/>
            <a:ext cx="10058400" cy="4050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964424" y="6272784"/>
            <a:ext cx="32735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2"/>
                </a:solidFill>
              </a:defRPr>
            </a:lvl1pPr>
          </a:lstStyle>
          <a:p>
            <a:fld id="{11EAACC7-3B3F-47D1-959A-EF58926E955E}" type="datetimeFigureOut">
              <a:rPr lang="en-US" smtClean="0"/>
              <a:t>11/26/2022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8136" y="6272784"/>
            <a:ext cx="63276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grpSp>
        <p:nvGrpSpPr>
          <p:cNvPr id="7" name="Group 6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8" name="Oval 7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1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14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311128" y="6272784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1">
                <a:solidFill>
                  <a:srgbClr val="FFFFFF"/>
                </a:solidFill>
                <a:latin typeface="+mj-lt"/>
              </a:defRPr>
            </a:lvl1pPr>
          </a:lstStyle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5042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5" r:id="rId1"/>
    <p:sldLayoutId id="2147483736" r:id="rId2"/>
    <p:sldLayoutId id="2147483737" r:id="rId3"/>
    <p:sldLayoutId id="2147483738" r:id="rId4"/>
    <p:sldLayoutId id="2147483739" r:id="rId5"/>
    <p:sldLayoutId id="2147483740" r:id="rId6"/>
    <p:sldLayoutId id="2147483741" r:id="rId7"/>
    <p:sldLayoutId id="2147483742" r:id="rId8"/>
    <p:sldLayoutId id="2147483743" r:id="rId9"/>
    <p:sldLayoutId id="2147483744" r:id="rId10"/>
    <p:sldLayoutId id="214748374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tile tx="6350" ty="-127000" sx="65000" sy="64000" flip="none" algn="tl"/>
          </a:blip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 /><Relationship Id="rId2" Type="http://schemas.openxmlformats.org/officeDocument/2006/relationships/image" Target="../media/image5.jpeg" /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 /><Relationship Id="rId2" Type="http://schemas.openxmlformats.org/officeDocument/2006/relationships/image" Target="../media/image7.jpg" /><Relationship Id="rId1" Type="http://schemas.openxmlformats.org/officeDocument/2006/relationships/slideLayout" Target="../slideLayouts/slideLayout2.xml" /><Relationship Id="rId6" Type="http://schemas.openxmlformats.org/officeDocument/2006/relationships/image" Target="../media/image2.png" /><Relationship Id="rId5" Type="http://schemas.microsoft.com/office/2007/relationships/hdphoto" Target="../media/hdphoto2.wdp" /><Relationship Id="rId4" Type="http://schemas.openxmlformats.org/officeDocument/2006/relationships/image" Target="../media/image9.png" 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 /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 /><Relationship Id="rId2" Type="http://schemas.openxmlformats.org/officeDocument/2006/relationships/image" Target="../media/image11.jpeg" /><Relationship Id="rId1" Type="http://schemas.openxmlformats.org/officeDocument/2006/relationships/slideLayout" Target="../slideLayouts/slideLayout2.xml" 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 /><Relationship Id="rId2" Type="http://schemas.openxmlformats.org/officeDocument/2006/relationships/image" Target="../media/image13.jpeg" /><Relationship Id="rId1" Type="http://schemas.openxmlformats.org/officeDocument/2006/relationships/slideLayout" Target="../slideLayouts/slideLayout2.xml" /><Relationship Id="rId4" Type="http://schemas.openxmlformats.org/officeDocument/2006/relationships/image" Target="../media/image15.jpeg" 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 /><Relationship Id="rId2" Type="http://schemas.openxmlformats.org/officeDocument/2006/relationships/image" Target="../media/image16.png" /><Relationship Id="rId1" Type="http://schemas.openxmlformats.org/officeDocument/2006/relationships/slideLayout" Target="../slideLayouts/slideLayout2.xml" 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3.wdp" /><Relationship Id="rId2" Type="http://schemas.openxmlformats.org/officeDocument/2006/relationships/image" Target="../media/image18.png" /><Relationship Id="rId1" Type="http://schemas.openxmlformats.org/officeDocument/2006/relationships/slideLayout" Target="../slideLayouts/slideLayout2.xml" /><Relationship Id="rId5" Type="http://schemas.microsoft.com/office/2007/relationships/hdphoto" Target="../media/hdphoto2.wdp" /><Relationship Id="rId4" Type="http://schemas.openxmlformats.org/officeDocument/2006/relationships/image" Target="../media/image4.png" 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2.wdp" /><Relationship Id="rId2" Type="http://schemas.openxmlformats.org/officeDocument/2006/relationships/image" Target="../media/image4.png" /><Relationship Id="rId1" Type="http://schemas.openxmlformats.org/officeDocument/2006/relationships/slideLayout" Target="../slideLayouts/slideLayout2.xml" /><Relationship Id="rId4" Type="http://schemas.openxmlformats.org/officeDocument/2006/relationships/image" Target="../media/image2.png" 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2.wdp" /><Relationship Id="rId7" Type="http://schemas.openxmlformats.org/officeDocument/2006/relationships/image" Target="../media/image20.svg" /><Relationship Id="rId2" Type="http://schemas.openxmlformats.org/officeDocument/2006/relationships/image" Target="../media/image4.png" /><Relationship Id="rId1" Type="http://schemas.openxmlformats.org/officeDocument/2006/relationships/slideLayout" Target="../slideLayouts/slideLayout2.xml" /><Relationship Id="rId6" Type="http://schemas.openxmlformats.org/officeDocument/2006/relationships/image" Target="../media/image19.png" /><Relationship Id="rId5" Type="http://schemas.microsoft.com/office/2007/relationships/hdphoto" Target="../media/hdphoto1.wdp" /><Relationship Id="rId4" Type="http://schemas.openxmlformats.org/officeDocument/2006/relationships/image" Target="../media/image3.png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FD732F-805F-947A-2F10-B06274C3EAE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80106" y="635747"/>
            <a:ext cx="6935872" cy="3922755"/>
          </a:xfrm>
        </p:spPr>
        <p:txBody>
          <a:bodyPr>
            <a:normAutofit fontScale="90000"/>
          </a:bodyPr>
          <a:lstStyle/>
          <a:p>
            <a:pPr algn="r"/>
            <a:r>
              <a:rPr lang="en-US" b="1" dirty="0"/>
              <a:t>GLOBAL BUSINESS ENVIRONMENT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B4A1554-76FF-686B-D57A-07D454F7AD9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791807" y="4821634"/>
            <a:ext cx="6157951" cy="3186112"/>
          </a:xfrm>
        </p:spPr>
        <p:txBody>
          <a:bodyPr>
            <a:normAutofit/>
          </a:bodyPr>
          <a:lstStyle/>
          <a:p>
            <a:pPr algn="r"/>
            <a:r>
              <a:rPr lang="en-US" dirty="0"/>
              <a:t>STUDENT NAME: VASILE ROSCA</a:t>
            </a:r>
          </a:p>
          <a:p>
            <a:pPr algn="r"/>
            <a:r>
              <a:rPr lang="en-US" dirty="0"/>
              <a:t>STUDENT ID: 2215818</a:t>
            </a:r>
          </a:p>
          <a:p>
            <a:pPr algn="r"/>
            <a:r>
              <a:rPr lang="en-US" dirty="0"/>
              <a:t>MODULE CODE: LCBB4005</a:t>
            </a:r>
          </a:p>
          <a:p>
            <a:pPr algn="r"/>
            <a:r>
              <a:rPr lang="en-US" dirty="0"/>
              <a:t>LECTURER NAME: DR. NADEEM MIRZA</a:t>
            </a:r>
          </a:p>
          <a:p>
            <a:pPr algn="r"/>
            <a:endParaRPr lang="en-US" dirty="0"/>
          </a:p>
          <a:p>
            <a:pPr algn="r"/>
            <a:endParaRPr lang="en-US" dirty="0"/>
          </a:p>
        </p:txBody>
      </p:sp>
      <p:pic>
        <p:nvPicPr>
          <p:cNvPr id="4" name="Picture 3" descr="Earth as a particle with gold and blue">
            <a:extLst>
              <a:ext uri="{FF2B5EF4-FFF2-40B4-BE49-F238E27FC236}">
                <a16:creationId xmlns:a16="http://schemas.microsoft.com/office/drawing/2014/main" id="{447725FA-8487-C2B3-9888-BCB99FD2955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620" r="30550" b="-1"/>
          <a:stretch/>
        </p:blipFill>
        <p:spPr>
          <a:xfrm>
            <a:off x="-2573" y="10"/>
            <a:ext cx="4811317" cy="6857988"/>
          </a:xfrm>
          <a:custGeom>
            <a:avLst/>
            <a:gdLst/>
            <a:ahLst/>
            <a:cxnLst/>
            <a:rect l="l" t="t" r="r" b="b"/>
            <a:pathLst>
              <a:path w="4811317" h="6857998">
                <a:moveTo>
                  <a:pt x="0" y="0"/>
                </a:moveTo>
                <a:lnTo>
                  <a:pt x="4811317" y="0"/>
                </a:lnTo>
                <a:lnTo>
                  <a:pt x="2712446" y="6857998"/>
                </a:lnTo>
                <a:lnTo>
                  <a:pt x="0" y="6857998"/>
                </a:lnTo>
                <a:close/>
              </a:path>
            </a:pathLst>
          </a:custGeom>
        </p:spPr>
      </p:pic>
      <p:pic>
        <p:nvPicPr>
          <p:cNvPr id="4098" name="Picture 2" descr="Press Releases 2020 | University of Wales Trinity Saint David">
            <a:extLst>
              <a:ext uri="{FF2B5EF4-FFF2-40B4-BE49-F238E27FC236}">
                <a16:creationId xmlns:a16="http://schemas.microsoft.com/office/drawing/2014/main" id="{F0D7BF3B-CB0B-014C-40DA-C1677B98898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00193" y="5794001"/>
            <a:ext cx="2582421" cy="8565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298199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lassroom of students raising their hands in front of a teacher">
            <a:extLst>
              <a:ext uri="{FF2B5EF4-FFF2-40B4-BE49-F238E27FC236}">
                <a16:creationId xmlns:a16="http://schemas.microsoft.com/office/drawing/2014/main" id="{30C07AC3-A411-C40E-36D5-44FFA6150FA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3814" r="15802" b="-1"/>
          <a:stretch/>
        </p:blipFill>
        <p:spPr>
          <a:xfrm>
            <a:off x="20" y="4"/>
            <a:ext cx="6089884" cy="6857999"/>
          </a:xfrm>
          <a:prstGeom prst="rect">
            <a:avLst/>
          </a:prstGeom>
        </p:spPr>
      </p:pic>
      <p:pic>
        <p:nvPicPr>
          <p:cNvPr id="8" name="Picture 7" descr="A taxi cab sign">
            <a:extLst>
              <a:ext uri="{FF2B5EF4-FFF2-40B4-BE49-F238E27FC236}">
                <a16:creationId xmlns:a16="http://schemas.microsoft.com/office/drawing/2014/main" id="{37EA11F3-D3FE-2A96-E21D-363D37E1885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7237" r="33488" b="-2"/>
          <a:stretch/>
        </p:blipFill>
        <p:spPr>
          <a:xfrm>
            <a:off x="6089904" y="-5"/>
            <a:ext cx="6089904" cy="6858000"/>
          </a:xfrm>
          <a:prstGeom prst="rect">
            <a:avLst/>
          </a:prstGeom>
        </p:spPr>
      </p:pic>
      <p:sp>
        <p:nvSpPr>
          <p:cNvPr id="15" name="Rectangle 13">
            <a:extLst>
              <a:ext uri="{FF2B5EF4-FFF2-40B4-BE49-F238E27FC236}">
                <a16:creationId xmlns:a16="http://schemas.microsoft.com/office/drawing/2014/main" id="{F79FF99C-BAA9-404F-9C96-6DD456B4F7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chemeClr val="bg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sp>
        <p:nvSpPr>
          <p:cNvPr id="17" name="Rectangle 15">
            <a:extLst>
              <a:ext uri="{FF2B5EF4-FFF2-40B4-BE49-F238E27FC236}">
                <a16:creationId xmlns:a16="http://schemas.microsoft.com/office/drawing/2014/main" id="{49C44AFD-C72D-4D9C-84C6-73E615CED8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blipFill dpi="0" rotWithShape="1">
            <a:blip r:embed="rId4">
              <a:alphaModFix amt="30000"/>
              <a:duotone>
                <a:prstClr val="black"/>
                <a:schemeClr val="accent1"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  <a14:imgEffect>
                        <a14:brightnessContrast bright="-25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9655D7E-0567-5971-63DB-57ECA1A6EFEE}"/>
              </a:ext>
            </a:extLst>
          </p:cNvPr>
          <p:cNvSpPr txBox="1"/>
          <p:nvPr/>
        </p:nvSpPr>
        <p:spPr>
          <a:xfrm>
            <a:off x="2133600" y="2007775"/>
            <a:ext cx="10058400" cy="4050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Bef>
                <a:spcPts val="5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</a:pPr>
            <a:r>
              <a:rPr lang="en-US" sz="4000" b="1" dirty="0"/>
              <a:t>Raise your hand if:</a:t>
            </a:r>
          </a:p>
          <a:p>
            <a:pPr indent="-182880">
              <a:lnSpc>
                <a:spcPct val="90000"/>
              </a:lnSpc>
              <a:spcBef>
                <a:spcPts val="5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</a:pPr>
            <a:endParaRPr lang="en-US" sz="2400" dirty="0"/>
          </a:p>
          <a:p>
            <a:pPr marL="285750" indent="-182880">
              <a:lnSpc>
                <a:spcPct val="90000"/>
              </a:lnSpc>
              <a:spcBef>
                <a:spcPts val="5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</a:pPr>
            <a:r>
              <a:rPr lang="en-US" sz="2800" dirty="0"/>
              <a:t>you have ever used </a:t>
            </a:r>
            <a:r>
              <a:rPr lang="en-US" sz="2800" b="1" dirty="0"/>
              <a:t>Taxi</a:t>
            </a:r>
            <a:r>
              <a:rPr lang="en-US" sz="2800" dirty="0"/>
              <a:t>?</a:t>
            </a:r>
          </a:p>
          <a:p>
            <a:pPr marL="285750" indent="-182880">
              <a:lnSpc>
                <a:spcPct val="90000"/>
              </a:lnSpc>
              <a:spcBef>
                <a:spcPts val="5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</a:pPr>
            <a:r>
              <a:rPr lang="en-US" sz="2800" dirty="0"/>
              <a:t>you have ever used </a:t>
            </a:r>
            <a:r>
              <a:rPr lang="en-US" sz="2800" b="1" dirty="0"/>
              <a:t>Uber</a:t>
            </a:r>
            <a:r>
              <a:rPr lang="en-US" sz="2800" dirty="0"/>
              <a:t>?</a:t>
            </a:r>
          </a:p>
          <a:p>
            <a:pPr marL="285750" indent="-182880">
              <a:lnSpc>
                <a:spcPct val="90000"/>
              </a:lnSpc>
              <a:spcBef>
                <a:spcPts val="5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</a:pPr>
            <a:r>
              <a:rPr lang="en-US" sz="2800" dirty="0"/>
              <a:t>you have ever been disappointed by                     prices?</a:t>
            </a:r>
          </a:p>
          <a:p>
            <a:pPr marL="285750" indent="-182880">
              <a:lnSpc>
                <a:spcPct val="90000"/>
              </a:lnSpc>
              <a:spcBef>
                <a:spcPts val="5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</a:pPr>
            <a:endParaRPr lang="en-US" dirty="0"/>
          </a:p>
        </p:txBody>
      </p:sp>
      <p:grpSp>
        <p:nvGrpSpPr>
          <p:cNvPr id="21" name="Group 17">
            <a:extLst>
              <a:ext uri="{FF2B5EF4-FFF2-40B4-BE49-F238E27FC236}">
                <a16:creationId xmlns:a16="http://schemas.microsoft.com/office/drawing/2014/main" id="{1D25B14F-36E0-41E8-956F-CABEF1ADD6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22" name="Oval 18">
              <a:extLst>
                <a:ext uri="{FF2B5EF4-FFF2-40B4-BE49-F238E27FC236}">
                  <a16:creationId xmlns:a16="http://schemas.microsoft.com/office/drawing/2014/main" id="{4AFB9EA5-DE4D-4E6B-A302-F55174E4B1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6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23" name="Oval 19">
              <a:extLst>
                <a:ext uri="{FF2B5EF4-FFF2-40B4-BE49-F238E27FC236}">
                  <a16:creationId xmlns:a16="http://schemas.microsoft.com/office/drawing/2014/main" id="{E44092F4-4D9B-4D0A-8832-C29E786F8F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6915298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842F4E8C-2F42-6441-C3E4-1D4C6215BFF5}"/>
              </a:ext>
            </a:extLst>
          </p:cNvPr>
          <p:cNvSpPr txBox="1"/>
          <p:nvPr/>
        </p:nvSpPr>
        <p:spPr>
          <a:xfrm>
            <a:off x="6550924" y="685800"/>
            <a:ext cx="4920019" cy="202155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200" b="1" cap="all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UBER MD </a:t>
            </a:r>
            <a:r>
              <a:rPr lang="en-US" sz="4200" b="1" cap="all" dirty="0">
                <a:latin typeface="+mj-lt"/>
                <a:ea typeface="+mj-ea"/>
                <a:cs typeface="+mj-cs"/>
              </a:rPr>
              <a:t>PRESENTS</a:t>
            </a:r>
          </a:p>
        </p:txBody>
      </p:sp>
      <p:pic>
        <p:nvPicPr>
          <p:cNvPr id="7" name="Picture 6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A5F5D0F-8590-DBBE-2267-C107CC9CA40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031" r="16305"/>
          <a:stretch/>
        </p:blipFill>
        <p:spPr>
          <a:xfrm>
            <a:off x="1" y="2"/>
            <a:ext cx="6095695" cy="6857997"/>
          </a:xfrm>
          <a:custGeom>
            <a:avLst/>
            <a:gdLst/>
            <a:ahLst/>
            <a:cxnLst/>
            <a:rect l="l" t="t" r="r" b="b"/>
            <a:pathLst>
              <a:path w="6095695" h="6857997">
                <a:moveTo>
                  <a:pt x="3435036" y="0"/>
                </a:moveTo>
                <a:lnTo>
                  <a:pt x="4198562" y="0"/>
                </a:lnTo>
                <a:lnTo>
                  <a:pt x="4365987" y="128761"/>
                </a:lnTo>
                <a:cubicBezTo>
                  <a:pt x="5422363" y="981944"/>
                  <a:pt x="6095695" y="2273123"/>
                  <a:pt x="6095695" y="3718209"/>
                </a:cubicBezTo>
                <a:cubicBezTo>
                  <a:pt x="6095695" y="4922447"/>
                  <a:pt x="5628104" y="6019805"/>
                  <a:pt x="4860911" y="6845880"/>
                </a:cubicBezTo>
                <a:lnTo>
                  <a:pt x="4849107" y="6857997"/>
                </a:lnTo>
                <a:lnTo>
                  <a:pt x="4253869" y="6857997"/>
                </a:lnTo>
                <a:lnTo>
                  <a:pt x="4409441" y="6719623"/>
                </a:lnTo>
                <a:cubicBezTo>
                  <a:pt x="5194330" y="5951494"/>
                  <a:pt x="5679794" y="4890334"/>
                  <a:pt x="5679794" y="3718209"/>
                </a:cubicBezTo>
                <a:cubicBezTo>
                  <a:pt x="5679794" y="2179795"/>
                  <a:pt x="4843506" y="832535"/>
                  <a:pt x="3591563" y="88079"/>
                </a:cubicBezTo>
                <a:close/>
                <a:moveTo>
                  <a:pt x="0" y="0"/>
                </a:moveTo>
                <a:lnTo>
                  <a:pt x="3177466" y="0"/>
                </a:lnTo>
                <a:lnTo>
                  <a:pt x="3353291" y="88129"/>
                </a:lnTo>
                <a:cubicBezTo>
                  <a:pt x="4668281" y="787221"/>
                  <a:pt x="5560965" y="2150692"/>
                  <a:pt x="5560965" y="3718209"/>
                </a:cubicBezTo>
                <a:cubicBezTo>
                  <a:pt x="5560965" y="4858221"/>
                  <a:pt x="5088802" y="5890308"/>
                  <a:pt x="4325417" y="6637392"/>
                </a:cubicBezTo>
                <a:lnTo>
                  <a:pt x="4077394" y="6857997"/>
                </a:lnTo>
                <a:lnTo>
                  <a:pt x="0" y="6857997"/>
                </a:lnTo>
                <a:close/>
              </a:path>
            </a:pathLst>
          </a:cu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66642231-A80F-9CE7-676C-4F7460DE8D78}"/>
              </a:ext>
            </a:extLst>
          </p:cNvPr>
          <p:cNvSpPr txBox="1"/>
          <p:nvPr/>
        </p:nvSpPr>
        <p:spPr>
          <a:xfrm>
            <a:off x="6565580" y="2528270"/>
            <a:ext cx="4920019" cy="324475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182880">
              <a:lnSpc>
                <a:spcPct val="90000"/>
              </a:lnSpc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</a:pPr>
            <a:r>
              <a:rPr lang="en-US" sz="2000" b="1" i="1" dirty="0">
                <a:solidFill>
                  <a:srgbClr val="FFFF00"/>
                </a:solidFill>
              </a:rPr>
              <a:t>Maybe</a:t>
            </a:r>
            <a:r>
              <a:rPr lang="en-US" sz="2000" dirty="0"/>
              <a:t>, every taxi driver in the Republic of Moldova sets their own price ?</a:t>
            </a:r>
          </a:p>
          <a:p>
            <a:pPr indent="-182880">
              <a:lnSpc>
                <a:spcPct val="90000"/>
              </a:lnSpc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</a:pPr>
            <a:endParaRPr lang="en-US" sz="2000" dirty="0">
              <a:solidFill>
                <a:srgbClr val="FFFF00"/>
              </a:solidFill>
            </a:endParaRPr>
          </a:p>
          <a:p>
            <a:pPr indent="-182880">
              <a:lnSpc>
                <a:spcPct val="90000"/>
              </a:lnSpc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</a:pPr>
            <a:r>
              <a:rPr lang="en-US" sz="2000" b="1" i="1" dirty="0">
                <a:solidFill>
                  <a:srgbClr val="FFFF00"/>
                </a:solidFill>
              </a:rPr>
              <a:t>Perhaps</a:t>
            </a:r>
            <a:r>
              <a:rPr lang="en-US" sz="2000" dirty="0"/>
              <a:t>, in Moldova it is very difficult to get from one city to another or from one destination to another if you don’t have a personal car.</a:t>
            </a:r>
          </a:p>
        </p:txBody>
      </p:sp>
    </p:spTree>
    <p:extLst>
      <p:ext uri="{BB962C8B-B14F-4D97-AF65-F5344CB8AC3E}">
        <p14:creationId xmlns:p14="http://schemas.microsoft.com/office/powerpoint/2010/main" val="108071496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tint val="75000"/>
                <a:shade val="58000"/>
                <a:satMod val="120000"/>
              </a:schemeClr>
              <a:schemeClr val="bg1">
                <a:tint val="50000"/>
                <a:shade val="96000"/>
              </a:schemeClr>
            </a:duotone>
          </a:blip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le 7">
            <a:extLst>
              <a:ext uri="{FF2B5EF4-FFF2-40B4-BE49-F238E27FC236}">
                <a16:creationId xmlns:a16="http://schemas.microsoft.com/office/drawing/2014/main" id="{92840A3B-6EFA-2E03-FCD7-97E13E6FDFB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16883383"/>
              </p:ext>
            </p:extLst>
          </p:nvPr>
        </p:nvGraphicFramePr>
        <p:xfrm>
          <a:off x="1928813" y="0"/>
          <a:ext cx="8358187" cy="6858000"/>
        </p:xfrm>
        <a:graphic>
          <a:graphicData uri="http://schemas.openxmlformats.org/drawingml/2006/table">
            <a:tbl>
              <a:tblPr firstRow="1" bandRow="1">
                <a:tableStyleId>{8EC20E35-A176-4012-BC5E-935CFFF8708E}</a:tableStyleId>
              </a:tblPr>
              <a:tblGrid>
                <a:gridCol w="1717839">
                  <a:extLst>
                    <a:ext uri="{9D8B030D-6E8A-4147-A177-3AD203B41FA5}">
                      <a16:colId xmlns:a16="http://schemas.microsoft.com/office/drawing/2014/main" val="3111809603"/>
                    </a:ext>
                  </a:extLst>
                </a:gridCol>
                <a:gridCol w="6640348">
                  <a:extLst>
                    <a:ext uri="{9D8B030D-6E8A-4147-A177-3AD203B41FA5}">
                      <a16:colId xmlns:a16="http://schemas.microsoft.com/office/drawing/2014/main" val="343060757"/>
                    </a:ext>
                  </a:extLst>
                </a:gridCol>
              </a:tblGrid>
              <a:tr h="1325895">
                <a:tc>
                  <a:txBody>
                    <a:bodyPr/>
                    <a:lstStyle/>
                    <a:p>
                      <a:pPr algn="ctr"/>
                      <a:r>
                        <a:rPr lang="en-US" sz="1800" b="1" dirty="0">
                          <a:solidFill>
                            <a:schemeClr val="tx1"/>
                          </a:solidFill>
                        </a:rPr>
                        <a:t> </a:t>
                      </a:r>
                    </a:p>
                    <a:p>
                      <a:pPr algn="ctr"/>
                      <a:r>
                        <a:rPr lang="en-US" sz="3200" b="1" dirty="0">
                          <a:solidFill>
                            <a:schemeClr val="tx1"/>
                          </a:solidFill>
                        </a:rPr>
                        <a:t>P</a:t>
                      </a:r>
                    </a:p>
                    <a:p>
                      <a:pPr algn="ctr"/>
                      <a:r>
                        <a:rPr lang="en-US" sz="1600" b="1" dirty="0">
                          <a:solidFill>
                            <a:schemeClr val="tx1"/>
                          </a:solidFill>
                        </a:rPr>
                        <a:t>political</a:t>
                      </a:r>
                    </a:p>
                  </a:txBody>
                  <a:tcPr marL="60830" marR="60830" marT="30415" marB="30415"/>
                </a:tc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endParaRPr lang="en-US" sz="1600" b="0" dirty="0">
                        <a:solidFill>
                          <a:schemeClr val="tx1"/>
                        </a:solidFill>
                      </a:endParaRP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US" sz="1600" b="0" dirty="0">
                          <a:solidFill>
                            <a:schemeClr val="tx1"/>
                          </a:solidFill>
                        </a:rPr>
                        <a:t>Republic of Moldova has a democratic representation that allows businesses to be able to enter their market and expand.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US" sz="1600" b="0" dirty="0">
                          <a:solidFill>
                            <a:schemeClr val="tx1"/>
                          </a:solidFill>
                        </a:rPr>
                        <a:t>Moderate approach is present for sovereign and independent growth.</a:t>
                      </a:r>
                    </a:p>
                  </a:txBody>
                  <a:tcPr marL="60830" marR="60830" marT="30415" marB="30415"/>
                </a:tc>
                <a:extLst>
                  <a:ext uri="{0D108BD9-81ED-4DB2-BD59-A6C34878D82A}">
                    <a16:rowId xmlns:a16="http://schemas.microsoft.com/office/drawing/2014/main" val="3282803420"/>
                  </a:ext>
                </a:extLst>
              </a:tr>
              <a:tr h="1073317"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/>
                        <a:t>E</a:t>
                      </a:r>
                    </a:p>
                    <a:p>
                      <a:pPr algn="ctr"/>
                      <a:r>
                        <a:rPr lang="en-US" sz="1600" b="1" dirty="0"/>
                        <a:t>economical</a:t>
                      </a:r>
                    </a:p>
                  </a:txBody>
                  <a:tcPr marL="60830" marR="60830" marT="30415" marB="30415"/>
                </a:tc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endParaRPr lang="en-US" sz="1600" dirty="0"/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US" sz="1600" dirty="0"/>
                        <a:t>The condition of Moldova is presently very poor.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US" sz="1600" dirty="0"/>
                        <a:t>Inflation rates are high.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US" sz="1600" dirty="0"/>
                        <a:t>Capital from investors is low.</a:t>
                      </a:r>
                    </a:p>
                  </a:txBody>
                  <a:tcPr marL="60830" marR="60830" marT="30415" marB="30415"/>
                </a:tc>
                <a:extLst>
                  <a:ext uri="{0D108BD9-81ED-4DB2-BD59-A6C34878D82A}">
                    <a16:rowId xmlns:a16="http://schemas.microsoft.com/office/drawing/2014/main" val="2203580554"/>
                  </a:ext>
                </a:extLst>
              </a:tr>
              <a:tr h="1101562">
                <a:tc>
                  <a:txBody>
                    <a:bodyPr/>
                    <a:lstStyle/>
                    <a:p>
                      <a:pPr algn="ctr"/>
                      <a:endParaRPr lang="en-US" sz="1800" b="1" dirty="0"/>
                    </a:p>
                    <a:p>
                      <a:pPr algn="ctr"/>
                      <a:r>
                        <a:rPr lang="en-US" sz="3200" b="1" dirty="0"/>
                        <a:t>S</a:t>
                      </a:r>
                    </a:p>
                    <a:p>
                      <a:pPr algn="ctr"/>
                      <a:r>
                        <a:rPr lang="en-US" sz="1600" b="1" dirty="0"/>
                        <a:t>social</a:t>
                      </a:r>
                    </a:p>
                  </a:txBody>
                  <a:tcPr marL="60830" marR="60830" marT="30415" marB="30415"/>
                </a:tc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endParaRPr lang="en-US" sz="1600" dirty="0"/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US" sz="1600" dirty="0"/>
                        <a:t>Uber has the possibility of offering transportation service to people (population of 4 mil).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US" sz="1600" dirty="0"/>
                        <a:t>Increase of new jobs.</a:t>
                      </a:r>
                    </a:p>
                  </a:txBody>
                  <a:tcPr marL="60830" marR="60830" marT="30415" marB="30415"/>
                </a:tc>
                <a:extLst>
                  <a:ext uri="{0D108BD9-81ED-4DB2-BD59-A6C34878D82A}">
                    <a16:rowId xmlns:a16="http://schemas.microsoft.com/office/drawing/2014/main" val="2186924776"/>
                  </a:ext>
                </a:extLst>
              </a:tr>
              <a:tr h="1073317"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/>
                        <a:t>T</a:t>
                      </a:r>
                    </a:p>
                    <a:p>
                      <a:pPr algn="ctr"/>
                      <a:r>
                        <a:rPr lang="en-US" sz="1600" b="1" dirty="0"/>
                        <a:t>technological</a:t>
                      </a:r>
                    </a:p>
                  </a:txBody>
                  <a:tcPr marL="60830" marR="60830" marT="30415" marB="30415"/>
                </a:tc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endParaRPr lang="en-US" sz="1600" dirty="0"/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US" sz="1600" dirty="0"/>
                        <a:t>A higher impact on social media by using the uber application.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US" sz="1600" dirty="0"/>
                        <a:t>Marketing and social media as well as off-line to enable costumers to be informed about the service.</a:t>
                      </a:r>
                    </a:p>
                  </a:txBody>
                  <a:tcPr marL="60830" marR="60830" marT="30415" marB="30415"/>
                </a:tc>
                <a:extLst>
                  <a:ext uri="{0D108BD9-81ED-4DB2-BD59-A6C34878D82A}">
                    <a16:rowId xmlns:a16="http://schemas.microsoft.com/office/drawing/2014/main" val="1257817844"/>
                  </a:ext>
                </a:extLst>
              </a:tr>
              <a:tr h="1325895">
                <a:tc>
                  <a:txBody>
                    <a:bodyPr/>
                    <a:lstStyle/>
                    <a:p>
                      <a:pPr algn="ctr"/>
                      <a:endParaRPr lang="en-US" sz="1800" b="1" dirty="0"/>
                    </a:p>
                    <a:p>
                      <a:pPr algn="ctr"/>
                      <a:r>
                        <a:rPr lang="en-US" sz="3200" b="1" dirty="0"/>
                        <a:t>L</a:t>
                      </a:r>
                    </a:p>
                    <a:p>
                      <a:pPr algn="ctr"/>
                      <a:r>
                        <a:rPr lang="en-US" sz="1600" b="1" dirty="0"/>
                        <a:t>legal</a:t>
                      </a:r>
                    </a:p>
                  </a:txBody>
                  <a:tcPr marL="60830" marR="60830" marT="30415" marB="30415"/>
                </a:tc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endParaRPr lang="en-US" sz="1600" dirty="0"/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US" sz="1600" dirty="0"/>
                        <a:t>Republic of Moldova tends to have the same rules as Europe even though it is not a part of the European Union.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US" sz="1600" dirty="0"/>
                        <a:t>The legalization of the businesses that brings benefits to population is essential (costumers and employees).</a:t>
                      </a:r>
                    </a:p>
                  </a:txBody>
                  <a:tcPr marL="60830" marR="60830" marT="30415" marB="30415"/>
                </a:tc>
                <a:extLst>
                  <a:ext uri="{0D108BD9-81ED-4DB2-BD59-A6C34878D82A}">
                    <a16:rowId xmlns:a16="http://schemas.microsoft.com/office/drawing/2014/main" val="1844076867"/>
                  </a:ext>
                </a:extLst>
              </a:tr>
              <a:tr h="958014"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/>
                        <a:t>E</a:t>
                      </a:r>
                    </a:p>
                    <a:p>
                      <a:pPr algn="ctr"/>
                      <a:r>
                        <a:rPr lang="en-US" sz="1600" b="1" dirty="0"/>
                        <a:t>environmental</a:t>
                      </a:r>
                    </a:p>
                  </a:txBody>
                  <a:tcPr marL="60830" marR="60830" marT="30415" marB="30415"/>
                </a:tc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endParaRPr lang="en-US" sz="1600" dirty="0"/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US" sz="1600" dirty="0"/>
                        <a:t>Covid-19 has impacted the Republic of Moldova.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US" sz="1600" dirty="0"/>
                        <a:t>The roads’ quality might affect the cars and the travelling.</a:t>
                      </a:r>
                    </a:p>
                  </a:txBody>
                  <a:tcPr marL="60830" marR="60830" marT="30415" marB="30415"/>
                </a:tc>
                <a:extLst>
                  <a:ext uri="{0D108BD9-81ED-4DB2-BD59-A6C34878D82A}">
                    <a16:rowId xmlns:a16="http://schemas.microsoft.com/office/drawing/2014/main" val="424026674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1716020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>
            <a:extLst>
              <a:ext uri="{FF2B5EF4-FFF2-40B4-BE49-F238E27FC236}">
                <a16:creationId xmlns:a16="http://schemas.microsoft.com/office/drawing/2014/main" id="{14B0D5AC-FCCE-F490-EA67-19705B1B175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4549" y="0"/>
            <a:ext cx="4697413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4B7C3CF-25A4-5404-7B07-0880F111FDF8}"/>
              </a:ext>
            </a:extLst>
          </p:cNvPr>
          <p:cNvSpPr txBox="1"/>
          <p:nvPr/>
        </p:nvSpPr>
        <p:spPr>
          <a:xfrm>
            <a:off x="642938" y="480957"/>
            <a:ext cx="680085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b="1" dirty="0">
                <a:latin typeface="+mj-lt"/>
              </a:rPr>
              <a:t>Mission and Vision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DE3F2D7-6AB4-152E-7E6D-5C96413F7004}"/>
              </a:ext>
            </a:extLst>
          </p:cNvPr>
          <p:cNvSpPr txBox="1"/>
          <p:nvPr/>
        </p:nvSpPr>
        <p:spPr>
          <a:xfrm>
            <a:off x="300038" y="1057275"/>
            <a:ext cx="6015037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The mission is to show you an accessible life – travelling where you want and when you want at an affordable price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Imagine a world without accidents, with no tired and drunk drivers (it is safer to order an Uber rather than taking the risk of driving yourself and evolving others in danger)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endParaRPr lang="en-US" dirty="0"/>
          </a:p>
          <a:p>
            <a:endParaRPr lang="en-US" dirty="0"/>
          </a:p>
          <a:p>
            <a:pPr marL="285750" indent="-285750" algn="r">
              <a:buFont typeface="Arial" panose="020B0604020202020204" pitchFamily="34" charset="0"/>
              <a:buChar char="•"/>
            </a:pPr>
            <a:r>
              <a:rPr lang="en-US" dirty="0"/>
              <a:t>Imagine a world when </a:t>
            </a:r>
          </a:p>
          <a:p>
            <a:pPr algn="r"/>
            <a:r>
              <a:rPr lang="en-US" dirty="0"/>
              <a:t>    you get home after a long</a:t>
            </a:r>
          </a:p>
          <a:p>
            <a:pPr algn="r"/>
            <a:r>
              <a:rPr lang="en-US" dirty="0"/>
              <a:t>    and a hard day , the food </a:t>
            </a:r>
          </a:p>
          <a:p>
            <a:pPr algn="r"/>
            <a:r>
              <a:rPr lang="en-US" dirty="0"/>
              <a:t>    is already at your door!</a:t>
            </a:r>
          </a:p>
        </p:txBody>
      </p:sp>
      <p:pic>
        <p:nvPicPr>
          <p:cNvPr id="2052" name="Picture 4" descr="UberEats to continue in the capital despite Uber's loss of London licence">
            <a:extLst>
              <a:ext uri="{FF2B5EF4-FFF2-40B4-BE49-F238E27FC236}">
                <a16:creationId xmlns:a16="http://schemas.microsoft.com/office/drawing/2014/main" id="{C6AF259C-B8CC-A143-B731-88E3BF165FD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4069"/>
          <a:stretch/>
        </p:blipFill>
        <p:spPr bwMode="auto">
          <a:xfrm>
            <a:off x="885498" y="4887429"/>
            <a:ext cx="2422058" cy="13628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877992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3EEB28C4-842E-C667-98A1-BDAFB1C94E45}"/>
              </a:ext>
            </a:extLst>
          </p:cNvPr>
          <p:cNvSpPr txBox="1"/>
          <p:nvPr/>
        </p:nvSpPr>
        <p:spPr>
          <a:xfrm>
            <a:off x="440872" y="440872"/>
            <a:ext cx="1067888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800" dirty="0">
                <a:latin typeface="+mj-lt"/>
              </a:rPr>
              <a:t>Challenges      Barriers      </a:t>
            </a:r>
            <a:r>
              <a:rPr lang="en-US" sz="4800" dirty="0" err="1">
                <a:latin typeface="+mj-lt"/>
              </a:rPr>
              <a:t>Concurence</a:t>
            </a:r>
            <a:endParaRPr lang="en-US" sz="4800" dirty="0">
              <a:latin typeface="+mj-lt"/>
            </a:endParaRPr>
          </a:p>
        </p:txBody>
      </p:sp>
      <p:sp>
        <p:nvSpPr>
          <p:cNvPr id="5" name="Right Arrow 4">
            <a:extLst>
              <a:ext uri="{FF2B5EF4-FFF2-40B4-BE49-F238E27FC236}">
                <a16:creationId xmlns:a16="http://schemas.microsoft.com/office/drawing/2014/main" id="{B5C0C1BD-F74C-ED6C-3B6C-36E89E204C45}"/>
              </a:ext>
            </a:extLst>
          </p:cNvPr>
          <p:cNvSpPr/>
          <p:nvPr/>
        </p:nvSpPr>
        <p:spPr>
          <a:xfrm>
            <a:off x="3948491" y="734647"/>
            <a:ext cx="522514" cy="29391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6" name="Right Arrow 5">
            <a:extLst>
              <a:ext uri="{FF2B5EF4-FFF2-40B4-BE49-F238E27FC236}">
                <a16:creationId xmlns:a16="http://schemas.microsoft.com/office/drawing/2014/main" id="{D8833265-AC17-464D-E88C-3E9C99303074}"/>
              </a:ext>
            </a:extLst>
          </p:cNvPr>
          <p:cNvSpPr/>
          <p:nvPr/>
        </p:nvSpPr>
        <p:spPr>
          <a:xfrm>
            <a:off x="6933521" y="734647"/>
            <a:ext cx="540885" cy="31098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E3835F6-2FB1-5771-166C-6B0A9B2FE741}"/>
              </a:ext>
            </a:extLst>
          </p:cNvPr>
          <p:cNvSpPr txBox="1"/>
          <p:nvPr/>
        </p:nvSpPr>
        <p:spPr>
          <a:xfrm>
            <a:off x="685799" y="1583871"/>
            <a:ext cx="1004207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Not every driver from Republic of Moldova has a car that follows Uber policy standard rules.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pic>
        <p:nvPicPr>
          <p:cNvPr id="3074" name="Picture 2" descr="Drumuri bune? Молдова вошла в топ-10 стран мира с самыми плохими дорогами  (ФОТО) – Aif.md">
            <a:extLst>
              <a:ext uri="{FF2B5EF4-FFF2-40B4-BE49-F238E27FC236}">
                <a16:creationId xmlns:a16="http://schemas.microsoft.com/office/drawing/2014/main" id="{8FCC7A02-159E-5F9C-E29F-3091C097631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239" y="2382489"/>
            <a:ext cx="3081390" cy="2274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2ED1E6B-5BF7-2129-0352-2241DC44CC59}"/>
              </a:ext>
            </a:extLst>
          </p:cNvPr>
          <p:cNvSpPr txBox="1"/>
          <p:nvPr/>
        </p:nvSpPr>
        <p:spPr>
          <a:xfrm>
            <a:off x="-223524" y="5119356"/>
            <a:ext cx="448491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Sometimes it’s impossible to reach </a:t>
            </a:r>
          </a:p>
          <a:p>
            <a:pPr algn="ctr"/>
            <a:r>
              <a:rPr lang="en-US" dirty="0"/>
              <a:t>a destination due to the poor</a:t>
            </a:r>
          </a:p>
          <a:p>
            <a:pPr algn="ctr"/>
            <a:r>
              <a:rPr lang="en-US" dirty="0"/>
              <a:t>condition of the roads.</a:t>
            </a:r>
          </a:p>
          <a:p>
            <a:endParaRPr lang="en-US" dirty="0"/>
          </a:p>
        </p:txBody>
      </p:sp>
      <p:pic>
        <p:nvPicPr>
          <p:cNvPr id="3076" name="Picture 4" descr="E10 fuel changes: Super Unleaded petrol will give drivers 'more miles to  the gallon' | Express.co.uk">
            <a:extLst>
              <a:ext uri="{FF2B5EF4-FFF2-40B4-BE49-F238E27FC236}">
                <a16:creationId xmlns:a16="http://schemas.microsoft.com/office/drawing/2014/main" id="{6F6C620B-AF60-B321-F3C9-EB943EBE8AD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3394" y="4113913"/>
            <a:ext cx="3718302" cy="22057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C769D68-7F73-A0DF-2829-B2694236535B}"/>
              </a:ext>
            </a:extLst>
          </p:cNvPr>
          <p:cNvSpPr txBox="1"/>
          <p:nvPr/>
        </p:nvSpPr>
        <p:spPr>
          <a:xfrm>
            <a:off x="3993394" y="2919122"/>
            <a:ext cx="376064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With the inflation and everything else that’s happening in the World, it affects the livelihood</a:t>
            </a:r>
          </a:p>
        </p:txBody>
      </p:sp>
      <p:pic>
        <p:nvPicPr>
          <p:cNvPr id="3078" name="Picture 6" descr="Secretele troleibuzului care a slujit Chişinăul decenii la rând |  PiataAuto.md - Site-ul lumii auto din Moldova">
            <a:extLst>
              <a:ext uri="{FF2B5EF4-FFF2-40B4-BE49-F238E27FC236}">
                <a16:creationId xmlns:a16="http://schemas.microsoft.com/office/drawing/2014/main" id="{D64693E7-D49E-21D0-D251-0129C3C2F57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45461" y="2291687"/>
            <a:ext cx="3568300" cy="2274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A3E640E4-28F7-85F6-8670-31F550957060}"/>
              </a:ext>
            </a:extLst>
          </p:cNvPr>
          <p:cNvSpPr txBox="1"/>
          <p:nvPr/>
        </p:nvSpPr>
        <p:spPr>
          <a:xfrm>
            <a:off x="7886498" y="4716743"/>
            <a:ext cx="4086225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The population consists of 50% of people living in villages with less access to the internet and innovative technology which reflects the preference of using public transport or taxi</a:t>
            </a:r>
          </a:p>
        </p:txBody>
      </p:sp>
    </p:spTree>
    <p:extLst>
      <p:ext uri="{BB962C8B-B14F-4D97-AF65-F5344CB8AC3E}">
        <p14:creationId xmlns:p14="http://schemas.microsoft.com/office/powerpoint/2010/main" val="18551786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3142DE-A27B-DE4E-C07A-850CDF0FEA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798394"/>
            <a:ext cx="4730451" cy="1637730"/>
          </a:xfrm>
        </p:spPr>
        <p:txBody>
          <a:bodyPr>
            <a:normAutofit/>
          </a:bodyPr>
          <a:lstStyle/>
          <a:p>
            <a:r>
              <a:rPr lang="en-US" sz="4400" dirty="0"/>
              <a:t>Strategies and opportunities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A796DF-6D61-C21A-9A96-13D5CA4431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9848" y="2578608"/>
            <a:ext cx="4730451" cy="3593592"/>
          </a:xfrm>
        </p:spPr>
        <p:txBody>
          <a:bodyPr>
            <a:normAutofit/>
          </a:bodyPr>
          <a:lstStyle/>
          <a:p>
            <a:r>
              <a:rPr lang="en-US" sz="1800" dirty="0"/>
              <a:t>In Republic of Moldova there is high margin of compliance and cooperation being provided by the governmental laws and policies.</a:t>
            </a:r>
          </a:p>
          <a:p>
            <a:r>
              <a:rPr lang="en-US" sz="1800" dirty="0"/>
              <a:t>By introducing Uber, the country will have more job opportunities with flexible time for its people.</a:t>
            </a:r>
          </a:p>
          <a:p>
            <a:r>
              <a:rPr lang="en-US" sz="1800" dirty="0"/>
              <a:t>It will increase the number of tourists and will attract people from abroad to visit more often if they can benefit of a similar service like in the rest of the world.</a:t>
            </a:r>
          </a:p>
        </p:txBody>
      </p:sp>
      <p:sp>
        <p:nvSpPr>
          <p:cNvPr id="11" name="Freeform: Shape 11">
            <a:extLst>
              <a:ext uri="{FF2B5EF4-FFF2-40B4-BE49-F238E27FC236}">
                <a16:creationId xmlns:a16="http://schemas.microsoft.com/office/drawing/2014/main" id="{B16070FD-9EB8-4AC8-A8E2-267228385B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13124" y="0"/>
            <a:ext cx="6278877" cy="6858000"/>
          </a:xfrm>
          <a:custGeom>
            <a:avLst/>
            <a:gdLst>
              <a:gd name="connsiteX0" fmla="*/ 45571 w 6278877"/>
              <a:gd name="connsiteY0" fmla="*/ 0 h 6858000"/>
              <a:gd name="connsiteX1" fmla="*/ 6278877 w 6278877"/>
              <a:gd name="connsiteY1" fmla="*/ 0 h 6858000"/>
              <a:gd name="connsiteX2" fmla="*/ 6278877 w 6278877"/>
              <a:gd name="connsiteY2" fmla="*/ 6858000 h 6858000"/>
              <a:gd name="connsiteX3" fmla="*/ 3292307 w 6278877"/>
              <a:gd name="connsiteY3" fmla="*/ 6858000 h 6858000"/>
              <a:gd name="connsiteX4" fmla="*/ 3181525 w 6278877"/>
              <a:gd name="connsiteY4" fmla="*/ 6786980 h 6858000"/>
              <a:gd name="connsiteX5" fmla="*/ 0 w 6278877"/>
              <a:gd name="connsiteY5" fmla="*/ 803252 h 6858000"/>
              <a:gd name="connsiteX6" fmla="*/ 37255 w 6278877"/>
              <a:gd name="connsiteY6" fmla="*/ 6544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278877" h="6858000">
                <a:moveTo>
                  <a:pt x="45571" y="0"/>
                </a:moveTo>
                <a:lnTo>
                  <a:pt x="6278877" y="0"/>
                </a:lnTo>
                <a:lnTo>
                  <a:pt x="6278877" y="6858000"/>
                </a:lnTo>
                <a:lnTo>
                  <a:pt x="3292307" y="6858000"/>
                </a:lnTo>
                <a:lnTo>
                  <a:pt x="3181525" y="6786980"/>
                </a:lnTo>
                <a:cubicBezTo>
                  <a:pt x="1262020" y="5490189"/>
                  <a:pt x="0" y="3294101"/>
                  <a:pt x="0" y="803252"/>
                </a:cubicBezTo>
                <a:cubicBezTo>
                  <a:pt x="0" y="554167"/>
                  <a:pt x="12619" y="308030"/>
                  <a:pt x="37255" y="65445"/>
                </a:cubicBezTo>
                <a:close/>
              </a:path>
            </a:pathLst>
          </a:cu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Graphic 6" descr="Onboarding">
            <a:extLst>
              <a:ext uri="{FF2B5EF4-FFF2-40B4-BE49-F238E27FC236}">
                <a16:creationId xmlns:a16="http://schemas.microsoft.com/office/drawing/2014/main" id="{97B9BEE6-9843-9466-B503-30B2732792A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573809" y="847514"/>
            <a:ext cx="3613168" cy="3613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7024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7">
            <a:extLst>
              <a:ext uri="{FF2B5EF4-FFF2-40B4-BE49-F238E27FC236}">
                <a16:creationId xmlns:a16="http://schemas.microsoft.com/office/drawing/2014/main" id="{5118BA95-03E7-41B7-B442-0AF8C0A7FF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3048" y="0"/>
            <a:ext cx="12188952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grpSp>
        <p:nvGrpSpPr>
          <p:cNvPr id="6" name="Group 9">
            <a:extLst>
              <a:ext uri="{FF2B5EF4-FFF2-40B4-BE49-F238E27FC236}">
                <a16:creationId xmlns:a16="http://schemas.microsoft.com/office/drawing/2014/main" id="{E799C3D5-7D55-4046-808C-F290F456D6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61035" y="1679569"/>
            <a:ext cx="3498864" cy="3498858"/>
            <a:chOff x="1061035" y="1679569"/>
            <a:chExt cx="3498864" cy="3498858"/>
          </a:xfrm>
        </p:grpSpPr>
        <p:sp>
          <p:nvSpPr>
            <p:cNvPr id="7" name="Oval 10">
              <a:extLst>
                <a:ext uri="{FF2B5EF4-FFF2-40B4-BE49-F238E27FC236}">
                  <a16:creationId xmlns:a16="http://schemas.microsoft.com/office/drawing/2014/main" id="{059D8741-EAD6-41B1-A882-70D70FC358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61035" y="1679569"/>
              <a:ext cx="3498864" cy="3498858"/>
            </a:xfrm>
            <a:prstGeom prst="ellipse">
              <a:avLst/>
            </a:prstGeom>
            <a:blipFill dpi="0" rotWithShape="1">
              <a:blip r:embed="rId2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3">
                        <a14:imgEffect>
                          <a14:saturation sat="400000"/>
                        </a14:imgEffect>
                        <a14:imgEffect>
                          <a14:brightnessContrast bright="-40000" contrast="40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9" name="Oval 11">
              <a:extLst>
                <a:ext uri="{FF2B5EF4-FFF2-40B4-BE49-F238E27FC236}">
                  <a16:creationId xmlns:a16="http://schemas.microsoft.com/office/drawing/2014/main" id="{45444F36-3103-4D11-A25F-C054D4606D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46134" y="1864667"/>
              <a:ext cx="3128666" cy="312866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D5D4C2B-CB60-F76A-6218-4C93D36960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0145" y="2376862"/>
            <a:ext cx="2640646" cy="2104273"/>
          </a:xfrm>
          <a:noFill/>
        </p:spPr>
        <p:txBody>
          <a:bodyPr>
            <a:normAutofit/>
          </a:bodyPr>
          <a:lstStyle/>
          <a:p>
            <a:pPr algn="ctr"/>
            <a:r>
              <a:rPr lang="en-US" sz="3000">
                <a:solidFill>
                  <a:srgbClr val="FFFFFF"/>
                </a:solidFill>
              </a:rPr>
              <a:t>conclusion</a:t>
            </a:r>
          </a:p>
        </p:txBody>
      </p:sp>
      <p:sp>
        <p:nvSpPr>
          <p:cNvPr id="13" name="Rectangle 13">
            <a:extLst>
              <a:ext uri="{FF2B5EF4-FFF2-40B4-BE49-F238E27FC236}">
                <a16:creationId xmlns:a16="http://schemas.microsoft.com/office/drawing/2014/main" id="{AD9B3EAD-A2B3-42C4-927C-3455E3E69E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502277" y="3388659"/>
            <a:ext cx="3657600" cy="80683"/>
          </a:xfrm>
          <a:prstGeom prst="rect">
            <a:avLst/>
          </a:prstGeom>
          <a:blipFill dpi="0" rotWithShape="1">
            <a:blip r:embed="rId4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87E66A-25F0-9312-5441-92DCD795F0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81089" y="725394"/>
            <a:ext cx="5142658" cy="5407212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dirty="0"/>
              <a:t>Based on the findings and research about </a:t>
            </a:r>
            <a:r>
              <a:rPr lang="en-US" b="1" dirty="0"/>
              <a:t>Uber</a:t>
            </a:r>
            <a:r>
              <a:rPr lang="en-US" dirty="0"/>
              <a:t> being introduced in the Republic of Moldova, we can say that it would make a huge impact on the country’s achievements and growth.</a:t>
            </a:r>
          </a:p>
          <a:p>
            <a:pPr marL="0" indent="0">
              <a:buNone/>
            </a:pPr>
            <a:r>
              <a:rPr lang="en-US" dirty="0"/>
              <a:t>Once the government rules and requirements are followed, the business can stand and be successful. It will provide people a totally new perspective of travelling within the country, more opportunities to work and an easier life.</a:t>
            </a:r>
          </a:p>
        </p:txBody>
      </p:sp>
    </p:spTree>
    <p:extLst>
      <p:ext uri="{BB962C8B-B14F-4D97-AF65-F5344CB8AC3E}">
        <p14:creationId xmlns:p14="http://schemas.microsoft.com/office/powerpoint/2010/main" val="303664465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E009DD9B-5EE2-4C0D-8B2B-351C8C1022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E720DB99-7745-4E75-9D96-AAB6D55C53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464119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D68803C4-E159-4360-B7BB-74205C8F78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601952"/>
            <a:ext cx="10222992" cy="1385874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504B0465-3B07-49BF-BEA7-D814762462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2038655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22C854-BE22-3939-ECD3-A5DD3E9FD2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ReferenceS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5E24CDD-EB25-4F3D-2AEE-B2EB1209273B}"/>
              </a:ext>
            </a:extLst>
          </p:cNvPr>
          <p:cNvSpPr txBox="1"/>
          <p:nvPr/>
        </p:nvSpPr>
        <p:spPr>
          <a:xfrm>
            <a:off x="1069848" y="2320412"/>
            <a:ext cx="10058400" cy="385178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indent="-182880">
              <a:lnSpc>
                <a:spcPct val="90000"/>
              </a:lnSpc>
              <a:spcAft>
                <a:spcPts val="10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</a:pPr>
            <a:r>
              <a:rPr lang="en-US" sz="1400" dirty="0">
                <a:effectLst/>
              </a:rPr>
              <a:t>Betz, F., 2016. Strategic business model. In Strategic Thinking. Emerald Group Publishing Limited.</a:t>
            </a:r>
          </a:p>
          <a:p>
            <a:pPr indent="-182880">
              <a:lnSpc>
                <a:spcPct val="90000"/>
              </a:lnSpc>
              <a:spcAft>
                <a:spcPts val="10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</a:pPr>
            <a:r>
              <a:rPr lang="en-US" sz="1400" dirty="0" err="1">
                <a:effectLst/>
              </a:rPr>
              <a:t>Climent</a:t>
            </a:r>
            <a:r>
              <a:rPr lang="en-US" sz="1400" dirty="0">
                <a:effectLst/>
              </a:rPr>
              <a:t>, R.C. and </a:t>
            </a:r>
            <a:r>
              <a:rPr lang="en-US" sz="1400" dirty="0" err="1">
                <a:effectLst/>
              </a:rPr>
              <a:t>Haftor</a:t>
            </a:r>
            <a:r>
              <a:rPr lang="en-US" sz="1400" dirty="0">
                <a:effectLst/>
              </a:rPr>
              <a:t>, D.M., 2021. Value creation through the evolution of business model themes. Journal of Business Research, 122, pp.353-361.</a:t>
            </a:r>
          </a:p>
          <a:p>
            <a:pPr indent="-182880">
              <a:lnSpc>
                <a:spcPct val="90000"/>
              </a:lnSpc>
              <a:spcAft>
                <a:spcPts val="10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</a:pPr>
            <a:r>
              <a:rPr lang="en-US" sz="1400" dirty="0" err="1">
                <a:effectLst/>
              </a:rPr>
              <a:t>Geissdoerfer</a:t>
            </a:r>
            <a:r>
              <a:rPr lang="en-US" sz="1400" dirty="0">
                <a:effectLst/>
              </a:rPr>
              <a:t>, M., </a:t>
            </a:r>
            <a:r>
              <a:rPr lang="en-US" sz="1400" dirty="0" err="1">
                <a:effectLst/>
              </a:rPr>
              <a:t>Savaget</a:t>
            </a:r>
            <a:r>
              <a:rPr lang="en-US" sz="1400" dirty="0">
                <a:effectLst/>
              </a:rPr>
              <a:t>, P. and Evans, S., 2017. The Cambridge business model innovation process. Procedia Manufacturing, 8, pp.262-269.</a:t>
            </a:r>
          </a:p>
          <a:p>
            <a:pPr indent="-182880">
              <a:lnSpc>
                <a:spcPct val="90000"/>
              </a:lnSpc>
              <a:spcAft>
                <a:spcPts val="10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</a:pPr>
            <a:r>
              <a:rPr lang="en-US" sz="1400" dirty="0">
                <a:effectLst/>
              </a:rPr>
              <a:t>Ghemawat, P., 2016. Evolving ideas about business strategy. Business History Review, 90(4), pp.727-749.</a:t>
            </a:r>
          </a:p>
          <a:p>
            <a:pPr indent="-182880">
              <a:lnSpc>
                <a:spcPct val="90000"/>
              </a:lnSpc>
              <a:spcAft>
                <a:spcPts val="10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</a:pPr>
            <a:r>
              <a:rPr lang="en-US" sz="1400" dirty="0">
                <a:effectLst/>
              </a:rPr>
              <a:t>Goyal, S., Kapoor, A., Esposito, M. and </a:t>
            </a:r>
            <a:r>
              <a:rPr lang="en-US" sz="1400" dirty="0" err="1">
                <a:effectLst/>
              </a:rPr>
              <a:t>Sergi</a:t>
            </a:r>
            <a:r>
              <a:rPr lang="en-US" sz="1400" dirty="0">
                <a:effectLst/>
              </a:rPr>
              <a:t>, B.S., 2017. Understanding business model-literature review of concept and trends. International Journal of Competitiveness, 1(2), pp.99-118.</a:t>
            </a:r>
          </a:p>
          <a:p>
            <a:pPr indent="-182880">
              <a:lnSpc>
                <a:spcPct val="90000"/>
              </a:lnSpc>
              <a:spcAft>
                <a:spcPts val="10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</a:pPr>
            <a:r>
              <a:rPr lang="en-US" sz="1400" dirty="0">
                <a:effectLst/>
              </a:rPr>
              <a:t>Ibarra, D., </a:t>
            </a:r>
            <a:r>
              <a:rPr lang="en-US" sz="1400" dirty="0" err="1">
                <a:effectLst/>
              </a:rPr>
              <a:t>Ganzarain</a:t>
            </a:r>
            <a:r>
              <a:rPr lang="en-US" sz="1400" dirty="0">
                <a:effectLst/>
              </a:rPr>
              <a:t>, J. and </a:t>
            </a:r>
            <a:r>
              <a:rPr lang="en-US" sz="1400" dirty="0" err="1">
                <a:effectLst/>
              </a:rPr>
              <a:t>Igartua</a:t>
            </a:r>
            <a:r>
              <a:rPr lang="en-US" sz="1400" dirty="0">
                <a:effectLst/>
              </a:rPr>
              <a:t>, J.I., 2018. Business model innovation through Industry 4.0: A review. Procedia manufacturing, 22, pp.4-10.</a:t>
            </a:r>
          </a:p>
          <a:p>
            <a:pPr indent="-182880">
              <a:lnSpc>
                <a:spcPct val="90000"/>
              </a:lnSpc>
              <a:spcAft>
                <a:spcPts val="10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</a:pPr>
            <a:r>
              <a:rPr lang="en-US" sz="1400" dirty="0" err="1">
                <a:effectLst/>
              </a:rPr>
              <a:t>Lanzolla</a:t>
            </a:r>
            <a:r>
              <a:rPr lang="en-US" sz="1400" dirty="0">
                <a:effectLst/>
              </a:rPr>
              <a:t>, G. and </a:t>
            </a:r>
            <a:r>
              <a:rPr lang="en-US" sz="1400" dirty="0" err="1">
                <a:effectLst/>
              </a:rPr>
              <a:t>Markides</a:t>
            </a:r>
            <a:r>
              <a:rPr lang="en-US" sz="1400" dirty="0">
                <a:effectLst/>
              </a:rPr>
              <a:t>, C., 2021. A business model view of strategy. Journal of Management Studies, 58(2), pp.540-553.</a:t>
            </a:r>
          </a:p>
          <a:p>
            <a:pPr indent="-182880">
              <a:lnSpc>
                <a:spcPct val="90000"/>
              </a:lnSpc>
              <a:spcAft>
                <a:spcPts val="10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</a:pPr>
            <a:r>
              <a:rPr lang="en-US" sz="1400" dirty="0">
                <a:effectLst/>
              </a:rPr>
              <a:t>Lund, M. and Nielsen, C., 2018. The concept of business model scalability. Journal of Business Models, 6(1), pp.1-18.</a:t>
            </a:r>
          </a:p>
          <a:p>
            <a:pPr indent="-182880">
              <a:lnSpc>
                <a:spcPct val="90000"/>
              </a:lnSpc>
              <a:spcAft>
                <a:spcPts val="10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</a:pPr>
            <a:r>
              <a:rPr lang="en-US" sz="1400" dirty="0">
                <a:effectLst/>
              </a:rPr>
              <a:t>Massa, L., Tucci, C.L. and </a:t>
            </a:r>
            <a:r>
              <a:rPr lang="en-US" sz="1400" dirty="0" err="1">
                <a:effectLst/>
              </a:rPr>
              <a:t>Afuah</a:t>
            </a:r>
            <a:r>
              <a:rPr lang="en-US" sz="1400" dirty="0">
                <a:effectLst/>
              </a:rPr>
              <a:t>, A., 2017. A critical assessment of business model research. Academy of Management Annals, 11(1), pp.73-104.</a:t>
            </a:r>
          </a:p>
          <a:p>
            <a:pPr indent="-182880">
              <a:lnSpc>
                <a:spcPct val="90000"/>
              </a:lnSpc>
              <a:spcAft>
                <a:spcPts val="10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</a:pPr>
            <a:r>
              <a:rPr lang="en-US" sz="1400" dirty="0">
                <a:effectLst/>
              </a:rPr>
              <a:t>Moon, H.C. and Lee, Y., 2017. Global business strategy.</a:t>
            </a:r>
          </a:p>
        </p:txBody>
      </p:sp>
      <p:sp>
        <p:nvSpPr>
          <p:cNvPr id="29" name="Oval 28">
            <a:extLst>
              <a:ext uri="{FF2B5EF4-FFF2-40B4-BE49-F238E27FC236}">
                <a16:creationId xmlns:a16="http://schemas.microsoft.com/office/drawing/2014/main" id="{49B7FFA5-14CB-4A4F-9BCC-CA3AA5D9D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01725" y="6229681"/>
            <a:ext cx="457200" cy="457200"/>
          </a:xfrm>
          <a:prstGeom prst="ellipse">
            <a:avLst/>
          </a:prstGeom>
          <a:blipFill dpi="0" rotWithShape="1">
            <a:blip r:embed="rId4"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50800" ty="0" sx="85000" sy="85000" flip="none" algn="tl"/>
          </a:blipFill>
          <a:ln w="25400" cap="flat" cmpd="sng" algn="ctr">
            <a:noFill/>
            <a:prstDash val="solid"/>
          </a:ln>
          <a:effectLst/>
        </p:spPr>
        <p:txBody>
          <a:bodyPr lIns="0" tIns="0" rIns="0" bIns="0"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 Extra Bold" pitchFamily="18" charset="0"/>
              <a:ea typeface="+mn-ea"/>
              <a:cs typeface="+mn-cs"/>
            </a:endParaRPr>
          </a:p>
        </p:txBody>
      </p:sp>
      <p:sp>
        <p:nvSpPr>
          <p:cNvPr id="31" name="Oval 30">
            <a:extLst>
              <a:ext uri="{FF2B5EF4-FFF2-40B4-BE49-F238E27FC236}">
                <a16:creationId xmlns:a16="http://schemas.microsoft.com/office/drawing/2014/main" id="{04E48745-7512-4EC2-9E20-9092D1215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30918" y="6258874"/>
            <a:ext cx="398813" cy="398815"/>
          </a:xfrm>
          <a:prstGeom prst="ellipse">
            <a:avLst/>
          </a:prstGeom>
          <a:noFill/>
          <a:ln w="12700" cap="flat" cmpd="sng" algn="ctr">
            <a:solidFill>
              <a:srgbClr val="FFFFFF"/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2689457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Rectangle 17">
            <a:extLst>
              <a:ext uri="{FF2B5EF4-FFF2-40B4-BE49-F238E27FC236}">
                <a16:creationId xmlns:a16="http://schemas.microsoft.com/office/drawing/2014/main" id="{7049A7D3-684C-4C59-A4B6-7B308A6AD3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Rectangle 19">
            <a:extLst>
              <a:ext uri="{FF2B5EF4-FFF2-40B4-BE49-F238E27FC236}">
                <a16:creationId xmlns:a16="http://schemas.microsoft.com/office/drawing/2014/main" id="{D7B1087B-C592-40E7-B532-60B453A2FE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0834" y="429969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Rectangle 21">
            <a:extLst>
              <a:ext uri="{FF2B5EF4-FFF2-40B4-BE49-F238E27FC236}">
                <a16:creationId xmlns:a16="http://schemas.microsoft.com/office/drawing/2014/main" id="{14AE7447-E8F8-4A0F-9E3D-94842BFF88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3" name="Group 23">
            <a:extLst>
              <a:ext uri="{FF2B5EF4-FFF2-40B4-BE49-F238E27FC236}">
                <a16:creationId xmlns:a16="http://schemas.microsoft.com/office/drawing/2014/main" id="{85981F80-69EE-4E2B-82A8-47FDFD7720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649215" y="4068923"/>
            <a:ext cx="1080904" cy="1080902"/>
            <a:chOff x="9685338" y="4460675"/>
            <a:chExt cx="1080904" cy="1080902"/>
          </a:xfrm>
        </p:grpSpPr>
        <p:sp>
          <p:nvSpPr>
            <p:cNvPr id="44" name="Oval 24">
              <a:extLst>
                <a:ext uri="{FF2B5EF4-FFF2-40B4-BE49-F238E27FC236}">
                  <a16:creationId xmlns:a16="http://schemas.microsoft.com/office/drawing/2014/main" id="{46CE0473-0B07-47EE-A016-EBD87F2C8C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45" name="Oval 25">
              <a:extLst>
                <a:ext uri="{FF2B5EF4-FFF2-40B4-BE49-F238E27FC236}">
                  <a16:creationId xmlns:a16="http://schemas.microsoft.com/office/drawing/2014/main" id="{EDD0D1E4-DFCA-4DF0-9D37-571A5F529F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 useBgFill="1">
        <p:nvSpPr>
          <p:cNvPr id="46" name="Rectangle 27">
            <a:extLst>
              <a:ext uri="{FF2B5EF4-FFF2-40B4-BE49-F238E27FC236}">
                <a16:creationId xmlns:a16="http://schemas.microsoft.com/office/drawing/2014/main" id="{ACFC9F99-71D6-4DF9-B2C0-482CA48027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88952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47" name="Rectangle 29">
            <a:extLst>
              <a:ext uri="{FF2B5EF4-FFF2-40B4-BE49-F238E27FC236}">
                <a16:creationId xmlns:a16="http://schemas.microsoft.com/office/drawing/2014/main" id="{ECBE5340-BE73-4DAB-AFDF-C881F20362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8" name="Rectangle 31">
            <a:extLst>
              <a:ext uri="{FF2B5EF4-FFF2-40B4-BE49-F238E27FC236}">
                <a16:creationId xmlns:a16="http://schemas.microsoft.com/office/drawing/2014/main" id="{5720947B-77B2-42A1-9A56-15C4986CC7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" name="Rectangle 33">
            <a:extLst>
              <a:ext uri="{FF2B5EF4-FFF2-40B4-BE49-F238E27FC236}">
                <a16:creationId xmlns:a16="http://schemas.microsoft.com/office/drawing/2014/main" id="{2EA837CD-9522-4466-A676-886EADB5CD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0834" y="429969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6" name="Group 35">
            <a:extLst>
              <a:ext uri="{FF2B5EF4-FFF2-40B4-BE49-F238E27FC236}">
                <a16:creationId xmlns:a16="http://schemas.microsoft.com/office/drawing/2014/main" id="{AE57180A-3011-4004-ABDD-E768CFCE45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649215" y="4068923"/>
            <a:ext cx="1080904" cy="1080902"/>
            <a:chOff x="9685338" y="4460675"/>
            <a:chExt cx="1080904" cy="1080902"/>
          </a:xfrm>
        </p:grpSpPr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0F88DA83-143A-486D-B1CA-6EB167C84B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38" name="Oval 37">
              <a:extLst>
                <a:ext uri="{FF2B5EF4-FFF2-40B4-BE49-F238E27FC236}">
                  <a16:creationId xmlns:a16="http://schemas.microsoft.com/office/drawing/2014/main" id="{503244B7-C319-402D-B7FD-A0BC0BC0E8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29EF50A-3467-32CA-7114-9D20408870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6386" y="1432223"/>
            <a:ext cx="7412133" cy="303580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80000"/>
              </a:lnSpc>
            </a:pPr>
            <a:r>
              <a:rPr lang="en-US" sz="9600" dirty="0">
                <a:blipFill dpi="0" rotWithShape="1">
                  <a:blip r:embed="rId4"/>
                  <a:srcRect/>
                  <a:tile tx="6350" ty="-127000" sx="65000" sy="64000" flip="none" algn="tl"/>
                </a:blipFill>
              </a:rPr>
              <a:t>Do you Like My Project 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72DC88-8D72-C175-0FFF-4834E1B4D7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9743" y="4578689"/>
            <a:ext cx="5354733" cy="1069848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3600" dirty="0"/>
              <a:t>Can I have your like ??</a:t>
            </a:r>
          </a:p>
        </p:txBody>
      </p:sp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id="{436BC73A-B72C-4630-9867-1F19BE9A5E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2728" y="1481328"/>
            <a:ext cx="2664510" cy="279141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Graphic 6" descr="Thumbs Up Sign">
            <a:extLst>
              <a:ext uri="{FF2B5EF4-FFF2-40B4-BE49-F238E27FC236}">
                <a16:creationId xmlns:a16="http://schemas.microsoft.com/office/drawing/2014/main" id="{FAE46F9F-F3C7-07FB-D93B-584191AD3A5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923543" y="1810387"/>
            <a:ext cx="2113653" cy="211365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D972F1C-793C-A187-53EF-731FE336A542}"/>
              </a:ext>
            </a:extLst>
          </p:cNvPr>
          <p:cNvSpPr txBox="1"/>
          <p:nvPr/>
        </p:nvSpPr>
        <p:spPr>
          <a:xfrm>
            <a:off x="8672931" y="5649354"/>
            <a:ext cx="41143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Thank You!</a:t>
            </a:r>
          </a:p>
        </p:txBody>
      </p:sp>
    </p:spTree>
    <p:extLst>
      <p:ext uri="{BB962C8B-B14F-4D97-AF65-F5344CB8AC3E}">
        <p14:creationId xmlns:p14="http://schemas.microsoft.com/office/powerpoint/2010/main" val="232986547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 /></Relationships>
</file>

<file path=ppt/theme/theme1.xml><?xml version="1.0" encoding="utf-8"?>
<a:theme xmlns:a="http://schemas.openxmlformats.org/drawingml/2006/main" name="Wood Type">
  <a:themeElements>
    <a:clrScheme name="Wood Type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Wood Type">
      <a:majorFont>
        <a:latin typeface="Rockwell Condensed" panose="02060603050405020104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 panose="02060603020205020403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Wood Type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hade val="63000"/>
              </a:schemeClr>
              <a:schemeClr val="phClr">
                <a:tint val="10000"/>
                <a:satMod val="150000"/>
              </a:schemeClr>
            </a:duotone>
          </a:blip>
          <a:tile tx="0" ty="0" sx="60000" sy="59000" flip="none" algn="tl"/>
        </a:blipFill>
        <a:blipFill rotWithShape="1">
          <a:blip xmlns:r="http://schemas.openxmlformats.org/officeDocument/2006/relationships" r:embed="rId1">
            <a:duotone>
              <a:schemeClr val="phClr">
                <a:shade val="36000"/>
                <a:satMod val="120000"/>
              </a:schemeClr>
              <a:schemeClr val="phClr">
                <a:tint val="40000"/>
              </a:schemeClr>
            </a:duotone>
          </a:blip>
          <a:tile tx="0" ty="0" sx="60000" sy="59000" flip="none" algn="tl"/>
        </a:blip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softEdge rad="12700"/>
          </a:effectLst>
        </a:effectStyle>
        <a:effectStyle>
          <a:effectLst>
            <a:outerShdw blurRad="50800" dist="19050" dir="5400000" algn="tl" rotWithShape="0">
              <a:srgbClr val="000000">
                <a:alpha val="60000"/>
              </a:srgbClr>
            </a:outerShdw>
            <a:softEdge rad="12700"/>
          </a:effectLst>
        </a:effectStyle>
      </a:effectStyleLst>
      <a:bgFillStyleLst>
        <a:solidFill>
          <a:schemeClr val="phClr"/>
        </a:solidFill>
        <a:solidFill>
          <a:schemeClr val="phClr">
            <a:shade val="97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5000"/>
                <a:shade val="58000"/>
                <a:satMod val="120000"/>
              </a:schemeClr>
              <a:schemeClr val="phClr">
                <a:tint val="50000"/>
                <a:shade val="96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ood Type" id="{7ACABC62-BF99-48CF-A9DC-4DB89C7B13DC}" vid="{142A1326-48AB-42A9-8428-CB14AA30176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{A54854A1-A8D4-EE41-87B8-0C4681EEA18A}tf10001119_mac</Template>
  <TotalTime>193</TotalTime>
  <Words>897</Words>
  <Application>Microsoft Office PowerPoint</Application>
  <PresentationFormat>Widescreen</PresentationFormat>
  <Paragraphs>91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Wood Type</vt:lpstr>
      <vt:lpstr>GLOBAL BUSINESS ENVIRONMENT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Strategies and opportunities</vt:lpstr>
      <vt:lpstr>conclusion</vt:lpstr>
      <vt:lpstr>ReferenceS</vt:lpstr>
      <vt:lpstr>Do you Like My Project 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GLOBAL BUSINESS ENVIRONMENT</dc:title>
  <dc:creator>Vasile Rosca (2215818)</dc:creator>
  <cp:lastModifiedBy>Vasile Rosca</cp:lastModifiedBy>
  <cp:revision>2</cp:revision>
  <dcterms:created xsi:type="dcterms:W3CDTF">2022-11-25T20:36:44Z</dcterms:created>
  <dcterms:modified xsi:type="dcterms:W3CDTF">2022-11-26T22:41:39Z</dcterms:modified>
</cp:coreProperties>
</file>