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84" r:id="rId3"/>
    <p:sldId id="285" r:id="rId4"/>
    <p:sldId id="258" r:id="rId5"/>
    <p:sldId id="275" r:id="rId6"/>
    <p:sldId id="279" r:id="rId7"/>
    <p:sldId id="280" r:id="rId8"/>
    <p:sldId id="281" r:id="rId9"/>
    <p:sldId id="262" r:id="rId10"/>
    <p:sldId id="286" r:id="rId11"/>
    <p:sldId id="272" r:id="rId12"/>
    <p:sldId id="267" r:id="rId13"/>
    <p:sldId id="268" r:id="rId14"/>
    <p:sldId id="269" r:id="rId15"/>
    <p:sldId id="273" r:id="rId16"/>
    <p:sldId id="266" r:id="rId17"/>
    <p:sldId id="276" r:id="rId18"/>
    <p:sldId id="288" r:id="rId19"/>
    <p:sldId id="287" r:id="rId20"/>
    <p:sldId id="289" r:id="rId21"/>
    <p:sldId id="263" r:id="rId22"/>
    <p:sldId id="264" r:id="rId23"/>
    <p:sldId id="277" r:id="rId24"/>
    <p:sldId id="278" r:id="rId25"/>
    <p:sldId id="26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chemeClr val="accent1"/>
              </a:gs>
              <a:gs pos="14000">
                <a:schemeClr val="accent1">
                  <a:lumMod val="60000"/>
                  <a:lumOff val="40000"/>
                </a:schemeClr>
              </a:gs>
              <a:gs pos="83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chemeClr val="accent1">
                  <a:alpha val="0"/>
                </a:schemeClr>
              </a:gs>
              <a:gs pos="57000">
                <a:schemeClr val="accent1">
                  <a:lumMod val="40000"/>
                  <a:lumOff val="60000"/>
                </a:schemeClr>
              </a:gs>
              <a:gs pos="100000">
                <a:schemeClr val="accent1">
                  <a:alpha val="0"/>
                </a:scheme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9" name="Freeform 8"/>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3">
                  <a:lumMod val="40000"/>
                  <a:lumOff val="60000"/>
                </a:schemeClr>
              </a:gs>
              <a:gs pos="50000">
                <a:schemeClr val="accent3"/>
              </a:gs>
              <a:gs pos="100000">
                <a:schemeClr val="accent3">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b="1"/>
          </a:p>
        </p:txBody>
      </p:sp>
      <p:sp>
        <p:nvSpPr>
          <p:cNvPr id="2" name="Title 1"/>
          <p:cNvSpPr>
            <a:spLocks noGrp="1"/>
          </p:cNvSpPr>
          <p:nvPr>
            <p:ph type="ctrTitle"/>
          </p:nvPr>
        </p:nvSpPr>
        <p:spPr>
          <a:xfrm>
            <a:off x="4572000" y="1676400"/>
            <a:ext cx="3886200" cy="1524000"/>
          </a:xfrm>
        </p:spPr>
        <p:txBody>
          <a:bodyPr anchor="b" anchorCtr="0"/>
          <a:lstStyle>
            <a:lvl1pPr algn="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0" y="3203574"/>
            <a:ext cx="3886200" cy="1825625"/>
          </a:xfrm>
        </p:spPr>
        <p:txBody>
          <a:bodyPr>
            <a:normAutofit/>
          </a:bodyPr>
          <a:lstStyle>
            <a:lvl1pPr marL="0" indent="0" algn="l">
              <a:buNone/>
              <a:defRPr sz="200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normAutofit/>
          </a:bodyPr>
          <a:lstStyle/>
          <a:p>
            <a:fld id="{CC935741-5D89-4008-8F08-26031587A36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85800" y="1600201"/>
            <a:ext cx="7772400" cy="3733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1">
                  <a:lumMod val="40000"/>
                  <a:lumOff val="60000"/>
                </a:schemeClr>
              </a:gs>
              <a:gs pos="50000">
                <a:schemeClr val="accent1"/>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rgbClr val="000000"/>
              </a:gs>
              <a:gs pos="14000">
                <a:srgbClr val="333333"/>
              </a:gs>
              <a:gs pos="83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9" name="Freeform 8"/>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rgbClr val="000000">
                  <a:alpha val="0"/>
                </a:srgbClr>
              </a:gs>
              <a:gs pos="57000">
                <a:srgbClr val="4D4D4D"/>
              </a:gs>
              <a:gs pos="100000">
                <a:srgbClr val="000000">
                  <a:alpha val="0"/>
                </a:srgb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722313" y="3633787"/>
            <a:ext cx="7772400" cy="1362075"/>
          </a:xfrm>
        </p:spPr>
        <p:txBody>
          <a:bodyPr anchor="t"/>
          <a:lstStyle>
            <a:lvl1pPr algn="l">
              <a:defRPr sz="40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133600"/>
            <a:ext cx="7772400" cy="1500187"/>
          </a:xfrm>
        </p:spPr>
        <p:txBody>
          <a:bodyPr anchor="b"/>
          <a:lstStyle>
            <a:lvl1pPr marL="0" indent="0">
              <a:buNone/>
              <a:defRPr sz="200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9"/>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1" name="Freeform 10"/>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Freeform 11"/>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75779B43-CA7A-455C-ABA1-8379DC736556}" type="datetimeFigureOut">
              <a:rPr lang="en-GB" smtClean="0"/>
              <a:t>11/09/2018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8" name="Freeform 7"/>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p:cNvSpPr>
            <a:spLocks noGrp="1"/>
          </p:cNvSpPr>
          <p:nvPr>
            <p:ph type="dt" sz="half" idx="10"/>
          </p:nvPr>
        </p:nvSpPr>
        <p:spPr/>
        <p:txBody>
          <a:bodyPr/>
          <a:lstStyle/>
          <a:p>
            <a:fld id="{75779B43-CA7A-455C-ABA1-8379DC736556}" type="datetimeFigureOut">
              <a:rPr lang="en-GB" smtClean="0"/>
              <a:t>11/09/2018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4"/>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3"/>
              </a:gs>
              <a:gs pos="50000">
                <a:schemeClr val="accent3">
                  <a:lumMod val="40000"/>
                  <a:lumOff val="60000"/>
                </a:schemeClr>
              </a:gs>
              <a:gs pos="5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6" name="Freeform 5"/>
          <p:cNvSpPr/>
          <p:nvPr/>
        </p:nvSpPr>
        <p:spPr>
          <a:xfrm>
            <a:off x="0" y="5381627"/>
            <a:ext cx="3286124" cy="1207294"/>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6996854"/>
              <a:gd name="connsiteY0" fmla="*/ 0 h 1571625"/>
              <a:gd name="connsiteX1" fmla="*/ 6996854 w 6996854"/>
              <a:gd name="connsiteY1" fmla="*/ 1266825 h 1571625"/>
              <a:gd name="connsiteX2" fmla="*/ 0 w 6996854"/>
              <a:gd name="connsiteY2" fmla="*/ 1571625 h 1571625"/>
              <a:gd name="connsiteX3" fmla="*/ 0 w 6996854"/>
              <a:gd name="connsiteY3" fmla="*/ 0 h 1571625"/>
              <a:gd name="connsiteX0" fmla="*/ 0 w 7583417"/>
              <a:gd name="connsiteY0" fmla="*/ 0 h 800100"/>
              <a:gd name="connsiteX1" fmla="*/ 7583417 w 7583417"/>
              <a:gd name="connsiteY1" fmla="*/ 495300 h 800100"/>
              <a:gd name="connsiteX2" fmla="*/ 586563 w 7583417"/>
              <a:gd name="connsiteY2" fmla="*/ 800100 h 800100"/>
              <a:gd name="connsiteX3" fmla="*/ 0 w 7583417"/>
              <a:gd name="connsiteY3" fmla="*/ 0 h 800100"/>
              <a:gd name="connsiteX0" fmla="*/ 0 w 7017803"/>
              <a:gd name="connsiteY0" fmla="*/ 0 h 1200150"/>
              <a:gd name="connsiteX1" fmla="*/ 7017803 w 7017803"/>
              <a:gd name="connsiteY1" fmla="*/ 895350 h 1200150"/>
              <a:gd name="connsiteX2" fmla="*/ 20949 w 7017803"/>
              <a:gd name="connsiteY2" fmla="*/ 1200150 h 1200150"/>
              <a:gd name="connsiteX3" fmla="*/ 0 w 7017803"/>
              <a:gd name="connsiteY3" fmla="*/ 0 h 1200150"/>
              <a:gd name="connsiteX0" fmla="*/ 0 w 6410292"/>
              <a:gd name="connsiteY0" fmla="*/ 0 h 1752600"/>
              <a:gd name="connsiteX1" fmla="*/ 6410292 w 6410292"/>
              <a:gd name="connsiteY1" fmla="*/ 1752600 h 1752600"/>
              <a:gd name="connsiteX2" fmla="*/ 20949 w 6410292"/>
              <a:gd name="connsiteY2" fmla="*/ 1200150 h 1752600"/>
              <a:gd name="connsiteX3" fmla="*/ 0 w 6410292"/>
              <a:gd name="connsiteY3" fmla="*/ 0 h 1752600"/>
              <a:gd name="connsiteX0" fmla="*/ 0 w 7227290"/>
              <a:gd name="connsiteY0" fmla="*/ 0 h 1200150"/>
              <a:gd name="connsiteX1" fmla="*/ 7227290 w 7227290"/>
              <a:gd name="connsiteY1" fmla="*/ 885825 h 1200150"/>
              <a:gd name="connsiteX2" fmla="*/ 20949 w 7227290"/>
              <a:gd name="connsiteY2" fmla="*/ 1200150 h 1200150"/>
              <a:gd name="connsiteX3" fmla="*/ 0 w 7227290"/>
              <a:gd name="connsiteY3" fmla="*/ 0 h 1200150"/>
              <a:gd name="connsiteX0" fmla="*/ 0 w 7227290"/>
              <a:gd name="connsiteY0" fmla="*/ 0 h 885825"/>
              <a:gd name="connsiteX1" fmla="*/ 7227290 w 7227290"/>
              <a:gd name="connsiteY1" fmla="*/ 885825 h 885825"/>
              <a:gd name="connsiteX2" fmla="*/ 555141 w 7227290"/>
              <a:gd name="connsiteY2" fmla="*/ 862013 h 885825"/>
              <a:gd name="connsiteX3" fmla="*/ 0 w 7227290"/>
              <a:gd name="connsiteY3" fmla="*/ 0 h 885825"/>
              <a:gd name="connsiteX0" fmla="*/ 0 w 7227290"/>
              <a:gd name="connsiteY0" fmla="*/ 0 h 1207294"/>
              <a:gd name="connsiteX1" fmla="*/ 7227290 w 7227290"/>
              <a:gd name="connsiteY1" fmla="*/ 885825 h 1207294"/>
              <a:gd name="connsiteX2" fmla="*/ 0 w 7227290"/>
              <a:gd name="connsiteY2" fmla="*/ 1207294 h 1207294"/>
              <a:gd name="connsiteX3" fmla="*/ 0 w 7227290"/>
              <a:gd name="connsiteY3" fmla="*/ 0 h 1207294"/>
            </a:gdLst>
            <a:ahLst/>
            <a:cxnLst>
              <a:cxn ang="0">
                <a:pos x="connsiteX0" y="connsiteY0"/>
              </a:cxn>
              <a:cxn ang="0">
                <a:pos x="connsiteX1" y="connsiteY1"/>
              </a:cxn>
              <a:cxn ang="0">
                <a:pos x="connsiteX2" y="connsiteY2"/>
              </a:cxn>
              <a:cxn ang="0">
                <a:pos x="connsiteX3" y="connsiteY3"/>
              </a:cxn>
            </a:cxnLst>
            <a:rect l="l" t="t" r="r" b="b"/>
            <a:pathLst>
              <a:path w="7227290" h="1207294">
                <a:moveTo>
                  <a:pt x="0" y="0"/>
                </a:moveTo>
                <a:lnTo>
                  <a:pt x="7227290" y="885825"/>
                </a:lnTo>
                <a:lnTo>
                  <a:pt x="0" y="1207294"/>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96" y="5347020"/>
            <a:ext cx="3426231" cy="944725"/>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 name="connsiteX0" fmla="*/ 1 w 7605568"/>
              <a:gd name="connsiteY0" fmla="*/ 0 h 897732"/>
              <a:gd name="connsiteX1" fmla="*/ 0 w 7605568"/>
              <a:gd name="connsiteY1" fmla="*/ 75665 h 897732"/>
              <a:gd name="connsiteX2" fmla="*/ 2830674 w 7605568"/>
              <a:gd name="connsiteY2" fmla="*/ 806612 h 897732"/>
              <a:gd name="connsiteX3" fmla="*/ 7605568 w 7605568"/>
              <a:gd name="connsiteY3" fmla="*/ 897732 h 897732"/>
              <a:gd name="connsiteX4" fmla="*/ 1 w 7605568"/>
              <a:gd name="connsiteY4" fmla="*/ 0 h 897732"/>
              <a:gd name="connsiteX0" fmla="*/ 1 w 2930931"/>
              <a:gd name="connsiteY0" fmla="*/ 0 h 806612"/>
              <a:gd name="connsiteX1" fmla="*/ 0 w 2930931"/>
              <a:gd name="connsiteY1" fmla="*/ 75665 h 806612"/>
              <a:gd name="connsiteX2" fmla="*/ 2830674 w 2930931"/>
              <a:gd name="connsiteY2" fmla="*/ 806612 h 806612"/>
              <a:gd name="connsiteX3" fmla="*/ 2930931 w 2930931"/>
              <a:gd name="connsiteY3" fmla="*/ 785765 h 806612"/>
              <a:gd name="connsiteX4" fmla="*/ 1 w 2930931"/>
              <a:gd name="connsiteY4" fmla="*/ 0 h 806612"/>
              <a:gd name="connsiteX0" fmla="*/ 1 w 3204530"/>
              <a:gd name="connsiteY0" fmla="*/ 0 h 944725"/>
              <a:gd name="connsiteX1" fmla="*/ 0 w 3204530"/>
              <a:gd name="connsiteY1" fmla="*/ 75665 h 944725"/>
              <a:gd name="connsiteX2" fmla="*/ 3204530 w 3204530"/>
              <a:gd name="connsiteY2" fmla="*/ 944725 h 944725"/>
              <a:gd name="connsiteX3" fmla="*/ 2930931 w 3204530"/>
              <a:gd name="connsiteY3" fmla="*/ 785765 h 944725"/>
              <a:gd name="connsiteX4" fmla="*/ 1 w 3204530"/>
              <a:gd name="connsiteY4" fmla="*/ 0 h 944725"/>
              <a:gd name="connsiteX0" fmla="*/ 1 w 3426231"/>
              <a:gd name="connsiteY0" fmla="*/ 0 h 944725"/>
              <a:gd name="connsiteX1" fmla="*/ 0 w 3426231"/>
              <a:gd name="connsiteY1" fmla="*/ 75665 h 944725"/>
              <a:gd name="connsiteX2" fmla="*/ 3204530 w 3426231"/>
              <a:gd name="connsiteY2" fmla="*/ 944725 h 944725"/>
              <a:gd name="connsiteX3" fmla="*/ 3426231 w 3426231"/>
              <a:gd name="connsiteY3" fmla="*/ 923877 h 944725"/>
              <a:gd name="connsiteX4" fmla="*/ 1 w 3426231"/>
              <a:gd name="connsiteY4" fmla="*/ 0 h 94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231" h="944725">
                <a:moveTo>
                  <a:pt x="1" y="0"/>
                </a:moveTo>
                <a:cubicBezTo>
                  <a:pt x="1" y="25222"/>
                  <a:pt x="0" y="50443"/>
                  <a:pt x="0" y="75665"/>
                </a:cubicBezTo>
                <a:lnTo>
                  <a:pt x="3204530" y="944725"/>
                </a:lnTo>
                <a:lnTo>
                  <a:pt x="3426231" y="923877"/>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75779B43-CA7A-455C-ABA1-8379DC736556}" type="datetimeFigureOut">
              <a:rPr lang="en-GB" smtClean="0"/>
              <a:t>11/09/2018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7"/>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0" name="Freeform 9"/>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4572000" y="609600"/>
            <a:ext cx="38862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Text Placeholder 13"/>
          <p:cNvSpPr>
            <a:spLocks noGrp="1"/>
          </p:cNvSpPr>
          <p:nvPr>
            <p:ph type="body" sz="quarter" idx="14"/>
          </p:nvPr>
        </p:nvSpPr>
        <p:spPr>
          <a:xfrm>
            <a:off x="676274" y="1527048"/>
            <a:ext cx="3383280" cy="329184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3" name="Picture Placeholder 2"/>
          <p:cNvSpPr>
            <a:spLocks noGrp="1"/>
          </p:cNvSpPr>
          <p:nvPr>
            <p:ph type="pic" idx="1"/>
          </p:nvPr>
        </p:nvSpPr>
        <p:spPr>
          <a:xfrm>
            <a:off x="4572000" y="609600"/>
            <a:ext cx="3886200" cy="4190999"/>
          </a:xfrm>
          <a:ln w="79375">
            <a:solidFill>
              <a:schemeClr val="tx1"/>
            </a:solidFill>
            <a:miter lim="800000"/>
          </a:ln>
          <a:effectLst>
            <a:outerShdw blurRad="50800" dist="38100" dir="5400000" algn="ctr" rotWithShape="0">
              <a:srgbClr val="000000">
                <a:alpha val="42000"/>
              </a:srgbClr>
            </a:outerShdw>
          </a:effectLst>
        </p:spPr>
        <p:txBody>
          <a:bodyPr>
            <a:normAutofit/>
          </a:bodyPr>
          <a:lstStyle>
            <a:lvl1pPr marL="0" indent="0" algn="ctr">
              <a:buNone/>
              <a:defRPr sz="25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4"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5" name="Text Placeholder 14"/>
          <p:cNvSpPr>
            <a:spLocks noGrp="1"/>
          </p:cNvSpPr>
          <p:nvPr>
            <p:ph type="body" sz="quarter" idx="14"/>
          </p:nvPr>
        </p:nvSpPr>
        <p:spPr>
          <a:xfrm>
            <a:off x="676656" y="1524000"/>
            <a:ext cx="3381375" cy="329565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blipFill dpi="0" rotWithShape="1">
            <a:blip r:embed="rId13">
              <a:alphaModFix amt="15000"/>
            </a:blip>
            <a:srcRect/>
            <a:tile tx="0" ty="0" sx="76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85800" y="274638"/>
            <a:ext cx="7772400" cy="1143000"/>
          </a:xfrm>
          <a:prstGeom prst="rect">
            <a:avLst/>
          </a:prstGeom>
        </p:spPr>
        <p:txBody>
          <a:bodyPr vert="horz" lIns="0" tIns="45720" rIns="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1600200"/>
            <a:ext cx="7772400" cy="4525963"/>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00800" y="6416675"/>
            <a:ext cx="1981200" cy="365125"/>
          </a:xfrm>
          <a:prstGeom prst="rect">
            <a:avLst/>
          </a:prstGeom>
        </p:spPr>
        <p:txBody>
          <a:bodyPr vert="horz" lIns="0" tIns="45720" rIns="0" bIns="0" rtlCol="0" anchor="b" anchorCtr="0"/>
          <a:lstStyle>
            <a:lvl1pPr algn="r">
              <a:defRPr lang="en-US" sz="900" kern="1200" cap="all" spc="110" baseline="0" smtClean="0">
                <a:solidFill>
                  <a:srgbClr val="4D4D4D"/>
                </a:solidFill>
                <a:latin typeface="+mn-lt"/>
                <a:ea typeface="+mn-ea"/>
                <a:cs typeface="+mn-cs"/>
              </a:defRPr>
            </a:lvl1pPr>
          </a:lstStyle>
          <a:p>
            <a:fld id="{75779B43-CA7A-455C-ABA1-8379DC736556}" type="datetimeFigureOut">
              <a:rPr lang="en-GB" smtClean="0"/>
              <a:t>11/09/2018</a:t>
            </a:fld>
            <a:endParaRPr lang="en-GB"/>
          </a:p>
        </p:txBody>
      </p:sp>
      <p:sp>
        <p:nvSpPr>
          <p:cNvPr id="5" name="Footer Placeholder 4"/>
          <p:cNvSpPr>
            <a:spLocks noGrp="1"/>
          </p:cNvSpPr>
          <p:nvPr>
            <p:ph type="ftr" sz="quarter" idx="3"/>
          </p:nvPr>
        </p:nvSpPr>
        <p:spPr>
          <a:xfrm>
            <a:off x="228600" y="6416675"/>
            <a:ext cx="2895600" cy="365125"/>
          </a:xfrm>
          <a:prstGeom prst="rect">
            <a:avLst/>
          </a:prstGeom>
        </p:spPr>
        <p:txBody>
          <a:bodyPr vert="horz" lIns="0" tIns="45720" rIns="0" bIns="0" rtlCol="0" anchor="b" anchorCtr="0"/>
          <a:lstStyle>
            <a:lvl1pPr algn="l">
              <a:defRPr sz="900" cap="all" spc="110" baseline="0">
                <a:solidFill>
                  <a:srgbClr val="4D4D4D"/>
                </a:solidFill>
              </a:defRPr>
            </a:lvl1pPr>
          </a:lstStyle>
          <a:p>
            <a:endParaRPr lang="en-GB"/>
          </a:p>
        </p:txBody>
      </p:sp>
      <p:sp>
        <p:nvSpPr>
          <p:cNvPr id="6" name="Slide Number Placeholder 5"/>
          <p:cNvSpPr>
            <a:spLocks noGrp="1"/>
          </p:cNvSpPr>
          <p:nvPr>
            <p:ph type="sldNum" sz="quarter" idx="4"/>
          </p:nvPr>
        </p:nvSpPr>
        <p:spPr>
          <a:xfrm>
            <a:off x="8458200" y="6416675"/>
            <a:ext cx="457200" cy="365125"/>
          </a:xfrm>
          <a:prstGeom prst="rect">
            <a:avLst/>
          </a:prstGeom>
        </p:spPr>
        <p:txBody>
          <a:bodyPr vert="horz" lIns="0" tIns="45720" rIns="0" bIns="0" rtlCol="0" anchor="b" anchorCtr="0"/>
          <a:lstStyle>
            <a:lvl1pPr algn="r">
              <a:defRPr sz="1100" b="1" baseline="0">
                <a:solidFill>
                  <a:srgbClr val="4D4D4D"/>
                </a:solidFill>
              </a:defRPr>
            </a:lvl1pPr>
          </a:lstStyle>
          <a:p>
            <a:fld id="{CC935741-5D89-4008-8F08-26031587A36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SJEU6006/C</a:t>
            </a:r>
            <a:br>
              <a:rPr lang="en-GB" dirty="0" smtClean="0"/>
            </a:br>
            <a:r>
              <a:rPr lang="en-GB" dirty="0" smtClean="0"/>
              <a:t>Person Centred Planning/</a:t>
            </a:r>
            <a:br>
              <a:rPr lang="en-GB" dirty="0" smtClean="0"/>
            </a:br>
            <a:r>
              <a:rPr lang="en-GB" dirty="0" err="1" smtClean="0"/>
              <a:t>Cynllunio</a:t>
            </a:r>
            <a:r>
              <a:rPr lang="en-GB" dirty="0" smtClean="0"/>
              <a:t> Person </a:t>
            </a:r>
            <a:r>
              <a:rPr lang="en-GB" dirty="0" err="1" smtClean="0"/>
              <a:t>Ganolog</a:t>
            </a:r>
            <a:endParaRPr lang="en-GB" dirty="0"/>
          </a:p>
        </p:txBody>
      </p:sp>
      <p:sp>
        <p:nvSpPr>
          <p:cNvPr id="3" name="Subtitle 2"/>
          <p:cNvSpPr>
            <a:spLocks noGrp="1"/>
          </p:cNvSpPr>
          <p:nvPr>
            <p:ph type="subTitle" idx="1"/>
          </p:nvPr>
        </p:nvSpPr>
        <p:spPr/>
        <p:txBody>
          <a:bodyPr/>
          <a:lstStyle/>
          <a:p>
            <a:r>
              <a:rPr lang="en-GB" dirty="0" err="1" smtClean="0"/>
              <a:t>Sesiwn</a:t>
            </a:r>
            <a:r>
              <a:rPr lang="en-GB" smtClean="0"/>
              <a:t> </a:t>
            </a:r>
            <a:r>
              <a:rPr lang="en-GB" smtClean="0"/>
              <a:t>3/ </a:t>
            </a:r>
            <a:r>
              <a:rPr lang="en-GB" smtClean="0"/>
              <a:t>Session </a:t>
            </a:r>
            <a:r>
              <a:rPr lang="en-GB" smtClean="0"/>
              <a:t>3</a:t>
            </a:r>
            <a:endParaRPr lang="en-GB" dirty="0" smtClean="0"/>
          </a:p>
        </p:txBody>
      </p:sp>
    </p:spTree>
    <p:extLst>
      <p:ext uri="{BB962C8B-B14F-4D97-AF65-F5344CB8AC3E}">
        <p14:creationId xmlns:p14="http://schemas.microsoft.com/office/powerpoint/2010/main" val="3848929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Nod y </a:t>
            </a:r>
            <a:r>
              <a:rPr lang="en-GB" dirty="0" err="1" smtClean="0">
                <a:latin typeface="Arial" panose="020B0604020202020204" pitchFamily="34" charset="0"/>
                <a:cs typeface="Arial" panose="020B0604020202020204" pitchFamily="34" charset="0"/>
              </a:rPr>
              <a:t>Modiwl</a:t>
            </a:r>
            <a:r>
              <a:rPr lang="en-GB" dirty="0" smtClean="0">
                <a:latin typeface="Arial" panose="020B0604020202020204" pitchFamily="34" charset="0"/>
                <a:cs typeface="Arial" panose="020B0604020202020204" pitchFamily="34" charset="0"/>
              </a:rPr>
              <a:t> / Module Aim</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76655" y="1828800"/>
            <a:ext cx="3822192" cy="4297680"/>
          </a:xfrm>
          <a:prstGeom prst="rect">
            <a:avLst/>
          </a:prstGeom>
        </p:spPr>
        <p:txBody>
          <a:bodyPr>
            <a:normAutofit/>
          </a:bodyPr>
          <a:lstStyle/>
          <a:p>
            <a:r>
              <a:rPr lang="en-GB" sz="3200" dirty="0" err="1" smtClean="0">
                <a:latin typeface="Arial" panose="020B0604020202020204" pitchFamily="34" charset="0"/>
                <a:cs typeface="Arial" panose="020B0604020202020204" pitchFamily="34" charset="0"/>
              </a:rPr>
              <a:t>Darparu</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dealltwriaeth</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feirniadol</a:t>
            </a:r>
            <a:r>
              <a:rPr lang="en-GB" sz="3200" dirty="0" smtClean="0">
                <a:latin typeface="Arial" panose="020B0604020202020204" pitchFamily="34" charset="0"/>
                <a:cs typeface="Arial" panose="020B0604020202020204" pitchFamily="34" charset="0"/>
              </a:rPr>
              <a:t> o </a:t>
            </a:r>
            <a:r>
              <a:rPr lang="en-GB" sz="3200" dirty="0" err="1" smtClean="0">
                <a:latin typeface="Arial" panose="020B0604020202020204" pitchFamily="34" charset="0"/>
                <a:cs typeface="Arial" panose="020B0604020202020204" pitchFamily="34" charset="0"/>
              </a:rPr>
              <a:t>egwyddorion</a:t>
            </a:r>
            <a:r>
              <a:rPr lang="en-GB" sz="3200" dirty="0" smtClean="0">
                <a:latin typeface="Arial" panose="020B0604020202020204" pitchFamily="34" charset="0"/>
                <a:cs typeface="Arial" panose="020B0604020202020204" pitchFamily="34" charset="0"/>
              </a:rPr>
              <a:t> ac </a:t>
            </a:r>
            <a:r>
              <a:rPr lang="en-GB" sz="3200" dirty="0" err="1" smtClean="0">
                <a:latin typeface="Arial" panose="020B0604020202020204" pitchFamily="34" charset="0"/>
                <a:cs typeface="Arial" panose="020B0604020202020204" pitchFamily="34" charset="0"/>
              </a:rPr>
              <a:t>arferion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cyllunio</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sy’n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canolbwyntio</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ar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unigolion</a:t>
            </a:r>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quarter" idx="14"/>
          </p:nvPr>
        </p:nvSpPr>
        <p:spPr>
          <a:xfrm>
            <a:off x="4645152" y="1828800"/>
            <a:ext cx="3822192" cy="4297680"/>
          </a:xfrm>
          <a:prstGeom prst="rect">
            <a:avLst/>
          </a:prstGeom>
        </p:spPr>
        <p:txBody>
          <a:bodyPr>
            <a:normAutofit/>
          </a:bodyPr>
          <a:lstStyle/>
          <a:p>
            <a:r>
              <a:rPr lang="en-GB" sz="3200" i="1" dirty="0" smtClean="0">
                <a:latin typeface="Arial" panose="020B0604020202020204" pitchFamily="34" charset="0"/>
                <a:cs typeface="Arial" panose="020B0604020202020204" pitchFamily="34" charset="0"/>
              </a:rPr>
              <a:t>To provide a critical understanding of the principles and practice of person –centred planning</a:t>
            </a:r>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549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latin typeface="Arial" panose="020B0604020202020204" pitchFamily="34" charset="0"/>
                <a:cs typeface="Arial" panose="020B0604020202020204" pitchFamily="34" charset="0"/>
              </a:rPr>
              <a:t>Deilliant</a:t>
            </a:r>
            <a:r>
              <a:rPr lang="en-GB" sz="3600" dirty="0" smtClean="0">
                <a:latin typeface="Arial" panose="020B0604020202020204" pitchFamily="34" charset="0"/>
                <a:cs typeface="Arial" panose="020B0604020202020204" pitchFamily="34" charset="0"/>
              </a:rPr>
              <a:t>  </a:t>
            </a:r>
            <a:r>
              <a:rPr lang="en-GB" sz="3600" dirty="0" err="1" smtClean="0">
                <a:latin typeface="Arial" panose="020B0604020202020204" pitchFamily="34" charset="0"/>
                <a:cs typeface="Arial" panose="020B0604020202020204" pitchFamily="34" charset="0"/>
              </a:rPr>
              <a:t>Dysgu</a:t>
            </a:r>
            <a:r>
              <a:rPr lang="en-GB" sz="3600"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perthnasol</a:t>
            </a:r>
            <a:r>
              <a:rPr lang="en-GB" sz="3600" dirty="0" smtClean="0">
                <a:latin typeface="Arial" panose="020B0604020202020204" pitchFamily="34" charset="0"/>
                <a:cs typeface="Arial" panose="020B0604020202020204" pitchFamily="34" charset="0"/>
              </a:rPr>
              <a:t/>
            </a:r>
            <a:br>
              <a:rPr lang="en-GB" sz="3600" dirty="0" smtClean="0">
                <a:latin typeface="Arial" panose="020B0604020202020204" pitchFamily="34" charset="0"/>
                <a:cs typeface="Arial" panose="020B0604020202020204" pitchFamily="34" charset="0"/>
              </a:rPr>
            </a:br>
            <a:r>
              <a:rPr lang="en-GB" sz="3600" dirty="0" smtClean="0">
                <a:latin typeface="Arial" panose="020B0604020202020204" pitchFamily="34" charset="0"/>
                <a:cs typeface="Arial" panose="020B0604020202020204" pitchFamily="34" charset="0"/>
              </a:rPr>
              <a:t>Relevant Learning Outcome </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76655" y="2133600"/>
            <a:ext cx="3822192" cy="3992880"/>
          </a:xfrm>
          <a:prstGeom prst="rect">
            <a:avLst/>
          </a:prstGeom>
        </p:spPr>
        <p:txBody>
          <a:bodyPr>
            <a:normAutofit/>
          </a:bodyPr>
          <a:lstStyle/>
          <a:p>
            <a:r>
              <a:rPr lang="en-GB" sz="3200" dirty="0" err="1" smtClean="0"/>
              <a:t>Adfyfyrio’n</a:t>
            </a:r>
            <a:r>
              <a:rPr lang="en-GB" sz="3200" dirty="0" smtClean="0"/>
              <a:t> </a:t>
            </a:r>
            <a:r>
              <a:rPr lang="en-GB" sz="3200" dirty="0" err="1" smtClean="0"/>
              <a:t>feirniadol</a:t>
            </a:r>
            <a:r>
              <a:rPr lang="en-GB" sz="3200" dirty="0" smtClean="0"/>
              <a:t> </a:t>
            </a:r>
            <a:r>
              <a:rPr lang="en-GB" sz="3200" dirty="0" err="1" smtClean="0"/>
              <a:t>ar</a:t>
            </a:r>
            <a:r>
              <a:rPr lang="en-GB" sz="3200" dirty="0" smtClean="0"/>
              <a:t> </a:t>
            </a:r>
            <a:r>
              <a:rPr lang="en-GB" sz="3200" dirty="0" err="1" smtClean="0"/>
              <a:t>yr</a:t>
            </a:r>
            <a:r>
              <a:rPr lang="en-GB" sz="3200" dirty="0" smtClean="0"/>
              <a:t> </a:t>
            </a:r>
            <a:r>
              <a:rPr lang="en-GB" sz="3200" dirty="0" err="1" smtClean="0"/>
              <a:t>ideoleg</a:t>
            </a:r>
            <a:r>
              <a:rPr lang="en-GB" sz="3200" dirty="0" smtClean="0"/>
              <a:t> </a:t>
            </a:r>
            <a:r>
              <a:rPr lang="en-GB" sz="3200" dirty="0" err="1" smtClean="0"/>
              <a:t>sy’n</a:t>
            </a:r>
            <a:r>
              <a:rPr lang="en-GB" sz="3200" dirty="0" smtClean="0"/>
              <a:t> </a:t>
            </a:r>
            <a:r>
              <a:rPr lang="en-GB" sz="3200" dirty="0" err="1" smtClean="0"/>
              <a:t>ymwneud</a:t>
            </a:r>
            <a:r>
              <a:rPr lang="en-GB" sz="3200" dirty="0" smtClean="0"/>
              <a:t> â </a:t>
            </a:r>
            <a:r>
              <a:rPr lang="en-GB" sz="3200" dirty="0" err="1" smtClean="0"/>
              <a:t>chynllunio</a:t>
            </a:r>
            <a:r>
              <a:rPr lang="en-GB" sz="3200" dirty="0" smtClean="0"/>
              <a:t> </a:t>
            </a:r>
            <a:r>
              <a:rPr lang="en-GB" sz="3200" dirty="0" err="1" smtClean="0"/>
              <a:t>sy’n</a:t>
            </a:r>
            <a:r>
              <a:rPr lang="en-GB" sz="3200" dirty="0" smtClean="0"/>
              <a:t> </a:t>
            </a:r>
            <a:r>
              <a:rPr lang="en-GB" sz="3200" dirty="0" err="1" smtClean="0"/>
              <a:t>canolbwyntio</a:t>
            </a:r>
            <a:r>
              <a:rPr lang="en-GB" sz="3200" dirty="0" smtClean="0"/>
              <a:t> </a:t>
            </a:r>
            <a:r>
              <a:rPr lang="en-GB" sz="3200" dirty="0" err="1" smtClean="0"/>
              <a:t>ar</a:t>
            </a:r>
            <a:r>
              <a:rPr lang="en-GB" sz="3200" dirty="0" smtClean="0"/>
              <a:t> </a:t>
            </a:r>
            <a:r>
              <a:rPr lang="en-GB" sz="3200" dirty="0" err="1" smtClean="0"/>
              <a:t>unigolion</a:t>
            </a:r>
            <a:endParaRPr lang="en-GB" sz="3200" dirty="0"/>
          </a:p>
        </p:txBody>
      </p:sp>
      <p:sp>
        <p:nvSpPr>
          <p:cNvPr id="4" name="Content Placeholder 3"/>
          <p:cNvSpPr>
            <a:spLocks noGrp="1"/>
          </p:cNvSpPr>
          <p:nvPr>
            <p:ph sz="quarter" idx="14"/>
          </p:nvPr>
        </p:nvSpPr>
        <p:spPr>
          <a:xfrm>
            <a:off x="4645152" y="1676400"/>
            <a:ext cx="3822192" cy="4450080"/>
          </a:xfrm>
          <a:prstGeom prst="rect">
            <a:avLst/>
          </a:prstGeom>
        </p:spPr>
        <p:txBody>
          <a:bodyPr>
            <a:normAutofit/>
          </a:bodyPr>
          <a:lstStyle/>
          <a:p>
            <a:pPr marL="64008" indent="0">
              <a:buNone/>
            </a:pPr>
            <a:endParaRPr lang="en-GB" dirty="0"/>
          </a:p>
          <a:p>
            <a:r>
              <a:rPr lang="en-GB" sz="4000" i="1" dirty="0" smtClean="0"/>
              <a:t>Critically reflect on the ideology relating to person-centred planning</a:t>
            </a:r>
            <a:endParaRPr lang="en-GB" sz="4000" i="1" dirty="0"/>
          </a:p>
          <a:p>
            <a:endParaRPr lang="en-GB" dirty="0"/>
          </a:p>
        </p:txBody>
      </p:sp>
    </p:spTree>
    <p:extLst>
      <p:ext uri="{BB962C8B-B14F-4D97-AF65-F5344CB8AC3E}">
        <p14:creationId xmlns:p14="http://schemas.microsoft.com/office/powerpoint/2010/main" val="3212416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latin typeface="Arial" panose="020B0604020202020204" pitchFamily="34" charset="0"/>
                <a:cs typeface="Arial" panose="020B0604020202020204" pitchFamily="34" charset="0"/>
              </a:rPr>
              <a:t>Gorolwg</a:t>
            </a:r>
            <a:r>
              <a:rPr lang="en-GB" dirty="0" smtClean="0">
                <a:latin typeface="Arial" panose="020B0604020202020204" pitchFamily="34" charset="0"/>
                <a:cs typeface="Arial" panose="020B0604020202020204" pitchFamily="34" charset="0"/>
              </a:rPr>
              <a:t> / Overview</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quarter" idx="13"/>
          </p:nvPr>
        </p:nvSpPr>
        <p:spPr>
          <a:xfrm>
            <a:off x="676655" y="2514600"/>
            <a:ext cx="3822192" cy="3611880"/>
          </a:xfrm>
          <a:prstGeom prst="rect">
            <a:avLst/>
          </a:prstGeom>
        </p:spPr>
        <p:txBody>
          <a:bodyPr>
            <a:normAutofit/>
          </a:bodyPr>
          <a:lstStyle/>
          <a:p>
            <a:r>
              <a:rPr lang="en-GB" sz="3200" dirty="0" err="1" smtClean="0"/>
              <a:t>Syniadau</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ffocws</a:t>
            </a:r>
            <a:r>
              <a:rPr lang="en-GB" sz="3200" dirty="0" smtClean="0"/>
              <a:t> y </a:t>
            </a:r>
            <a:r>
              <a:rPr lang="en-GB" sz="3200" dirty="0" err="1" smtClean="0"/>
              <a:t>grwp</a:t>
            </a:r>
            <a:r>
              <a:rPr lang="en-GB" sz="3200" dirty="0" smtClean="0"/>
              <a:t> </a:t>
            </a:r>
            <a:r>
              <a:rPr lang="en-GB" sz="3200" dirty="0" err="1" smtClean="0"/>
              <a:t>bregus</a:t>
            </a:r>
            <a:endParaRPr lang="en-GB" sz="3200" dirty="0" smtClean="0"/>
          </a:p>
          <a:p>
            <a:r>
              <a:rPr lang="en-GB" sz="3200" dirty="0" err="1" smtClean="0"/>
              <a:t>Ideoleg</a:t>
            </a:r>
            <a:endParaRPr lang="en-GB" sz="3200" dirty="0"/>
          </a:p>
        </p:txBody>
      </p:sp>
      <p:sp>
        <p:nvSpPr>
          <p:cNvPr id="6" name="Content Placeholder 5"/>
          <p:cNvSpPr>
            <a:spLocks noGrp="1"/>
          </p:cNvSpPr>
          <p:nvPr>
            <p:ph sz="quarter" idx="14"/>
          </p:nvPr>
        </p:nvSpPr>
        <p:spPr>
          <a:xfrm>
            <a:off x="4645152" y="2514600"/>
            <a:ext cx="3822192" cy="3611880"/>
          </a:xfrm>
          <a:prstGeom prst="rect">
            <a:avLst/>
          </a:prstGeom>
        </p:spPr>
        <p:txBody>
          <a:bodyPr>
            <a:normAutofit/>
          </a:bodyPr>
          <a:lstStyle/>
          <a:p>
            <a:r>
              <a:rPr lang="en-GB" sz="3200" i="1" dirty="0" smtClean="0">
                <a:latin typeface="Arial" panose="020B0604020202020204" pitchFamily="34" charset="0"/>
                <a:cs typeface="Arial" panose="020B0604020202020204" pitchFamily="34" charset="0"/>
              </a:rPr>
              <a:t>Ideas for the focus group of vulnerable children</a:t>
            </a:r>
          </a:p>
          <a:p>
            <a:r>
              <a:rPr lang="en-GB" sz="3200" i="1" dirty="0" smtClean="0">
                <a:latin typeface="Arial" panose="020B0604020202020204" pitchFamily="34" charset="0"/>
                <a:cs typeface="Arial" panose="020B0604020202020204" pitchFamily="34" charset="0"/>
              </a:rPr>
              <a:t>Ideology</a:t>
            </a:r>
          </a:p>
        </p:txBody>
      </p:sp>
    </p:spTree>
    <p:extLst>
      <p:ext uri="{BB962C8B-B14F-4D97-AF65-F5344CB8AC3E}">
        <p14:creationId xmlns:p14="http://schemas.microsoft.com/office/powerpoint/2010/main" val="2864122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Syniadau</a:t>
            </a:r>
            <a:r>
              <a:rPr lang="en-GB" dirty="0" smtClean="0"/>
              <a:t> / Ideas</a:t>
            </a:r>
            <a:endParaRPr lang="cy-GB" dirty="0"/>
          </a:p>
        </p:txBody>
      </p:sp>
      <p:sp>
        <p:nvSpPr>
          <p:cNvPr id="5" name="Content Placeholder 4"/>
          <p:cNvSpPr>
            <a:spLocks noGrp="1"/>
          </p:cNvSpPr>
          <p:nvPr>
            <p:ph idx="1"/>
          </p:nvPr>
        </p:nvSpPr>
        <p:spPr/>
        <p:txBody>
          <a:bodyPr/>
          <a:lstStyle/>
          <a:p>
            <a:endParaRPr lang="cy-GB"/>
          </a:p>
        </p:txBody>
      </p:sp>
      <p:pic>
        <p:nvPicPr>
          <p:cNvPr id="1026" name="Picture 2" descr="C:\Users\l.roberts\AppData\Local\Microsoft\Windows\Temporary Internet Files\Content.IE5\UU4Z21D1\IDEA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15375"/>
            <a:ext cx="7924800" cy="4248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9491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Persbectif</a:t>
            </a:r>
            <a:r>
              <a:rPr lang="en-GB" dirty="0" smtClean="0"/>
              <a:t> </a:t>
            </a:r>
            <a:r>
              <a:rPr lang="en-GB" dirty="0" err="1" smtClean="0"/>
              <a:t>Deuol</a:t>
            </a:r>
            <a:r>
              <a:rPr lang="en-GB" dirty="0" smtClean="0"/>
              <a:t/>
            </a:r>
            <a:br>
              <a:rPr lang="en-GB" dirty="0" smtClean="0"/>
            </a:br>
            <a:r>
              <a:rPr lang="en-GB" dirty="0" smtClean="0"/>
              <a:t>The dual perspective</a:t>
            </a:r>
            <a:endParaRPr lang="cy-GB" dirty="0"/>
          </a:p>
        </p:txBody>
      </p:sp>
      <p:sp>
        <p:nvSpPr>
          <p:cNvPr id="3" name="Content Placeholder 2"/>
          <p:cNvSpPr>
            <a:spLocks noGrp="1"/>
          </p:cNvSpPr>
          <p:nvPr>
            <p:ph sz="quarter" idx="13"/>
          </p:nvPr>
        </p:nvSpPr>
        <p:spPr>
          <a:xfrm>
            <a:off x="685800" y="1536192"/>
            <a:ext cx="3657600" cy="4864608"/>
          </a:xfrm>
        </p:spPr>
        <p:txBody>
          <a:bodyPr>
            <a:noAutofit/>
          </a:bodyPr>
          <a:lstStyle/>
          <a:p>
            <a:r>
              <a:rPr lang="en-GB" dirty="0" smtClean="0"/>
              <a:t>Mae </a:t>
            </a:r>
            <a:r>
              <a:rPr lang="en-GB" dirty="0" err="1" smtClean="0"/>
              <a:t>pob</a:t>
            </a:r>
            <a:r>
              <a:rPr lang="en-GB" dirty="0" smtClean="0"/>
              <a:t> </a:t>
            </a:r>
            <a:r>
              <a:rPr lang="en-GB" dirty="0" err="1" smtClean="0"/>
              <a:t>unigolyn</a:t>
            </a:r>
            <a:r>
              <a:rPr lang="en-GB" dirty="0" smtClean="0"/>
              <a:t> </a:t>
            </a:r>
            <a:r>
              <a:rPr lang="en-GB" dirty="0" err="1" smtClean="0"/>
              <a:t>yn</a:t>
            </a:r>
            <a:r>
              <a:rPr lang="en-GB" dirty="0" smtClean="0"/>
              <a:t> </a:t>
            </a:r>
            <a:r>
              <a:rPr lang="en-GB" dirty="0" err="1" smtClean="0"/>
              <a:t>rhan</a:t>
            </a:r>
            <a:r>
              <a:rPr lang="en-GB" dirty="0" smtClean="0"/>
              <a:t> o </a:t>
            </a:r>
            <a:r>
              <a:rPr lang="en-GB" dirty="0" err="1" smtClean="0"/>
              <a:t>ddwy</a:t>
            </a:r>
            <a:r>
              <a:rPr lang="en-GB" dirty="0" smtClean="0"/>
              <a:t> system</a:t>
            </a:r>
          </a:p>
          <a:p>
            <a:r>
              <a:rPr lang="en-GB" dirty="0" smtClean="0"/>
              <a:t>Y </a:t>
            </a:r>
            <a:r>
              <a:rPr lang="en-GB" dirty="0" err="1" smtClean="0"/>
              <a:t>gymdeithas</a:t>
            </a:r>
            <a:r>
              <a:rPr lang="en-GB" dirty="0" smtClean="0"/>
              <a:t> </a:t>
            </a:r>
            <a:r>
              <a:rPr lang="en-GB" dirty="0" err="1" smtClean="0"/>
              <a:t>lle</a:t>
            </a:r>
            <a:r>
              <a:rPr lang="en-GB" dirty="0" smtClean="0"/>
              <a:t> </a:t>
            </a:r>
            <a:r>
              <a:rPr lang="en-GB" dirty="0" err="1" smtClean="0"/>
              <a:t>ma’r</a:t>
            </a:r>
            <a:r>
              <a:rPr lang="en-GB" dirty="0" smtClean="0"/>
              <a:t> </a:t>
            </a:r>
            <a:r>
              <a:rPr lang="en-GB" dirty="0" err="1" smtClean="0"/>
              <a:t>unigolyn</a:t>
            </a:r>
            <a:r>
              <a:rPr lang="en-GB" dirty="0" smtClean="0"/>
              <a:t> </a:t>
            </a:r>
            <a:r>
              <a:rPr lang="en-GB" dirty="0" err="1" smtClean="0"/>
              <a:t>yn</a:t>
            </a:r>
            <a:r>
              <a:rPr lang="en-GB" dirty="0" smtClean="0"/>
              <a:t> </a:t>
            </a:r>
            <a:r>
              <a:rPr lang="en-GB" dirty="0" err="1" smtClean="0"/>
              <a:t>byw</a:t>
            </a:r>
            <a:r>
              <a:rPr lang="en-GB" dirty="0" smtClean="0"/>
              <a:t> – </a:t>
            </a:r>
            <a:r>
              <a:rPr lang="en-GB" dirty="0" err="1" smtClean="0"/>
              <a:t>mae’r</a:t>
            </a:r>
            <a:r>
              <a:rPr lang="en-GB" dirty="0" smtClean="0"/>
              <a:t> </a:t>
            </a:r>
            <a:r>
              <a:rPr lang="en-GB" dirty="0" err="1" smtClean="0"/>
              <a:t>gymdeithas</a:t>
            </a:r>
            <a:r>
              <a:rPr lang="en-GB" dirty="0" smtClean="0"/>
              <a:t> </a:t>
            </a:r>
            <a:r>
              <a:rPr lang="en-GB" dirty="0" err="1" smtClean="0"/>
              <a:t>yn</a:t>
            </a:r>
            <a:r>
              <a:rPr lang="en-GB" dirty="0" smtClean="0"/>
              <a:t> </a:t>
            </a:r>
            <a:r>
              <a:rPr lang="en-GB" dirty="0" err="1" smtClean="0"/>
              <a:t>gweithredu</a:t>
            </a:r>
            <a:r>
              <a:rPr lang="en-GB" dirty="0" smtClean="0"/>
              <a:t> </a:t>
            </a:r>
            <a:r>
              <a:rPr lang="en-GB" dirty="0" err="1" smtClean="0"/>
              <a:t>drwy</a:t>
            </a:r>
            <a:r>
              <a:rPr lang="en-GB" dirty="0" smtClean="0"/>
              <a:t> </a:t>
            </a:r>
            <a:r>
              <a:rPr lang="en-GB" dirty="0" err="1" smtClean="0"/>
              <a:t>normau</a:t>
            </a:r>
            <a:r>
              <a:rPr lang="en-GB" dirty="0" smtClean="0"/>
              <a:t> a </a:t>
            </a:r>
            <a:r>
              <a:rPr lang="en-GB" dirty="0" err="1" smtClean="0"/>
              <a:t>gwerthoedd</a:t>
            </a:r>
            <a:r>
              <a:rPr lang="en-GB" dirty="0" smtClean="0"/>
              <a:t> y </a:t>
            </a:r>
            <a:r>
              <a:rPr lang="en-GB" dirty="0" err="1" smtClean="0"/>
              <a:t>grwpiau</a:t>
            </a:r>
            <a:r>
              <a:rPr lang="en-GB" dirty="0" smtClean="0"/>
              <a:t> </a:t>
            </a:r>
            <a:r>
              <a:rPr lang="en-GB" dirty="0" err="1" smtClean="0"/>
              <a:t>sy’n</a:t>
            </a:r>
            <a:r>
              <a:rPr lang="en-GB" dirty="0" smtClean="0"/>
              <a:t> </a:t>
            </a:r>
            <a:r>
              <a:rPr lang="en-GB" dirty="0" err="1" smtClean="0"/>
              <a:t>dominyddu</a:t>
            </a:r>
            <a:r>
              <a:rPr lang="en-GB" dirty="0" smtClean="0"/>
              <a:t> </a:t>
            </a:r>
            <a:r>
              <a:rPr lang="en-GB" dirty="0" err="1" smtClean="0"/>
              <a:t>yn</a:t>
            </a:r>
            <a:r>
              <a:rPr lang="en-GB" dirty="0" smtClean="0"/>
              <a:t> y </a:t>
            </a:r>
            <a:r>
              <a:rPr lang="en-GB" dirty="0" err="1" smtClean="0"/>
              <a:t>gymdeithas</a:t>
            </a:r>
            <a:r>
              <a:rPr lang="en-GB" dirty="0" smtClean="0"/>
              <a:t> </a:t>
            </a:r>
            <a:r>
              <a:rPr lang="en-GB" dirty="0" err="1" smtClean="0"/>
              <a:t>honno</a:t>
            </a:r>
            <a:endParaRPr lang="en-GB" dirty="0" smtClean="0"/>
          </a:p>
          <a:p>
            <a:r>
              <a:rPr lang="en-GB" dirty="0" smtClean="0"/>
              <a:t>Y system </a:t>
            </a:r>
            <a:r>
              <a:rPr lang="en-GB" dirty="0" err="1" smtClean="0"/>
              <a:t>llai</a:t>
            </a:r>
            <a:r>
              <a:rPr lang="en-GB" dirty="0" smtClean="0"/>
              <a:t> </a:t>
            </a:r>
            <a:r>
              <a:rPr lang="en-GB" dirty="0" err="1" smtClean="0"/>
              <a:t>sydd</a:t>
            </a:r>
            <a:r>
              <a:rPr lang="en-GB" dirty="0" smtClean="0"/>
              <a:t> </a:t>
            </a:r>
            <a:r>
              <a:rPr lang="en-GB" dirty="0" err="1" smtClean="0"/>
              <a:t>yn</a:t>
            </a:r>
            <a:r>
              <a:rPr lang="en-GB" dirty="0" smtClean="0"/>
              <a:t> </a:t>
            </a:r>
            <a:r>
              <a:rPr lang="en-GB" dirty="0" err="1" smtClean="0"/>
              <a:t>gweithredu</a:t>
            </a:r>
            <a:r>
              <a:rPr lang="en-GB" dirty="0" smtClean="0"/>
              <a:t> </a:t>
            </a:r>
            <a:r>
              <a:rPr lang="en-GB" dirty="0" err="1" smtClean="0"/>
              <a:t>yn</a:t>
            </a:r>
            <a:r>
              <a:rPr lang="en-GB" dirty="0" smtClean="0"/>
              <a:t> </a:t>
            </a:r>
            <a:r>
              <a:rPr lang="en-GB" dirty="0" err="1" smtClean="0"/>
              <a:t>amgylchedd</a:t>
            </a:r>
            <a:r>
              <a:rPr lang="en-GB" dirty="0" smtClean="0"/>
              <a:t> </a:t>
            </a:r>
            <a:r>
              <a:rPr lang="en-GB" dirty="0" err="1" smtClean="0"/>
              <a:t>uniongyrchol</a:t>
            </a:r>
            <a:r>
              <a:rPr lang="en-GB" dirty="0" smtClean="0"/>
              <a:t> </a:t>
            </a:r>
            <a:r>
              <a:rPr lang="en-GB" dirty="0" err="1" smtClean="0"/>
              <a:t>yr</a:t>
            </a:r>
            <a:r>
              <a:rPr lang="en-GB" dirty="0" smtClean="0"/>
              <a:t> </a:t>
            </a:r>
            <a:r>
              <a:rPr lang="en-GB" dirty="0" err="1" smtClean="0"/>
              <a:t>unigolyn</a:t>
            </a:r>
            <a:r>
              <a:rPr lang="en-GB" dirty="0" smtClean="0"/>
              <a:t>- y system </a:t>
            </a:r>
            <a:r>
              <a:rPr lang="en-GB" dirty="0" err="1" smtClean="0"/>
              <a:t>ddiwylliannol</a:t>
            </a:r>
            <a:endParaRPr lang="en-GB" dirty="0"/>
          </a:p>
          <a:p>
            <a:r>
              <a:rPr lang="en-GB" dirty="0" smtClean="0"/>
              <a:t>Pan </a:t>
            </a:r>
            <a:r>
              <a:rPr lang="en-GB" dirty="0" err="1" smtClean="0"/>
              <a:t>nad</a:t>
            </a:r>
            <a:r>
              <a:rPr lang="en-GB" dirty="0" smtClean="0"/>
              <a:t> </a:t>
            </a:r>
            <a:r>
              <a:rPr lang="en-GB" dirty="0" err="1" smtClean="0"/>
              <a:t>yw’r</a:t>
            </a:r>
            <a:r>
              <a:rPr lang="en-GB" dirty="0" smtClean="0"/>
              <a:t> </a:t>
            </a:r>
            <a:r>
              <a:rPr lang="en-GB" dirty="0" err="1" smtClean="0"/>
              <a:t>ddau</a:t>
            </a:r>
            <a:r>
              <a:rPr lang="en-GB" dirty="0" smtClean="0"/>
              <a:t> system </a:t>
            </a:r>
            <a:r>
              <a:rPr lang="en-GB" dirty="0" err="1" smtClean="0"/>
              <a:t>yn</a:t>
            </a:r>
            <a:r>
              <a:rPr lang="en-GB" dirty="0" smtClean="0"/>
              <a:t> </a:t>
            </a:r>
            <a:r>
              <a:rPr lang="en-GB" dirty="0" err="1" smtClean="0"/>
              <a:t>cytuno</a:t>
            </a:r>
            <a:r>
              <a:rPr lang="en-GB" dirty="0" smtClean="0"/>
              <a:t>,  </a:t>
            </a:r>
            <a:r>
              <a:rPr lang="en-GB" dirty="0" err="1" smtClean="0"/>
              <a:t>ceir</a:t>
            </a:r>
            <a:r>
              <a:rPr lang="en-GB" dirty="0" smtClean="0"/>
              <a:t> </a:t>
            </a:r>
            <a:r>
              <a:rPr lang="en-GB" dirty="0" err="1" smtClean="0"/>
              <a:t>trafferthion</a:t>
            </a:r>
            <a:endParaRPr lang="en-GB" dirty="0" smtClean="0"/>
          </a:p>
        </p:txBody>
      </p:sp>
      <p:sp>
        <p:nvSpPr>
          <p:cNvPr id="4" name="Content Placeholder 3"/>
          <p:cNvSpPr>
            <a:spLocks noGrp="1"/>
          </p:cNvSpPr>
          <p:nvPr>
            <p:ph sz="quarter" idx="14"/>
          </p:nvPr>
        </p:nvSpPr>
        <p:spPr>
          <a:xfrm>
            <a:off x="4800600" y="1536192"/>
            <a:ext cx="3657600" cy="5321808"/>
          </a:xfrm>
        </p:spPr>
        <p:txBody>
          <a:bodyPr>
            <a:normAutofit fontScale="77500" lnSpcReduction="20000"/>
          </a:bodyPr>
          <a:lstStyle/>
          <a:p>
            <a:r>
              <a:rPr lang="en-GB" sz="3100" i="1" dirty="0" smtClean="0"/>
              <a:t>Every individual is part of two systems</a:t>
            </a:r>
          </a:p>
          <a:p>
            <a:r>
              <a:rPr lang="en-GB" sz="3100" i="1" dirty="0" smtClean="0"/>
              <a:t>The society in which the individual lives – the society functions within the norms and values of the dominant groups in that society</a:t>
            </a:r>
          </a:p>
          <a:p>
            <a:r>
              <a:rPr lang="en-GB" sz="3100" i="1" dirty="0" smtClean="0"/>
              <a:t>The smaller system which functions in a person’s immediate environment – cultural system</a:t>
            </a:r>
          </a:p>
          <a:p>
            <a:r>
              <a:rPr lang="en-GB" sz="3100" i="1" dirty="0" smtClean="0"/>
              <a:t>When the two systems do not agree then difficulties arise</a:t>
            </a:r>
          </a:p>
          <a:p>
            <a:pPr marL="68580" indent="0">
              <a:buNone/>
            </a:pPr>
            <a:r>
              <a:rPr lang="en-GB" dirty="0" smtClean="0"/>
              <a:t>( Norton, 1978, cited in </a:t>
            </a:r>
            <a:r>
              <a:rPr lang="en-GB" dirty="0" err="1" smtClean="0"/>
              <a:t>Dalrymple</a:t>
            </a:r>
            <a:r>
              <a:rPr lang="en-GB" dirty="0" smtClean="0"/>
              <a:t> &amp; Burke, 2005, p. 13)</a:t>
            </a:r>
            <a:endParaRPr lang="en-GB" sz="2600" dirty="0" smtClean="0"/>
          </a:p>
          <a:p>
            <a:endParaRPr lang="en-GB" sz="2600" dirty="0"/>
          </a:p>
        </p:txBody>
      </p:sp>
    </p:spTree>
    <p:extLst>
      <p:ext uri="{BB962C8B-B14F-4D97-AF65-F5344CB8AC3E}">
        <p14:creationId xmlns:p14="http://schemas.microsoft.com/office/powerpoint/2010/main" val="5021739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Persbectif</a:t>
            </a:r>
            <a:r>
              <a:rPr lang="en-GB" dirty="0"/>
              <a:t> </a:t>
            </a:r>
            <a:r>
              <a:rPr lang="en-GB" dirty="0" err="1"/>
              <a:t>Deuol</a:t>
            </a:r>
            <a:r>
              <a:rPr lang="en-GB" dirty="0"/>
              <a:t/>
            </a:r>
            <a:br>
              <a:rPr lang="en-GB" dirty="0"/>
            </a:br>
            <a:r>
              <a:rPr lang="en-GB" dirty="0"/>
              <a:t>The dual perspective</a:t>
            </a:r>
            <a:endParaRPr lang="cy-GB" dirty="0"/>
          </a:p>
        </p:txBody>
      </p:sp>
      <p:sp>
        <p:nvSpPr>
          <p:cNvPr id="3" name="Content Placeholder 2"/>
          <p:cNvSpPr>
            <a:spLocks noGrp="1"/>
          </p:cNvSpPr>
          <p:nvPr>
            <p:ph sz="quarter" idx="13"/>
          </p:nvPr>
        </p:nvSpPr>
        <p:spPr/>
        <p:txBody>
          <a:bodyPr>
            <a:normAutofit lnSpcReduction="10000"/>
          </a:bodyPr>
          <a:lstStyle/>
          <a:p>
            <a:r>
              <a:rPr lang="en-GB" sz="2400" dirty="0" err="1" smtClean="0"/>
              <a:t>Mae’r</a:t>
            </a:r>
            <a:r>
              <a:rPr lang="en-GB" sz="2400" dirty="0" smtClean="0"/>
              <a:t> </a:t>
            </a:r>
            <a:r>
              <a:rPr lang="en-GB" sz="2400" dirty="0" err="1" smtClean="0"/>
              <a:t>persbectif</a:t>
            </a:r>
            <a:r>
              <a:rPr lang="en-GB" sz="2400" dirty="0" smtClean="0"/>
              <a:t> </a:t>
            </a:r>
            <a:r>
              <a:rPr lang="en-GB" sz="2400" dirty="0" err="1" smtClean="0"/>
              <a:t>deuol</a:t>
            </a:r>
            <a:r>
              <a:rPr lang="en-GB" sz="2400" dirty="0" smtClean="0"/>
              <a:t> </a:t>
            </a:r>
            <a:r>
              <a:rPr lang="en-GB" sz="2400" dirty="0" err="1" smtClean="0"/>
              <a:t>yn</a:t>
            </a:r>
            <a:r>
              <a:rPr lang="en-GB" sz="2400" dirty="0" smtClean="0"/>
              <a:t> </a:t>
            </a:r>
            <a:r>
              <a:rPr lang="en-GB" sz="2400" dirty="0" err="1" smtClean="0"/>
              <a:t>medru</a:t>
            </a:r>
            <a:r>
              <a:rPr lang="en-GB" sz="2400" dirty="0" smtClean="0"/>
              <a:t> </a:t>
            </a:r>
            <a:r>
              <a:rPr lang="en-GB" sz="2400" dirty="0" err="1" smtClean="0"/>
              <a:t>hysbysu</a:t>
            </a:r>
            <a:r>
              <a:rPr lang="en-GB" sz="2400" dirty="0" smtClean="0"/>
              <a:t> </a:t>
            </a:r>
            <a:r>
              <a:rPr lang="en-GB" sz="2400" dirty="0" err="1" smtClean="0"/>
              <a:t>arfer</a:t>
            </a:r>
            <a:r>
              <a:rPr lang="en-GB" sz="2400" dirty="0" smtClean="0"/>
              <a:t> </a:t>
            </a:r>
            <a:r>
              <a:rPr lang="en-GB" sz="2400" dirty="0" err="1" smtClean="0"/>
              <a:t>gyda</a:t>
            </a:r>
            <a:r>
              <a:rPr lang="en-GB" sz="2400" dirty="0" smtClean="0"/>
              <a:t> </a:t>
            </a:r>
            <a:r>
              <a:rPr lang="en-GB" sz="2400" dirty="0" err="1" smtClean="0"/>
              <a:t>grwpiau</a:t>
            </a:r>
            <a:r>
              <a:rPr lang="en-GB" sz="2400" dirty="0" smtClean="0"/>
              <a:t> </a:t>
            </a:r>
            <a:r>
              <a:rPr lang="en-GB" sz="2400" dirty="0" err="1" smtClean="0"/>
              <a:t>sydd</a:t>
            </a:r>
            <a:r>
              <a:rPr lang="en-GB" sz="2400" dirty="0" smtClean="0"/>
              <a:t> </a:t>
            </a:r>
            <a:r>
              <a:rPr lang="en-GB" sz="2400" dirty="0" err="1" smtClean="0"/>
              <a:t>heb</a:t>
            </a:r>
            <a:r>
              <a:rPr lang="en-GB" sz="2400" dirty="0" smtClean="0"/>
              <a:t> </a:t>
            </a:r>
            <a:r>
              <a:rPr lang="en-GB" sz="2400" dirty="0" err="1" smtClean="0"/>
              <a:t>lawer</a:t>
            </a:r>
            <a:r>
              <a:rPr lang="en-GB" sz="2400" dirty="0" smtClean="0"/>
              <a:t> o </a:t>
            </a:r>
            <a:r>
              <a:rPr lang="en-GB" sz="2400" dirty="0" err="1" smtClean="0"/>
              <a:t>b</a:t>
            </a:r>
            <a:r>
              <a:rPr lang="en-GB" sz="2400" dirty="0" err="1" smtClean="0">
                <a:cs typeface="Lucida Sans Unicode"/>
              </a:rPr>
              <a:t>ŵer</a:t>
            </a:r>
            <a:endParaRPr lang="en-GB" sz="2400" dirty="0" smtClean="0">
              <a:cs typeface="Lucida Sans Unicode"/>
            </a:endParaRPr>
          </a:p>
          <a:p>
            <a:r>
              <a:rPr lang="en-GB" sz="2400" dirty="0" err="1" smtClean="0">
                <a:cs typeface="Lucida Sans Unicode"/>
              </a:rPr>
              <a:t>Yn</a:t>
            </a:r>
            <a:r>
              <a:rPr lang="en-GB" sz="2400" dirty="0" smtClean="0">
                <a:cs typeface="Lucida Sans Unicode"/>
              </a:rPr>
              <a:t> </a:t>
            </a:r>
            <a:r>
              <a:rPr lang="en-GB" sz="2400" dirty="0" err="1" smtClean="0">
                <a:cs typeface="Lucida Sans Unicode"/>
              </a:rPr>
              <a:t>cynnig</a:t>
            </a:r>
            <a:r>
              <a:rPr lang="en-GB" sz="2400" dirty="0" smtClean="0">
                <a:cs typeface="Lucida Sans Unicode"/>
              </a:rPr>
              <a:t> dull o </a:t>
            </a:r>
            <a:r>
              <a:rPr lang="en-GB" sz="2400" dirty="0" err="1" smtClean="0">
                <a:cs typeface="Lucida Sans Unicode"/>
              </a:rPr>
              <a:t>weithio</a:t>
            </a:r>
            <a:r>
              <a:rPr lang="en-GB" sz="2400" dirty="0" smtClean="0">
                <a:cs typeface="Lucida Sans Unicode"/>
              </a:rPr>
              <a:t> </a:t>
            </a:r>
            <a:r>
              <a:rPr lang="en-GB" sz="2400" dirty="0" err="1" smtClean="0">
                <a:cs typeface="Lucida Sans Unicode"/>
              </a:rPr>
              <a:t>drwy</a:t>
            </a:r>
            <a:r>
              <a:rPr lang="en-GB" sz="2400" dirty="0" smtClean="0">
                <a:cs typeface="Lucida Sans Unicode"/>
              </a:rPr>
              <a:t> </a:t>
            </a:r>
            <a:r>
              <a:rPr lang="en-GB" sz="2400" dirty="0" err="1" smtClean="0">
                <a:cs typeface="Lucida Sans Unicode"/>
              </a:rPr>
              <a:t>ymrymuso</a:t>
            </a:r>
            <a:endParaRPr lang="en-GB" sz="2400" dirty="0" smtClean="0">
              <a:cs typeface="Lucida Sans Unicode"/>
            </a:endParaRPr>
          </a:p>
          <a:p>
            <a:r>
              <a:rPr lang="en-GB" sz="2400" dirty="0" err="1" smtClean="0">
                <a:cs typeface="Lucida Sans Unicode"/>
              </a:rPr>
              <a:t>Siapiwyd</a:t>
            </a:r>
            <a:r>
              <a:rPr lang="en-GB" sz="2400" dirty="0" smtClean="0">
                <a:cs typeface="Lucida Sans Unicode"/>
              </a:rPr>
              <a:t> </a:t>
            </a:r>
            <a:r>
              <a:rPr lang="en-GB" sz="2400" dirty="0" err="1" smtClean="0">
                <a:cs typeface="Lucida Sans Unicode"/>
              </a:rPr>
              <a:t>ein</a:t>
            </a:r>
            <a:r>
              <a:rPr lang="en-GB" sz="2400" dirty="0" smtClean="0">
                <a:cs typeface="Lucida Sans Unicode"/>
              </a:rPr>
              <a:t> </a:t>
            </a:r>
            <a:r>
              <a:rPr lang="en-GB" sz="2400" dirty="0" err="1" smtClean="0">
                <a:cs typeface="Lucida Sans Unicode"/>
              </a:rPr>
              <a:t>dellatwriaeth</a:t>
            </a:r>
            <a:r>
              <a:rPr lang="en-GB" sz="2400" dirty="0" smtClean="0">
                <a:cs typeface="Lucida Sans Unicode"/>
              </a:rPr>
              <a:t> </a:t>
            </a:r>
            <a:r>
              <a:rPr lang="en-GB" sz="2400" dirty="0" err="1" smtClean="0">
                <a:cs typeface="Lucida Sans Unicode"/>
              </a:rPr>
              <a:t>o’r</a:t>
            </a:r>
            <a:r>
              <a:rPr lang="en-GB" sz="2400" dirty="0" smtClean="0">
                <a:cs typeface="Lucida Sans Unicode"/>
              </a:rPr>
              <a:t> </a:t>
            </a:r>
            <a:r>
              <a:rPr lang="en-GB" sz="2400" dirty="0" err="1" smtClean="0">
                <a:cs typeface="Lucida Sans Unicode"/>
              </a:rPr>
              <a:t>gair</a:t>
            </a:r>
            <a:r>
              <a:rPr lang="en-GB" sz="2400" dirty="0" smtClean="0">
                <a:cs typeface="Lucida Sans Unicode"/>
              </a:rPr>
              <a:t> </a:t>
            </a:r>
            <a:r>
              <a:rPr lang="en-GB" sz="2400" dirty="0" err="1" smtClean="0">
                <a:cs typeface="Lucida Sans Unicode"/>
              </a:rPr>
              <a:t>pŵer</a:t>
            </a:r>
            <a:r>
              <a:rPr lang="en-GB" sz="2400" dirty="0" smtClean="0">
                <a:cs typeface="Lucida Sans Unicode"/>
              </a:rPr>
              <a:t> </a:t>
            </a:r>
            <a:r>
              <a:rPr lang="en-GB" sz="2400" dirty="0" err="1" smtClean="0">
                <a:cs typeface="Lucida Sans Unicode"/>
              </a:rPr>
              <a:t>gan</a:t>
            </a:r>
            <a:r>
              <a:rPr lang="en-GB" sz="2400" dirty="0" smtClean="0">
                <a:cs typeface="Lucida Sans Unicode"/>
              </a:rPr>
              <a:t> y </a:t>
            </a:r>
            <a:r>
              <a:rPr lang="en-GB" sz="2400" dirty="0" err="1" smtClean="0">
                <a:cs typeface="Lucida Sans Unicode"/>
              </a:rPr>
              <a:t>gymdeithas</a:t>
            </a:r>
            <a:r>
              <a:rPr lang="en-GB" sz="2400" dirty="0" smtClean="0">
                <a:cs typeface="Lucida Sans Unicode"/>
              </a:rPr>
              <a:t> </a:t>
            </a:r>
            <a:r>
              <a:rPr lang="en-GB" sz="2400" dirty="0" err="1" smtClean="0">
                <a:cs typeface="Lucida Sans Unicode"/>
              </a:rPr>
              <a:t>lle’r</a:t>
            </a:r>
            <a:r>
              <a:rPr lang="en-GB" sz="2400" dirty="0" smtClean="0">
                <a:cs typeface="Lucida Sans Unicode"/>
              </a:rPr>
              <a:t> </a:t>
            </a:r>
            <a:r>
              <a:rPr lang="en-GB" sz="2400" dirty="0" err="1" smtClean="0">
                <a:cs typeface="Lucida Sans Unicode"/>
              </a:rPr>
              <a:t>ydym</a:t>
            </a:r>
            <a:r>
              <a:rPr lang="en-GB" sz="2400" dirty="0" smtClean="0">
                <a:cs typeface="Lucida Sans Unicode"/>
              </a:rPr>
              <a:t> </a:t>
            </a:r>
            <a:r>
              <a:rPr lang="en-GB" sz="2400" dirty="0" err="1" smtClean="0">
                <a:cs typeface="Lucida Sans Unicode"/>
              </a:rPr>
              <a:t>yn</a:t>
            </a:r>
            <a:r>
              <a:rPr lang="en-GB" sz="2400" dirty="0" smtClean="0">
                <a:cs typeface="Lucida Sans Unicode"/>
              </a:rPr>
              <a:t> </a:t>
            </a:r>
            <a:r>
              <a:rPr lang="en-GB" sz="2400" dirty="0" err="1" smtClean="0">
                <a:cs typeface="Lucida Sans Unicode"/>
              </a:rPr>
              <a:t>byw</a:t>
            </a:r>
            <a:endParaRPr lang="cy-GB" sz="2400" dirty="0"/>
          </a:p>
        </p:txBody>
      </p:sp>
      <p:sp>
        <p:nvSpPr>
          <p:cNvPr id="4" name="Content Placeholder 3"/>
          <p:cNvSpPr>
            <a:spLocks noGrp="1"/>
          </p:cNvSpPr>
          <p:nvPr>
            <p:ph sz="quarter" idx="14"/>
          </p:nvPr>
        </p:nvSpPr>
        <p:spPr/>
        <p:txBody>
          <a:bodyPr>
            <a:noAutofit/>
          </a:bodyPr>
          <a:lstStyle/>
          <a:p>
            <a:r>
              <a:rPr lang="en-GB" sz="2400" i="1" dirty="0" smtClean="0"/>
              <a:t>The dual perspective can inform practice with groups who have limited power</a:t>
            </a:r>
          </a:p>
          <a:p>
            <a:r>
              <a:rPr lang="en-GB" sz="2400" i="1" dirty="0" smtClean="0"/>
              <a:t>Presents a way of working through empowerment</a:t>
            </a:r>
          </a:p>
          <a:p>
            <a:r>
              <a:rPr lang="en-GB" sz="2400" i="1" dirty="0" smtClean="0"/>
              <a:t>Our understanding of the word power has been shaped by the society in which we live</a:t>
            </a:r>
          </a:p>
        </p:txBody>
      </p:sp>
    </p:spTree>
    <p:extLst>
      <p:ext uri="{BB962C8B-B14F-4D97-AF65-F5344CB8AC3E}">
        <p14:creationId xmlns:p14="http://schemas.microsoft.com/office/powerpoint/2010/main" val="110751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sz="quarter" idx="13"/>
          </p:nvPr>
        </p:nvSpPr>
        <p:spPr>
          <a:xfrm>
            <a:off x="685800" y="1536192"/>
            <a:ext cx="3657600" cy="5017008"/>
          </a:xfrm>
        </p:spPr>
        <p:txBody>
          <a:bodyPr>
            <a:normAutofit fontScale="92500"/>
          </a:bodyPr>
          <a:lstStyle/>
          <a:p>
            <a:r>
              <a:rPr lang="en-GB" sz="2400" dirty="0" smtClean="0"/>
              <a:t>Mae </a:t>
            </a:r>
            <a:r>
              <a:rPr lang="en-GB" sz="2400" dirty="0" err="1" smtClean="0"/>
              <a:t>adnabod</a:t>
            </a:r>
            <a:r>
              <a:rPr lang="en-GB" sz="2400" dirty="0" smtClean="0"/>
              <a:t> </a:t>
            </a:r>
            <a:r>
              <a:rPr lang="en-GB" sz="2400" dirty="0" err="1" smtClean="0"/>
              <a:t>anghydbwysedd</a:t>
            </a:r>
            <a:r>
              <a:rPr lang="en-GB" sz="2400" dirty="0" smtClean="0"/>
              <a:t> </a:t>
            </a:r>
            <a:r>
              <a:rPr lang="en-GB" sz="2400" dirty="0" err="1" smtClean="0"/>
              <a:t>mewn</a:t>
            </a:r>
            <a:r>
              <a:rPr lang="en-GB" sz="2400" dirty="0" smtClean="0"/>
              <a:t> </a:t>
            </a:r>
            <a:r>
              <a:rPr lang="en-GB" sz="2600" dirty="0" err="1" smtClean="0"/>
              <a:t>p</a:t>
            </a:r>
            <a:r>
              <a:rPr lang="en-GB" sz="2600" dirty="0" err="1" smtClean="0">
                <a:cs typeface="Lucida Sans Unicode"/>
              </a:rPr>
              <a:t>ŵer</a:t>
            </a:r>
            <a:r>
              <a:rPr lang="en-GB" sz="2600" dirty="0">
                <a:cs typeface="Lucida Sans Unicode"/>
              </a:rPr>
              <a:t> </a:t>
            </a:r>
            <a:r>
              <a:rPr lang="en-GB" sz="2400" dirty="0" smtClean="0">
                <a:cs typeface="Lucida Sans Unicode"/>
              </a:rPr>
              <a:t>a </a:t>
            </a:r>
            <a:r>
              <a:rPr lang="en-GB" sz="2400" dirty="0" err="1" smtClean="0">
                <a:cs typeface="Lucida Sans Unicode"/>
              </a:rPr>
              <a:t>gweithio</a:t>
            </a:r>
            <a:r>
              <a:rPr lang="en-GB" sz="2400" dirty="0" smtClean="0">
                <a:cs typeface="Lucida Sans Unicode"/>
              </a:rPr>
              <a:t> </a:t>
            </a:r>
            <a:r>
              <a:rPr lang="en-GB" sz="2400" dirty="0" err="1" smtClean="0">
                <a:cs typeface="Lucida Sans Unicode"/>
              </a:rPr>
              <a:t>tuag</a:t>
            </a:r>
            <a:r>
              <a:rPr lang="en-GB" sz="2400" dirty="0" smtClean="0">
                <a:cs typeface="Lucida Sans Unicode"/>
              </a:rPr>
              <a:t> at </a:t>
            </a:r>
            <a:r>
              <a:rPr lang="en-GB" sz="2400" dirty="0" err="1" smtClean="0">
                <a:cs typeface="Lucida Sans Unicode"/>
              </a:rPr>
              <a:t>hyrwyddo</a:t>
            </a:r>
            <a:r>
              <a:rPr lang="en-GB" sz="2400" dirty="0" smtClean="0">
                <a:cs typeface="Lucida Sans Unicode"/>
              </a:rPr>
              <a:t> </a:t>
            </a:r>
            <a:r>
              <a:rPr lang="en-GB" sz="2400" dirty="0" err="1" smtClean="0">
                <a:cs typeface="Lucida Sans Unicode"/>
              </a:rPr>
              <a:t>newid</a:t>
            </a:r>
            <a:r>
              <a:rPr lang="en-GB" sz="2400" dirty="0" smtClean="0">
                <a:cs typeface="Lucida Sans Unicode"/>
              </a:rPr>
              <a:t> </a:t>
            </a:r>
            <a:r>
              <a:rPr lang="en-GB" sz="2400" dirty="0" err="1" smtClean="0">
                <a:cs typeface="Lucida Sans Unicode"/>
              </a:rPr>
              <a:t>yn</a:t>
            </a:r>
            <a:r>
              <a:rPr lang="en-GB" sz="2400" dirty="0" smtClean="0">
                <a:cs typeface="Lucida Sans Unicode"/>
              </a:rPr>
              <a:t> </a:t>
            </a:r>
            <a:r>
              <a:rPr lang="en-GB" sz="2400" dirty="0" err="1" smtClean="0">
                <a:cs typeface="Lucida Sans Unicode"/>
              </a:rPr>
              <a:t>arwain</a:t>
            </a:r>
            <a:r>
              <a:rPr lang="en-GB" sz="2400" dirty="0" smtClean="0">
                <a:cs typeface="Lucida Sans Unicode"/>
              </a:rPr>
              <a:t> at </a:t>
            </a:r>
            <a:r>
              <a:rPr lang="en-GB" sz="2400" dirty="0" err="1" smtClean="0">
                <a:cs typeface="Lucida Sans Unicode"/>
              </a:rPr>
              <a:t>arfer</a:t>
            </a:r>
            <a:r>
              <a:rPr lang="en-GB" sz="2400" dirty="0" smtClean="0">
                <a:cs typeface="Lucida Sans Unicode"/>
              </a:rPr>
              <a:t> </a:t>
            </a:r>
            <a:r>
              <a:rPr lang="en-GB" sz="2400" dirty="0" err="1" smtClean="0">
                <a:cs typeface="Lucida Sans Unicode"/>
              </a:rPr>
              <a:t>wrth-ormesol</a:t>
            </a:r>
            <a:endParaRPr lang="en-GB" sz="2400" dirty="0" smtClean="0">
              <a:cs typeface="Lucida Sans Unicode"/>
            </a:endParaRPr>
          </a:p>
          <a:p>
            <a:r>
              <a:rPr lang="en-GB" sz="2400" dirty="0" smtClean="0">
                <a:cs typeface="Lucida Sans Unicode"/>
              </a:rPr>
              <a:t>Mae </a:t>
            </a:r>
            <a:r>
              <a:rPr lang="en-GB" sz="2400" dirty="0" err="1" smtClean="0">
                <a:cs typeface="Lucida Sans Unicode"/>
              </a:rPr>
              <a:t>arfer</a:t>
            </a:r>
            <a:r>
              <a:rPr lang="en-GB" sz="2400" dirty="0" smtClean="0">
                <a:cs typeface="Lucida Sans Unicode"/>
              </a:rPr>
              <a:t> </a:t>
            </a:r>
            <a:r>
              <a:rPr lang="en-GB" sz="2400" dirty="0" err="1" smtClean="0">
                <a:cs typeface="Lucida Sans Unicode"/>
              </a:rPr>
              <a:t>gwrth-ormesol</a:t>
            </a:r>
            <a:r>
              <a:rPr lang="en-GB" sz="2400" dirty="0" smtClean="0">
                <a:cs typeface="Lucida Sans Unicode"/>
              </a:rPr>
              <a:t> </a:t>
            </a:r>
            <a:r>
              <a:rPr lang="en-GB" sz="2400" dirty="0" err="1" smtClean="0">
                <a:cs typeface="Lucida Sans Unicode"/>
              </a:rPr>
              <a:t>ynglyn</a:t>
            </a:r>
            <a:r>
              <a:rPr lang="en-GB" sz="2400" dirty="0" smtClean="0">
                <a:cs typeface="Lucida Sans Unicode"/>
              </a:rPr>
              <a:t> â </a:t>
            </a:r>
            <a:r>
              <a:rPr lang="en-GB" sz="2400" dirty="0" err="1" smtClean="0">
                <a:cs typeface="Lucida Sans Unicode"/>
              </a:rPr>
              <a:t>gweithio</a:t>
            </a:r>
            <a:r>
              <a:rPr lang="en-GB" sz="2400" dirty="0" smtClean="0">
                <a:cs typeface="Lucida Sans Unicode"/>
              </a:rPr>
              <a:t> </a:t>
            </a:r>
            <a:r>
              <a:rPr lang="en-GB" sz="2400" dirty="0" err="1" smtClean="0">
                <a:cs typeface="Lucida Sans Unicode"/>
              </a:rPr>
              <a:t>gyda</a:t>
            </a:r>
            <a:r>
              <a:rPr lang="en-GB" sz="2400" dirty="0" smtClean="0">
                <a:cs typeface="Lucida Sans Unicode"/>
              </a:rPr>
              <a:t> </a:t>
            </a:r>
            <a:r>
              <a:rPr lang="en-GB" sz="2400" dirty="0" err="1" smtClean="0">
                <a:cs typeface="Lucida Sans Unicode"/>
              </a:rPr>
              <a:t>phobl</a:t>
            </a:r>
            <a:r>
              <a:rPr lang="en-GB" sz="2400" dirty="0" smtClean="0">
                <a:cs typeface="Lucida Sans Unicode"/>
              </a:rPr>
              <a:t> </a:t>
            </a:r>
            <a:r>
              <a:rPr lang="en-GB" sz="2400" dirty="0" err="1" smtClean="0">
                <a:cs typeface="Lucida Sans Unicode"/>
              </a:rPr>
              <a:t>sydd</a:t>
            </a:r>
            <a:r>
              <a:rPr lang="en-GB" sz="2400" dirty="0" smtClean="0">
                <a:cs typeface="Lucida Sans Unicode"/>
              </a:rPr>
              <a:t> ag </a:t>
            </a:r>
            <a:r>
              <a:rPr lang="en-GB" sz="2400" dirty="0" err="1" smtClean="0">
                <a:cs typeface="Lucida Sans Unicode"/>
              </a:rPr>
              <a:t>anghenion</a:t>
            </a:r>
            <a:r>
              <a:rPr lang="en-GB" sz="2400" dirty="0" smtClean="0">
                <a:cs typeface="Lucida Sans Unicode"/>
              </a:rPr>
              <a:t> / </a:t>
            </a:r>
            <a:r>
              <a:rPr lang="en-GB" sz="2400" dirty="0" err="1" smtClean="0">
                <a:cs typeface="Lucida Sans Unicode"/>
              </a:rPr>
              <a:t>defnyddwyr</a:t>
            </a:r>
            <a:r>
              <a:rPr lang="en-GB" sz="2400" dirty="0" smtClean="0">
                <a:cs typeface="Lucida Sans Unicode"/>
              </a:rPr>
              <a:t> </a:t>
            </a:r>
            <a:r>
              <a:rPr lang="en-GB" sz="2400" dirty="0" err="1" smtClean="0">
                <a:cs typeface="Lucida Sans Unicode"/>
              </a:rPr>
              <a:t>gwasanaeth</a:t>
            </a:r>
            <a:r>
              <a:rPr lang="en-GB" sz="2400" dirty="0" smtClean="0">
                <a:cs typeface="Lucida Sans Unicode"/>
              </a:rPr>
              <a:t>, </a:t>
            </a:r>
            <a:r>
              <a:rPr lang="en-GB" sz="2400" dirty="0" err="1" smtClean="0">
                <a:cs typeface="Lucida Sans Unicode"/>
              </a:rPr>
              <a:t>drwy</a:t>
            </a:r>
            <a:r>
              <a:rPr lang="en-GB" sz="2400" dirty="0" smtClean="0">
                <a:cs typeface="Lucida Sans Unicode"/>
              </a:rPr>
              <a:t> </a:t>
            </a:r>
            <a:r>
              <a:rPr lang="en-GB" sz="2400" dirty="0" err="1" smtClean="0">
                <a:cs typeface="Lucida Sans Unicode"/>
              </a:rPr>
              <a:t>sicrhau</a:t>
            </a:r>
            <a:r>
              <a:rPr lang="en-GB" sz="2400" dirty="0" smtClean="0">
                <a:cs typeface="Lucida Sans Unicode"/>
              </a:rPr>
              <a:t> </a:t>
            </a:r>
            <a:r>
              <a:rPr lang="en-GB" sz="2400" dirty="0" err="1" smtClean="0">
                <a:cs typeface="Lucida Sans Unicode"/>
              </a:rPr>
              <a:t>ei</a:t>
            </a:r>
            <a:r>
              <a:rPr lang="en-GB" sz="2400" dirty="0" smtClean="0">
                <a:cs typeface="Lucida Sans Unicode"/>
              </a:rPr>
              <a:t> </a:t>
            </a:r>
            <a:r>
              <a:rPr lang="en-GB" sz="2400" dirty="0" err="1" smtClean="0">
                <a:cs typeface="Lucida Sans Unicode"/>
              </a:rPr>
              <a:t>bônt</a:t>
            </a:r>
            <a:r>
              <a:rPr lang="en-GB" sz="2400" dirty="0" smtClean="0">
                <a:cs typeface="Lucida Sans Unicode"/>
              </a:rPr>
              <a:t> </a:t>
            </a:r>
            <a:r>
              <a:rPr lang="en-GB" sz="2400" dirty="0" err="1" smtClean="0">
                <a:cs typeface="Lucida Sans Unicode"/>
              </a:rPr>
              <a:t>yn</a:t>
            </a:r>
            <a:r>
              <a:rPr lang="en-GB" sz="2400" dirty="0" smtClean="0">
                <a:cs typeface="Lucida Sans Unicode"/>
              </a:rPr>
              <a:t> </a:t>
            </a:r>
            <a:r>
              <a:rPr lang="en-GB" sz="2400" dirty="0" err="1" smtClean="0">
                <a:cs typeface="Lucida Sans Unicode"/>
              </a:rPr>
              <a:t>cael</a:t>
            </a:r>
            <a:r>
              <a:rPr lang="en-GB" sz="2400" dirty="0" smtClean="0">
                <a:cs typeface="Lucida Sans Unicode"/>
              </a:rPr>
              <a:t> </a:t>
            </a:r>
            <a:r>
              <a:rPr lang="en-GB" sz="2400" dirty="0" err="1" smtClean="0">
                <a:cs typeface="Lucida Sans Unicode"/>
              </a:rPr>
              <a:t>eu</a:t>
            </a:r>
            <a:r>
              <a:rPr lang="en-GB" sz="2400" dirty="0" smtClean="0">
                <a:cs typeface="Lucida Sans Unicode"/>
              </a:rPr>
              <a:t> </a:t>
            </a:r>
            <a:r>
              <a:rPr lang="en-GB" sz="2400" dirty="0" err="1" smtClean="0">
                <a:cs typeface="Lucida Sans Unicode"/>
              </a:rPr>
              <a:t>cynnwys</a:t>
            </a:r>
            <a:r>
              <a:rPr lang="en-GB" sz="2400" dirty="0" smtClean="0">
                <a:cs typeface="Lucida Sans Unicode"/>
              </a:rPr>
              <a:t> </a:t>
            </a:r>
            <a:r>
              <a:rPr lang="en-GB" sz="2400" dirty="0" err="1" smtClean="0">
                <a:cs typeface="Lucida Sans Unicode"/>
              </a:rPr>
              <a:t>a’u</a:t>
            </a:r>
            <a:r>
              <a:rPr lang="en-GB" sz="2400" dirty="0" smtClean="0">
                <a:cs typeface="Lucida Sans Unicode"/>
              </a:rPr>
              <a:t> </a:t>
            </a:r>
            <a:r>
              <a:rPr lang="en-GB" sz="2400" dirty="0" err="1" smtClean="0">
                <a:cs typeface="Lucida Sans Unicode"/>
              </a:rPr>
              <a:t>hwyluso</a:t>
            </a:r>
            <a:r>
              <a:rPr lang="en-GB" sz="2400" dirty="0" smtClean="0">
                <a:cs typeface="Lucida Sans Unicode"/>
              </a:rPr>
              <a:t> </a:t>
            </a:r>
            <a:r>
              <a:rPr lang="en-GB" sz="2400" dirty="0" err="1" smtClean="0">
                <a:cs typeface="Lucida Sans Unicode"/>
              </a:rPr>
              <a:t>yn</a:t>
            </a:r>
            <a:r>
              <a:rPr lang="en-GB" sz="2400" dirty="0" smtClean="0">
                <a:cs typeface="Lucida Sans Unicode"/>
              </a:rPr>
              <a:t> y </a:t>
            </a:r>
            <a:r>
              <a:rPr lang="en-GB" sz="2400" dirty="0" err="1" smtClean="0">
                <a:cs typeface="Lucida Sans Unicode"/>
              </a:rPr>
              <a:t>datblygiad</a:t>
            </a:r>
            <a:r>
              <a:rPr lang="en-GB" sz="2400" dirty="0" smtClean="0">
                <a:cs typeface="Lucida Sans Unicode"/>
              </a:rPr>
              <a:t> o </a:t>
            </a:r>
            <a:r>
              <a:rPr lang="en-GB" sz="2400" dirty="0" err="1" smtClean="0">
                <a:cs typeface="Lucida Sans Unicode"/>
              </a:rPr>
              <a:t>wasanaethau</a:t>
            </a:r>
            <a:r>
              <a:rPr lang="en-GB" sz="2400" dirty="0" smtClean="0">
                <a:cs typeface="Lucida Sans Unicode"/>
              </a:rPr>
              <a:t> a </a:t>
            </a:r>
            <a:r>
              <a:rPr lang="en-GB" sz="2400" dirty="0" err="1" smtClean="0">
                <a:cs typeface="Lucida Sans Unicode"/>
              </a:rPr>
              <a:t>arweinir</a:t>
            </a:r>
            <a:r>
              <a:rPr lang="en-GB" sz="2400" dirty="0" smtClean="0">
                <a:cs typeface="Lucida Sans Unicode"/>
              </a:rPr>
              <a:t> </a:t>
            </a:r>
            <a:r>
              <a:rPr lang="en-GB" sz="2400" dirty="0" err="1" smtClean="0">
                <a:cs typeface="Lucida Sans Unicode"/>
              </a:rPr>
              <a:t>gan</a:t>
            </a:r>
            <a:r>
              <a:rPr lang="en-GB" sz="2400" dirty="0" smtClean="0">
                <a:cs typeface="Lucida Sans Unicode"/>
              </a:rPr>
              <a:t> ac a </a:t>
            </a:r>
            <a:r>
              <a:rPr lang="en-GB" sz="2400" dirty="0" err="1" smtClean="0">
                <a:cs typeface="Lucida Sans Unicode"/>
              </a:rPr>
              <a:t>rheolir</a:t>
            </a:r>
            <a:r>
              <a:rPr lang="en-GB" sz="2400" dirty="0" smtClean="0">
                <a:cs typeface="Lucida Sans Unicode"/>
              </a:rPr>
              <a:t> </a:t>
            </a:r>
            <a:r>
              <a:rPr lang="en-GB" sz="2400" dirty="0" err="1" smtClean="0">
                <a:cs typeface="Lucida Sans Unicode"/>
              </a:rPr>
              <a:t>gan</a:t>
            </a:r>
            <a:r>
              <a:rPr lang="en-GB" sz="2400" dirty="0" smtClean="0">
                <a:cs typeface="Lucida Sans Unicode"/>
              </a:rPr>
              <a:t> </a:t>
            </a:r>
            <a:r>
              <a:rPr lang="en-GB" sz="2400" dirty="0" err="1" smtClean="0">
                <a:cs typeface="Lucida Sans Unicode"/>
              </a:rPr>
              <a:t>ddefnyddwyr</a:t>
            </a:r>
            <a:endParaRPr lang="cy-GB" sz="2400" dirty="0"/>
          </a:p>
        </p:txBody>
      </p:sp>
      <p:sp>
        <p:nvSpPr>
          <p:cNvPr id="4" name="Content Placeholder 3"/>
          <p:cNvSpPr>
            <a:spLocks noGrp="1"/>
          </p:cNvSpPr>
          <p:nvPr>
            <p:ph sz="quarter" idx="14"/>
          </p:nvPr>
        </p:nvSpPr>
        <p:spPr>
          <a:xfrm>
            <a:off x="4800600" y="1536192"/>
            <a:ext cx="3657600" cy="5017008"/>
          </a:xfrm>
        </p:spPr>
        <p:txBody>
          <a:bodyPr>
            <a:normAutofit fontScale="92500" lnSpcReduction="10000"/>
          </a:bodyPr>
          <a:lstStyle/>
          <a:p>
            <a:r>
              <a:rPr lang="en-GB" sz="2600" i="1" dirty="0"/>
              <a:t>Recognising power imbalances and working towards the promotion of change leads to anti-oppressive </a:t>
            </a:r>
            <a:r>
              <a:rPr lang="en-GB" sz="2600" i="1" dirty="0" smtClean="0"/>
              <a:t>practice</a:t>
            </a:r>
          </a:p>
          <a:p>
            <a:r>
              <a:rPr lang="en-US" sz="2600" i="1" dirty="0"/>
              <a:t>Anti-oppressive practice involves working with people who have needs / service users, ensuring that they are included in the development and facilitation of a user-led and user-controlled service</a:t>
            </a:r>
          </a:p>
          <a:p>
            <a:pPr marL="68580" indent="0">
              <a:buNone/>
            </a:pPr>
            <a:endParaRPr lang="en-GB" dirty="0"/>
          </a:p>
          <a:p>
            <a:r>
              <a:rPr lang="en-GB" dirty="0"/>
              <a:t>(</a:t>
            </a:r>
            <a:r>
              <a:rPr lang="en-GB" dirty="0" err="1"/>
              <a:t>Dalrymple</a:t>
            </a:r>
            <a:r>
              <a:rPr lang="en-GB" dirty="0"/>
              <a:t> &amp; Burke, 1995, p.15)</a:t>
            </a:r>
            <a:endParaRPr lang="cy-GB" dirty="0"/>
          </a:p>
          <a:p>
            <a:endParaRPr lang="cy-GB" dirty="0"/>
          </a:p>
        </p:txBody>
      </p:sp>
    </p:spTree>
    <p:extLst>
      <p:ext uri="{BB962C8B-B14F-4D97-AF65-F5344CB8AC3E}">
        <p14:creationId xmlns:p14="http://schemas.microsoft.com/office/powerpoint/2010/main" val="25205265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fontScale="90000"/>
          </a:bodyPr>
          <a:lstStyle/>
          <a:p>
            <a:r>
              <a:rPr lang="en-GB" dirty="0" smtClean="0"/>
              <a:t>Model </a:t>
            </a:r>
            <a:r>
              <a:rPr lang="en-GB" dirty="0" err="1" smtClean="0"/>
              <a:t>Meddygol</a:t>
            </a:r>
            <a:r>
              <a:rPr lang="en-GB" dirty="0" smtClean="0"/>
              <a:t/>
            </a:r>
            <a:br>
              <a:rPr lang="en-GB" dirty="0" smtClean="0"/>
            </a:br>
            <a:r>
              <a:rPr lang="en-GB" dirty="0" smtClean="0"/>
              <a:t>Medical Model</a:t>
            </a:r>
            <a:endParaRPr lang="cy-GB" dirty="0"/>
          </a:p>
        </p:txBody>
      </p:sp>
      <p:sp>
        <p:nvSpPr>
          <p:cNvPr id="11" name="Content Placeholder 10"/>
          <p:cNvSpPr>
            <a:spLocks noGrp="1"/>
          </p:cNvSpPr>
          <p:nvPr>
            <p:ph sz="quarter" idx="13"/>
          </p:nvPr>
        </p:nvSpPr>
        <p:spPr>
          <a:xfrm>
            <a:off x="685800" y="1536192"/>
            <a:ext cx="3657600" cy="4864608"/>
          </a:xfrm>
        </p:spPr>
        <p:txBody>
          <a:bodyPr>
            <a:normAutofit lnSpcReduction="10000"/>
          </a:bodyPr>
          <a:lstStyle/>
          <a:p>
            <a:r>
              <a:rPr lang="en-GB" sz="2400" dirty="0" err="1" smtClean="0"/>
              <a:t>Chwe</a:t>
            </a:r>
            <a:r>
              <a:rPr lang="en-GB" sz="2400" dirty="0" smtClean="0"/>
              <a:t> </a:t>
            </a:r>
            <a:r>
              <a:rPr lang="en-GB" sz="2400" dirty="0" err="1" smtClean="0"/>
              <a:t>deg</a:t>
            </a:r>
            <a:r>
              <a:rPr lang="en-GB" sz="2400" dirty="0" smtClean="0"/>
              <a:t> </a:t>
            </a:r>
            <a:r>
              <a:rPr lang="en-GB" sz="2400" dirty="0" err="1" smtClean="0"/>
              <a:t>mlynedd</a:t>
            </a:r>
            <a:r>
              <a:rPr lang="en-GB" sz="2400" dirty="0" smtClean="0"/>
              <a:t> </a:t>
            </a:r>
            <a:r>
              <a:rPr lang="en-GB" sz="2400" dirty="0" err="1" smtClean="0"/>
              <a:t>yn</a:t>
            </a:r>
            <a:r>
              <a:rPr lang="en-GB" sz="2400" dirty="0" smtClean="0"/>
              <a:t> </a:t>
            </a:r>
            <a:r>
              <a:rPr lang="en-GB" sz="2400" dirty="0" err="1" smtClean="0"/>
              <a:t>ôl</a:t>
            </a:r>
            <a:r>
              <a:rPr lang="en-GB" sz="2400" dirty="0" smtClean="0"/>
              <a:t>, </a:t>
            </a:r>
            <a:r>
              <a:rPr lang="en-GB" sz="2400" dirty="0" err="1" smtClean="0"/>
              <a:t>bobl</a:t>
            </a:r>
            <a:r>
              <a:rPr lang="en-GB" sz="2400" dirty="0" smtClean="0"/>
              <a:t> </a:t>
            </a:r>
            <a:r>
              <a:rPr lang="en-GB" sz="2400" dirty="0" err="1" smtClean="0"/>
              <a:t>proffesiynol</a:t>
            </a:r>
            <a:r>
              <a:rPr lang="en-GB" sz="2400" dirty="0" smtClean="0"/>
              <a:t> a </a:t>
            </a:r>
            <a:r>
              <a:rPr lang="en-GB" sz="2400" dirty="0" err="1" smtClean="0"/>
              <a:t>theuluoedd</a:t>
            </a:r>
            <a:r>
              <a:rPr lang="en-GB" sz="2400" dirty="0" smtClean="0"/>
              <a:t> </a:t>
            </a:r>
            <a:r>
              <a:rPr lang="en-GB" sz="2400" dirty="0" err="1" smtClean="0"/>
              <a:t>oedd</a:t>
            </a:r>
            <a:r>
              <a:rPr lang="en-GB" sz="2400" dirty="0" smtClean="0"/>
              <a:t> </a:t>
            </a:r>
            <a:r>
              <a:rPr lang="en-GB" sz="2400" dirty="0" err="1" smtClean="0"/>
              <a:t>yn</a:t>
            </a:r>
            <a:r>
              <a:rPr lang="en-GB" sz="2400" dirty="0" smtClean="0"/>
              <a:t> </a:t>
            </a:r>
            <a:r>
              <a:rPr lang="en-GB" sz="2400" dirty="0" err="1" smtClean="0"/>
              <a:t>gwneud</a:t>
            </a:r>
            <a:r>
              <a:rPr lang="en-GB" sz="2400" dirty="0" smtClean="0"/>
              <a:t> </a:t>
            </a:r>
            <a:r>
              <a:rPr lang="en-GB" sz="2400" dirty="0" err="1" smtClean="0"/>
              <a:t>penderfyniadau</a:t>
            </a:r>
            <a:r>
              <a:rPr lang="en-GB" sz="2400" dirty="0" smtClean="0"/>
              <a:t> </a:t>
            </a:r>
            <a:r>
              <a:rPr lang="en-GB" sz="2400" dirty="0" err="1" smtClean="0"/>
              <a:t>ar</a:t>
            </a:r>
            <a:r>
              <a:rPr lang="en-GB" sz="2400" dirty="0" smtClean="0"/>
              <a:t> ran </a:t>
            </a:r>
            <a:r>
              <a:rPr lang="en-GB" sz="2400" dirty="0" err="1" smtClean="0"/>
              <a:t>bobl</a:t>
            </a:r>
            <a:r>
              <a:rPr lang="en-GB" sz="2400" dirty="0" smtClean="0"/>
              <a:t> ag </a:t>
            </a:r>
            <a:r>
              <a:rPr lang="en-GB" sz="2400" dirty="0" err="1" smtClean="0"/>
              <a:t>anableddau</a:t>
            </a:r>
            <a:endParaRPr lang="en-GB" sz="2400" dirty="0" smtClean="0"/>
          </a:p>
          <a:p>
            <a:r>
              <a:rPr lang="en-GB" sz="2400" dirty="0" err="1" smtClean="0"/>
              <a:t>Gwnaed</a:t>
            </a:r>
            <a:r>
              <a:rPr lang="en-GB" sz="2400" dirty="0" smtClean="0"/>
              <a:t> </a:t>
            </a:r>
            <a:r>
              <a:rPr lang="en-GB" sz="2400" dirty="0" err="1" smtClean="0"/>
              <a:t>penderfyniadau</a:t>
            </a:r>
            <a:r>
              <a:rPr lang="en-GB" sz="2400" dirty="0" smtClean="0"/>
              <a:t> am </a:t>
            </a:r>
            <a:endParaRPr lang="cy-GB" sz="2400" dirty="0" smtClean="0"/>
          </a:p>
          <a:p>
            <a:pPr lvl="1"/>
            <a:r>
              <a:rPr lang="en-GB" sz="2400" dirty="0" smtClean="0"/>
              <a:t>Beth </a:t>
            </a:r>
            <a:r>
              <a:rPr lang="en-GB" sz="2400" dirty="0" err="1" smtClean="0"/>
              <a:t>oedd</a:t>
            </a:r>
            <a:r>
              <a:rPr lang="en-GB" sz="2400" dirty="0" smtClean="0"/>
              <a:t> </a:t>
            </a:r>
            <a:r>
              <a:rPr lang="en-GB" sz="2400" dirty="0" err="1" smtClean="0"/>
              <a:t>i</a:t>
            </a:r>
            <a:r>
              <a:rPr lang="en-GB" sz="2400" dirty="0" smtClean="0"/>
              <a:t> </a:t>
            </a:r>
            <a:r>
              <a:rPr lang="en-GB" sz="2400" dirty="0" err="1" smtClean="0"/>
              <a:t>frecwast</a:t>
            </a:r>
            <a:endParaRPr lang="en-GB" sz="2400" dirty="0" smtClean="0"/>
          </a:p>
          <a:p>
            <a:pPr lvl="1"/>
            <a:r>
              <a:rPr lang="en-GB" sz="2400" dirty="0" smtClean="0"/>
              <a:t>Pa </a:t>
            </a:r>
            <a:r>
              <a:rPr lang="en-GB" sz="2400" dirty="0" err="1" smtClean="0"/>
              <a:t>driniaeth</a:t>
            </a:r>
            <a:r>
              <a:rPr lang="en-GB" sz="2400" dirty="0" smtClean="0"/>
              <a:t> </a:t>
            </a:r>
            <a:r>
              <a:rPr lang="en-GB" sz="2400" dirty="0" err="1" smtClean="0"/>
              <a:t>feddygol</a:t>
            </a:r>
            <a:r>
              <a:rPr lang="en-GB" sz="2400" dirty="0" smtClean="0"/>
              <a:t> </a:t>
            </a:r>
            <a:r>
              <a:rPr lang="en-GB" sz="2400" dirty="0" err="1" smtClean="0"/>
              <a:t>oedd</a:t>
            </a:r>
            <a:r>
              <a:rPr lang="en-GB" sz="2400" dirty="0" smtClean="0"/>
              <a:t> </a:t>
            </a:r>
            <a:r>
              <a:rPr lang="en-GB" sz="2400" dirty="0" err="1" smtClean="0"/>
              <a:t>yn</a:t>
            </a:r>
            <a:r>
              <a:rPr lang="en-GB" sz="2400" dirty="0" smtClean="0"/>
              <a:t> </a:t>
            </a:r>
            <a:r>
              <a:rPr lang="en-GB" sz="2400" dirty="0" err="1" smtClean="0"/>
              <a:t>berthnasol</a:t>
            </a:r>
            <a:endParaRPr lang="en-GB" sz="2400" dirty="0" smtClean="0"/>
          </a:p>
          <a:p>
            <a:pPr lvl="1"/>
            <a:r>
              <a:rPr lang="en-GB" sz="2400" dirty="0" err="1" smtClean="0"/>
              <a:t>Ble</a:t>
            </a:r>
            <a:r>
              <a:rPr lang="en-GB" sz="2400" dirty="0" smtClean="0"/>
              <a:t> a </a:t>
            </a:r>
            <a:r>
              <a:rPr lang="en-GB" sz="2400" dirty="0" err="1" smtClean="0"/>
              <a:t>sut</a:t>
            </a:r>
            <a:r>
              <a:rPr lang="en-GB" sz="2400" dirty="0" smtClean="0"/>
              <a:t> </a:t>
            </a:r>
            <a:r>
              <a:rPr lang="en-GB" sz="2400" dirty="0" err="1" smtClean="0"/>
              <a:t>i</a:t>
            </a:r>
            <a:r>
              <a:rPr lang="en-GB" sz="2400" dirty="0" smtClean="0"/>
              <a:t> </a:t>
            </a:r>
            <a:r>
              <a:rPr lang="en-GB" sz="2400" dirty="0" err="1" smtClean="0"/>
              <a:t>fyw</a:t>
            </a:r>
            <a:endParaRPr lang="en-GB" sz="2400" dirty="0" smtClean="0"/>
          </a:p>
          <a:p>
            <a:pPr lvl="1"/>
            <a:r>
              <a:rPr lang="en-GB" sz="2400" dirty="0" err="1" smtClean="0"/>
              <a:t>Gorthrwm</a:t>
            </a:r>
            <a:r>
              <a:rPr lang="en-GB" sz="2400" dirty="0"/>
              <a:t>?</a:t>
            </a:r>
            <a:endParaRPr lang="en-GB" sz="2400" dirty="0" smtClean="0"/>
          </a:p>
          <a:p>
            <a:pPr lvl="1"/>
            <a:endParaRPr lang="en-GB" dirty="0" smtClean="0"/>
          </a:p>
        </p:txBody>
      </p:sp>
      <p:sp>
        <p:nvSpPr>
          <p:cNvPr id="12" name="Content Placeholder 11"/>
          <p:cNvSpPr>
            <a:spLocks noGrp="1"/>
          </p:cNvSpPr>
          <p:nvPr>
            <p:ph sz="quarter" idx="14"/>
          </p:nvPr>
        </p:nvSpPr>
        <p:spPr>
          <a:xfrm>
            <a:off x="4800600" y="1536192"/>
            <a:ext cx="3657600" cy="4864608"/>
          </a:xfrm>
        </p:spPr>
        <p:txBody>
          <a:bodyPr>
            <a:normAutofit/>
          </a:bodyPr>
          <a:lstStyle/>
          <a:p>
            <a:r>
              <a:rPr lang="en-GB" sz="2400" i="1" dirty="0" smtClean="0"/>
              <a:t>Sixty  years ago, professionals and families made decisions for people with disabilities</a:t>
            </a:r>
          </a:p>
          <a:p>
            <a:r>
              <a:rPr lang="en-GB" sz="2400" i="1" dirty="0" smtClean="0"/>
              <a:t>They decided what they ate for breakfast</a:t>
            </a:r>
          </a:p>
          <a:p>
            <a:r>
              <a:rPr lang="en-GB" sz="2400" i="1" dirty="0" smtClean="0"/>
              <a:t>They decided which medical treatments were relevant</a:t>
            </a:r>
          </a:p>
          <a:p>
            <a:r>
              <a:rPr lang="en-GB" sz="2400" i="1" dirty="0" smtClean="0"/>
              <a:t>They decided where and how they lived</a:t>
            </a:r>
          </a:p>
          <a:p>
            <a:r>
              <a:rPr lang="en-GB" sz="2400" i="1" dirty="0" smtClean="0"/>
              <a:t>Oppressive?</a:t>
            </a:r>
          </a:p>
          <a:p>
            <a:pPr marL="68580" indent="0">
              <a:buNone/>
            </a:pPr>
            <a:r>
              <a:rPr lang="en-GB" dirty="0" smtClean="0"/>
              <a:t>Mercer 2003</a:t>
            </a:r>
            <a:endParaRPr lang="cy-GB" dirty="0"/>
          </a:p>
        </p:txBody>
      </p:sp>
    </p:spTree>
    <p:extLst>
      <p:ext uri="{BB962C8B-B14F-4D97-AF65-F5344CB8AC3E}">
        <p14:creationId xmlns:p14="http://schemas.microsoft.com/office/powerpoint/2010/main" val="12055568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cy-GB" dirty="0"/>
          </a:p>
        </p:txBody>
      </p:sp>
      <p:sp>
        <p:nvSpPr>
          <p:cNvPr id="3" name="Content Placeholder 2"/>
          <p:cNvSpPr>
            <a:spLocks noGrp="1"/>
          </p:cNvSpPr>
          <p:nvPr>
            <p:ph sz="quarter" idx="13"/>
          </p:nvPr>
        </p:nvSpPr>
        <p:spPr/>
        <p:txBody>
          <a:bodyPr>
            <a:normAutofit/>
          </a:bodyPr>
          <a:lstStyle/>
          <a:p>
            <a:r>
              <a:rPr lang="en-GB" sz="2400" dirty="0" err="1" smtClean="0"/>
              <a:t>Fel</a:t>
            </a:r>
            <a:r>
              <a:rPr lang="en-GB" sz="2400" dirty="0" smtClean="0"/>
              <a:t> </a:t>
            </a:r>
            <a:r>
              <a:rPr lang="en-GB" sz="2400" dirty="0" err="1" smtClean="0"/>
              <a:t>defnyddiwr</a:t>
            </a:r>
            <a:r>
              <a:rPr lang="en-GB" sz="2400" dirty="0" smtClean="0"/>
              <a:t> </a:t>
            </a:r>
            <a:r>
              <a:rPr lang="en-GB" sz="2400" dirty="0" err="1" smtClean="0"/>
              <a:t>gwasanaeth</a:t>
            </a:r>
            <a:r>
              <a:rPr lang="en-GB" sz="2400" dirty="0" smtClean="0"/>
              <a:t>, </a:t>
            </a:r>
            <a:r>
              <a:rPr lang="en-GB" sz="2400" dirty="0" err="1" smtClean="0"/>
              <a:t>adlewyrchwch</a:t>
            </a:r>
            <a:r>
              <a:rPr lang="en-GB" sz="2400" dirty="0" smtClean="0"/>
              <a:t> </a:t>
            </a:r>
            <a:r>
              <a:rPr lang="en-GB" sz="2400" dirty="0" err="1" smtClean="0"/>
              <a:t>ar</a:t>
            </a:r>
            <a:r>
              <a:rPr lang="en-GB" sz="2400" dirty="0" smtClean="0"/>
              <a:t> </a:t>
            </a:r>
            <a:r>
              <a:rPr lang="en-GB" sz="2400" dirty="0" err="1" smtClean="0"/>
              <a:t>brofiadau</a:t>
            </a:r>
            <a:r>
              <a:rPr lang="en-GB" sz="2400" dirty="0" smtClean="0"/>
              <a:t> </a:t>
            </a:r>
            <a:r>
              <a:rPr lang="en-GB" sz="2400" dirty="0" err="1" smtClean="0"/>
              <a:t>o’r</a:t>
            </a:r>
            <a:r>
              <a:rPr lang="en-GB" sz="2400" dirty="0" smtClean="0"/>
              <a:t> model </a:t>
            </a:r>
            <a:r>
              <a:rPr lang="en-GB" sz="2400" dirty="0" err="1" smtClean="0"/>
              <a:t>meddygol</a:t>
            </a:r>
            <a:endParaRPr lang="en-GB" sz="2400" dirty="0" smtClean="0"/>
          </a:p>
          <a:p>
            <a:r>
              <a:rPr lang="en-GB" sz="2400" dirty="0" err="1" smtClean="0"/>
              <a:t>Trafodwch</a:t>
            </a:r>
            <a:r>
              <a:rPr lang="en-GB" sz="2400" dirty="0" smtClean="0"/>
              <a:t> </a:t>
            </a:r>
          </a:p>
          <a:p>
            <a:r>
              <a:rPr lang="en-GB" sz="2400" dirty="0" err="1" smtClean="0"/>
              <a:t>Adborth</a:t>
            </a:r>
            <a:endParaRPr lang="cy-GB" sz="2400" dirty="0"/>
          </a:p>
        </p:txBody>
      </p:sp>
      <p:sp>
        <p:nvSpPr>
          <p:cNvPr id="4" name="Content Placeholder 3"/>
          <p:cNvSpPr>
            <a:spLocks noGrp="1"/>
          </p:cNvSpPr>
          <p:nvPr>
            <p:ph sz="quarter" idx="14"/>
          </p:nvPr>
        </p:nvSpPr>
        <p:spPr/>
        <p:txBody>
          <a:bodyPr/>
          <a:lstStyle/>
          <a:p>
            <a:r>
              <a:rPr lang="en-GB" sz="2400" i="1" dirty="0" smtClean="0"/>
              <a:t>As a service-user, reflect on experiences of the medical model</a:t>
            </a:r>
          </a:p>
          <a:p>
            <a:r>
              <a:rPr lang="en-GB" sz="2400" i="1" dirty="0" smtClean="0"/>
              <a:t>Discuss</a:t>
            </a:r>
          </a:p>
          <a:p>
            <a:r>
              <a:rPr lang="en-GB" sz="2400" i="1" dirty="0" smtClean="0"/>
              <a:t>Feedback</a:t>
            </a:r>
          </a:p>
          <a:p>
            <a:endParaRPr lang="cy-GB" dirty="0"/>
          </a:p>
        </p:txBody>
      </p:sp>
      <p:pic>
        <p:nvPicPr>
          <p:cNvPr id="9219" name="Picture 3" descr="C:\Users\l.roberts\AppData\Local\Microsoft\Windows\Temporary Internet Files\Content.IE5\EME09GLO\MultipleChoice-iStock[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0" y="4191000"/>
            <a:ext cx="47625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8794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Datblygiad</a:t>
            </a:r>
            <a:r>
              <a:rPr lang="en-GB" dirty="0" smtClean="0"/>
              <a:t> </a:t>
            </a:r>
            <a:r>
              <a:rPr lang="en-GB" dirty="0" err="1" smtClean="0"/>
              <a:t>eiriolaeth</a:t>
            </a:r>
            <a:r>
              <a:rPr lang="en-GB" dirty="0" smtClean="0"/>
              <a:t/>
            </a:r>
            <a:br>
              <a:rPr lang="en-GB" dirty="0" smtClean="0"/>
            </a:br>
            <a:r>
              <a:rPr lang="en-GB" dirty="0" smtClean="0"/>
              <a:t>Development of Advocacy</a:t>
            </a:r>
            <a:endParaRPr lang="cy-GB" dirty="0"/>
          </a:p>
        </p:txBody>
      </p:sp>
      <p:sp>
        <p:nvSpPr>
          <p:cNvPr id="3" name="Content Placeholder 2"/>
          <p:cNvSpPr>
            <a:spLocks noGrp="1"/>
          </p:cNvSpPr>
          <p:nvPr>
            <p:ph sz="quarter" idx="13"/>
          </p:nvPr>
        </p:nvSpPr>
        <p:spPr>
          <a:xfrm>
            <a:off x="228600" y="1524000"/>
            <a:ext cx="4114800" cy="5029200"/>
          </a:xfrm>
        </p:spPr>
        <p:txBody>
          <a:bodyPr>
            <a:noAutofit/>
          </a:bodyPr>
          <a:lstStyle/>
          <a:p>
            <a:r>
              <a:rPr lang="en-GB" sz="2400" dirty="0" err="1" smtClean="0"/>
              <a:t>Datblygodd</a:t>
            </a:r>
            <a:r>
              <a:rPr lang="en-GB" sz="2400" dirty="0" smtClean="0"/>
              <a:t> </a:t>
            </a:r>
            <a:r>
              <a:rPr lang="en-GB" sz="2400" dirty="0" err="1" smtClean="0"/>
              <a:t>hunan</a:t>
            </a:r>
            <a:r>
              <a:rPr lang="en-GB" sz="2400" dirty="0" smtClean="0"/>
              <a:t>- </a:t>
            </a:r>
            <a:r>
              <a:rPr lang="en-GB" sz="2400" dirty="0" err="1" smtClean="0"/>
              <a:t>eiriolaeth</a:t>
            </a:r>
            <a:r>
              <a:rPr lang="en-GB" sz="2400" dirty="0" smtClean="0"/>
              <a:t> </a:t>
            </a:r>
            <a:r>
              <a:rPr lang="en-GB" sz="2400" dirty="0" err="1" smtClean="0"/>
              <a:t>yn</a:t>
            </a:r>
            <a:r>
              <a:rPr lang="en-GB" sz="2400" dirty="0" smtClean="0"/>
              <a:t> </a:t>
            </a:r>
            <a:r>
              <a:rPr lang="en-GB" sz="2400" dirty="0" err="1" smtClean="0"/>
              <a:t>ystod</a:t>
            </a:r>
            <a:r>
              <a:rPr lang="en-GB" sz="2400" dirty="0" smtClean="0"/>
              <a:t> y 1950au </a:t>
            </a:r>
            <a:r>
              <a:rPr lang="en-GB" sz="2400" dirty="0" err="1" smtClean="0"/>
              <a:t>a’r</a:t>
            </a:r>
            <a:r>
              <a:rPr lang="en-GB" sz="2400" dirty="0" smtClean="0"/>
              <a:t> 1960au</a:t>
            </a:r>
          </a:p>
          <a:p>
            <a:r>
              <a:rPr lang="en-GB" sz="2400" dirty="0" err="1" smtClean="0"/>
              <a:t>Newidiodd</a:t>
            </a:r>
            <a:r>
              <a:rPr lang="en-GB" sz="2400" dirty="0" smtClean="0"/>
              <a:t> </a:t>
            </a:r>
            <a:r>
              <a:rPr lang="en-GB" sz="2400" dirty="0" err="1" smtClean="0"/>
              <a:t>rôl</a:t>
            </a:r>
            <a:r>
              <a:rPr lang="en-GB" sz="2400" dirty="0" smtClean="0"/>
              <a:t> y person </a:t>
            </a:r>
            <a:r>
              <a:rPr lang="en-GB" sz="2400" dirty="0" err="1" smtClean="0"/>
              <a:t>proffesiynol</a:t>
            </a:r>
            <a:r>
              <a:rPr lang="en-GB" sz="2400" dirty="0" smtClean="0"/>
              <a:t> o </a:t>
            </a:r>
            <a:r>
              <a:rPr lang="en-GB" sz="2400" dirty="0" err="1" smtClean="0"/>
              <a:t>wneud</a:t>
            </a:r>
            <a:r>
              <a:rPr lang="en-GB" sz="2400" dirty="0" smtClean="0"/>
              <a:t> </a:t>
            </a:r>
            <a:r>
              <a:rPr lang="en-GB" sz="2400" dirty="0" err="1" smtClean="0"/>
              <a:t>penderfyniadau</a:t>
            </a:r>
            <a:r>
              <a:rPr lang="en-GB" sz="2400" dirty="0" smtClean="0"/>
              <a:t> </a:t>
            </a:r>
            <a:r>
              <a:rPr lang="en-GB" sz="2400" dirty="0" err="1" smtClean="0"/>
              <a:t>i</a:t>
            </a:r>
            <a:r>
              <a:rPr lang="en-GB" sz="2400" dirty="0" smtClean="0"/>
              <a:t> </a:t>
            </a:r>
            <a:r>
              <a:rPr lang="en-GB" sz="2400" dirty="0" err="1" smtClean="0"/>
              <a:t>ymgynhorydd</a:t>
            </a:r>
            <a:endParaRPr lang="en-GB" sz="2400" dirty="0" smtClean="0"/>
          </a:p>
          <a:p>
            <a:r>
              <a:rPr lang="en-GB" sz="2400" dirty="0" err="1" smtClean="0"/>
              <a:t>Annog</a:t>
            </a:r>
            <a:r>
              <a:rPr lang="en-GB" sz="2400" dirty="0" smtClean="0"/>
              <a:t> </a:t>
            </a:r>
            <a:r>
              <a:rPr lang="en-GB" sz="2400" dirty="0" err="1" smtClean="0"/>
              <a:t>pobl</a:t>
            </a:r>
            <a:r>
              <a:rPr lang="en-GB" sz="2400" dirty="0" smtClean="0"/>
              <a:t> </a:t>
            </a:r>
            <a:r>
              <a:rPr lang="en-GB" sz="2400" dirty="0" err="1" smtClean="0"/>
              <a:t>gydag</a:t>
            </a:r>
            <a:r>
              <a:rPr lang="en-GB" sz="2400" dirty="0" smtClean="0"/>
              <a:t> </a:t>
            </a:r>
            <a:r>
              <a:rPr lang="en-GB" sz="2400" dirty="0" err="1" smtClean="0"/>
              <a:t>anableddau</a:t>
            </a:r>
            <a:r>
              <a:rPr lang="en-GB" sz="2400" dirty="0" smtClean="0"/>
              <a:t> </a:t>
            </a:r>
            <a:r>
              <a:rPr lang="en-GB" sz="2400" dirty="0" err="1" smtClean="0"/>
              <a:t>i</a:t>
            </a:r>
            <a:r>
              <a:rPr lang="en-GB" sz="2400" dirty="0" smtClean="0"/>
              <a:t> </a:t>
            </a:r>
            <a:r>
              <a:rPr lang="en-GB" sz="2400" dirty="0" err="1" smtClean="0"/>
              <a:t>wneud</a:t>
            </a:r>
            <a:r>
              <a:rPr lang="en-GB" sz="2400" dirty="0" smtClean="0"/>
              <a:t> y </a:t>
            </a:r>
            <a:r>
              <a:rPr lang="en-GB" sz="2400" dirty="0" err="1" smtClean="0"/>
              <a:t>penderfyniadau</a:t>
            </a:r>
            <a:r>
              <a:rPr lang="en-GB" sz="2400" dirty="0" smtClean="0"/>
              <a:t> ‘</a:t>
            </a:r>
            <a:r>
              <a:rPr lang="en-GB" sz="2400" dirty="0" err="1" smtClean="0"/>
              <a:t>cywir</a:t>
            </a:r>
            <a:r>
              <a:rPr lang="en-GB" sz="2400" dirty="0" smtClean="0"/>
              <a:t>’</a:t>
            </a:r>
          </a:p>
          <a:p>
            <a:r>
              <a:rPr lang="en-GB" sz="2400" dirty="0" err="1" smtClean="0"/>
              <a:t>Cynigiwyd</a:t>
            </a:r>
            <a:r>
              <a:rPr lang="en-GB" sz="2400" dirty="0" smtClean="0"/>
              <a:t> </a:t>
            </a:r>
            <a:r>
              <a:rPr lang="en-GB" sz="2400" dirty="0" err="1" smtClean="0"/>
              <a:t>dewisiadau</a:t>
            </a:r>
            <a:r>
              <a:rPr lang="en-GB" sz="2400" dirty="0" smtClean="0"/>
              <a:t> </a:t>
            </a:r>
            <a:r>
              <a:rPr lang="en-GB" sz="2400" dirty="0" err="1" smtClean="0"/>
              <a:t>i</a:t>
            </a:r>
            <a:r>
              <a:rPr lang="en-GB" sz="2400" dirty="0" smtClean="0"/>
              <a:t> </a:t>
            </a:r>
            <a:r>
              <a:rPr lang="en-GB" sz="2400" dirty="0" err="1" smtClean="0"/>
              <a:t>ddefnyddwyr</a:t>
            </a:r>
            <a:r>
              <a:rPr lang="en-GB" sz="2400" dirty="0" smtClean="0"/>
              <a:t> </a:t>
            </a:r>
            <a:r>
              <a:rPr lang="en-GB" sz="2400" dirty="0" err="1" smtClean="0"/>
              <a:t>gwasanaethau</a:t>
            </a:r>
            <a:r>
              <a:rPr lang="en-GB" sz="2400" dirty="0" smtClean="0"/>
              <a:t> </a:t>
            </a:r>
            <a:r>
              <a:rPr lang="en-GB" sz="2400" dirty="0" err="1" smtClean="0"/>
              <a:t>yn</a:t>
            </a:r>
            <a:r>
              <a:rPr lang="en-GB" sz="2400" dirty="0" smtClean="0"/>
              <a:t> </a:t>
            </a:r>
            <a:r>
              <a:rPr lang="en-GB" sz="2400" dirty="0" err="1" smtClean="0"/>
              <a:t>seiliedig</a:t>
            </a:r>
            <a:r>
              <a:rPr lang="en-GB" sz="2400" dirty="0" smtClean="0"/>
              <a:t> </a:t>
            </a:r>
            <a:r>
              <a:rPr lang="en-GB" sz="2400" dirty="0" err="1" smtClean="0"/>
              <a:t>ar</a:t>
            </a:r>
            <a:r>
              <a:rPr lang="en-GB" sz="2400" dirty="0" smtClean="0"/>
              <a:t> </a:t>
            </a:r>
            <a:r>
              <a:rPr lang="en-GB" sz="2400" dirty="0" err="1" smtClean="0"/>
              <a:t>beth</a:t>
            </a:r>
            <a:r>
              <a:rPr lang="en-GB" sz="2400" dirty="0" smtClean="0"/>
              <a:t> </a:t>
            </a:r>
            <a:r>
              <a:rPr lang="en-GB" sz="2400" dirty="0" err="1" smtClean="0"/>
              <a:t>oedd</a:t>
            </a:r>
            <a:r>
              <a:rPr lang="en-GB" sz="2400" dirty="0" smtClean="0"/>
              <a:t> </a:t>
            </a:r>
            <a:r>
              <a:rPr lang="en-GB" sz="2400" dirty="0" err="1" smtClean="0"/>
              <a:t>ar</a:t>
            </a:r>
            <a:r>
              <a:rPr lang="en-GB" sz="2400" dirty="0" smtClean="0"/>
              <a:t> </a:t>
            </a:r>
            <a:r>
              <a:rPr lang="en-GB" sz="2400" dirty="0" err="1" smtClean="0"/>
              <a:t>gael</a:t>
            </a:r>
            <a:r>
              <a:rPr lang="en-GB" sz="2400" dirty="0" smtClean="0"/>
              <a:t> a </a:t>
            </a:r>
            <a:r>
              <a:rPr lang="en-GB" sz="2400" dirty="0" err="1" smtClean="0"/>
              <a:t>beth</a:t>
            </a:r>
            <a:r>
              <a:rPr lang="en-GB" sz="2400" dirty="0" smtClean="0"/>
              <a:t> a </a:t>
            </a:r>
            <a:r>
              <a:rPr lang="en-GB" sz="2400" dirty="0" err="1" smtClean="0"/>
              <a:t>dybiwyd</a:t>
            </a:r>
            <a:r>
              <a:rPr lang="en-GB" sz="2400" dirty="0" smtClean="0"/>
              <a:t> </a:t>
            </a:r>
            <a:r>
              <a:rPr lang="en-GB" sz="2400" dirty="0" err="1" smtClean="0"/>
              <a:t>oedd</a:t>
            </a:r>
            <a:r>
              <a:rPr lang="en-GB" sz="2400" dirty="0" smtClean="0"/>
              <a:t> </a:t>
            </a:r>
            <a:r>
              <a:rPr lang="en-GB" sz="2400" dirty="0" err="1" smtClean="0"/>
              <a:t>yn</a:t>
            </a:r>
            <a:r>
              <a:rPr lang="en-GB" sz="2400" dirty="0" smtClean="0"/>
              <a:t> </a:t>
            </a:r>
            <a:r>
              <a:rPr lang="en-GB" sz="2400" dirty="0" err="1" smtClean="0"/>
              <a:t>addas</a:t>
            </a:r>
            <a:endParaRPr lang="cy-GB" sz="2400" dirty="0"/>
          </a:p>
        </p:txBody>
      </p:sp>
      <p:sp>
        <p:nvSpPr>
          <p:cNvPr id="4" name="Content Placeholder 3"/>
          <p:cNvSpPr>
            <a:spLocks noGrp="1"/>
          </p:cNvSpPr>
          <p:nvPr>
            <p:ph sz="quarter" idx="14"/>
          </p:nvPr>
        </p:nvSpPr>
        <p:spPr>
          <a:xfrm>
            <a:off x="4800600" y="1447800"/>
            <a:ext cx="4038600" cy="5410200"/>
          </a:xfrm>
        </p:spPr>
        <p:txBody>
          <a:bodyPr>
            <a:normAutofit/>
          </a:bodyPr>
          <a:lstStyle/>
          <a:p>
            <a:r>
              <a:rPr lang="en-GB" sz="2400" i="1" dirty="0" smtClean="0"/>
              <a:t>Self-advocacy developed in the 1950s and 1960s</a:t>
            </a:r>
          </a:p>
          <a:p>
            <a:r>
              <a:rPr lang="en-GB" sz="2400" i="1" dirty="0" smtClean="0"/>
              <a:t>The role of the professional changed from decision makers to advisors</a:t>
            </a:r>
          </a:p>
          <a:p>
            <a:r>
              <a:rPr lang="en-GB" sz="2400" i="1" dirty="0" smtClean="0"/>
              <a:t>They encouraged people with disabilities to make the ‘right’ decisions</a:t>
            </a:r>
          </a:p>
          <a:p>
            <a:r>
              <a:rPr lang="en-GB" sz="2400" i="1" dirty="0" smtClean="0"/>
              <a:t>Choices were offered to service users based on what was available and what was deemed appropriate </a:t>
            </a:r>
          </a:p>
          <a:p>
            <a:r>
              <a:rPr lang="en-GB" i="1" dirty="0" smtClean="0"/>
              <a:t>(Mercer, 2003)</a:t>
            </a:r>
            <a:endParaRPr lang="cy-GB" i="1" dirty="0"/>
          </a:p>
        </p:txBody>
      </p:sp>
    </p:spTree>
    <p:extLst>
      <p:ext uri="{BB962C8B-B14F-4D97-AF65-F5344CB8AC3E}">
        <p14:creationId xmlns:p14="http://schemas.microsoft.com/office/powerpoint/2010/main" val="11180419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HANES EIRIOLAETH / </a:t>
            </a:r>
            <a:br>
              <a:rPr lang="en-US" dirty="0" smtClean="0"/>
            </a:br>
            <a:r>
              <a:rPr lang="en-US" dirty="0" smtClean="0"/>
              <a:t>History of Advocacy</a:t>
            </a:r>
            <a:endParaRPr lang="en-US" dirty="0"/>
          </a:p>
        </p:txBody>
      </p:sp>
      <p:sp>
        <p:nvSpPr>
          <p:cNvPr id="3" name="Content Placeholder 2"/>
          <p:cNvSpPr>
            <a:spLocks noGrp="1"/>
          </p:cNvSpPr>
          <p:nvPr>
            <p:ph sz="quarter" idx="13"/>
          </p:nvPr>
        </p:nvSpPr>
        <p:spPr/>
        <p:txBody>
          <a:bodyPr>
            <a:normAutofit/>
          </a:bodyPr>
          <a:lstStyle/>
          <a:p>
            <a:r>
              <a:rPr lang="en-US" sz="2400" dirty="0" err="1" smtClean="0"/>
              <a:t>Ymddangosodd</a:t>
            </a:r>
            <a:r>
              <a:rPr lang="en-US" sz="2400" dirty="0" smtClean="0"/>
              <a:t> </a:t>
            </a:r>
            <a:r>
              <a:rPr lang="en-US" sz="2400" dirty="0" err="1" smtClean="0"/>
              <a:t>yn</a:t>
            </a:r>
            <a:r>
              <a:rPr lang="en-US" sz="2400" dirty="0" smtClean="0"/>
              <a:t> </a:t>
            </a:r>
            <a:r>
              <a:rPr lang="en-US" sz="2400" dirty="0" err="1" smtClean="0"/>
              <a:t>yr</a:t>
            </a:r>
            <a:r>
              <a:rPr lang="en-US" sz="2400" dirty="0" smtClean="0"/>
              <a:t> UDA </a:t>
            </a:r>
            <a:r>
              <a:rPr lang="en-US" sz="2400" dirty="0" err="1" smtClean="0"/>
              <a:t>yn</a:t>
            </a:r>
            <a:r>
              <a:rPr lang="en-US" sz="2400" dirty="0" smtClean="0"/>
              <a:t> y 50au / 60au</a:t>
            </a:r>
          </a:p>
          <a:p>
            <a:r>
              <a:rPr lang="en-US" sz="2400" dirty="0" err="1" smtClean="0"/>
              <a:t>Ymddangosodd</a:t>
            </a:r>
            <a:r>
              <a:rPr lang="en-US" sz="2400" dirty="0" smtClean="0"/>
              <a:t> fan </a:t>
            </a:r>
            <a:r>
              <a:rPr lang="en-US" sz="2400" dirty="0" err="1" smtClean="0"/>
              <a:t>hyn</a:t>
            </a:r>
            <a:r>
              <a:rPr lang="en-US" sz="2400" dirty="0" smtClean="0"/>
              <a:t> a fan draw </a:t>
            </a:r>
            <a:r>
              <a:rPr lang="en-US" sz="2400" dirty="0" err="1" smtClean="0"/>
              <a:t>yn</a:t>
            </a:r>
            <a:r>
              <a:rPr lang="en-US" sz="2400" dirty="0" smtClean="0"/>
              <a:t> y DU </a:t>
            </a:r>
            <a:r>
              <a:rPr lang="en-US" sz="2400" dirty="0" err="1" smtClean="0"/>
              <a:t>o’r</a:t>
            </a:r>
            <a:r>
              <a:rPr lang="en-US" sz="2400" dirty="0" smtClean="0"/>
              <a:t> 80au</a:t>
            </a:r>
          </a:p>
          <a:p>
            <a:r>
              <a:rPr lang="en-US" sz="2400" dirty="0" err="1" smtClean="0"/>
              <a:t>Symud</a:t>
            </a:r>
            <a:r>
              <a:rPr lang="en-US" sz="2400" dirty="0" smtClean="0"/>
              <a:t> </a:t>
            </a:r>
            <a:r>
              <a:rPr lang="en-US" sz="2400" dirty="0" err="1" smtClean="0"/>
              <a:t>polisi</a:t>
            </a:r>
            <a:r>
              <a:rPr lang="en-US" sz="2400" dirty="0" smtClean="0"/>
              <a:t> ac </a:t>
            </a:r>
            <a:r>
              <a:rPr lang="en-US" sz="2400" dirty="0" err="1" smtClean="0"/>
              <a:t>ideolegol</a:t>
            </a:r>
            <a:r>
              <a:rPr lang="en-US" sz="2400" dirty="0" smtClean="0"/>
              <a:t> </a:t>
            </a:r>
            <a:r>
              <a:rPr lang="en-US" sz="2400" dirty="0" err="1" smtClean="0"/>
              <a:t>yn</a:t>
            </a:r>
            <a:r>
              <a:rPr lang="en-US" sz="2400" dirty="0" smtClean="0"/>
              <a:t> y dull a </a:t>
            </a:r>
            <a:r>
              <a:rPr lang="en-US" sz="2400" dirty="0" err="1" smtClean="0"/>
              <a:t>ddarparu</a:t>
            </a:r>
            <a:r>
              <a:rPr lang="en-US" sz="2400" dirty="0" smtClean="0"/>
              <a:t> </a:t>
            </a:r>
            <a:r>
              <a:rPr lang="en-US" sz="2400" dirty="0" err="1" smtClean="0"/>
              <a:t>gwasanaethau</a:t>
            </a:r>
            <a:r>
              <a:rPr lang="en-US" sz="2400" dirty="0" smtClean="0"/>
              <a:t> : </a:t>
            </a:r>
            <a:r>
              <a:rPr lang="en-US" sz="2400" dirty="0" err="1" smtClean="0"/>
              <a:t>dulliau</a:t>
            </a:r>
            <a:r>
              <a:rPr lang="en-US" sz="2400" dirty="0" smtClean="0"/>
              <a:t> </a:t>
            </a:r>
            <a:r>
              <a:rPr lang="en-US" sz="2400" dirty="0" err="1" smtClean="0"/>
              <a:t>o’r</a:t>
            </a:r>
            <a:r>
              <a:rPr lang="en-US" sz="2400" dirty="0" smtClean="0"/>
              <a:t> </a:t>
            </a:r>
            <a:r>
              <a:rPr lang="en-US" sz="2400" dirty="0" err="1" smtClean="0"/>
              <a:t>gwaelod</a:t>
            </a:r>
            <a:r>
              <a:rPr lang="en-US" sz="2400" dirty="0" smtClean="0"/>
              <a:t> </a:t>
            </a:r>
            <a:r>
              <a:rPr lang="en-US" sz="2400" dirty="0" err="1" smtClean="0"/>
              <a:t>yn</a:t>
            </a:r>
            <a:r>
              <a:rPr lang="en-US" sz="2400" dirty="0" smtClean="0"/>
              <a:t> </a:t>
            </a:r>
            <a:r>
              <a:rPr lang="en-US" sz="2400" dirty="0" err="1" smtClean="0"/>
              <a:t>hytrach</a:t>
            </a:r>
            <a:r>
              <a:rPr lang="en-US" sz="2400" dirty="0" smtClean="0"/>
              <a:t> </a:t>
            </a:r>
            <a:r>
              <a:rPr lang="en-US" sz="2400" dirty="0" err="1" smtClean="0"/>
              <a:t>na</a:t>
            </a:r>
            <a:r>
              <a:rPr lang="en-US" sz="2400" dirty="0" smtClean="0"/>
              <a:t> </a:t>
            </a:r>
            <a:r>
              <a:rPr lang="en-US" sz="2400" dirty="0" err="1" smtClean="0"/>
              <a:t>dulliau</a:t>
            </a:r>
            <a:r>
              <a:rPr lang="en-US" sz="2400" dirty="0" smtClean="0"/>
              <a:t> </a:t>
            </a:r>
            <a:r>
              <a:rPr lang="en-US" sz="2400" dirty="0" err="1" smtClean="0"/>
              <a:t>o’r</a:t>
            </a:r>
            <a:r>
              <a:rPr lang="en-US" sz="2400" dirty="0" smtClean="0"/>
              <a:t> top </a:t>
            </a:r>
            <a:endParaRPr lang="en-US" sz="2400" dirty="0"/>
          </a:p>
        </p:txBody>
      </p:sp>
      <p:sp>
        <p:nvSpPr>
          <p:cNvPr id="4" name="Content Placeholder 3"/>
          <p:cNvSpPr>
            <a:spLocks noGrp="1"/>
          </p:cNvSpPr>
          <p:nvPr>
            <p:ph sz="quarter" idx="14"/>
          </p:nvPr>
        </p:nvSpPr>
        <p:spPr/>
        <p:txBody>
          <a:bodyPr>
            <a:noAutofit/>
          </a:bodyPr>
          <a:lstStyle/>
          <a:p>
            <a:r>
              <a:rPr lang="en-US" sz="2800" i="1" dirty="0"/>
              <a:t>Emerged in USA in 1950’s </a:t>
            </a:r>
            <a:r>
              <a:rPr lang="en-US" sz="2800" i="1" dirty="0" smtClean="0"/>
              <a:t> &amp;1960’s</a:t>
            </a:r>
            <a:endParaRPr lang="en-US" sz="2800" i="1" dirty="0"/>
          </a:p>
          <a:p>
            <a:r>
              <a:rPr lang="en-US" sz="2800" i="1" dirty="0"/>
              <a:t>Ad hoc emergence in UK from 1980’s</a:t>
            </a:r>
          </a:p>
          <a:p>
            <a:r>
              <a:rPr lang="en-US" sz="2800" i="1" dirty="0"/>
              <a:t>Policy and ideological shifts in the way services are delivered:  “bottom up” approaches</a:t>
            </a:r>
          </a:p>
          <a:p>
            <a:endParaRPr lang="cy-GB" sz="2800" dirty="0"/>
          </a:p>
        </p:txBody>
      </p:sp>
      <p:pic>
        <p:nvPicPr>
          <p:cNvPr id="2050" name="Picture 2" descr="C:\Users\l.roberts\AppData\Local\Microsoft\Windows\Temporary Internet Files\Content.IE5\FDGQFACQ\stars-stripes-flag-usa-hon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69094"/>
            <a:ext cx="2776537" cy="926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2924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Eiriolaeth</a:t>
            </a:r>
            <a:r>
              <a:rPr lang="en-US" dirty="0" smtClean="0"/>
              <a:t>- </a:t>
            </a:r>
            <a:r>
              <a:rPr lang="en-US" dirty="0" err="1" smtClean="0"/>
              <a:t>diffiniad</a:t>
            </a:r>
            <a:r>
              <a:rPr lang="en-US" dirty="0" smtClean="0"/>
              <a:t> 1 </a:t>
            </a:r>
            <a:br>
              <a:rPr lang="en-US" dirty="0" smtClean="0"/>
            </a:br>
            <a:r>
              <a:rPr lang="en-US" dirty="0" smtClean="0"/>
              <a:t>Advocacy: Definition 1</a:t>
            </a:r>
            <a:endParaRPr lang="en-US" dirty="0"/>
          </a:p>
        </p:txBody>
      </p:sp>
      <p:sp>
        <p:nvSpPr>
          <p:cNvPr id="3" name="Content Placeholder 2"/>
          <p:cNvSpPr>
            <a:spLocks noGrp="1"/>
          </p:cNvSpPr>
          <p:nvPr>
            <p:ph idx="1"/>
          </p:nvPr>
        </p:nvSpPr>
        <p:spPr/>
        <p:txBody>
          <a:bodyPr/>
          <a:lstStyle/>
          <a:p>
            <a:r>
              <a:rPr lang="en-US" sz="2800" dirty="0" smtClean="0"/>
              <a:t>‘The process of identifying with and representing a person’s views and concerns, in order to secure enhanced rights and entitlements, undertaken by someone who has little or no conflict of interest’</a:t>
            </a:r>
          </a:p>
          <a:p>
            <a:r>
              <a:rPr lang="en-US" sz="2800" dirty="0" smtClean="0"/>
              <a:t>Henderson &amp; </a:t>
            </a:r>
            <a:r>
              <a:rPr lang="en-US" sz="2800" dirty="0" err="1" smtClean="0"/>
              <a:t>Pochin</a:t>
            </a:r>
            <a:r>
              <a:rPr lang="en-US" sz="2800" dirty="0" smtClean="0"/>
              <a:t>,  2001: 1</a:t>
            </a:r>
          </a:p>
          <a:p>
            <a:endParaRPr lang="en-US" dirty="0"/>
          </a:p>
        </p:txBody>
      </p:sp>
    </p:spTree>
    <p:extLst>
      <p:ext uri="{BB962C8B-B14F-4D97-AF65-F5344CB8AC3E}">
        <p14:creationId xmlns:p14="http://schemas.microsoft.com/office/powerpoint/2010/main" val="1549287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14</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rIns="132080">
            <a:normAutofit fontScale="90000"/>
          </a:bodyPr>
          <a:lstStyle/>
          <a:p>
            <a:r>
              <a:rPr lang="en-US" dirty="0" err="1"/>
              <a:t>Eiriolaeth</a:t>
            </a:r>
            <a:r>
              <a:rPr lang="en-US" dirty="0"/>
              <a:t>- </a:t>
            </a:r>
            <a:r>
              <a:rPr lang="en-US" dirty="0" err="1"/>
              <a:t>diffiniad</a:t>
            </a:r>
            <a:r>
              <a:rPr lang="en-US" dirty="0"/>
              <a:t> </a:t>
            </a:r>
            <a:r>
              <a:rPr lang="en-US" dirty="0" smtClean="0"/>
              <a:t>2 </a:t>
            </a:r>
            <a:r>
              <a:rPr lang="en-US" dirty="0"/>
              <a:t/>
            </a:r>
            <a:br>
              <a:rPr lang="en-US" dirty="0"/>
            </a:br>
            <a:r>
              <a:rPr lang="en-US" dirty="0"/>
              <a:t>Advocacy: Definition </a:t>
            </a:r>
            <a:r>
              <a:rPr lang="en-US" dirty="0" smtClean="0"/>
              <a:t>2</a:t>
            </a:r>
            <a:endParaRPr lang="en-US" dirty="0"/>
          </a:p>
        </p:txBody>
      </p:sp>
      <p:sp>
        <p:nvSpPr>
          <p:cNvPr id="2" name="Content Placeholder 1"/>
          <p:cNvSpPr>
            <a:spLocks noGrp="1"/>
          </p:cNvSpPr>
          <p:nvPr>
            <p:ph idx="1"/>
          </p:nvPr>
        </p:nvSpPr>
        <p:spPr>
          <a:xfrm>
            <a:off x="762000" y="1600200"/>
            <a:ext cx="7772400" cy="3733800"/>
          </a:xfrm>
          <a:prstGeom prst="rect">
            <a:avLst/>
          </a:prstGeom>
        </p:spPr>
        <p:txBody>
          <a:bodyPr>
            <a:normAutofit/>
          </a:bodyPr>
          <a:lstStyle/>
          <a:p>
            <a:pPr marL="496888" indent="-457200">
              <a:lnSpc>
                <a:spcPct val="90000"/>
              </a:lnSpc>
              <a:spcBef>
                <a:spcPts val="575"/>
              </a:spcBef>
              <a:buClr>
                <a:srgbClr val="9A0000"/>
              </a:buClr>
              <a:buFont typeface="Wingdings" panose="05000000000000000000" pitchFamily="2" charset="2"/>
              <a:buChar char="Ø"/>
            </a:pPr>
            <a:r>
              <a:rPr lang="en-US" sz="3200" dirty="0" smtClean="0">
                <a:ea typeface="Helvetica" pitchFamily="-65" charset="0"/>
                <a:cs typeface="Helvetica" pitchFamily="-65" charset="0"/>
                <a:sym typeface="Helvetica" pitchFamily="-65" charset="0"/>
              </a:rPr>
              <a:t>‘Creates </a:t>
            </a:r>
            <a:r>
              <a:rPr lang="en-US" sz="3200" dirty="0">
                <a:ea typeface="Helvetica" pitchFamily="-65" charset="0"/>
                <a:cs typeface="Helvetica" pitchFamily="-65" charset="0"/>
                <a:sym typeface="Helvetica" pitchFamily="-65" charset="0"/>
              </a:rPr>
              <a:t>a relationship with a person who is at risk of social exclusion and chooses one or several of many ways to understand, respond to and represent that person’s interests as if they were the advocate’s </a:t>
            </a:r>
            <a:r>
              <a:rPr lang="en-US" sz="3200" dirty="0" smtClean="0">
                <a:ea typeface="Helvetica" pitchFamily="-65" charset="0"/>
                <a:cs typeface="Helvetica" pitchFamily="-65" charset="0"/>
                <a:sym typeface="Helvetica" pitchFamily="-65" charset="0"/>
              </a:rPr>
              <a:t>own’</a:t>
            </a:r>
          </a:p>
          <a:p>
            <a:pPr marL="382588" indent="-342900">
              <a:lnSpc>
                <a:spcPct val="90000"/>
              </a:lnSpc>
              <a:spcBef>
                <a:spcPts val="575"/>
              </a:spcBef>
            </a:pPr>
            <a:r>
              <a:rPr lang="en-US" sz="3200" dirty="0" smtClean="0">
                <a:ea typeface="Helvetica" pitchFamily="-65" charset="0"/>
                <a:cs typeface="Helvetica" pitchFamily="-65" charset="0"/>
                <a:sym typeface="Helvetica" pitchFamily="-65" charset="0"/>
              </a:rPr>
              <a:t>Henderson, 2001</a:t>
            </a:r>
            <a:endParaRPr lang="en-US" sz="3200" dirty="0"/>
          </a:p>
        </p:txBody>
      </p:sp>
      <p:sp>
        <p:nvSpPr>
          <p:cNvPr id="47110" name="Rectangle 191"/>
          <p:cNvSpPr>
            <a:spLocks/>
          </p:cNvSpPr>
          <p:nvPr/>
        </p:nvSpPr>
        <p:spPr bwMode="auto">
          <a:xfrm>
            <a:off x="5043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solidFill>
                <a:schemeClr val="tx1"/>
              </a:solidFill>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995841492"/>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TASG / TASK </a:t>
            </a:r>
            <a:endParaRPr lang="en-US" dirty="0"/>
          </a:p>
        </p:txBody>
      </p:sp>
      <p:sp>
        <p:nvSpPr>
          <p:cNvPr id="3" name="Content Placeholder 2"/>
          <p:cNvSpPr>
            <a:spLocks noGrp="1"/>
          </p:cNvSpPr>
          <p:nvPr>
            <p:ph sz="quarter" idx="13"/>
          </p:nvPr>
        </p:nvSpPr>
        <p:spPr/>
        <p:txBody>
          <a:bodyPr>
            <a:noAutofit/>
          </a:bodyPr>
          <a:lstStyle/>
          <a:p>
            <a:r>
              <a:rPr lang="en-US" sz="2800" dirty="0" err="1" smtClean="0"/>
              <a:t>Ydych</a:t>
            </a:r>
            <a:r>
              <a:rPr lang="en-US" sz="2800" dirty="0" smtClean="0"/>
              <a:t> chi </a:t>
            </a:r>
            <a:r>
              <a:rPr lang="en-US" sz="2800" dirty="0" err="1" smtClean="0"/>
              <a:t>erioed</a:t>
            </a:r>
            <a:r>
              <a:rPr lang="en-US" sz="2800" dirty="0" smtClean="0"/>
              <a:t> </a:t>
            </a:r>
            <a:r>
              <a:rPr lang="en-US" sz="2800" dirty="0" err="1" smtClean="0"/>
              <a:t>wedi</a:t>
            </a:r>
            <a:r>
              <a:rPr lang="en-US" sz="2800" dirty="0" smtClean="0"/>
              <a:t> bod </a:t>
            </a:r>
            <a:r>
              <a:rPr lang="en-US" sz="2800" dirty="0" err="1" smtClean="0"/>
              <a:t>mewn</a:t>
            </a:r>
            <a:r>
              <a:rPr lang="en-US" sz="2800" dirty="0" smtClean="0"/>
              <a:t> </a:t>
            </a:r>
            <a:r>
              <a:rPr lang="en-US" sz="2800" dirty="0" err="1" smtClean="0"/>
              <a:t>sefyllfa</a:t>
            </a:r>
            <a:r>
              <a:rPr lang="en-US" sz="2800" dirty="0" smtClean="0"/>
              <a:t> </a:t>
            </a:r>
            <a:r>
              <a:rPr lang="en-US" sz="2800" dirty="0" err="1" smtClean="0"/>
              <a:t>lle</a:t>
            </a:r>
            <a:r>
              <a:rPr lang="en-US" sz="2800" dirty="0" smtClean="0"/>
              <a:t> </a:t>
            </a:r>
            <a:r>
              <a:rPr lang="en-US" sz="2800" dirty="0" err="1" smtClean="0"/>
              <a:t>roeddch</a:t>
            </a:r>
            <a:r>
              <a:rPr lang="en-US" sz="2800" dirty="0" smtClean="0"/>
              <a:t> </a:t>
            </a:r>
            <a:r>
              <a:rPr lang="en-US" sz="2800" dirty="0" err="1" smtClean="0"/>
              <a:t>yn</a:t>
            </a:r>
            <a:r>
              <a:rPr lang="en-US" sz="2800" dirty="0" smtClean="0"/>
              <a:t> </a:t>
            </a:r>
            <a:r>
              <a:rPr lang="en-US" sz="2800" dirty="0" err="1" smtClean="0"/>
              <a:t>teimlo</a:t>
            </a:r>
            <a:r>
              <a:rPr lang="en-US" sz="2800" dirty="0" smtClean="0"/>
              <a:t> </a:t>
            </a:r>
            <a:r>
              <a:rPr lang="en-US" sz="2800" dirty="0" err="1" smtClean="0"/>
              <a:t>na</a:t>
            </a:r>
            <a:r>
              <a:rPr lang="en-US" sz="2800" dirty="0" smtClean="0"/>
              <a:t> </a:t>
            </a:r>
            <a:r>
              <a:rPr lang="en-US" sz="2800" dirty="0" err="1" smtClean="0"/>
              <a:t>fedrech</a:t>
            </a:r>
            <a:r>
              <a:rPr lang="en-US" sz="2800" dirty="0" smtClean="0"/>
              <a:t> </a:t>
            </a:r>
            <a:r>
              <a:rPr lang="en-US" sz="2800" dirty="0" err="1" smtClean="0"/>
              <a:t>siarad</a:t>
            </a:r>
            <a:r>
              <a:rPr lang="en-US" sz="2800" dirty="0"/>
              <a:t> </a:t>
            </a:r>
            <a:r>
              <a:rPr lang="en-US" sz="2800" dirty="0" smtClean="0"/>
              <a:t>/ </a:t>
            </a:r>
            <a:r>
              <a:rPr lang="en-US" sz="2800" dirty="0" err="1" smtClean="0"/>
              <a:t>sefyll</a:t>
            </a:r>
            <a:r>
              <a:rPr lang="en-US" sz="2800" dirty="0" smtClean="0"/>
              <a:t> am </a:t>
            </a:r>
            <a:r>
              <a:rPr lang="en-US" sz="2800" dirty="0" err="1" smtClean="0"/>
              <a:t>eich</a:t>
            </a:r>
            <a:r>
              <a:rPr lang="en-US" sz="2800" dirty="0" smtClean="0"/>
              <a:t> barn?</a:t>
            </a:r>
          </a:p>
          <a:p>
            <a:r>
              <a:rPr lang="en-US" sz="2800" dirty="0" err="1" smtClean="0"/>
              <a:t>Sut</a:t>
            </a:r>
            <a:r>
              <a:rPr lang="en-US" sz="2800" dirty="0" smtClean="0"/>
              <a:t> </a:t>
            </a:r>
            <a:r>
              <a:rPr lang="en-US" sz="2800" dirty="0" err="1" smtClean="0"/>
              <a:t>wnaeth</a:t>
            </a:r>
            <a:r>
              <a:rPr lang="en-US" sz="2800" dirty="0" smtClean="0"/>
              <a:t> </a:t>
            </a:r>
            <a:r>
              <a:rPr lang="en-US" sz="2800" dirty="0" err="1" smtClean="0"/>
              <a:t>hynny</a:t>
            </a:r>
            <a:r>
              <a:rPr lang="en-US" sz="2800" dirty="0" smtClean="0"/>
              <a:t> </a:t>
            </a:r>
            <a:r>
              <a:rPr lang="en-US" sz="2800" dirty="0" err="1" smtClean="0"/>
              <a:t>i</a:t>
            </a:r>
            <a:r>
              <a:rPr lang="en-US" sz="2800" dirty="0" smtClean="0"/>
              <a:t> chi </a:t>
            </a:r>
            <a:r>
              <a:rPr lang="en-US" sz="2800" dirty="0" err="1" smtClean="0"/>
              <a:t>deimlo</a:t>
            </a:r>
            <a:r>
              <a:rPr lang="en-US" sz="2800" dirty="0" smtClean="0"/>
              <a:t>?</a:t>
            </a:r>
          </a:p>
          <a:p>
            <a:r>
              <a:rPr lang="en-US" sz="2800" dirty="0" smtClean="0"/>
              <a:t>Beth </a:t>
            </a:r>
            <a:r>
              <a:rPr lang="en-US" sz="2800" dirty="0" err="1" smtClean="0"/>
              <a:t>oedd</a:t>
            </a:r>
            <a:r>
              <a:rPr lang="en-US" sz="2800" dirty="0" smtClean="0"/>
              <a:t> </a:t>
            </a:r>
            <a:r>
              <a:rPr lang="en-US" sz="2800" dirty="0" err="1" smtClean="0"/>
              <a:t>canlyniad</a:t>
            </a:r>
            <a:r>
              <a:rPr lang="en-US" sz="2800" dirty="0" smtClean="0"/>
              <a:t> y </a:t>
            </a:r>
            <a:r>
              <a:rPr lang="en-US" sz="2800" dirty="0" err="1" smtClean="0"/>
              <a:t>sefyllfa</a:t>
            </a:r>
            <a:r>
              <a:rPr lang="en-US" sz="2800" dirty="0" smtClean="0"/>
              <a:t>?</a:t>
            </a:r>
            <a:endParaRPr lang="en-US" sz="2800" dirty="0"/>
          </a:p>
        </p:txBody>
      </p:sp>
      <p:sp>
        <p:nvSpPr>
          <p:cNvPr id="4" name="Content Placeholder 3"/>
          <p:cNvSpPr>
            <a:spLocks noGrp="1"/>
          </p:cNvSpPr>
          <p:nvPr>
            <p:ph sz="quarter" idx="14"/>
          </p:nvPr>
        </p:nvSpPr>
        <p:spPr/>
        <p:txBody>
          <a:bodyPr>
            <a:noAutofit/>
          </a:bodyPr>
          <a:lstStyle/>
          <a:p>
            <a:pPr marL="382588" lvl="0" indent="-342900" fontAlgn="base">
              <a:spcBef>
                <a:spcPts val="800"/>
              </a:spcBef>
              <a:spcAft>
                <a:spcPct val="0"/>
              </a:spcAft>
              <a:buClr>
                <a:srgbClr val="9A0000"/>
              </a:buClr>
              <a:buFont typeface="Wingdings" pitchFamily="-65" charset="2"/>
              <a:buChar char="n"/>
            </a:pPr>
            <a:r>
              <a:rPr lang="en-US" sz="2800" i="1" kern="0" dirty="0">
                <a:ea typeface="ヒラギノ角ゴ ProN W3"/>
                <a:cs typeface="ヒラギノ角ゴ ProN W3"/>
                <a:sym typeface="Helvetica" pitchFamily="-65" charset="0"/>
              </a:rPr>
              <a:t>Have you ever been in a situation when you felt you could not speak up/ stand up for yourself?</a:t>
            </a:r>
          </a:p>
          <a:p>
            <a:pPr marL="382588" lvl="0" indent="-342900" fontAlgn="base">
              <a:spcBef>
                <a:spcPts val="800"/>
              </a:spcBef>
              <a:spcAft>
                <a:spcPct val="0"/>
              </a:spcAft>
              <a:buClr>
                <a:srgbClr val="9A0000"/>
              </a:buClr>
              <a:buFont typeface="Wingdings" pitchFamily="-65" charset="2"/>
              <a:buChar char="n"/>
            </a:pPr>
            <a:r>
              <a:rPr lang="en-US" sz="2800" i="1" kern="0" dirty="0">
                <a:ea typeface="ヒラギノ角ゴ ProN W3"/>
                <a:cs typeface="ヒラギノ角ゴ ProN W3"/>
                <a:sym typeface="Helvetica" pitchFamily="-65" charset="0"/>
              </a:rPr>
              <a:t>How did that make you feel?</a:t>
            </a:r>
          </a:p>
          <a:p>
            <a:pPr marL="382588" lvl="0" indent="-342900" fontAlgn="base">
              <a:spcBef>
                <a:spcPts val="800"/>
              </a:spcBef>
              <a:spcAft>
                <a:spcPct val="0"/>
              </a:spcAft>
              <a:buClr>
                <a:srgbClr val="9A0000"/>
              </a:buClr>
              <a:buFont typeface="Wingdings" pitchFamily="-65" charset="2"/>
              <a:buChar char="n"/>
            </a:pPr>
            <a:r>
              <a:rPr lang="en-US" sz="2800" i="1" kern="0" dirty="0">
                <a:ea typeface="ヒラギノ角ゴ ProN W3"/>
                <a:cs typeface="ヒラギノ角ゴ ProN W3"/>
                <a:sym typeface="Helvetica" pitchFamily="-65" charset="0"/>
              </a:rPr>
              <a:t>What was the outcome of that situation?</a:t>
            </a:r>
          </a:p>
          <a:p>
            <a:endParaRPr lang="cy-GB" sz="2800" dirty="0"/>
          </a:p>
        </p:txBody>
      </p:sp>
      <p:pic>
        <p:nvPicPr>
          <p:cNvPr id="3074" name="Picture 2" descr="C:\Users\l.roberts\AppData\Local\Microsoft\Windows\Temporary Internet Files\Content.IE5\6IDJCSBB\Sad-girl-depression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457200"/>
            <a:ext cx="4505325" cy="98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4864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Hunan </a:t>
            </a:r>
            <a:r>
              <a:rPr lang="en-GB" dirty="0" err="1" smtClean="0"/>
              <a:t>benderfyniad</a:t>
            </a:r>
            <a:r>
              <a:rPr lang="en-GB" dirty="0" smtClean="0"/>
              <a:t/>
            </a:r>
            <a:br>
              <a:rPr lang="en-GB" dirty="0" smtClean="0"/>
            </a:br>
            <a:r>
              <a:rPr lang="en-GB" dirty="0" smtClean="0"/>
              <a:t>Self determination</a:t>
            </a:r>
            <a:endParaRPr lang="cy-GB" dirty="0"/>
          </a:p>
        </p:txBody>
      </p:sp>
      <p:sp>
        <p:nvSpPr>
          <p:cNvPr id="3" name="Content Placeholder 2"/>
          <p:cNvSpPr>
            <a:spLocks noGrp="1"/>
          </p:cNvSpPr>
          <p:nvPr>
            <p:ph sz="quarter" idx="13"/>
          </p:nvPr>
        </p:nvSpPr>
        <p:spPr>
          <a:xfrm>
            <a:off x="685800" y="1536192"/>
            <a:ext cx="3657600" cy="4788408"/>
          </a:xfrm>
        </p:spPr>
        <p:txBody>
          <a:bodyPr>
            <a:normAutofit lnSpcReduction="10000"/>
          </a:bodyPr>
          <a:lstStyle/>
          <a:p>
            <a:r>
              <a:rPr lang="en-GB" sz="2800" dirty="0" smtClean="0"/>
              <a:t>Hunan </a:t>
            </a:r>
            <a:r>
              <a:rPr lang="en-GB" sz="2800" dirty="0" err="1" smtClean="0"/>
              <a:t>benderfyniad</a:t>
            </a:r>
            <a:r>
              <a:rPr lang="en-GB" sz="2800" dirty="0" smtClean="0"/>
              <a:t> </a:t>
            </a:r>
            <a:r>
              <a:rPr lang="en-GB" sz="2800" dirty="0" err="1" smtClean="0"/>
              <a:t>yw’r</a:t>
            </a:r>
            <a:r>
              <a:rPr lang="en-GB" sz="2800" dirty="0" smtClean="0"/>
              <a:t> </a:t>
            </a:r>
            <a:r>
              <a:rPr lang="en-GB" sz="2800" dirty="0" err="1" smtClean="0"/>
              <a:t>gallu</a:t>
            </a:r>
            <a:r>
              <a:rPr lang="en-GB" sz="2800" dirty="0" smtClean="0"/>
              <a:t> </a:t>
            </a:r>
            <a:r>
              <a:rPr lang="en-GB" sz="2800" dirty="0" err="1" smtClean="0"/>
              <a:t>i</a:t>
            </a:r>
            <a:r>
              <a:rPr lang="en-GB" sz="2800" dirty="0" smtClean="0"/>
              <a:t> </a:t>
            </a:r>
            <a:r>
              <a:rPr lang="en-GB" sz="2800" dirty="0" err="1" smtClean="0"/>
              <a:t>rheoli</a:t>
            </a:r>
            <a:r>
              <a:rPr lang="en-GB" sz="2800" dirty="0" smtClean="0"/>
              <a:t> </a:t>
            </a:r>
            <a:r>
              <a:rPr lang="en-GB" sz="2800" dirty="0" err="1" smtClean="0"/>
              <a:t>ein</a:t>
            </a:r>
            <a:r>
              <a:rPr lang="en-GB" sz="2800" dirty="0" smtClean="0"/>
              <a:t> </a:t>
            </a:r>
            <a:r>
              <a:rPr lang="en-GB" sz="2800" dirty="0" err="1" smtClean="0"/>
              <a:t>bywyd</a:t>
            </a:r>
            <a:r>
              <a:rPr lang="en-GB" sz="2800" dirty="0" smtClean="0"/>
              <a:t> </a:t>
            </a:r>
            <a:r>
              <a:rPr lang="en-GB" sz="2800" dirty="0" err="1" smtClean="0"/>
              <a:t>ein</a:t>
            </a:r>
            <a:r>
              <a:rPr lang="en-GB" sz="2800" dirty="0" smtClean="0"/>
              <a:t> </a:t>
            </a:r>
            <a:r>
              <a:rPr lang="en-GB" sz="2800" dirty="0" err="1" smtClean="0"/>
              <a:t>hunain</a:t>
            </a:r>
            <a:endParaRPr lang="en-GB" sz="2800" dirty="0" smtClean="0"/>
          </a:p>
          <a:p>
            <a:r>
              <a:rPr lang="en-GB" sz="2800" dirty="0" smtClean="0"/>
              <a:t>Hunan </a:t>
            </a:r>
            <a:r>
              <a:rPr lang="en-GB" sz="2800" dirty="0" err="1" smtClean="0"/>
              <a:t>benderfyniad</a:t>
            </a:r>
            <a:r>
              <a:rPr lang="en-GB" sz="2800" dirty="0" smtClean="0"/>
              <a:t> </a:t>
            </a:r>
            <a:r>
              <a:rPr lang="en-GB" sz="2800" dirty="0" err="1" smtClean="0"/>
              <a:t>yw’r</a:t>
            </a:r>
            <a:r>
              <a:rPr lang="en-GB" sz="2800" dirty="0" smtClean="0"/>
              <a:t> </a:t>
            </a:r>
            <a:r>
              <a:rPr lang="en-GB" sz="2800" dirty="0" err="1" smtClean="0"/>
              <a:t>gallu</a:t>
            </a:r>
            <a:r>
              <a:rPr lang="en-GB" sz="2800" dirty="0" smtClean="0"/>
              <a:t> </a:t>
            </a:r>
            <a:r>
              <a:rPr lang="en-GB" sz="2800" dirty="0" err="1" smtClean="0"/>
              <a:t>i</a:t>
            </a:r>
            <a:r>
              <a:rPr lang="en-GB" sz="2800" dirty="0" smtClean="0"/>
              <a:t> </a:t>
            </a:r>
            <a:r>
              <a:rPr lang="en-GB" sz="2800" dirty="0" err="1" smtClean="0"/>
              <a:t>gyrraedd</a:t>
            </a:r>
            <a:r>
              <a:rPr lang="en-GB" sz="2800" dirty="0" smtClean="0"/>
              <a:t> </a:t>
            </a:r>
            <a:r>
              <a:rPr lang="en-GB" sz="2800" dirty="0" err="1" smtClean="0"/>
              <a:t>goliau</a:t>
            </a:r>
            <a:r>
              <a:rPr lang="en-GB" sz="2800" dirty="0" smtClean="0"/>
              <a:t> a </a:t>
            </a:r>
            <a:r>
              <a:rPr lang="en-GB" sz="2800" dirty="0" err="1" smtClean="0"/>
              <a:t>ddiffiniwyd</a:t>
            </a:r>
            <a:r>
              <a:rPr lang="en-GB" sz="2800" dirty="0" smtClean="0"/>
              <a:t> </a:t>
            </a:r>
            <a:r>
              <a:rPr lang="en-GB" sz="2800" dirty="0" err="1" smtClean="0"/>
              <a:t>gennym</a:t>
            </a:r>
            <a:r>
              <a:rPr lang="en-GB" sz="2800" dirty="0" smtClean="0"/>
              <a:t> </a:t>
            </a:r>
            <a:r>
              <a:rPr lang="en-GB" sz="2800" dirty="0" err="1" smtClean="0"/>
              <a:t>ni</a:t>
            </a:r>
            <a:endParaRPr lang="en-GB" sz="2800" dirty="0" smtClean="0"/>
          </a:p>
          <a:p>
            <a:r>
              <a:rPr lang="en-GB" sz="2800" dirty="0" err="1" smtClean="0"/>
              <a:t>Golyga</a:t>
            </a:r>
            <a:r>
              <a:rPr lang="en-GB" sz="2800" dirty="0" smtClean="0"/>
              <a:t> </a:t>
            </a:r>
            <a:r>
              <a:rPr lang="en-GB" sz="2800" dirty="0" err="1" smtClean="0"/>
              <a:t>hunan</a:t>
            </a:r>
            <a:r>
              <a:rPr lang="en-GB" sz="2800" dirty="0" smtClean="0"/>
              <a:t> </a:t>
            </a:r>
            <a:r>
              <a:rPr lang="en-GB" sz="2800" dirty="0" err="1" smtClean="0"/>
              <a:t>benderfyniad</a:t>
            </a:r>
            <a:r>
              <a:rPr lang="en-GB" sz="2800" dirty="0" smtClean="0"/>
              <a:t> </a:t>
            </a:r>
            <a:r>
              <a:rPr lang="en-GB" sz="2800" dirty="0" err="1" smtClean="0"/>
              <a:t>nad</a:t>
            </a:r>
            <a:r>
              <a:rPr lang="en-GB" sz="2800" dirty="0" smtClean="0"/>
              <a:t> </a:t>
            </a:r>
            <a:r>
              <a:rPr lang="en-GB" sz="2800" dirty="0" err="1" smtClean="0"/>
              <a:t>ydym</a:t>
            </a:r>
            <a:r>
              <a:rPr lang="en-GB" sz="2800" dirty="0" smtClean="0"/>
              <a:t> </a:t>
            </a:r>
            <a:r>
              <a:rPr lang="en-GB" sz="2800" dirty="0" err="1" smtClean="0"/>
              <a:t>bellach</a:t>
            </a:r>
            <a:r>
              <a:rPr lang="en-GB" sz="2800" dirty="0" smtClean="0"/>
              <a:t> </a:t>
            </a:r>
            <a:r>
              <a:rPr lang="en-GB" sz="2800" dirty="0" err="1" smtClean="0"/>
              <a:t>mewn</a:t>
            </a:r>
            <a:r>
              <a:rPr lang="en-GB" sz="2800" dirty="0" smtClean="0"/>
              <a:t> </a:t>
            </a:r>
            <a:r>
              <a:rPr lang="en-GB" sz="2800" dirty="0" err="1" smtClean="0"/>
              <a:t>rôl</a:t>
            </a:r>
            <a:r>
              <a:rPr lang="en-GB" sz="2800" dirty="0" smtClean="0"/>
              <a:t> o </a:t>
            </a:r>
            <a:r>
              <a:rPr lang="en-GB" sz="2800" dirty="0" err="1" smtClean="0"/>
              <a:t>israddoldeb</a:t>
            </a:r>
            <a:endParaRPr lang="en-GB" sz="2800" dirty="0" smtClean="0"/>
          </a:p>
          <a:p>
            <a:endParaRPr lang="cy-GB" dirty="0"/>
          </a:p>
        </p:txBody>
      </p:sp>
      <p:sp>
        <p:nvSpPr>
          <p:cNvPr id="4" name="Content Placeholder 3"/>
          <p:cNvSpPr>
            <a:spLocks noGrp="1"/>
          </p:cNvSpPr>
          <p:nvPr>
            <p:ph sz="quarter" idx="14"/>
          </p:nvPr>
        </p:nvSpPr>
        <p:spPr/>
        <p:txBody>
          <a:bodyPr>
            <a:noAutofit/>
          </a:bodyPr>
          <a:lstStyle/>
          <a:p>
            <a:r>
              <a:rPr lang="en-GB" sz="2800" i="1" dirty="0" smtClean="0"/>
              <a:t>Self determination is the ability to control one’s own life</a:t>
            </a:r>
          </a:p>
          <a:p>
            <a:r>
              <a:rPr lang="en-GB" sz="2800" i="1" dirty="0" smtClean="0"/>
              <a:t>Self determination is the ability to achieve self-defined goals</a:t>
            </a:r>
          </a:p>
          <a:p>
            <a:r>
              <a:rPr lang="en-GB" sz="2800" i="1" dirty="0" smtClean="0"/>
              <a:t>Self determination means that the individual is no longer in a role of subordination</a:t>
            </a:r>
          </a:p>
          <a:p>
            <a:r>
              <a:rPr lang="en-GB" dirty="0" smtClean="0"/>
              <a:t>(Mercer 2003)</a:t>
            </a:r>
            <a:endParaRPr lang="cy-GB" dirty="0"/>
          </a:p>
        </p:txBody>
      </p:sp>
    </p:spTree>
    <p:extLst>
      <p:ext uri="{BB962C8B-B14F-4D97-AF65-F5344CB8AC3E}">
        <p14:creationId xmlns:p14="http://schemas.microsoft.com/office/powerpoint/2010/main" val="39694706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sz="quarter" idx="13"/>
          </p:nvPr>
        </p:nvSpPr>
        <p:spPr/>
        <p:txBody>
          <a:bodyPr>
            <a:normAutofit lnSpcReduction="10000"/>
          </a:bodyPr>
          <a:lstStyle/>
          <a:p>
            <a:r>
              <a:rPr lang="en-GB" sz="2400" dirty="0" err="1" smtClean="0"/>
              <a:t>Yn</a:t>
            </a:r>
            <a:r>
              <a:rPr lang="en-GB" sz="2400" dirty="0" smtClean="0"/>
              <a:t> </a:t>
            </a:r>
            <a:r>
              <a:rPr lang="en-GB" sz="2400" dirty="0" err="1" smtClean="0"/>
              <a:t>yr</a:t>
            </a:r>
            <a:r>
              <a:rPr lang="en-GB" sz="2400" dirty="0" smtClean="0"/>
              <a:t> 1980au, </a:t>
            </a:r>
            <a:r>
              <a:rPr lang="en-GB" sz="2400" dirty="0" err="1" smtClean="0"/>
              <a:t>daeth</a:t>
            </a:r>
            <a:r>
              <a:rPr lang="en-GB" sz="2400" dirty="0" smtClean="0"/>
              <a:t> </a:t>
            </a:r>
            <a:r>
              <a:rPr lang="en-GB" sz="2400" dirty="0" err="1" smtClean="0"/>
              <a:t>hunan</a:t>
            </a:r>
            <a:r>
              <a:rPr lang="en-GB" sz="2400" dirty="0" smtClean="0"/>
              <a:t> </a:t>
            </a:r>
            <a:r>
              <a:rPr lang="en-GB" sz="2400" dirty="0" err="1" smtClean="0"/>
              <a:t>benderfyniad</a:t>
            </a:r>
            <a:r>
              <a:rPr lang="en-GB" sz="2400" dirty="0" smtClean="0"/>
              <a:t> </a:t>
            </a:r>
            <a:r>
              <a:rPr lang="en-GB" sz="2400" dirty="0" err="1" smtClean="0"/>
              <a:t>yn</a:t>
            </a:r>
            <a:r>
              <a:rPr lang="en-GB" sz="2400" dirty="0" smtClean="0"/>
              <a:t> </a:t>
            </a:r>
            <a:r>
              <a:rPr lang="en-GB" sz="2400" dirty="0" err="1" smtClean="0"/>
              <a:t>safonol</a:t>
            </a:r>
            <a:r>
              <a:rPr lang="en-GB" sz="2400" dirty="0" smtClean="0"/>
              <a:t> </a:t>
            </a:r>
            <a:r>
              <a:rPr lang="en-GB" sz="2400" dirty="0" err="1" smtClean="0"/>
              <a:t>ar</a:t>
            </a:r>
            <a:r>
              <a:rPr lang="en-GB" sz="2400" dirty="0" smtClean="0"/>
              <a:t> </a:t>
            </a:r>
            <a:r>
              <a:rPr lang="en-GB" sz="2400" dirty="0" err="1" smtClean="0"/>
              <a:t>gyfer</a:t>
            </a:r>
            <a:r>
              <a:rPr lang="en-GB" sz="2400" dirty="0" smtClean="0"/>
              <a:t> </a:t>
            </a:r>
            <a:r>
              <a:rPr lang="en-GB" sz="2400" dirty="0" err="1" smtClean="0"/>
              <a:t>darpariaeth</a:t>
            </a:r>
            <a:r>
              <a:rPr lang="en-GB" sz="2400" dirty="0" smtClean="0"/>
              <a:t> </a:t>
            </a:r>
            <a:r>
              <a:rPr lang="en-GB" sz="2400" dirty="0" err="1" smtClean="0"/>
              <a:t>gwasanaethau</a:t>
            </a:r>
            <a:endParaRPr lang="en-GB" sz="2400" dirty="0" smtClean="0"/>
          </a:p>
          <a:p>
            <a:pPr marL="68580" indent="0">
              <a:buNone/>
            </a:pPr>
            <a:endParaRPr lang="en-GB" sz="2400" dirty="0" smtClean="0"/>
          </a:p>
          <a:p>
            <a:r>
              <a:rPr lang="en-GB" sz="2400" dirty="0"/>
              <a:t>Central to this shift in power is the belief that no matter what level of ability, everyone has goals or values ( Mercer, 2003, p1)</a:t>
            </a:r>
            <a:endParaRPr lang="cy-GB" sz="2400" dirty="0"/>
          </a:p>
          <a:p>
            <a:endParaRPr lang="en-GB" dirty="0"/>
          </a:p>
          <a:p>
            <a:endParaRPr lang="cy-GB" dirty="0"/>
          </a:p>
        </p:txBody>
      </p:sp>
      <p:sp>
        <p:nvSpPr>
          <p:cNvPr id="4" name="Content Placeholder 3"/>
          <p:cNvSpPr>
            <a:spLocks noGrp="1"/>
          </p:cNvSpPr>
          <p:nvPr>
            <p:ph sz="quarter" idx="14"/>
          </p:nvPr>
        </p:nvSpPr>
        <p:spPr>
          <a:xfrm>
            <a:off x="4800600" y="1536192"/>
            <a:ext cx="3657600" cy="4788408"/>
          </a:xfrm>
        </p:spPr>
        <p:txBody>
          <a:bodyPr>
            <a:noAutofit/>
          </a:bodyPr>
          <a:lstStyle/>
          <a:p>
            <a:r>
              <a:rPr lang="en-GB" sz="2400" i="1" dirty="0" smtClean="0"/>
              <a:t>In the 1980s, self determination became the standard for service provision</a:t>
            </a:r>
          </a:p>
          <a:p>
            <a:endParaRPr lang="en-GB" sz="2400" i="1" dirty="0"/>
          </a:p>
          <a:p>
            <a:r>
              <a:rPr lang="en-GB" sz="2400" i="1" dirty="0" smtClean="0"/>
              <a:t>Central to this shift in power is the belief that no matter what level of ability, everyone has goals or values </a:t>
            </a:r>
          </a:p>
          <a:p>
            <a:endParaRPr lang="en-GB" sz="2400" i="1" dirty="0"/>
          </a:p>
          <a:p>
            <a:r>
              <a:rPr lang="en-GB" dirty="0" smtClean="0"/>
              <a:t>( Mercer, 2003, p1)</a:t>
            </a:r>
            <a:endParaRPr lang="cy-GB" dirty="0"/>
          </a:p>
        </p:txBody>
      </p:sp>
      <p:pic>
        <p:nvPicPr>
          <p:cNvPr id="4100" name="Picture 4" descr="C:\Users\l.roberts\AppData\Local\Microsoft\Windows\Temporary Internet Files\Content.IE5\FDGQFACQ\social_skills_pic[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228600"/>
            <a:ext cx="2690678"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8286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704850"/>
            <a:ext cx="8229600" cy="1143000"/>
          </a:xfrm>
        </p:spPr>
        <p:txBody>
          <a:bodyPr>
            <a:normAutofit fontScale="90000"/>
          </a:bodyPr>
          <a:lstStyle/>
          <a:p>
            <a:pPr eaLnBrk="1" fontAlgn="auto" hangingPunct="1">
              <a:spcAft>
                <a:spcPts val="0"/>
              </a:spcAft>
              <a:defRPr/>
            </a:pPr>
            <a:r>
              <a:rPr lang="en-GB" dirty="0" smtClean="0"/>
              <a:t>Y model </a:t>
            </a:r>
            <a:r>
              <a:rPr lang="en-GB" dirty="0" err="1" smtClean="0"/>
              <a:t>cymdeithasol</a:t>
            </a:r>
            <a:r>
              <a:rPr lang="en-GB" dirty="0" smtClean="0"/>
              <a:t> o </a:t>
            </a:r>
            <a:r>
              <a:rPr lang="en-GB" dirty="0" err="1" smtClean="0"/>
              <a:t>anabledd</a:t>
            </a:r>
            <a:r>
              <a:rPr lang="en-GB" dirty="0" smtClean="0"/>
              <a:t/>
            </a:r>
            <a:br>
              <a:rPr lang="en-GB" dirty="0" smtClean="0"/>
            </a:br>
            <a:r>
              <a:rPr lang="en-GB" dirty="0" smtClean="0"/>
              <a:t>The social model of disability</a:t>
            </a:r>
          </a:p>
        </p:txBody>
      </p:sp>
      <p:sp>
        <p:nvSpPr>
          <p:cNvPr id="49155" name="Rectangle 3"/>
          <p:cNvSpPr>
            <a:spLocks noGrp="1" noChangeArrowheads="1"/>
          </p:cNvSpPr>
          <p:nvPr>
            <p:ph sz="half" idx="4294967295"/>
          </p:nvPr>
        </p:nvSpPr>
        <p:spPr>
          <a:xfrm>
            <a:off x="457200" y="1920875"/>
            <a:ext cx="4038600" cy="4433888"/>
          </a:xfrm>
          <a:prstGeom prst="rect">
            <a:avLst/>
          </a:prstGeom>
        </p:spPr>
        <p:txBody>
          <a:bodyPr>
            <a:normAutofit/>
          </a:bodyPr>
          <a:lstStyle/>
          <a:p>
            <a:pPr marL="274320" indent="-274320" eaLnBrk="1" fontAlgn="auto" hangingPunct="1">
              <a:spcAft>
                <a:spcPts val="0"/>
              </a:spcAft>
              <a:buClr>
                <a:schemeClr val="accent3"/>
              </a:buClr>
              <a:buFont typeface="Wingdings 2"/>
              <a:buChar char=""/>
              <a:defRPr/>
            </a:pPr>
            <a:r>
              <a:rPr lang="en-GB" b="1" dirty="0" err="1" smtClean="0">
                <a:latin typeface="Arial" pitchFamily="34" charset="0"/>
                <a:cs typeface="Arial" pitchFamily="34" charset="0"/>
              </a:rPr>
              <a:t>Rhwystrau</a:t>
            </a:r>
            <a:r>
              <a:rPr lang="en-GB" b="1" dirty="0" smtClean="0">
                <a:latin typeface="Arial" pitchFamily="34" charset="0"/>
                <a:cs typeface="Arial" pitchFamily="34" charset="0"/>
              </a:rPr>
              <a:t> </a:t>
            </a:r>
            <a:r>
              <a:rPr lang="en-GB" b="1" dirty="0" err="1" smtClean="0">
                <a:latin typeface="Arial" pitchFamily="34" charset="0"/>
                <a:cs typeface="Arial" pitchFamily="34" charset="0"/>
              </a:rPr>
              <a:t>mewn</a:t>
            </a:r>
            <a:r>
              <a:rPr lang="en-GB" b="1" dirty="0" smtClean="0">
                <a:latin typeface="Arial" pitchFamily="34" charset="0"/>
                <a:cs typeface="Arial" pitchFamily="34" charset="0"/>
              </a:rPr>
              <a:t> </a:t>
            </a:r>
            <a:r>
              <a:rPr lang="en-GB" b="1" dirty="0" err="1" smtClean="0">
                <a:latin typeface="Arial" pitchFamily="34" charset="0"/>
                <a:cs typeface="Arial" pitchFamily="34" charset="0"/>
              </a:rPr>
              <a:t>cymdeithas</a:t>
            </a:r>
            <a:r>
              <a:rPr lang="en-GB" b="1" dirty="0" smtClean="0">
                <a:latin typeface="Arial" pitchFamily="34" charset="0"/>
                <a:cs typeface="Arial" pitchFamily="34" charset="0"/>
              </a:rPr>
              <a:t> </a:t>
            </a:r>
            <a:r>
              <a:rPr lang="en-GB" b="1" dirty="0" err="1" smtClean="0">
                <a:latin typeface="Arial" pitchFamily="34" charset="0"/>
                <a:cs typeface="Arial" pitchFamily="34" charset="0"/>
              </a:rPr>
              <a:t>yw’r</a:t>
            </a:r>
            <a:r>
              <a:rPr lang="en-GB" b="1" dirty="0" smtClean="0">
                <a:latin typeface="Arial" pitchFamily="34" charset="0"/>
                <a:cs typeface="Arial" pitchFamily="34" charset="0"/>
              </a:rPr>
              <a:t> </a:t>
            </a:r>
            <a:r>
              <a:rPr lang="en-GB" b="1" dirty="0" err="1" smtClean="0">
                <a:latin typeface="Arial" pitchFamily="34" charset="0"/>
                <a:cs typeface="Arial" pitchFamily="34" charset="0"/>
              </a:rPr>
              <a:t>broblem</a:t>
            </a:r>
            <a:r>
              <a:rPr lang="en-GB" b="1" dirty="0" smtClean="0">
                <a:latin typeface="Arial" pitchFamily="34" charset="0"/>
                <a:cs typeface="Arial" pitchFamily="34" charset="0"/>
              </a:rPr>
              <a:t>, </a:t>
            </a:r>
            <a:r>
              <a:rPr lang="en-GB" b="1" dirty="0" err="1" smtClean="0">
                <a:latin typeface="Arial" pitchFamily="34" charset="0"/>
                <a:cs typeface="Arial" pitchFamily="34" charset="0"/>
              </a:rPr>
              <a:t>nid</a:t>
            </a:r>
            <a:r>
              <a:rPr lang="en-GB" b="1" dirty="0" smtClean="0">
                <a:latin typeface="Arial" pitchFamily="34" charset="0"/>
                <a:cs typeface="Arial" pitchFamily="34" charset="0"/>
              </a:rPr>
              <a:t> yr </a:t>
            </a:r>
            <a:r>
              <a:rPr lang="en-GB" b="1" dirty="0" err="1" smtClean="0">
                <a:latin typeface="Arial" pitchFamily="34" charset="0"/>
                <a:cs typeface="Arial" pitchFamily="34" charset="0"/>
              </a:rPr>
              <a:t>unigolyn</a:t>
            </a:r>
            <a:endParaRPr lang="en-GB"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Char char=""/>
              <a:defRPr/>
            </a:pPr>
            <a:r>
              <a:rPr lang="en-GB" dirty="0" err="1" smtClean="0">
                <a:latin typeface="Arial" pitchFamily="34" charset="0"/>
                <a:cs typeface="Arial" pitchFamily="34" charset="0"/>
              </a:rPr>
              <a:t>Pwyslais</a:t>
            </a:r>
            <a:r>
              <a:rPr lang="en-GB" dirty="0" smtClean="0">
                <a:latin typeface="Arial" pitchFamily="34" charset="0"/>
                <a:cs typeface="Arial" pitchFamily="34" charset="0"/>
              </a:rPr>
              <a:t> </a:t>
            </a:r>
            <a:r>
              <a:rPr lang="en-GB" dirty="0" err="1" smtClean="0">
                <a:latin typeface="Arial" pitchFamily="34" charset="0"/>
                <a:cs typeface="Arial" pitchFamily="34" charset="0"/>
              </a:rPr>
              <a:t>ar</a:t>
            </a:r>
            <a:r>
              <a:rPr lang="en-GB" dirty="0" smtClean="0">
                <a:latin typeface="Arial" pitchFamily="34" charset="0"/>
                <a:cs typeface="Arial" pitchFamily="34" charset="0"/>
              </a:rPr>
              <a:t> </a:t>
            </a:r>
            <a:r>
              <a:rPr lang="en-GB" dirty="0" err="1" smtClean="0">
                <a:latin typeface="Arial" pitchFamily="34" charset="0"/>
                <a:cs typeface="Arial" pitchFamily="34" charset="0"/>
              </a:rPr>
              <a:t>ddarpariaeth</a:t>
            </a:r>
            <a:r>
              <a:rPr lang="en-GB" dirty="0" smtClean="0">
                <a:latin typeface="Arial" pitchFamily="34" charset="0"/>
                <a:cs typeface="Arial" pitchFamily="34" charset="0"/>
              </a:rPr>
              <a:t> a </a:t>
            </a:r>
            <a:r>
              <a:rPr lang="en-GB" dirty="0" err="1" smtClean="0">
                <a:latin typeface="Arial" pitchFamily="34" charset="0"/>
                <a:cs typeface="Arial" pitchFamily="34" charset="0"/>
              </a:rPr>
              <a:t>gwella</a:t>
            </a:r>
            <a:r>
              <a:rPr lang="en-GB" dirty="0" smtClean="0">
                <a:latin typeface="Arial" pitchFamily="34" charset="0"/>
                <a:cs typeface="Arial" pitchFamily="34" charset="0"/>
              </a:rPr>
              <a:t> </a:t>
            </a:r>
            <a:r>
              <a:rPr lang="en-GB" dirty="0" err="1" smtClean="0">
                <a:latin typeface="Arial" pitchFamily="34" charset="0"/>
                <a:cs typeface="Arial" pitchFamily="34" charset="0"/>
              </a:rPr>
              <a:t>gwasanaethau</a:t>
            </a:r>
            <a:endParaRPr lang="en-GB"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Char char=""/>
              <a:defRPr/>
            </a:pPr>
            <a:r>
              <a:rPr lang="en-GB" dirty="0" smtClean="0">
                <a:latin typeface="Arial" pitchFamily="34" charset="0"/>
                <a:cs typeface="Arial" pitchFamily="34" charset="0"/>
              </a:rPr>
              <a:t>Y </a:t>
            </a:r>
            <a:r>
              <a:rPr lang="en-GB" dirty="0" err="1" smtClean="0">
                <a:latin typeface="Arial" pitchFamily="34" charset="0"/>
                <a:cs typeface="Arial" pitchFamily="34" charset="0"/>
              </a:rPr>
              <a:t>bobl</a:t>
            </a:r>
            <a:r>
              <a:rPr lang="en-GB" dirty="0" smtClean="0">
                <a:latin typeface="Arial" pitchFamily="34" charset="0"/>
                <a:cs typeface="Arial" pitchFamily="34" charset="0"/>
              </a:rPr>
              <a:t> </a:t>
            </a:r>
            <a:r>
              <a:rPr lang="en-GB" dirty="0" err="1" smtClean="0">
                <a:latin typeface="Arial" pitchFamily="34" charset="0"/>
                <a:cs typeface="Arial" pitchFamily="34" charset="0"/>
              </a:rPr>
              <a:t>anabl</a:t>
            </a:r>
            <a:r>
              <a:rPr lang="en-GB" dirty="0" smtClean="0">
                <a:latin typeface="Arial" pitchFamily="34" charset="0"/>
                <a:cs typeface="Arial" pitchFamily="34" charset="0"/>
              </a:rPr>
              <a:t> </a:t>
            </a:r>
            <a:r>
              <a:rPr lang="en-GB" dirty="0" err="1" smtClean="0">
                <a:latin typeface="Arial" pitchFamily="34" charset="0"/>
                <a:cs typeface="Arial" pitchFamily="34" charset="0"/>
              </a:rPr>
              <a:t>sydd</a:t>
            </a:r>
            <a:r>
              <a:rPr lang="en-GB" dirty="0" smtClean="0">
                <a:latin typeface="Arial" pitchFamily="34" charset="0"/>
                <a:cs typeface="Arial" pitchFamily="34" charset="0"/>
              </a:rPr>
              <a:t> a </a:t>
            </a:r>
            <a:r>
              <a:rPr lang="en-GB" dirty="0" err="1" smtClean="0">
                <a:latin typeface="Arial" pitchFamily="34" charset="0"/>
                <a:cs typeface="Arial" pitchFamily="34" charset="0"/>
              </a:rPr>
              <a:t>rheolaeth</a:t>
            </a:r>
            <a:r>
              <a:rPr lang="en-GB" dirty="0" smtClean="0">
                <a:latin typeface="Arial" pitchFamily="34" charset="0"/>
                <a:cs typeface="Arial" pitchFamily="34" charset="0"/>
              </a:rPr>
              <a:t>, a </a:t>
            </a:r>
            <a:r>
              <a:rPr lang="en-GB" dirty="0" err="1" smtClean="0">
                <a:latin typeface="Arial" pitchFamily="34" charset="0"/>
                <a:cs typeface="Arial" pitchFamily="34" charset="0"/>
              </a:rPr>
              <a:t>dylent</a:t>
            </a:r>
            <a:r>
              <a:rPr lang="en-GB" dirty="0" smtClean="0">
                <a:latin typeface="Arial" pitchFamily="34" charset="0"/>
                <a:cs typeface="Arial" pitchFamily="34" charset="0"/>
              </a:rPr>
              <a:t> </a:t>
            </a:r>
            <a:r>
              <a:rPr lang="en-GB" dirty="0" err="1" smtClean="0">
                <a:latin typeface="Arial" pitchFamily="34" charset="0"/>
                <a:cs typeface="Arial" pitchFamily="34" charset="0"/>
              </a:rPr>
              <a:t>gael</a:t>
            </a:r>
            <a:r>
              <a:rPr lang="en-GB" dirty="0" smtClean="0">
                <a:latin typeface="Arial" pitchFamily="34" charset="0"/>
                <a:cs typeface="Arial" pitchFamily="34" charset="0"/>
              </a:rPr>
              <a:t> yr un </a:t>
            </a:r>
            <a:r>
              <a:rPr lang="en-GB" dirty="0" err="1" smtClean="0">
                <a:latin typeface="Arial" pitchFamily="34" charset="0"/>
                <a:cs typeface="Arial" pitchFamily="34" charset="0"/>
              </a:rPr>
              <a:t>cyfle</a:t>
            </a:r>
            <a:r>
              <a:rPr lang="en-GB" dirty="0" smtClean="0">
                <a:latin typeface="Arial" pitchFamily="34" charset="0"/>
                <a:cs typeface="Arial" pitchFamily="34" charset="0"/>
              </a:rPr>
              <a:t> â </a:t>
            </a:r>
            <a:r>
              <a:rPr lang="en-GB" dirty="0" err="1" smtClean="0">
                <a:latin typeface="Arial" pitchFamily="34" charset="0"/>
                <a:cs typeface="Arial" pitchFamily="34" charset="0"/>
              </a:rPr>
              <a:t>phawb</a:t>
            </a:r>
            <a:r>
              <a:rPr lang="en-GB" dirty="0" smtClean="0">
                <a:latin typeface="Arial" pitchFamily="34" charset="0"/>
                <a:cs typeface="Arial" pitchFamily="34" charset="0"/>
              </a:rPr>
              <a:t> </a:t>
            </a:r>
            <a:r>
              <a:rPr lang="en-GB" dirty="0" err="1" smtClean="0">
                <a:latin typeface="Arial" pitchFamily="34" charset="0"/>
                <a:cs typeface="Arial" pitchFamily="34" charset="0"/>
              </a:rPr>
              <a:t>arall</a:t>
            </a:r>
            <a:r>
              <a:rPr lang="en-GB" dirty="0" smtClean="0">
                <a:latin typeface="Arial" pitchFamily="34" charset="0"/>
                <a:cs typeface="Arial" pitchFamily="34" charset="0"/>
              </a:rPr>
              <a:t> I </a:t>
            </a:r>
            <a:r>
              <a:rPr lang="en-GB" dirty="0" err="1" smtClean="0">
                <a:latin typeface="Arial" pitchFamily="34" charset="0"/>
                <a:cs typeface="Arial" pitchFamily="34" charset="0"/>
              </a:rPr>
              <a:t>benderfynu</a:t>
            </a:r>
            <a:r>
              <a:rPr lang="en-GB" dirty="0" smtClean="0">
                <a:latin typeface="Arial" pitchFamily="34" charset="0"/>
                <a:cs typeface="Arial" pitchFamily="34" charset="0"/>
              </a:rPr>
              <a:t> </a:t>
            </a:r>
            <a:r>
              <a:rPr lang="en-GB" dirty="0" err="1" smtClean="0">
                <a:latin typeface="Arial" pitchFamily="34" charset="0"/>
                <a:cs typeface="Arial" pitchFamily="34" charset="0"/>
              </a:rPr>
              <a:t>eu</a:t>
            </a:r>
            <a:r>
              <a:rPr lang="en-GB" dirty="0" smtClean="0">
                <a:latin typeface="Arial" pitchFamily="34" charset="0"/>
                <a:cs typeface="Arial" pitchFamily="34" charset="0"/>
              </a:rPr>
              <a:t> </a:t>
            </a:r>
            <a:r>
              <a:rPr lang="en-GB" dirty="0" err="1" smtClean="0">
                <a:latin typeface="Arial" pitchFamily="34" charset="0"/>
                <a:cs typeface="Arial" pitchFamily="34" charset="0"/>
              </a:rPr>
              <a:t>bywyd</a:t>
            </a:r>
            <a:endParaRPr lang="en-GB"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Char char=""/>
              <a:defRPr/>
            </a:pPr>
            <a:r>
              <a:rPr lang="en-GB" dirty="0" err="1" smtClean="0">
                <a:latin typeface="Arial" pitchFamily="34" charset="0"/>
                <a:cs typeface="Arial" pitchFamily="34" charset="0"/>
              </a:rPr>
              <a:t>Cynhwysol</a:t>
            </a:r>
            <a:r>
              <a:rPr lang="en-GB" dirty="0" smtClean="0">
                <a:latin typeface="Arial" pitchFamily="34" charset="0"/>
                <a:cs typeface="Arial" pitchFamily="34" charset="0"/>
              </a:rPr>
              <a:t> ac </a:t>
            </a:r>
            <a:r>
              <a:rPr lang="en-GB" dirty="0" err="1" smtClean="0">
                <a:latin typeface="Arial" pitchFamily="34" charset="0"/>
                <a:cs typeface="Arial" pitchFamily="34" charset="0"/>
              </a:rPr>
              <a:t>yn</a:t>
            </a:r>
            <a:r>
              <a:rPr lang="en-GB" dirty="0" smtClean="0">
                <a:latin typeface="Arial" pitchFamily="34" charset="0"/>
                <a:cs typeface="Arial" pitchFamily="34" charset="0"/>
              </a:rPr>
              <a:t> </a:t>
            </a:r>
            <a:r>
              <a:rPr lang="en-GB" dirty="0" err="1" smtClean="0">
                <a:latin typeface="Arial" pitchFamily="34" charset="0"/>
                <a:cs typeface="Arial" pitchFamily="34" charset="0"/>
              </a:rPr>
              <a:t>rhoi</a:t>
            </a:r>
            <a:r>
              <a:rPr lang="en-GB" dirty="0" smtClean="0">
                <a:latin typeface="Arial" pitchFamily="34" charset="0"/>
                <a:cs typeface="Arial" pitchFamily="34" charset="0"/>
              </a:rPr>
              <a:t> </a:t>
            </a:r>
            <a:r>
              <a:rPr lang="en-GB" dirty="0" err="1" smtClean="0">
                <a:latin typeface="Arial" pitchFamily="34" charset="0"/>
                <a:cs typeface="Arial" pitchFamily="34" charset="0"/>
              </a:rPr>
              <a:t>pŵer</a:t>
            </a:r>
            <a:endParaRPr lang="en-GB" dirty="0" smtClean="0">
              <a:latin typeface="Arial" pitchFamily="34" charset="0"/>
              <a:cs typeface="Arial" pitchFamily="34" charset="0"/>
            </a:endParaRPr>
          </a:p>
          <a:p>
            <a:pPr marL="274320" indent="-274320" eaLnBrk="1" fontAlgn="auto" hangingPunct="1">
              <a:spcAft>
                <a:spcPts val="0"/>
              </a:spcAft>
              <a:buClr>
                <a:schemeClr val="accent3"/>
              </a:buClr>
              <a:buFont typeface="Wingdings" charset="2"/>
              <a:buNone/>
              <a:defRPr/>
            </a:pPr>
            <a:endParaRPr lang="en-GB" dirty="0" smtClean="0"/>
          </a:p>
          <a:p>
            <a:pPr marL="274320" indent="-274320" eaLnBrk="1" fontAlgn="auto" hangingPunct="1">
              <a:spcAft>
                <a:spcPts val="0"/>
              </a:spcAft>
              <a:buClr>
                <a:schemeClr val="accent3"/>
              </a:buClr>
              <a:buFont typeface="Wingdings 2"/>
              <a:buChar char=""/>
              <a:defRPr/>
            </a:pPr>
            <a:endParaRPr lang="en-GB" dirty="0" smtClean="0"/>
          </a:p>
          <a:p>
            <a:pPr marL="274320" indent="-274320" eaLnBrk="1" fontAlgn="auto" hangingPunct="1">
              <a:spcAft>
                <a:spcPts val="0"/>
              </a:spcAft>
              <a:buClr>
                <a:schemeClr val="accent3"/>
              </a:buClr>
              <a:buFont typeface="Wingdings 2"/>
              <a:buChar char=""/>
              <a:defRPr/>
            </a:pPr>
            <a:endParaRPr lang="en-GB" dirty="0" smtClean="0"/>
          </a:p>
        </p:txBody>
      </p:sp>
      <p:sp>
        <p:nvSpPr>
          <p:cNvPr id="4" name="Content Placeholder 3"/>
          <p:cNvSpPr>
            <a:spLocks noGrp="1"/>
          </p:cNvSpPr>
          <p:nvPr>
            <p:ph sz="half" idx="4294967295"/>
          </p:nvPr>
        </p:nvSpPr>
        <p:spPr>
          <a:xfrm>
            <a:off x="4648200" y="1920875"/>
            <a:ext cx="4038600" cy="4433888"/>
          </a:xfrm>
          <a:prstGeom prst="rect">
            <a:avLst/>
          </a:prstGeom>
        </p:spPr>
        <p:txBody>
          <a:bodyPr>
            <a:normAutofit/>
          </a:bodyPr>
          <a:lstStyle/>
          <a:p>
            <a:pPr eaLnBrk="1" hangingPunct="1">
              <a:defRPr/>
            </a:pPr>
            <a:r>
              <a:rPr lang="en-GB" b="1" i="1" dirty="0" smtClean="0">
                <a:latin typeface="Arial" pitchFamily="34" charset="0"/>
                <a:cs typeface="Arial" pitchFamily="34" charset="0"/>
              </a:rPr>
              <a:t>Barriers in society are the problem, not the individual</a:t>
            </a:r>
          </a:p>
          <a:p>
            <a:pPr eaLnBrk="1" hangingPunct="1">
              <a:defRPr/>
            </a:pPr>
            <a:r>
              <a:rPr lang="en-GB" i="1" dirty="0" smtClean="0">
                <a:latin typeface="Arial" pitchFamily="34" charset="0"/>
                <a:cs typeface="Arial" pitchFamily="34" charset="0"/>
              </a:rPr>
              <a:t> Emphasis on provision and improved services</a:t>
            </a:r>
          </a:p>
          <a:p>
            <a:pPr eaLnBrk="1" hangingPunct="1">
              <a:defRPr/>
            </a:pPr>
            <a:r>
              <a:rPr lang="en-GB" i="1" dirty="0" smtClean="0">
                <a:latin typeface="Arial" pitchFamily="34" charset="0"/>
                <a:cs typeface="Arial" pitchFamily="34" charset="0"/>
              </a:rPr>
              <a:t>Disabled people are in control, and should have the same opportunity as everyone else to determine their own lives</a:t>
            </a:r>
          </a:p>
          <a:p>
            <a:pPr eaLnBrk="1" hangingPunct="1">
              <a:defRPr/>
            </a:pPr>
            <a:r>
              <a:rPr lang="en-GB" i="1" dirty="0" smtClean="0">
                <a:latin typeface="Arial" pitchFamily="34" charset="0"/>
                <a:cs typeface="Arial" pitchFamily="34" charset="0"/>
              </a:rPr>
              <a:t>Inclusive and empowering</a:t>
            </a:r>
          </a:p>
          <a:p>
            <a:pPr eaLnBrk="1" hangingPunct="1">
              <a:defRPr/>
            </a:pPr>
            <a:r>
              <a:rPr lang="en-GB" i="1" dirty="0" smtClean="0">
                <a:latin typeface="Arial" pitchFamily="34" charset="0"/>
                <a:cs typeface="Arial" pitchFamily="34" charset="0"/>
              </a:rPr>
              <a:t>Alison John Associates , 2007</a:t>
            </a:r>
            <a:endParaRPr lang="en-GB" i="1" dirty="0">
              <a:latin typeface="Arial" pitchFamily="34" charset="0"/>
              <a:cs typeface="Arial" pitchFamily="34" charset="0"/>
            </a:endParaRPr>
          </a:p>
        </p:txBody>
      </p:sp>
    </p:spTree>
    <p:extLst>
      <p:ext uri="{BB962C8B-B14F-4D97-AF65-F5344CB8AC3E}">
        <p14:creationId xmlns:p14="http://schemas.microsoft.com/office/powerpoint/2010/main" val="7384228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eaLnBrk="1" hangingPunct="1"/>
            <a:r>
              <a:rPr lang="en-GB" altLang="en-US" smtClean="0"/>
              <a:t>Beth yw’r rhwystrau?</a:t>
            </a:r>
            <a:br>
              <a:rPr lang="en-GB" altLang="en-US" smtClean="0"/>
            </a:br>
            <a:r>
              <a:rPr lang="en-GB" altLang="en-US" smtClean="0"/>
              <a:t>What are the barriers?</a:t>
            </a:r>
          </a:p>
        </p:txBody>
      </p:sp>
      <p:sp>
        <p:nvSpPr>
          <p:cNvPr id="12291" name="Rectangle 3"/>
          <p:cNvSpPr>
            <a:spLocks noGrp="1" noChangeArrowheads="1"/>
          </p:cNvSpPr>
          <p:nvPr>
            <p:ph idx="1"/>
          </p:nvPr>
        </p:nvSpPr>
        <p:spPr>
          <a:xfrm>
            <a:off x="468313" y="1844675"/>
            <a:ext cx="8229600" cy="4389438"/>
          </a:xfrm>
        </p:spPr>
        <p:txBody>
          <a:bodyPr/>
          <a:lstStyle/>
          <a:p>
            <a:pPr eaLnBrk="1" hangingPunct="1"/>
            <a:r>
              <a:rPr lang="en-GB" altLang="en-US" sz="2000" b="1" smtClean="0">
                <a:latin typeface="Arial" pitchFamily="34" charset="0"/>
                <a:cs typeface="Arial" pitchFamily="34" charset="0"/>
              </a:rPr>
              <a:t>Attitudinal barriers ( Agweddau)</a:t>
            </a:r>
          </a:p>
          <a:p>
            <a:pPr eaLnBrk="1" hangingPunct="1"/>
            <a:r>
              <a:rPr lang="en-GB" altLang="en-US" sz="2000" smtClean="0">
                <a:latin typeface="Arial" pitchFamily="34" charset="0"/>
                <a:cs typeface="Arial" pitchFamily="34" charset="0"/>
              </a:rPr>
              <a:t> the notion that disabled people are pitiful, incapable, fearful, childlike and have nothing of value to bring to different situations.</a:t>
            </a:r>
            <a:endParaRPr lang="en-GB" altLang="en-US" sz="2000" b="1" smtClean="0">
              <a:latin typeface="Arial" pitchFamily="34" charset="0"/>
              <a:cs typeface="Arial" pitchFamily="34" charset="0"/>
            </a:endParaRPr>
          </a:p>
          <a:p>
            <a:pPr eaLnBrk="1" hangingPunct="1"/>
            <a:r>
              <a:rPr lang="en-GB" altLang="en-US" sz="2000" b="1" smtClean="0">
                <a:latin typeface="Arial" pitchFamily="34" charset="0"/>
                <a:cs typeface="Arial" pitchFamily="34" charset="0"/>
              </a:rPr>
              <a:t>Environmental barriers</a:t>
            </a:r>
            <a:r>
              <a:rPr lang="en-GB" altLang="en-US" sz="2000" smtClean="0">
                <a:latin typeface="Arial" pitchFamily="34" charset="0"/>
                <a:cs typeface="Arial" pitchFamily="34" charset="0"/>
              </a:rPr>
              <a:t>  ( Amgylcheddol)</a:t>
            </a:r>
          </a:p>
          <a:p>
            <a:pPr eaLnBrk="1" hangingPunct="1"/>
            <a:r>
              <a:rPr lang="en-GB" altLang="en-US" sz="2000" smtClean="0">
                <a:latin typeface="Arial" pitchFamily="34" charset="0"/>
                <a:cs typeface="Arial" pitchFamily="34" charset="0"/>
              </a:rPr>
              <a:t>inaccessible buildings, poor lighting, small print, street furniture poor signage and the use of complex language </a:t>
            </a:r>
            <a:endParaRPr lang="en-GB" altLang="en-US" sz="2000" b="1" smtClean="0">
              <a:latin typeface="Arial" pitchFamily="34" charset="0"/>
              <a:cs typeface="Arial" pitchFamily="34" charset="0"/>
            </a:endParaRPr>
          </a:p>
          <a:p>
            <a:pPr eaLnBrk="1" hangingPunct="1"/>
            <a:r>
              <a:rPr lang="en-GB" altLang="en-US" sz="2000" b="1" smtClean="0">
                <a:latin typeface="Arial" pitchFamily="34" charset="0"/>
                <a:cs typeface="Arial" pitchFamily="34" charset="0"/>
              </a:rPr>
              <a:t>Institutional barriers</a:t>
            </a:r>
            <a:r>
              <a:rPr lang="en-GB" altLang="en-US" sz="2000" smtClean="0">
                <a:latin typeface="Arial" pitchFamily="34" charset="0"/>
                <a:cs typeface="Arial" pitchFamily="34" charset="0"/>
              </a:rPr>
              <a:t> ( Sefydliadol)</a:t>
            </a:r>
          </a:p>
          <a:p>
            <a:pPr eaLnBrk="1" hangingPunct="1"/>
            <a:r>
              <a:rPr lang="en-GB" altLang="en-US" sz="2000" smtClean="0">
                <a:latin typeface="Arial" pitchFamily="34" charset="0"/>
                <a:cs typeface="Arial" pitchFamily="34" charset="0"/>
              </a:rPr>
              <a:t>the lack of good anti-discriminative legislation. Policies, practices and procedures which exclude Disabled People. Transport, Education and Housing systems which do not provide for people with impairments. (</a:t>
            </a:r>
            <a:r>
              <a:rPr lang="en-GB" altLang="en-US" sz="1400" smtClean="0">
                <a:latin typeface="Arial" pitchFamily="34" charset="0"/>
                <a:cs typeface="Arial" pitchFamily="34" charset="0"/>
              </a:rPr>
              <a:t>Alison John Associates, 2007)</a:t>
            </a:r>
            <a:endParaRPr lang="en-GB" altLang="en-US" sz="2000" smtClean="0">
              <a:latin typeface="Arial" pitchFamily="34" charset="0"/>
              <a:cs typeface="Arial" pitchFamily="34" charset="0"/>
            </a:endParaRPr>
          </a:p>
          <a:p>
            <a:pPr eaLnBrk="1" hangingPunct="1"/>
            <a:endParaRPr lang="en-GB" altLang="en-US" sz="2000" smtClean="0"/>
          </a:p>
        </p:txBody>
      </p:sp>
    </p:spTree>
    <p:extLst>
      <p:ext uri="{BB962C8B-B14F-4D97-AF65-F5344CB8AC3E}">
        <p14:creationId xmlns:p14="http://schemas.microsoft.com/office/powerpoint/2010/main" val="28408202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Model </a:t>
            </a:r>
            <a:r>
              <a:rPr lang="en-GB" dirty="0" err="1" smtClean="0"/>
              <a:t>Cymdeithasol</a:t>
            </a:r>
            <a:r>
              <a:rPr lang="en-GB" dirty="0" smtClean="0"/>
              <a:t/>
            </a:r>
            <a:br>
              <a:rPr lang="en-GB" dirty="0" smtClean="0"/>
            </a:br>
            <a:r>
              <a:rPr lang="en-GB" dirty="0" smtClean="0"/>
              <a:t>Social Model</a:t>
            </a:r>
            <a:endParaRPr lang="cy-GB" dirty="0"/>
          </a:p>
        </p:txBody>
      </p:sp>
      <p:sp>
        <p:nvSpPr>
          <p:cNvPr id="3" name="Content Placeholder 2"/>
          <p:cNvSpPr>
            <a:spLocks noGrp="1"/>
          </p:cNvSpPr>
          <p:nvPr>
            <p:ph sz="quarter" idx="13"/>
          </p:nvPr>
        </p:nvSpPr>
        <p:spPr/>
        <p:txBody>
          <a:bodyPr/>
          <a:lstStyle/>
          <a:p>
            <a:endParaRPr lang="cy-GB" dirty="0"/>
          </a:p>
        </p:txBody>
      </p:sp>
      <p:sp>
        <p:nvSpPr>
          <p:cNvPr id="5" name="Content Placeholder 4"/>
          <p:cNvSpPr>
            <a:spLocks noGrp="1"/>
          </p:cNvSpPr>
          <p:nvPr>
            <p:ph sz="quarter" idx="14"/>
          </p:nvPr>
        </p:nvSpPr>
        <p:spPr>
          <a:xfrm>
            <a:off x="4800600" y="1536192"/>
            <a:ext cx="3657600" cy="4788408"/>
          </a:xfrm>
        </p:spPr>
        <p:txBody>
          <a:bodyPr>
            <a:normAutofit fontScale="92500"/>
          </a:bodyPr>
          <a:lstStyle/>
          <a:p>
            <a:r>
              <a:rPr lang="en-GB" sz="2800" dirty="0"/>
              <a:t>PCP </a:t>
            </a:r>
            <a:r>
              <a:rPr lang="en-GB" sz="2800" dirty="0" smtClean="0"/>
              <a:t>does </a:t>
            </a:r>
            <a:r>
              <a:rPr lang="en-GB" sz="2800" dirty="0"/>
              <a:t>not ignore disability.</a:t>
            </a:r>
            <a:endParaRPr lang="cy-GB" sz="2800" dirty="0"/>
          </a:p>
          <a:p>
            <a:r>
              <a:rPr lang="en-GB" sz="2800" dirty="0" smtClean="0"/>
              <a:t>It simply </a:t>
            </a:r>
            <a:r>
              <a:rPr lang="en-GB" sz="2800" dirty="0"/>
              <a:t>shifted the emphasis to search for capacity in the person, among the person’s family and friends, community, and service </a:t>
            </a:r>
            <a:r>
              <a:rPr lang="en-GB" sz="2800" dirty="0" smtClean="0"/>
              <a:t>workers</a:t>
            </a:r>
          </a:p>
          <a:p>
            <a:endParaRPr lang="en-GB" sz="2800" dirty="0"/>
          </a:p>
          <a:p>
            <a:r>
              <a:rPr lang="en-GB" sz="2200" dirty="0" smtClean="0"/>
              <a:t>O’Brien &amp; O’Brien,2000, p.20</a:t>
            </a:r>
            <a:endParaRPr lang="cy-GB" sz="2200" dirty="0"/>
          </a:p>
          <a:p>
            <a:endParaRPr lang="cy-GB" dirty="0"/>
          </a:p>
          <a:p>
            <a:endParaRPr lang="cy-GB" dirty="0"/>
          </a:p>
        </p:txBody>
      </p:sp>
      <p:pic>
        <p:nvPicPr>
          <p:cNvPr id="10247" name="Picture 7" descr="C:\Users\l.roberts\AppData\Local\Microsoft\Windows\Temporary Internet Files\Content.IE5\FX8L93BW\Screen_shot_2012-10-19_at_6.41.27_PM[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1" y="1524000"/>
            <a:ext cx="3809999"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2488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Cynllunio</a:t>
            </a:r>
            <a:r>
              <a:rPr lang="en-GB" dirty="0"/>
              <a:t> person </a:t>
            </a:r>
            <a:r>
              <a:rPr lang="en-GB" dirty="0" err="1"/>
              <a:t>Ganolog</a:t>
            </a:r>
            <a:r>
              <a:rPr lang="en-GB" dirty="0"/>
              <a:t/>
            </a:r>
            <a:br>
              <a:rPr lang="en-GB" dirty="0"/>
            </a:br>
            <a:r>
              <a:rPr lang="en-GB" dirty="0"/>
              <a:t>Person centred planning</a:t>
            </a:r>
            <a:br>
              <a:rPr lang="en-GB" dirty="0"/>
            </a:br>
            <a:endParaRPr lang="cy-GB" dirty="0"/>
          </a:p>
        </p:txBody>
      </p:sp>
      <p:sp>
        <p:nvSpPr>
          <p:cNvPr id="6" name="Content Placeholder 5"/>
          <p:cNvSpPr>
            <a:spLocks noGrp="1"/>
          </p:cNvSpPr>
          <p:nvPr>
            <p:ph sz="quarter" idx="13"/>
          </p:nvPr>
        </p:nvSpPr>
        <p:spPr/>
        <p:txBody>
          <a:bodyPr>
            <a:noAutofit/>
          </a:bodyPr>
          <a:lstStyle/>
          <a:p>
            <a:r>
              <a:rPr lang="en-GB" sz="2400" dirty="0"/>
              <a:t>Person- centred planning grew out of a passionate concern to support people with developmental disabilities in discovering and contributing their gifts (</a:t>
            </a:r>
            <a:r>
              <a:rPr lang="en-GB" sz="2400" dirty="0" err="1"/>
              <a:t>Holburn</a:t>
            </a:r>
            <a:r>
              <a:rPr lang="en-GB" sz="2400" dirty="0"/>
              <a:t> and </a:t>
            </a:r>
            <a:r>
              <a:rPr lang="en-GB" sz="2400" dirty="0" err="1"/>
              <a:t>Vietze</a:t>
            </a:r>
            <a:r>
              <a:rPr lang="en-GB" sz="2400" dirty="0"/>
              <a:t>, 2002, p.24)</a:t>
            </a:r>
          </a:p>
          <a:p>
            <a:r>
              <a:rPr lang="en-GB" sz="2400" dirty="0" smtClean="0"/>
              <a:t>Y </a:t>
            </a:r>
            <a:r>
              <a:rPr lang="en-GB" sz="2400" dirty="0" err="1" smtClean="0"/>
              <a:t>symudiad</a:t>
            </a:r>
            <a:r>
              <a:rPr lang="en-GB" sz="2400" dirty="0" smtClean="0"/>
              <a:t> o </a:t>
            </a:r>
            <a:r>
              <a:rPr lang="en-GB" sz="2400" dirty="0" err="1" smtClean="0"/>
              <a:t>wahanu</a:t>
            </a:r>
            <a:r>
              <a:rPr lang="en-GB" sz="2400" dirty="0" smtClean="0"/>
              <a:t> a </a:t>
            </a:r>
            <a:r>
              <a:rPr lang="en-GB" sz="2400" dirty="0" err="1" smtClean="0"/>
              <a:t>rheolaeth</a:t>
            </a:r>
            <a:r>
              <a:rPr lang="en-GB" sz="2400" dirty="0" smtClean="0"/>
              <a:t> </a:t>
            </a:r>
            <a:r>
              <a:rPr lang="en-GB" sz="2400" dirty="0" err="1"/>
              <a:t>i</a:t>
            </a:r>
            <a:r>
              <a:rPr lang="en-GB" sz="2400" dirty="0" err="1" smtClean="0"/>
              <a:t>’r</a:t>
            </a:r>
            <a:r>
              <a:rPr lang="en-GB" sz="2400" dirty="0" smtClean="0"/>
              <a:t> </a:t>
            </a:r>
            <a:r>
              <a:rPr lang="en-GB" sz="2400" dirty="0" err="1" smtClean="0"/>
              <a:t>profiad</a:t>
            </a:r>
            <a:r>
              <a:rPr lang="en-GB" sz="2400" dirty="0" smtClean="0"/>
              <a:t> o </a:t>
            </a:r>
            <a:r>
              <a:rPr lang="en-GB" sz="2400" dirty="0" err="1" smtClean="0"/>
              <a:t>gyfranogiad</a:t>
            </a:r>
            <a:endParaRPr lang="cy-GB" sz="2400" dirty="0"/>
          </a:p>
        </p:txBody>
      </p:sp>
      <p:sp>
        <p:nvSpPr>
          <p:cNvPr id="7" name="Content Placeholder 6"/>
          <p:cNvSpPr>
            <a:spLocks noGrp="1"/>
          </p:cNvSpPr>
          <p:nvPr>
            <p:ph sz="quarter" idx="14"/>
          </p:nvPr>
        </p:nvSpPr>
        <p:spPr/>
        <p:txBody>
          <a:bodyPr>
            <a:noAutofit/>
          </a:bodyPr>
          <a:lstStyle/>
          <a:p>
            <a:r>
              <a:rPr lang="en-GB" sz="2400" dirty="0" smtClean="0"/>
              <a:t>Person- centred planning grew out of a passionate concern to support people with developmental disabilities in discovering and contributing their gifts (</a:t>
            </a:r>
            <a:r>
              <a:rPr lang="en-GB" sz="2400" dirty="0" err="1" smtClean="0"/>
              <a:t>Holburn</a:t>
            </a:r>
            <a:r>
              <a:rPr lang="en-GB" sz="2400" dirty="0" smtClean="0"/>
              <a:t> and </a:t>
            </a:r>
            <a:r>
              <a:rPr lang="en-GB" sz="2400" dirty="0" err="1" smtClean="0"/>
              <a:t>Vietze</a:t>
            </a:r>
            <a:r>
              <a:rPr lang="en-GB" sz="2400" dirty="0" smtClean="0"/>
              <a:t>, 2002, p.24)</a:t>
            </a:r>
          </a:p>
          <a:p>
            <a:r>
              <a:rPr lang="en-GB" sz="2400" dirty="0" smtClean="0"/>
              <a:t>The move from segregation and control to the experience of participation</a:t>
            </a:r>
            <a:endParaRPr lang="cy-GB" sz="2400" dirty="0"/>
          </a:p>
        </p:txBody>
      </p:sp>
    </p:spTree>
    <p:extLst>
      <p:ext uri="{BB962C8B-B14F-4D97-AF65-F5344CB8AC3E}">
        <p14:creationId xmlns:p14="http://schemas.microsoft.com/office/powerpoint/2010/main" val="28538949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Cynllunio</a:t>
            </a:r>
            <a:r>
              <a:rPr lang="en-GB" dirty="0" smtClean="0"/>
              <a:t> person </a:t>
            </a:r>
            <a:r>
              <a:rPr lang="en-GB" dirty="0" err="1" smtClean="0"/>
              <a:t>Ganolog</a:t>
            </a:r>
            <a:r>
              <a:rPr lang="en-GB" dirty="0" smtClean="0"/>
              <a:t/>
            </a:r>
            <a:br>
              <a:rPr lang="en-GB" dirty="0" smtClean="0"/>
            </a:br>
            <a:r>
              <a:rPr lang="en-GB" dirty="0" smtClean="0"/>
              <a:t>Person centred planning</a:t>
            </a:r>
            <a:br>
              <a:rPr lang="en-GB" dirty="0" smtClean="0"/>
            </a:br>
            <a:endParaRPr lang="cy-GB" dirty="0"/>
          </a:p>
        </p:txBody>
      </p:sp>
      <p:sp>
        <p:nvSpPr>
          <p:cNvPr id="8" name="Content Placeholder 7"/>
          <p:cNvSpPr>
            <a:spLocks noGrp="1"/>
          </p:cNvSpPr>
          <p:nvPr>
            <p:ph sz="quarter" idx="13"/>
          </p:nvPr>
        </p:nvSpPr>
        <p:spPr/>
        <p:txBody>
          <a:bodyPr/>
          <a:lstStyle/>
          <a:p>
            <a:endParaRPr lang="cy-GB" dirty="0"/>
          </a:p>
        </p:txBody>
      </p:sp>
      <p:sp>
        <p:nvSpPr>
          <p:cNvPr id="9" name="Content Placeholder 8"/>
          <p:cNvSpPr>
            <a:spLocks noGrp="1"/>
          </p:cNvSpPr>
          <p:nvPr>
            <p:ph sz="quarter" idx="14"/>
          </p:nvPr>
        </p:nvSpPr>
        <p:spPr/>
        <p:txBody>
          <a:bodyPr/>
          <a:lstStyle/>
          <a:p>
            <a:r>
              <a:rPr lang="en-GB" sz="2400" dirty="0"/>
              <a:t>A conscious search for new categories through which to understand the experience of people with developmental disabilities and work with them and their allies to change that experience for the </a:t>
            </a:r>
            <a:r>
              <a:rPr lang="en-GB" sz="2400" dirty="0" smtClean="0"/>
              <a:t>better</a:t>
            </a:r>
            <a:endParaRPr lang="en-GB" sz="2400" dirty="0"/>
          </a:p>
          <a:p>
            <a:endParaRPr lang="en-GB" dirty="0" smtClean="0"/>
          </a:p>
          <a:p>
            <a:r>
              <a:rPr lang="en-GB" dirty="0" smtClean="0"/>
              <a:t>O’Brien &amp; O’Brien (2000, p. 20)</a:t>
            </a:r>
            <a:r>
              <a:rPr lang="en-GB" dirty="0"/>
              <a:t> </a:t>
            </a:r>
            <a:endParaRPr lang="cy-GB" dirty="0"/>
          </a:p>
          <a:p>
            <a:endParaRPr lang="cy-GB" dirty="0"/>
          </a:p>
          <a:p>
            <a:endParaRPr lang="cy-GB" dirty="0"/>
          </a:p>
        </p:txBody>
      </p:sp>
      <p:pic>
        <p:nvPicPr>
          <p:cNvPr id="5122" name="Picture 2" descr="C:\Users\l.roberts\AppData\Local\Microsoft\Windows\Temporary Internet Files\Content.IE5\6IDJCSBB\group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956" y="1403458"/>
            <a:ext cx="4064000" cy="40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5087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Cynllunio</a:t>
            </a:r>
            <a:r>
              <a:rPr lang="en-GB" dirty="0"/>
              <a:t> person </a:t>
            </a:r>
            <a:r>
              <a:rPr lang="en-GB" dirty="0" err="1"/>
              <a:t>Ganolog</a:t>
            </a:r>
            <a:r>
              <a:rPr lang="en-GB" dirty="0"/>
              <a:t/>
            </a:r>
            <a:br>
              <a:rPr lang="en-GB" dirty="0"/>
            </a:br>
            <a:r>
              <a:rPr lang="en-GB" dirty="0"/>
              <a:t>Person centred planning</a:t>
            </a:r>
            <a:endParaRPr lang="cy-GB" dirty="0"/>
          </a:p>
        </p:txBody>
      </p:sp>
      <p:sp>
        <p:nvSpPr>
          <p:cNvPr id="3" name="Content Placeholder 2"/>
          <p:cNvSpPr>
            <a:spLocks noGrp="1"/>
          </p:cNvSpPr>
          <p:nvPr>
            <p:ph sz="quarter" idx="13"/>
          </p:nvPr>
        </p:nvSpPr>
        <p:spPr/>
        <p:txBody>
          <a:bodyPr/>
          <a:lstStyle/>
          <a:p>
            <a:endParaRPr lang="cy-GB"/>
          </a:p>
        </p:txBody>
      </p:sp>
      <p:sp>
        <p:nvSpPr>
          <p:cNvPr id="4" name="Content Placeholder 3"/>
          <p:cNvSpPr>
            <a:spLocks noGrp="1"/>
          </p:cNvSpPr>
          <p:nvPr>
            <p:ph sz="quarter" idx="14"/>
          </p:nvPr>
        </p:nvSpPr>
        <p:spPr>
          <a:xfrm>
            <a:off x="4800600" y="1536192"/>
            <a:ext cx="3657600" cy="4712208"/>
          </a:xfrm>
        </p:spPr>
        <p:txBody>
          <a:bodyPr>
            <a:normAutofit/>
          </a:bodyPr>
          <a:lstStyle/>
          <a:p>
            <a:r>
              <a:rPr lang="en-GB" sz="2400" dirty="0"/>
              <a:t>M</a:t>
            </a:r>
            <a:r>
              <a:rPr lang="en-GB" sz="2400" dirty="0" smtClean="0"/>
              <a:t>oving </a:t>
            </a:r>
            <a:r>
              <a:rPr lang="en-GB" sz="2400" dirty="0"/>
              <a:t>from </a:t>
            </a:r>
            <a:endParaRPr lang="en-GB" sz="2400" dirty="0" smtClean="0"/>
          </a:p>
          <a:p>
            <a:r>
              <a:rPr lang="en-GB" sz="2400" dirty="0"/>
              <a:t>W</a:t>
            </a:r>
            <a:r>
              <a:rPr lang="en-GB" sz="2400" dirty="0" smtClean="0"/>
              <a:t>hat’s </a:t>
            </a:r>
            <a:r>
              <a:rPr lang="en-GB" sz="2400" dirty="0"/>
              <a:t>wrong with you and how can </a:t>
            </a:r>
            <a:r>
              <a:rPr lang="en-GB" sz="2400" dirty="0" smtClean="0"/>
              <a:t>professionals </a:t>
            </a:r>
            <a:r>
              <a:rPr lang="en-GB" sz="2400" dirty="0"/>
              <a:t>fix </a:t>
            </a:r>
            <a:r>
              <a:rPr lang="en-GB" sz="2400" dirty="0" smtClean="0"/>
              <a:t>it? </a:t>
            </a:r>
            <a:endParaRPr lang="en-GB" sz="2400" dirty="0"/>
          </a:p>
          <a:p>
            <a:r>
              <a:rPr lang="en-GB" sz="2400" dirty="0" smtClean="0"/>
              <a:t>to</a:t>
            </a:r>
          </a:p>
          <a:p>
            <a:pPr marL="68580" indent="0">
              <a:buNone/>
            </a:pPr>
            <a:endParaRPr lang="en-GB" sz="2400" dirty="0"/>
          </a:p>
          <a:p>
            <a:r>
              <a:rPr lang="en-GB" dirty="0" smtClean="0"/>
              <a:t>O’Brien &amp; O Brien (2000, p.20)</a:t>
            </a:r>
            <a:endParaRPr lang="cy-GB" dirty="0"/>
          </a:p>
        </p:txBody>
      </p:sp>
      <p:pic>
        <p:nvPicPr>
          <p:cNvPr id="6146" name="Picture 2" descr="C:\Users\l.roberts\AppData\Local\Microsoft\Windows\Temporary Internet Files\Content.IE5\HEPN0LIZ\FocusGroup2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447800"/>
            <a:ext cx="388620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8542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Cynllunio</a:t>
            </a:r>
            <a:r>
              <a:rPr lang="en-GB" dirty="0"/>
              <a:t> person </a:t>
            </a:r>
            <a:r>
              <a:rPr lang="en-GB" dirty="0" err="1"/>
              <a:t>Ganolog</a:t>
            </a:r>
            <a:r>
              <a:rPr lang="en-GB" dirty="0"/>
              <a:t/>
            </a:r>
            <a:br>
              <a:rPr lang="en-GB" dirty="0"/>
            </a:br>
            <a:r>
              <a:rPr lang="en-GB" dirty="0"/>
              <a:t>Person centred planning</a:t>
            </a:r>
            <a:endParaRPr lang="cy-GB" dirty="0"/>
          </a:p>
        </p:txBody>
      </p:sp>
      <p:sp>
        <p:nvSpPr>
          <p:cNvPr id="3" name="Content Placeholder 2"/>
          <p:cNvSpPr>
            <a:spLocks noGrp="1"/>
          </p:cNvSpPr>
          <p:nvPr>
            <p:ph sz="quarter" idx="13"/>
          </p:nvPr>
        </p:nvSpPr>
        <p:spPr/>
        <p:txBody>
          <a:bodyPr/>
          <a:lstStyle/>
          <a:p>
            <a:endParaRPr lang="cy-GB"/>
          </a:p>
        </p:txBody>
      </p:sp>
      <p:sp>
        <p:nvSpPr>
          <p:cNvPr id="4" name="Content Placeholder 3"/>
          <p:cNvSpPr>
            <a:spLocks noGrp="1"/>
          </p:cNvSpPr>
          <p:nvPr>
            <p:ph sz="quarter" idx="14"/>
          </p:nvPr>
        </p:nvSpPr>
        <p:spPr>
          <a:xfrm>
            <a:off x="4800600" y="1536192"/>
            <a:ext cx="3657600" cy="5017008"/>
          </a:xfrm>
        </p:spPr>
        <p:txBody>
          <a:bodyPr>
            <a:normAutofit lnSpcReduction="10000"/>
          </a:bodyPr>
          <a:lstStyle/>
          <a:p>
            <a:r>
              <a:rPr lang="en-GB" sz="2400" dirty="0"/>
              <a:t>What are your capacities and gifts and what supports do you need to express them?</a:t>
            </a:r>
          </a:p>
          <a:p>
            <a:r>
              <a:rPr lang="en-GB" sz="2400" dirty="0" smtClean="0"/>
              <a:t>What </a:t>
            </a:r>
            <a:r>
              <a:rPr lang="en-GB" sz="2400" dirty="0"/>
              <a:t>works well for you and what does </a:t>
            </a:r>
            <a:r>
              <a:rPr lang="en-GB" sz="2400" dirty="0" smtClean="0"/>
              <a:t>not?</a:t>
            </a:r>
          </a:p>
          <a:p>
            <a:r>
              <a:rPr lang="en-GB" sz="2400" dirty="0"/>
              <a:t>W</a:t>
            </a:r>
            <a:r>
              <a:rPr lang="en-GB" sz="2400" dirty="0" smtClean="0"/>
              <a:t>hat </a:t>
            </a:r>
            <a:r>
              <a:rPr lang="en-GB" sz="2400" dirty="0"/>
              <a:t>are your visions and dreams of a brighter future and who will help you move toward that future</a:t>
            </a:r>
            <a:r>
              <a:rPr lang="en-GB" sz="2400" dirty="0" smtClean="0"/>
              <a:t>?</a:t>
            </a:r>
          </a:p>
          <a:p>
            <a:pPr marL="68580" indent="0">
              <a:buNone/>
            </a:pPr>
            <a:endParaRPr lang="cy-GB" sz="2400" dirty="0"/>
          </a:p>
          <a:p>
            <a:r>
              <a:rPr lang="en-GB" dirty="0"/>
              <a:t> O’Brien &amp; O Brien (2000, p.20)</a:t>
            </a:r>
            <a:endParaRPr lang="cy-GB" dirty="0"/>
          </a:p>
          <a:p>
            <a:endParaRPr lang="cy-GB" dirty="0"/>
          </a:p>
        </p:txBody>
      </p:sp>
      <p:pic>
        <p:nvPicPr>
          <p:cNvPr id="7170" name="Picture 2" descr="C:\Users\l.roberts\AppData\Local\Microsoft\Windows\Temporary Internet Files\Content.IE5\UU4Z21D1\discuss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00200"/>
            <a:ext cx="39624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2276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Reference list</a:t>
            </a:r>
            <a:endParaRPr lang="cy-GB" dirty="0"/>
          </a:p>
        </p:txBody>
      </p:sp>
      <p:sp>
        <p:nvSpPr>
          <p:cNvPr id="9" name="Content Placeholder 8"/>
          <p:cNvSpPr>
            <a:spLocks noGrp="1"/>
          </p:cNvSpPr>
          <p:nvPr>
            <p:ph idx="1"/>
          </p:nvPr>
        </p:nvSpPr>
        <p:spPr/>
        <p:txBody>
          <a:bodyPr>
            <a:noAutofit/>
          </a:bodyPr>
          <a:lstStyle/>
          <a:p>
            <a:r>
              <a:rPr lang="en-US" sz="1800" dirty="0" err="1" smtClean="0">
                <a:latin typeface="Arial" panose="020B0604020202020204" pitchFamily="34" charset="0"/>
                <a:cs typeface="Arial" panose="020B0604020202020204" pitchFamily="34" charset="0"/>
              </a:rPr>
              <a:t>Dalrymple</a:t>
            </a:r>
            <a:r>
              <a:rPr lang="en-US" sz="1800" dirty="0" smtClean="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J</a:t>
            </a:r>
            <a:r>
              <a:rPr lang="en-US" sz="1800" dirty="0" smtClean="0">
                <a:latin typeface="Arial" panose="020B0604020202020204" pitchFamily="34" charset="0"/>
                <a:cs typeface="Arial" panose="020B0604020202020204" pitchFamily="34" charset="0"/>
              </a:rPr>
              <a:t>. &amp; Burke, </a:t>
            </a:r>
            <a:r>
              <a:rPr lang="en-US" sz="1800" dirty="0">
                <a:latin typeface="Arial" panose="020B0604020202020204" pitchFamily="34" charset="0"/>
                <a:cs typeface="Arial" panose="020B0604020202020204" pitchFamily="34" charset="0"/>
              </a:rPr>
              <a:t>B. (1995). </a:t>
            </a:r>
            <a:r>
              <a:rPr lang="en-US" sz="1800" i="1" dirty="0">
                <a:latin typeface="Arial" panose="020B0604020202020204" pitchFamily="34" charset="0"/>
                <a:cs typeface="Arial" panose="020B0604020202020204" pitchFamily="34" charset="0"/>
              </a:rPr>
              <a:t>Anti-oppressive practice: social care and the law</a:t>
            </a:r>
            <a:r>
              <a:rPr lang="en-US" sz="1800" dirty="0">
                <a:latin typeface="Arial" panose="020B0604020202020204" pitchFamily="34" charset="0"/>
                <a:cs typeface="Arial" panose="020B0604020202020204" pitchFamily="34" charset="0"/>
              </a:rPr>
              <a:t>. Buckingham, Open University Press. </a:t>
            </a:r>
            <a:endParaRPr lang="en-US" sz="1800" dirty="0" smtClean="0">
              <a:latin typeface="Arial" panose="020B0604020202020204" pitchFamily="34" charset="0"/>
              <a:cs typeface="Arial" panose="020B0604020202020204" pitchFamily="34" charset="0"/>
            </a:endParaRPr>
          </a:p>
          <a:p>
            <a:r>
              <a:rPr lang="en-US" altLang="en-US" sz="1800" dirty="0" smtClean="0">
                <a:latin typeface="Arial" panose="020B0604020202020204" pitchFamily="34" charset="0"/>
                <a:ea typeface="SimSun" charset="-122"/>
                <a:cs typeface="Arial" panose="020B0604020202020204" pitchFamily="34" charset="0"/>
              </a:rPr>
              <a:t>Henderson</a:t>
            </a:r>
            <a:r>
              <a:rPr lang="en-US" altLang="en-US" sz="1800" dirty="0">
                <a:latin typeface="Arial" panose="020B0604020202020204" pitchFamily="34" charset="0"/>
                <a:ea typeface="SimSun" charset="-122"/>
                <a:cs typeface="Arial" panose="020B0604020202020204" pitchFamily="34" charset="0"/>
              </a:rPr>
              <a:t>, R</a:t>
            </a:r>
            <a:r>
              <a:rPr lang="en-US" altLang="en-US" sz="1800" dirty="0" smtClean="0">
                <a:latin typeface="Arial" panose="020B0604020202020204" pitchFamily="34" charset="0"/>
                <a:ea typeface="SimSun" charset="-122"/>
                <a:cs typeface="Arial" panose="020B0604020202020204" pitchFamily="34" charset="0"/>
              </a:rPr>
              <a:t>. (2005)  </a:t>
            </a:r>
            <a:r>
              <a:rPr lang="en-US" altLang="en-US" sz="1800" dirty="0">
                <a:latin typeface="Arial" panose="020B0604020202020204" pitchFamily="34" charset="0"/>
                <a:ea typeface="SimSun" charset="-122"/>
                <a:cs typeface="Arial" panose="020B0604020202020204" pitchFamily="34" charset="0"/>
              </a:rPr>
              <a:t>‘Mental Health Advocacy and Empowerment in Focus’ in, </a:t>
            </a:r>
            <a:r>
              <a:rPr lang="en-US" altLang="en-US" sz="1800" dirty="0" err="1">
                <a:latin typeface="Arial" panose="020B0604020202020204" pitchFamily="34" charset="0"/>
                <a:ea typeface="SimSun" charset="-122"/>
                <a:cs typeface="Arial" panose="020B0604020202020204" pitchFamily="34" charset="0"/>
              </a:rPr>
              <a:t>Ryan,T</a:t>
            </a:r>
            <a:r>
              <a:rPr lang="en-US" altLang="en-US" sz="1800" dirty="0">
                <a:latin typeface="Arial" panose="020B0604020202020204" pitchFamily="34" charset="0"/>
                <a:ea typeface="SimSun" charset="-122"/>
                <a:cs typeface="Arial" panose="020B0604020202020204" pitchFamily="34" charset="0"/>
              </a:rPr>
              <a:t> and Pritchard, J. (</a:t>
            </a:r>
            <a:r>
              <a:rPr lang="en-US" altLang="en-US" sz="1800" dirty="0" err="1">
                <a:latin typeface="Arial" panose="020B0604020202020204" pitchFamily="34" charset="0"/>
                <a:ea typeface="SimSun" charset="-122"/>
                <a:cs typeface="Arial" panose="020B0604020202020204" pitchFamily="34" charset="0"/>
              </a:rPr>
              <a:t>eds</a:t>
            </a:r>
            <a:r>
              <a:rPr lang="en-US" altLang="en-US" sz="1800" dirty="0">
                <a:latin typeface="Arial" panose="020B0604020202020204" pitchFamily="34" charset="0"/>
                <a:ea typeface="SimSun" charset="-122"/>
                <a:cs typeface="Arial" panose="020B0604020202020204" pitchFamily="34" charset="0"/>
              </a:rPr>
              <a:t>) </a:t>
            </a:r>
            <a:r>
              <a:rPr lang="en-US" altLang="en-US" sz="1800" i="1" dirty="0">
                <a:latin typeface="Arial" panose="020B0604020202020204" pitchFamily="34" charset="0"/>
                <a:ea typeface="SimSun" charset="-122"/>
                <a:cs typeface="Arial" panose="020B0604020202020204" pitchFamily="34" charset="0"/>
              </a:rPr>
              <a:t>Good Practice in Adult Mental Health</a:t>
            </a:r>
            <a:r>
              <a:rPr lang="en-US" altLang="en-US" sz="1800" dirty="0">
                <a:latin typeface="Arial" panose="020B0604020202020204" pitchFamily="34" charset="0"/>
                <a:ea typeface="SimSun" charset="-122"/>
                <a:cs typeface="Arial" panose="020B0604020202020204" pitchFamily="34" charset="0"/>
              </a:rPr>
              <a:t>. London: Jessica Kingsley </a:t>
            </a:r>
            <a:r>
              <a:rPr lang="en-US" altLang="en-US" sz="1800" dirty="0" smtClean="0">
                <a:latin typeface="Arial" panose="020B0604020202020204" pitchFamily="34" charset="0"/>
                <a:ea typeface="SimSun" charset="-122"/>
                <a:cs typeface="Arial" panose="020B0604020202020204" pitchFamily="34" charset="0"/>
              </a:rPr>
              <a:t>Publishers.</a:t>
            </a:r>
          </a:p>
          <a:p>
            <a:r>
              <a:rPr lang="en-GB" sz="1800" dirty="0" smtClean="0">
                <a:latin typeface="Arial" panose="020B0604020202020204" pitchFamily="34" charset="0"/>
                <a:cs typeface="Arial" panose="020B0604020202020204" pitchFamily="34" charset="0"/>
              </a:rPr>
              <a:t>Henderson</a:t>
            </a:r>
            <a:r>
              <a:rPr lang="en-GB" sz="1800" dirty="0">
                <a:latin typeface="Arial" panose="020B0604020202020204" pitchFamily="34" charset="0"/>
                <a:cs typeface="Arial" panose="020B0604020202020204" pitchFamily="34" charset="0"/>
              </a:rPr>
              <a:t>, R. &amp; </a:t>
            </a:r>
            <a:r>
              <a:rPr lang="en-GB" sz="1800" dirty="0" err="1">
                <a:latin typeface="Arial" panose="020B0604020202020204" pitchFamily="34" charset="0"/>
                <a:cs typeface="Arial" panose="020B0604020202020204" pitchFamily="34" charset="0"/>
              </a:rPr>
              <a:t>Pochin</a:t>
            </a:r>
            <a:r>
              <a:rPr lang="en-GB" sz="1800" dirty="0">
                <a:latin typeface="Arial" panose="020B0604020202020204" pitchFamily="34" charset="0"/>
                <a:cs typeface="Arial" panose="020B0604020202020204" pitchFamily="34" charset="0"/>
              </a:rPr>
              <a:t>, M. (2001) </a:t>
            </a:r>
            <a:r>
              <a:rPr lang="en-GB" sz="1800" i="1" dirty="0">
                <a:latin typeface="Arial" panose="020B0604020202020204" pitchFamily="34" charset="0"/>
                <a:cs typeface="Arial" panose="020B0604020202020204" pitchFamily="34" charset="0"/>
              </a:rPr>
              <a:t> A Right Result? Advocacy, justice and empowerment. </a:t>
            </a:r>
            <a:r>
              <a:rPr lang="en-GB" sz="1800" dirty="0">
                <a:latin typeface="Arial" panose="020B0604020202020204" pitchFamily="34" charset="0"/>
                <a:cs typeface="Arial" panose="020B0604020202020204" pitchFamily="34" charset="0"/>
              </a:rPr>
              <a:t>Bristol: Polity </a:t>
            </a:r>
            <a:r>
              <a:rPr lang="en-GB" sz="1800" dirty="0" smtClean="0">
                <a:latin typeface="Arial" panose="020B0604020202020204" pitchFamily="34" charset="0"/>
                <a:cs typeface="Arial" panose="020B0604020202020204" pitchFamily="34" charset="0"/>
              </a:rPr>
              <a:t>Press</a:t>
            </a:r>
          </a:p>
          <a:p>
            <a:r>
              <a:rPr lang="en-GB" altLang="en-US" sz="1800" dirty="0">
                <a:latin typeface="Arial" panose="020B0604020202020204" pitchFamily="34" charset="0"/>
                <a:cs typeface="Arial" panose="020B0604020202020204" pitchFamily="34" charset="0"/>
              </a:rPr>
              <a:t>John, A. ( 2007) Presentation to Inclusion Conference in Ceredigion LEA ( 27.09.07</a:t>
            </a:r>
            <a:r>
              <a:rPr lang="en-GB" altLang="en-US"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Mercer, M. ( 2003) </a:t>
            </a:r>
            <a:r>
              <a:rPr lang="en-GB" sz="1800" i="1" dirty="0" smtClean="0">
                <a:latin typeface="Arial" panose="020B0604020202020204" pitchFamily="34" charset="0"/>
                <a:cs typeface="Arial" panose="020B0604020202020204" pitchFamily="34" charset="0"/>
              </a:rPr>
              <a:t>Person </a:t>
            </a:r>
            <a:r>
              <a:rPr lang="en-GB" sz="1800" i="1" dirty="0" err="1" smtClean="0">
                <a:latin typeface="Arial" panose="020B0604020202020204" pitchFamily="34" charset="0"/>
                <a:cs typeface="Arial" panose="020B0604020202020204" pitchFamily="34" charset="0"/>
              </a:rPr>
              <a:t>Centered</a:t>
            </a:r>
            <a:r>
              <a:rPr lang="en-GB" sz="1800" i="1" dirty="0" smtClean="0">
                <a:latin typeface="Arial" panose="020B0604020202020204" pitchFamily="34" charset="0"/>
                <a:cs typeface="Arial" panose="020B0604020202020204" pitchFamily="34" charset="0"/>
              </a:rPr>
              <a:t> Planning. Helping People with Disabilities Achieve Personal Outcomes</a:t>
            </a:r>
            <a:r>
              <a:rPr lang="en-GB" sz="1800" dirty="0" smtClean="0">
                <a:latin typeface="Arial" panose="020B0604020202020204" pitchFamily="34" charset="0"/>
                <a:cs typeface="Arial" panose="020B0604020202020204" pitchFamily="34" charset="0"/>
              </a:rPr>
              <a:t>. Illinois: High Tide Press</a:t>
            </a:r>
          </a:p>
          <a:p>
            <a:r>
              <a:rPr lang="en-GB" sz="1800" dirty="0" err="1" smtClean="0">
                <a:latin typeface="Arial" panose="020B0604020202020204" pitchFamily="34" charset="0"/>
                <a:cs typeface="Arial" panose="020B0604020202020204" pitchFamily="34" charset="0"/>
              </a:rPr>
              <a:t>O’Brien.J</a:t>
            </a:r>
            <a:r>
              <a:rPr lang="en-GB" sz="1800" dirty="0" smtClean="0">
                <a:latin typeface="Arial" panose="020B0604020202020204" pitchFamily="34" charset="0"/>
                <a:cs typeface="Arial" panose="020B0604020202020204" pitchFamily="34" charset="0"/>
              </a:rPr>
              <a:t>. &amp; O’Brien, C.L ( 2000) </a:t>
            </a:r>
            <a:r>
              <a:rPr lang="en-GB" sz="1800" i="1" dirty="0" smtClean="0">
                <a:latin typeface="Arial" panose="020B0604020202020204" pitchFamily="34" charset="0"/>
                <a:cs typeface="Arial" panose="020B0604020202020204" pitchFamily="34" charset="0"/>
              </a:rPr>
              <a:t>A Little Book About Person Centred Planning</a:t>
            </a:r>
            <a:r>
              <a:rPr lang="en-GB" sz="1800" dirty="0" smtClean="0">
                <a:latin typeface="Arial" panose="020B0604020202020204" pitchFamily="34" charset="0"/>
                <a:cs typeface="Arial" panose="020B0604020202020204" pitchFamily="34" charset="0"/>
              </a:rPr>
              <a:t>. Ontario: Inclusion Press</a:t>
            </a:r>
          </a:p>
        </p:txBody>
      </p:sp>
    </p:spTree>
    <p:extLst>
      <p:ext uri="{BB962C8B-B14F-4D97-AF65-F5344CB8AC3E}">
        <p14:creationId xmlns:p14="http://schemas.microsoft.com/office/powerpoint/2010/main" val="1073883927"/>
      </p:ext>
    </p:extLst>
  </p:cSld>
  <p:clrMapOvr>
    <a:masterClrMapping/>
  </p:clrMapOvr>
  <p:timing>
    <p:tnLst>
      <p:par>
        <p:cTn id="1" dur="indefinite" restart="never" nodeType="tmRoot"/>
      </p:par>
    </p:tnLst>
  </p:timing>
</p:sld>
</file>

<file path=ppt/theme/theme1.xml><?xml version="1.0" encoding="utf-8"?>
<a:theme xmlns:a="http://schemas.openxmlformats.org/drawingml/2006/main" name="Urban Pop">
  <a:themeElements>
    <a:clrScheme name="Urban Pop">
      <a:dk1>
        <a:srgbClr val="000000"/>
      </a:dk1>
      <a:lt1>
        <a:srgbClr val="FFFFFF"/>
      </a:lt1>
      <a:dk2>
        <a:srgbClr val="282828"/>
      </a:dk2>
      <a:lt2>
        <a:srgbClr val="D4D4D4"/>
      </a:lt2>
      <a:accent1>
        <a:srgbClr val="86CE24"/>
      </a:accent1>
      <a:accent2>
        <a:srgbClr val="00A2E6"/>
      </a:accent2>
      <a:accent3>
        <a:srgbClr val="FAC810"/>
      </a:accent3>
      <a:accent4>
        <a:srgbClr val="7D8F8C"/>
      </a:accent4>
      <a:accent5>
        <a:srgbClr val="D06B20"/>
      </a:accent5>
      <a:accent6>
        <a:srgbClr val="958B8B"/>
      </a:accent6>
      <a:hlink>
        <a:srgbClr val="FF9900"/>
      </a:hlink>
      <a:folHlink>
        <a:srgbClr val="969696"/>
      </a:folHlink>
    </a:clrScheme>
    <a:fontScheme name="Urban Pop">
      <a:maj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Urban Pop">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2700" cap="flat" cmpd="sng" algn="ctr">
          <a:solidFill>
            <a:schemeClr val="phClr"/>
          </a:solidFill>
          <a:prstDash val="solid"/>
        </a:ln>
        <a:ln w="15875"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0800" dist="38100" dir="5400000" rotWithShape="0">
              <a:srgbClr val="000000">
                <a:alpha val="58000"/>
              </a:srgbClr>
            </a:outerShdw>
          </a:effectLst>
          <a:scene3d>
            <a:camera prst="orthographicFront">
              <a:rot lat="0" lon="0" rev="0"/>
            </a:camera>
            <a:lightRig rig="flat" dir="t"/>
          </a:scene3d>
          <a:sp3d contourW="15875">
            <a:bevelT w="95250" h="127000"/>
            <a:contourClr>
              <a:schemeClr val="phClr">
                <a:shade val="30000"/>
              </a:schemeClr>
            </a:contourClr>
          </a:sp3d>
        </a:effectStyle>
      </a:effectStyleLst>
      <a:bgFillStyleLst>
        <a:solidFill>
          <a:schemeClr val="phClr"/>
        </a:solidFill>
        <a:gradFill rotWithShape="1">
          <a:gsLst>
            <a:gs pos="0">
              <a:schemeClr val="phClr">
                <a:tint val="95000"/>
                <a:shade val="100000"/>
                <a:alpha val="100000"/>
                <a:satMod val="100000"/>
                <a:lumMod val="100000"/>
              </a:schemeClr>
            </a:gs>
            <a:gs pos="9000">
              <a:schemeClr val="phClr">
                <a:tint val="90000"/>
                <a:shade val="100000"/>
                <a:alpha val="100000"/>
                <a:satMod val="100000"/>
                <a:lumMod val="100000"/>
              </a:schemeClr>
            </a:gs>
            <a:gs pos="34000">
              <a:schemeClr val="phClr">
                <a:tint val="83000"/>
                <a:shade val="100000"/>
                <a:alpha val="100000"/>
                <a:satMod val="100000"/>
                <a:lumMod val="100000"/>
              </a:schemeClr>
            </a:gs>
            <a:gs pos="62000">
              <a:schemeClr val="phClr">
                <a:tint val="85000"/>
                <a:shade val="100000"/>
                <a:alpha val="100000"/>
                <a:satMod val="100000"/>
                <a:lumMod val="100000"/>
              </a:schemeClr>
            </a:gs>
            <a:gs pos="90000">
              <a:schemeClr val="phClr">
                <a:tint val="92000"/>
                <a:shade val="100000"/>
                <a:alpha val="100000"/>
                <a:satMod val="100000"/>
                <a:lumMod val="90000"/>
              </a:schemeClr>
            </a:gs>
            <a:gs pos="100000">
              <a:schemeClr val="phClr">
                <a:tint val="85000"/>
                <a:shade val="100000"/>
                <a:alpha val="100000"/>
                <a:satMod val="100000"/>
                <a:lumMod val="100000"/>
              </a:schemeClr>
            </a:gs>
          </a:gsLst>
          <a:lin ang="5400000" scaled="1"/>
        </a:gradFill>
        <a:gradFill rotWithShape="1">
          <a:gsLst>
            <a:gs pos="0">
              <a:schemeClr val="phClr">
                <a:tint val="78000"/>
              </a:schemeClr>
            </a:gs>
            <a:gs pos="100000">
              <a:schemeClr val="phClr">
                <a:tint val="95000"/>
                <a:shade val="98000"/>
                <a:lumMod val="80000"/>
              </a:schemeClr>
            </a:gs>
          </a:gsLst>
          <a:path path="circle">
            <a:fillToRect l="50000" t="100000" r="10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 Pop</Template>
  <TotalTime>445</TotalTime>
  <Words>1581</Words>
  <Application>Microsoft Office PowerPoint</Application>
  <PresentationFormat>On-screen Show (4:3)</PresentationFormat>
  <Paragraphs>156</Paragraphs>
  <Slides>25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SimSun</vt:lpstr>
      <vt:lpstr>Arial</vt:lpstr>
      <vt:lpstr>Gill Sans MT</vt:lpstr>
      <vt:lpstr>Helvetica</vt:lpstr>
      <vt:lpstr>Lucida Sans Unicode</vt:lpstr>
      <vt:lpstr>Wingdings</vt:lpstr>
      <vt:lpstr>Wingdings 2</vt:lpstr>
      <vt:lpstr>Wingdings 3</vt:lpstr>
      <vt:lpstr>ヒラギノ角ゴ ProN W3</vt:lpstr>
      <vt:lpstr>Urban Pop</vt:lpstr>
      <vt:lpstr>SJEU6006/C Person Centred Planning/ Cynllunio Person Ganolog</vt:lpstr>
      <vt:lpstr>Nod y Modiwl / Module Aim</vt:lpstr>
      <vt:lpstr>Deilliant  Dysgu perthnasol Relevant Learning Outcome </vt:lpstr>
      <vt:lpstr>Gorolwg / Overview</vt:lpstr>
      <vt:lpstr>Syniadau / Ideas</vt:lpstr>
      <vt:lpstr>Persbectif Deuol The dual perspective</vt:lpstr>
      <vt:lpstr>Persbectif Deuol The dual perspective</vt:lpstr>
      <vt:lpstr>PowerPoint Presentation</vt:lpstr>
      <vt:lpstr>Model Meddygol Medical Model</vt:lpstr>
      <vt:lpstr>Tasg/ TASK</vt:lpstr>
      <vt:lpstr>Datblygiad eiriolaeth Development of Advocacy</vt:lpstr>
      <vt:lpstr>HANES EIRIOLAETH /  History of Advocacy</vt:lpstr>
      <vt:lpstr>Eiriolaeth- diffiniad 1  Advocacy: Definition 1</vt:lpstr>
      <vt:lpstr>Eiriolaeth- diffiniad 2  Advocacy: Definition 2</vt:lpstr>
      <vt:lpstr>TASG / TASK </vt:lpstr>
      <vt:lpstr>Hunan benderfyniad Self determination</vt:lpstr>
      <vt:lpstr>PowerPoint Presentation</vt:lpstr>
      <vt:lpstr>Y model cymdeithasol o anabledd The social model of disability</vt:lpstr>
      <vt:lpstr>Beth yw’r rhwystrau? What are the barriers?</vt:lpstr>
      <vt:lpstr>Model Cymdeithasol Social Model</vt:lpstr>
      <vt:lpstr>Cynllunio person Ganolog Person centred planning </vt:lpstr>
      <vt:lpstr>Cynllunio person Ganolog Person centred planning </vt:lpstr>
      <vt:lpstr>Cynllunio person Ganolog Person centred planning</vt:lpstr>
      <vt:lpstr>Cynllunio person Ganolog Person centred planning</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Lynwen Roberts</cp:lastModifiedBy>
  <cp:revision>47</cp:revision>
  <dcterms:created xsi:type="dcterms:W3CDTF">2014-08-18T08:44:16Z</dcterms:created>
  <dcterms:modified xsi:type="dcterms:W3CDTF">2018-09-11T11:15:03Z</dcterms:modified>
</cp:coreProperties>
</file>