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364" r:id="rId2"/>
    <p:sldId id="380" r:id="rId3"/>
    <p:sldId id="365" r:id="rId4"/>
    <p:sldId id="394" r:id="rId5"/>
    <p:sldId id="395" r:id="rId6"/>
    <p:sldId id="396" r:id="rId7"/>
    <p:sldId id="397" r:id="rId8"/>
    <p:sldId id="398" r:id="rId9"/>
    <p:sldId id="399" r:id="rId10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190558-5A88-49E7-98B1-ACEF864E3F6A}" v="16" dt="2025-10-04T14:54:00.4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624" autoAdjust="0"/>
    <p:restoredTop sz="94576" autoAdjust="0"/>
  </p:normalViewPr>
  <p:slideViewPr>
    <p:cSldViewPr showGuides="1">
      <p:cViewPr>
        <p:scale>
          <a:sx n="122" d="100"/>
          <a:sy n="122" d="100"/>
        </p:scale>
        <p:origin x="608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8043C65-EFF3-82CE-4D33-6FC1624409D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BC5810D-D4D1-320F-DBF3-2D3C8239316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F1989B31-6A7B-424F-F767-1A6473F1A0B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B5E97BF8-8D30-DB47-5733-9327219DC53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6EDB964-F999-5547-8F4F-66A7F66C50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4074264-02F7-081D-0EC2-505D158B80A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0F8ECCC-FCD2-82A7-0313-6B6B6832A63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B54A1FBC-01FB-F2B1-317F-82B1601D2E5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2FAFE73B-CD17-F824-4D1A-00241F1E6C6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1C1E20C0-3A37-7291-CB83-2ECB2C2445E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0695C8BE-B775-4A8F-C42F-87178B3128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66888797-FB20-2040-BB2E-625F33C623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F4F14-D76B-861F-2CF0-EF6852C425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F881F-D72F-5447-8A1A-F66B7ADB03E6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78880-2405-A01A-A73C-456C66EDD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E0FF4-0C4C-A807-2E57-4602F10FA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F7FC8-BE19-7B4F-B776-597DDBC567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5009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C1FBD-706A-5295-FB0A-F2E1DE9CD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0D0BF-B7A4-0946-BB41-002EC0E885C4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E38D6-B41E-953E-C70E-B4A00A5F8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C71D0-5FB6-EF6E-3F9C-09400749D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1A889-9CC5-D140-8BF1-56AB827C5F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1709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538A5-91F6-064C-F364-837708A1C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32A98-8AF9-1440-AFF1-5A804F0C8F47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2D553BC-BF13-2502-A2F3-9CAF508608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C1711-5CC2-264A-9246-DC68D1CAC9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492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4CB476C-6FA3-015D-119A-D8778BD9E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1619B-2D6F-A149-872F-F3DB6EEFDEB6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F9810-D005-43FB-DB2B-AFFF408008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BB2EF-DB8B-2C49-BA57-A5ADC4E4FB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998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49D09A-B9AF-A822-27DE-43DE01C01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CB23A-A728-4B4E-A81D-25690DD3D788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15895CD-CDDB-E986-6BFB-7F0928AEB9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7E767-756B-3442-A814-255DA3A05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1760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086A5BA-8ECF-4362-E8E9-B3245AF8F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08727-8344-8B4F-8EEC-2DB1231409AC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ED5F7EB-842F-A5D2-A7EB-C37B09953E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CD4D1-CB14-C64D-B8EA-2F667C6C26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499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C74E58C-22B3-9C65-2A86-29F171CE8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B1DF8-BA4C-C148-9F7E-39B961F5260E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8D3E689-68C4-3212-BB1A-C9C7843AAB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59C2B-2A32-0C41-A581-D9850AA645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284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8D8B22-BEB8-0245-E58D-6272FEB7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22F59-A550-9A48-BBC4-116F572C442C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AA4F-0014-73E7-946F-DAD2A9721D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2C65A-A008-D04C-BCE9-5D6D5427D7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7599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984B16-D1A1-BF5F-E9CA-2CEACE2C4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2E187-9929-A046-AD0F-37A324F2EC73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1D23D-8875-526D-9CFD-9762C0659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FF6D2-D096-F54E-AE2F-E266D345F9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134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E8703-8DAC-07D0-3243-50B4CD782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27B67-172B-EC4C-8CF6-F086B1A6C9F2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0CA56CC-2FCE-B7DA-8C4C-2A368E2942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F3923-B5DE-6147-9F3D-83CAB66C7F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4019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3A7A2-4150-ED1C-E208-F2B0927F0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05EFC-0FB1-9648-829C-DFCC5A367BAA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71F66FA-E13E-3A53-9003-303D3F31E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F10E5-FE94-D943-911B-1929CD080F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5412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79354EE-9BCD-DC81-79C2-F3AE2F6FA50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646EF0C-31EF-BBE9-A81D-A3F13333266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9AAC4-F34C-176D-49C2-265EFB8D08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ECBAB1-7E44-404F-A949-8608AC03F287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D487B-9568-A07C-EE43-7712468BFB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54B492-48E3-934E-A869-0AD42C92BC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8" r:id="rId1"/>
    <p:sldLayoutId id="2147484169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12EB2-E4F6-3D59-BE80-B31481BB28F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03/11/2025</a:t>
            </a:fld>
            <a:endParaRPr lang="en-GB" altLang="en-US" dirty="0"/>
          </a:p>
        </p:txBody>
      </p:sp>
      <p:sp>
        <p:nvSpPr>
          <p:cNvPr id="16388" name="Slide Number Placeholder 4">
            <a:extLst>
              <a:ext uri="{FF2B5EF4-FFF2-40B4-BE49-F238E27FC236}">
                <a16:creationId xmlns:a16="http://schemas.microsoft.com/office/drawing/2014/main" id="{C342A184-DFE2-F5E6-0CBB-6455C2C6EA3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EC250F8-4FF9-5342-89B8-2726CFD09EE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6389" name="Content Placeholder 2">
            <a:extLst>
              <a:ext uri="{FF2B5EF4-FFF2-40B4-BE49-F238E27FC236}">
                <a16:creationId xmlns:a16="http://schemas.microsoft.com/office/drawing/2014/main" id="{35AB624D-253E-188F-5774-3C759B88B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06476"/>
            <a:ext cx="8229600" cy="4510088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u="sng" dirty="0"/>
              <a:t>Module Title</a:t>
            </a:r>
            <a:r>
              <a:rPr lang="en-GB" altLang="en-US" sz="2800" dirty="0"/>
              <a:t>: </a:t>
            </a:r>
            <a:r>
              <a:rPr lang="en-GB" altLang="en-US" sz="2800" b="1" i="1" dirty="0"/>
              <a:t>Professional Career Development within H&amp;SC</a:t>
            </a:r>
          </a:p>
          <a:p>
            <a:r>
              <a:rPr lang="en-GB" altLang="en-US" sz="2800" u="sng" dirty="0"/>
              <a:t>Module Number</a:t>
            </a:r>
            <a:r>
              <a:rPr lang="en-GB" altLang="en-US" sz="2800" dirty="0"/>
              <a:t>: </a:t>
            </a:r>
            <a:r>
              <a:rPr lang="en-GB" altLang="en-US" sz="2800" b="1" i="1" dirty="0"/>
              <a:t>LCHS 4009 (LON)</a:t>
            </a:r>
          </a:p>
          <a:p>
            <a:r>
              <a:rPr lang="en-GB" altLang="en-US" sz="2800" u="sng" dirty="0"/>
              <a:t>Assignment No</a:t>
            </a:r>
            <a:r>
              <a:rPr lang="en-GB" altLang="en-US" sz="2800" b="1" i="1" dirty="0"/>
              <a:t>:     ASSIGNMENT 1</a:t>
            </a:r>
          </a:p>
          <a:p>
            <a:r>
              <a:rPr lang="en-GB" altLang="en-US" sz="2800" u="sng" dirty="0"/>
              <a:t>Your Name</a:t>
            </a:r>
            <a:r>
              <a:rPr lang="en-GB" altLang="en-US" sz="2800" b="1" i="1" dirty="0"/>
              <a:t>: Oleksandra Malakhova</a:t>
            </a:r>
          </a:p>
          <a:p>
            <a:r>
              <a:rPr lang="en-GB" altLang="en-US" sz="2800" u="sng" dirty="0"/>
              <a:t>Your Tutor’s Name</a:t>
            </a:r>
            <a:r>
              <a:rPr lang="en-GB" altLang="en-US" sz="2800" b="1" i="1" dirty="0"/>
              <a:t>: Odette Jack</a:t>
            </a:r>
          </a:p>
          <a:p>
            <a:r>
              <a:rPr lang="en-GB" altLang="en-US" sz="2800" dirty="0"/>
              <a:t>Student Number: </a:t>
            </a:r>
            <a:r>
              <a:rPr lang="en-GB" altLang="en-US" sz="2800" b="1" i="1" dirty="0"/>
              <a:t>2429112</a:t>
            </a:r>
            <a:endParaRPr lang="en-GB" alt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712E805E-C8E9-35F2-E4EE-602928983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en-GB" altLang="en-US" b="1" i="1" dirty="0">
                <a:solidFill>
                  <a:srgbClr val="FF0000"/>
                </a:solidFill>
              </a:rPr>
              <a:t> </a:t>
            </a:r>
            <a:r>
              <a:rPr lang="en-GB" altLang="en-US" b="1" dirty="0"/>
              <a:t>Presentation Objectives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97DAD4B-67FC-6253-C1C0-4486671C3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896543"/>
          </a:xfrm>
        </p:spPr>
        <p:txBody>
          <a:bodyPr/>
          <a:lstStyle/>
          <a:p>
            <a:r>
              <a:rPr lang="en-GB" altLang="en-US" dirty="0"/>
              <a:t>Introduce myself</a:t>
            </a:r>
          </a:p>
          <a:p>
            <a:r>
              <a:rPr lang="en-GB" dirty="0"/>
              <a:t>Explain SWOT analysis</a:t>
            </a:r>
          </a:p>
          <a:p>
            <a:r>
              <a:rPr lang="en-GB" dirty="0"/>
              <a:t>Present my own strengths, weaknesses, opportunities and threats</a:t>
            </a:r>
          </a:p>
          <a:p>
            <a:r>
              <a:rPr lang="en-GB" dirty="0"/>
              <a:t>To show how SWOT helps my personal and professional development </a:t>
            </a:r>
          </a:p>
          <a:p>
            <a:r>
              <a:rPr lang="en-GB" dirty="0"/>
              <a:t>To explain how I can use my strengths to improve weaknesses and use opportunities </a:t>
            </a:r>
          </a:p>
          <a:p>
            <a:endParaRPr lang="en-GB" dirty="0"/>
          </a:p>
          <a:p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CF357-4675-312B-9DFB-EEECC79CC24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17413" name="Slide Number Placeholder 4">
            <a:extLst>
              <a:ext uri="{FF2B5EF4-FFF2-40B4-BE49-F238E27FC236}">
                <a16:creationId xmlns:a16="http://schemas.microsoft.com/office/drawing/2014/main" id="{B29AF55F-9AC6-AF0F-A1EE-D2FFBC7F996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5299BF-4DF3-7940-BB7E-4B4793A2163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 i="1" dirty="0"/>
              <a:t>Introduction</a:t>
            </a:r>
            <a:endParaRPr lang="en-US" altLang="en-US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050" y="1052514"/>
            <a:ext cx="8229600" cy="4464718"/>
          </a:xfrm>
        </p:spPr>
        <p:txBody>
          <a:bodyPr/>
          <a:lstStyle/>
          <a:p>
            <a:pPr>
              <a:defRPr/>
            </a:pPr>
            <a:r>
              <a:rPr lang="en-GB" dirty="0"/>
              <a:t>My name is Oleksandra </a:t>
            </a:r>
          </a:p>
          <a:p>
            <a:pPr>
              <a:defRPr/>
            </a:pPr>
            <a:r>
              <a:rPr lang="en-GB" dirty="0"/>
              <a:t>I graduated in dentistry in Ukraine </a:t>
            </a:r>
          </a:p>
          <a:p>
            <a:pPr>
              <a:defRPr/>
            </a:pPr>
            <a:r>
              <a:rPr lang="en-GB" dirty="0"/>
              <a:t>After moving to the UK I decided to change my career path </a:t>
            </a:r>
          </a:p>
          <a:p>
            <a:pPr>
              <a:defRPr/>
            </a:pPr>
            <a:r>
              <a:rPr lang="en-GB" dirty="0"/>
              <a:t>I am now studying Health and Social Care </a:t>
            </a:r>
          </a:p>
          <a:p>
            <a:pPr>
              <a:defRPr/>
            </a:pPr>
            <a:r>
              <a:rPr lang="en-GB" dirty="0"/>
              <a:t>In the future I want to work as a paramedic</a:t>
            </a:r>
          </a:p>
          <a:p>
            <a:pPr>
              <a:defRPr/>
            </a:pPr>
            <a:r>
              <a:rPr lang="en-GB" dirty="0"/>
              <a:t>This presentation helps me reflect on my personal and professional development </a:t>
            </a:r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04663" y="-171400"/>
            <a:ext cx="7488832" cy="1872207"/>
          </a:xfrm>
        </p:spPr>
        <p:txBody>
          <a:bodyPr/>
          <a:lstStyle/>
          <a:p>
            <a:r>
              <a:rPr lang="en-GB" sz="2800" b="1" dirty="0"/>
              <a:t>What is a SWOT Analysis?</a:t>
            </a:r>
            <a:endParaRPr lang="en-GB" altLang="en-US" sz="28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0786" y="2376652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03/11/2025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65B4F0-D5EB-9FDF-E985-035B4A366B4C}"/>
              </a:ext>
            </a:extLst>
          </p:cNvPr>
          <p:cNvSpPr txBox="1"/>
          <p:nvPr/>
        </p:nvSpPr>
        <p:spPr>
          <a:xfrm>
            <a:off x="426368" y="1369303"/>
            <a:ext cx="82912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0" i="0" u="none" strike="noStrike" dirty="0">
                <a:solidFill>
                  <a:srgbClr val="2A2A2A"/>
                </a:solidFill>
                <a:effectLst/>
                <a:latin typeface="Open Sans" panose="020B0606030504020204" pitchFamily="34" charset="0"/>
              </a:rPr>
              <a:t>A SWOT analysis - or looking at Strengths, Weaknesses, Opportunities and Threats - is a simple but useful structure for examining any situation or event. It can be used both on a personal level, and on a business level.</a:t>
            </a:r>
          </a:p>
          <a:p>
            <a:r>
              <a:rPr lang="en-GB" sz="2400" b="0" i="0" u="none" strike="noStrike" dirty="0">
                <a:solidFill>
                  <a:srgbClr val="2A2A2A"/>
                </a:solidFill>
                <a:effectLst/>
                <a:latin typeface="Open Sans" panose="020B0606030504020204" pitchFamily="34" charset="0"/>
              </a:rPr>
              <a:t>        </a:t>
            </a:r>
            <a:r>
              <a:rPr lang="en-GB" sz="2400" dirty="0">
                <a:solidFill>
                  <a:srgbClr val="2A2A2A"/>
                </a:solidFill>
                <a:latin typeface="Open Sans" panose="020B0606030504020204" pitchFamily="34" charset="0"/>
              </a:rPr>
              <a:t>                                                           </a:t>
            </a:r>
            <a:r>
              <a:rPr lang="en-GB" sz="2000" b="1" dirty="0">
                <a:solidFill>
                  <a:srgbClr val="2A2A2A"/>
                </a:solidFill>
                <a:latin typeface="Open Sans" panose="020B0606030504020204" pitchFamily="34" charset="0"/>
              </a:rPr>
              <a:t>(</a:t>
            </a:r>
            <a:r>
              <a:rPr lang="en-GB" sz="2000" b="1" dirty="0" err="1">
                <a:solidFill>
                  <a:srgbClr val="2A2A2A"/>
                </a:solidFill>
                <a:latin typeface="Open Sans" panose="020B0606030504020204" pitchFamily="34" charset="0"/>
              </a:rPr>
              <a:t>SkillsYouNeed</a:t>
            </a:r>
            <a:r>
              <a:rPr lang="en-GB" sz="2000" b="1" dirty="0">
                <a:solidFill>
                  <a:srgbClr val="2A2A2A"/>
                </a:solidFill>
                <a:latin typeface="Open Sans" panose="020B0606030504020204" pitchFamily="34" charset="0"/>
              </a:rPr>
              <a:t>, 2024).</a:t>
            </a:r>
            <a:endParaRPr lang="ru-RU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177004-4A96-268D-77E8-101DDEA1DAD0}"/>
              </a:ext>
            </a:extLst>
          </p:cNvPr>
          <p:cNvSpPr txBox="1"/>
          <p:nvPr/>
        </p:nvSpPr>
        <p:spPr>
          <a:xfrm>
            <a:off x="107505" y="3140968"/>
            <a:ext cx="85792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Why it is important</a:t>
            </a:r>
            <a:r>
              <a:rPr lang="en-GB" sz="2800" dirty="0"/>
              <a:t>: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 </a:t>
            </a:r>
            <a:r>
              <a:rPr lang="en-GB" sz="2400" dirty="0">
                <a:latin typeface="+mn-lt"/>
              </a:rPr>
              <a:t>Helps me understand myself better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n-lt"/>
              </a:rPr>
              <a:t> Shows what I need to improve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n-lt"/>
              </a:rPr>
              <a:t> Supports planning for future goals and career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n-lt"/>
              </a:rPr>
              <a:t> Used in both education and professional practice </a:t>
            </a:r>
            <a:br>
              <a:rPr lang="en-GB" sz="2400" dirty="0"/>
            </a:br>
            <a:endParaRPr lang="ru-RU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03/11/2025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012"/>
            <a:ext cx="8229600" cy="644651"/>
          </a:xfrm>
        </p:spPr>
        <p:txBody>
          <a:bodyPr/>
          <a:lstStyle/>
          <a:p>
            <a:r>
              <a:rPr lang="en-GB" sz="2800" b="1" dirty="0"/>
              <a:t>Strengths, Weaknesses, Opportunities, and Threats</a:t>
            </a:r>
            <a:endParaRPr lang="en-GB" sz="9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796636" y="3380994"/>
            <a:ext cx="7419248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250825" y="1412780"/>
            <a:ext cx="4084409" cy="186931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sz="2000" b="1" dirty="0"/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Hardworking and responsible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Open to learning new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Good communication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Work well in a team and support others  </a:t>
            </a:r>
            <a:br>
              <a:rPr lang="en-GB" b="1" dirty="0"/>
            </a:br>
            <a:r>
              <a:rPr lang="en-GB" b="1" dirty="0"/>
              <a:t> </a:t>
            </a:r>
            <a:br>
              <a:rPr lang="en-GB" b="1" dirty="0"/>
            </a:br>
            <a:endParaRPr lang="en-GB" sz="105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4808767" y="1412780"/>
            <a:ext cx="3935183" cy="1851490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000" b="1" dirty="0"/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Lose motivation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Need to improve my English professional language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Lack of experience in the 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250831" y="3497463"/>
            <a:ext cx="4084403" cy="2019761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000" b="1" dirty="0"/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Studying H&amp;SC in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Access to English courses and healthcare training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Career and volunteering opportunities in the NHS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4808767" y="3477005"/>
            <a:ext cx="3935182" cy="2040222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000" b="1" dirty="0"/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Language barrier when communicating with patients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Strong competition for paramedic jobs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Adapting to a new culture and healthcare system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4572000" y="1869621"/>
            <a:ext cx="0" cy="3058393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88640"/>
            <a:ext cx="8435975" cy="3096344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Using my strengths to overcome weaknesses</a:t>
            </a:r>
            <a:r>
              <a:rPr lang="en-GB" dirty="0"/>
              <a:t>:</a:t>
            </a:r>
          </a:p>
          <a:p>
            <a:r>
              <a:rPr lang="en-GB" sz="2000" dirty="0"/>
              <a:t>My hardworking attitude helps me stay focused and continue learning when I lose motivation</a:t>
            </a:r>
          </a:p>
          <a:p>
            <a:r>
              <a:rPr lang="en-GB" sz="2000" dirty="0"/>
              <a:t>My good communication skills help me practise English and gain confidence </a:t>
            </a:r>
          </a:p>
          <a:p>
            <a:r>
              <a:rPr lang="en-GB" sz="2000" dirty="0"/>
              <a:t>My teamwork ability helps me learn from others and get more practical experience </a:t>
            </a:r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AA5B4D-39FD-51F2-33F5-3E1CEC7EC32D}"/>
              </a:ext>
            </a:extLst>
          </p:cNvPr>
          <p:cNvSpPr txBox="1"/>
          <p:nvPr/>
        </p:nvSpPr>
        <p:spPr>
          <a:xfrm>
            <a:off x="250825" y="2780928"/>
            <a:ext cx="8497639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+mn-lt"/>
              </a:rPr>
              <a:t> Using</a:t>
            </a:r>
            <a:r>
              <a:rPr lang="en-GB" sz="2800" dirty="0"/>
              <a:t> </a:t>
            </a:r>
            <a:r>
              <a:rPr lang="en-GB" sz="2800" b="1" dirty="0"/>
              <a:t>my strength to minimise threats: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My motivation and responsibility help me face competition and stay positive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My friendly nature helps me adapt to a new culture and healthcare system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Working in teams gives me support when I face challenges or stress</a:t>
            </a:r>
          </a:p>
          <a:p>
            <a:endParaRPr lang="en-GB" sz="2000" dirty="0">
              <a:latin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603448"/>
            <a:ext cx="8229600" cy="3744416"/>
          </a:xfrm>
        </p:spPr>
        <p:txBody>
          <a:bodyPr/>
          <a:lstStyle/>
          <a:p>
            <a:r>
              <a:rPr lang="en-GB" sz="2400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0"/>
            <a:ext cx="8856984" cy="5661248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    Main </a:t>
            </a:r>
            <a:r>
              <a:rPr lang="en-GB" sz="2400" b="1" dirty="0" err="1"/>
              <a:t>Opportinities</a:t>
            </a:r>
            <a:r>
              <a:rPr lang="en-GB" sz="2400" b="1" dirty="0"/>
              <a:t>:</a:t>
            </a:r>
          </a:p>
          <a:p>
            <a:r>
              <a:rPr lang="en-GB" sz="2400" dirty="0"/>
              <a:t>Studying Health and Social Care in the UK gives me knowledge and practical skills</a:t>
            </a:r>
          </a:p>
          <a:p>
            <a:r>
              <a:rPr lang="en-GB" sz="2400" dirty="0"/>
              <a:t>There are English and professional training courses to support my communication and career goals </a:t>
            </a:r>
          </a:p>
          <a:p>
            <a:r>
              <a:rPr lang="en-GB" sz="2400" dirty="0"/>
              <a:t>Volunteering and placement opportunities help me gain real work experience</a:t>
            </a:r>
            <a:br>
              <a:rPr lang="en-GB" sz="2400" dirty="0"/>
            </a:br>
            <a:r>
              <a:rPr lang="en-GB" sz="2400" b="1" dirty="0"/>
              <a:t>How I can use them:</a:t>
            </a:r>
          </a:p>
          <a:p>
            <a:r>
              <a:rPr lang="en-GB" sz="2400" dirty="0"/>
              <a:t>Use my hardworking and positive attitude to make the most of my studies </a:t>
            </a:r>
          </a:p>
          <a:p>
            <a:r>
              <a:rPr lang="en-GB" sz="2400" dirty="0"/>
              <a:t>Take part in training and workshops to prepare for a paramedic role</a:t>
            </a:r>
          </a:p>
          <a:p>
            <a:r>
              <a:rPr lang="en-GB" sz="2400" dirty="0"/>
              <a:t>Use teamwork skills to connect with colleagues and learn from them </a:t>
            </a:r>
            <a:br>
              <a:rPr lang="en-GB" sz="2400" dirty="0"/>
            </a:b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0"/>
            <a:ext cx="6172200" cy="836712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altLang="en-US" b="1" dirty="0"/>
              <a:t>Conclusion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836712"/>
            <a:ext cx="7992888" cy="4608512"/>
          </a:xfrm>
        </p:spPr>
        <p:txBody>
          <a:bodyPr/>
          <a:lstStyle/>
          <a:p>
            <a:r>
              <a:rPr lang="en-GB" altLang="en-US" sz="2400" dirty="0"/>
              <a:t>Doing my personal SWOT analysis helped me understand myself better </a:t>
            </a:r>
          </a:p>
          <a:p>
            <a:r>
              <a:rPr lang="en-GB" altLang="en-US" sz="2400" dirty="0"/>
              <a:t>I recognised my main strengths, </a:t>
            </a:r>
            <a:r>
              <a:rPr lang="en-GB" altLang="en-US" sz="2400" dirty="0" err="1"/>
              <a:t>weaknesses,opportunities</a:t>
            </a:r>
            <a:r>
              <a:rPr lang="en-GB" altLang="en-US" sz="2400" dirty="0"/>
              <a:t> and threats</a:t>
            </a:r>
          </a:p>
          <a:p>
            <a:r>
              <a:rPr lang="en-GB" altLang="en-US" sz="2400" dirty="0"/>
              <a:t>Studying Health and Social Care helped me realise that the paramedic career suits my skills and personality</a:t>
            </a:r>
          </a:p>
          <a:p>
            <a:r>
              <a:rPr lang="en-GB" altLang="en-US" sz="2400" dirty="0"/>
              <a:t>The NHS Careers website shows that paramedics need strong </a:t>
            </a:r>
            <a:r>
              <a:rPr lang="en-GB" altLang="en-US" sz="2400" dirty="0" err="1"/>
              <a:t>communication,teamwork,and</a:t>
            </a:r>
            <a:r>
              <a:rPr lang="en-GB" altLang="en-US" sz="2400" dirty="0"/>
              <a:t> decision-making skills.                                </a:t>
            </a:r>
            <a:r>
              <a:rPr lang="en-GB" altLang="en-US" sz="2400" b="1" dirty="0"/>
              <a:t>(Health Careers NHS, 2023).</a:t>
            </a:r>
          </a:p>
          <a:p>
            <a:r>
              <a:rPr lang="en-GB" altLang="en-US" sz="2400" dirty="0"/>
              <a:t>My goal is to keep developing my skills and become a professional paramedic in the UK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03/11/2025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417639"/>
            <a:ext cx="7931224" cy="3739554"/>
          </a:xfrm>
        </p:spPr>
        <p:txBody>
          <a:bodyPr/>
          <a:lstStyle/>
          <a:p>
            <a:r>
              <a:rPr lang="en-GB" altLang="en-US" sz="2000" dirty="0" err="1"/>
              <a:t>SkillsYouNeed</a:t>
            </a:r>
            <a:r>
              <a:rPr lang="en-GB" altLang="en-US" sz="2000" dirty="0"/>
              <a:t>. (2024) </a:t>
            </a:r>
            <a:r>
              <a:rPr lang="en-GB" altLang="en-US" sz="2000" i="1" dirty="0"/>
              <a:t>Personal SWOT Analysis</a:t>
            </a:r>
            <a:r>
              <a:rPr lang="en-GB" altLang="en-US" sz="2000" dirty="0"/>
              <a:t>. </a:t>
            </a:r>
            <a:r>
              <a:rPr lang="en-GB" altLang="en-US" sz="2000" dirty="0" err="1"/>
              <a:t>Avalible</a:t>
            </a:r>
            <a:r>
              <a:rPr lang="en-GB" altLang="en-US" sz="2000" dirty="0"/>
              <a:t> at:</a:t>
            </a:r>
            <a:r>
              <a:rPr lang="en-GB" sz="2000" dirty="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 </a:t>
            </a:r>
            <a:r>
              <a:rPr lang="en-GB" sz="2000" dirty="0">
                <a:solidFill>
                  <a:srgbClr val="52ADF7"/>
                </a:solidFill>
                <a:effectLst/>
                <a:latin typeface="Helvetica Neue" panose="02000503000000020004" pitchFamily="2" charset="0"/>
              </a:rPr>
              <a:t>https://</a:t>
            </a:r>
            <a:r>
              <a:rPr lang="en-GB" sz="2000" dirty="0" err="1">
                <a:solidFill>
                  <a:srgbClr val="52ADF7"/>
                </a:solidFill>
                <a:effectLst/>
                <a:latin typeface="Helvetica Neue" panose="02000503000000020004" pitchFamily="2" charset="0"/>
              </a:rPr>
              <a:t>www.skillsyouneed.com</a:t>
            </a:r>
            <a:r>
              <a:rPr lang="en-GB" sz="2000" dirty="0">
                <a:solidFill>
                  <a:srgbClr val="52ADF7"/>
                </a:solidFill>
                <a:effectLst/>
                <a:latin typeface="Helvetica Neue" panose="02000503000000020004" pitchFamily="2" charset="0"/>
              </a:rPr>
              <a:t>/</a:t>
            </a:r>
            <a:r>
              <a:rPr lang="en-GB" sz="2000" dirty="0" err="1">
                <a:effectLst/>
                <a:latin typeface="Helvetica Neue" panose="02000503000000020004" pitchFamily="2" charset="0"/>
              </a:rPr>
              <a:t>ps</a:t>
            </a:r>
            <a:r>
              <a:rPr lang="en-GB" sz="2000" dirty="0">
                <a:effectLst/>
                <a:latin typeface="Helvetica Neue" panose="02000503000000020004" pitchFamily="2" charset="0"/>
              </a:rPr>
              <a:t>/personal-swot-</a:t>
            </a:r>
            <a:r>
              <a:rPr lang="en-GB" sz="2000" dirty="0" err="1">
                <a:effectLst/>
                <a:latin typeface="Helvetica Neue" panose="02000503000000020004" pitchFamily="2" charset="0"/>
              </a:rPr>
              <a:t>analysis.htmlr</a:t>
            </a:r>
            <a:r>
              <a:rPr lang="en-GB" sz="2000" dirty="0">
                <a:effectLst/>
                <a:latin typeface="Helvetica Neue" panose="02000503000000020004" pitchFamily="2" charset="0"/>
              </a:rPr>
              <a:t> (Accessed: 3 November 2025). </a:t>
            </a:r>
          </a:p>
          <a:p>
            <a:endParaRPr lang="en-GB" sz="2000" dirty="0">
              <a:latin typeface="Helvetica Neue" panose="02000503000000020004" pitchFamily="2" charset="0"/>
            </a:endParaRPr>
          </a:p>
          <a:p>
            <a:r>
              <a:rPr lang="en-GB" sz="2000" dirty="0">
                <a:effectLst/>
                <a:latin typeface="Helvetica Neue" panose="02000503000000020004" pitchFamily="2" charset="0"/>
              </a:rPr>
              <a:t>Health Careers NHS. (2023</a:t>
            </a:r>
            <a:r>
              <a:rPr lang="en-GB" sz="2000" i="1" dirty="0">
                <a:effectLst/>
                <a:latin typeface="Helvetica Neue" panose="02000503000000020004" pitchFamily="2" charset="0"/>
              </a:rPr>
              <a:t>) How to become a </a:t>
            </a:r>
            <a:r>
              <a:rPr lang="en-GB" sz="2000" i="1" dirty="0" err="1">
                <a:effectLst/>
                <a:latin typeface="Helvetica Neue" panose="02000503000000020004" pitchFamily="2" charset="0"/>
              </a:rPr>
              <a:t>Paramedic</a:t>
            </a:r>
            <a:r>
              <a:rPr lang="en-GB" sz="2000" dirty="0" err="1">
                <a:effectLst/>
                <a:latin typeface="Helvetica Neue" panose="02000503000000020004" pitchFamily="2" charset="0"/>
              </a:rPr>
              <a:t>.Avalible</a:t>
            </a:r>
            <a:r>
              <a:rPr lang="en-GB" sz="2000" dirty="0">
                <a:effectLst/>
                <a:latin typeface="Helvetica Neue" panose="02000503000000020004" pitchFamily="2" charset="0"/>
              </a:rPr>
              <a:t> at: https:// </a:t>
            </a:r>
            <a:r>
              <a:rPr lang="en-GB" sz="2000" dirty="0" err="1">
                <a:effectLst/>
                <a:latin typeface="Helvetica Neue" panose="02000503000000020004" pitchFamily="2" charset="0"/>
              </a:rPr>
              <a:t>www.healthcareers.nhs.uk</a:t>
            </a:r>
            <a:r>
              <a:rPr lang="en-GB" sz="2000" dirty="0">
                <a:effectLst/>
                <a:latin typeface="Helvetica Neue" panose="02000503000000020004" pitchFamily="2" charset="0"/>
              </a:rPr>
              <a:t>/» (Accessed: 3 November 2025).</a:t>
            </a:r>
          </a:p>
          <a:p>
            <a:endParaRPr lang="en-GB" sz="2000" dirty="0">
              <a:effectLst/>
              <a:latin typeface="Helvetica Neue" panose="02000503000000020004" pitchFamily="2" charset="0"/>
            </a:endParaRPr>
          </a:p>
          <a:p>
            <a:pPr marL="0" indent="0" algn="ctr">
              <a:buNone/>
            </a:pP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03/11/2025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1866</TotalTime>
  <Words>654</Words>
  <Application>Microsoft Macintosh PowerPoint</Application>
  <PresentationFormat>Экран (4:3)</PresentationFormat>
  <Paragraphs>91</Paragraphs>
  <Slides>9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9</vt:i4>
      </vt:variant>
    </vt:vector>
  </HeadingPairs>
  <TitlesOfParts>
    <vt:vector size="15" baseType="lpstr">
      <vt:lpstr>Arial</vt:lpstr>
      <vt:lpstr>Helvetica Neue</vt:lpstr>
      <vt:lpstr>Myriad Pro</vt:lpstr>
      <vt:lpstr>Open Sans</vt:lpstr>
      <vt:lpstr>Verdana</vt:lpstr>
      <vt:lpstr>20140311PresentationUWTSDTemplate</vt:lpstr>
      <vt:lpstr>Презентация PowerPoint</vt:lpstr>
      <vt:lpstr> Presentation Objectives</vt:lpstr>
      <vt:lpstr>Introduction</vt:lpstr>
      <vt:lpstr>What is a SWOT Analysis?</vt:lpstr>
      <vt:lpstr>Strengths, Weaknesses, Opportunities, and Threats</vt:lpstr>
      <vt:lpstr>Презентация PowerPoint</vt:lpstr>
      <vt:lpstr> </vt:lpstr>
      <vt:lpstr> Conclusion</vt:lpstr>
      <vt:lpstr>References List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sasha.id.13@icloud.com</cp:lastModifiedBy>
  <cp:revision>118</cp:revision>
  <cp:lastPrinted>1601-01-01T00:00:00Z</cp:lastPrinted>
  <dcterms:created xsi:type="dcterms:W3CDTF">2002-10-07T19:43:58Z</dcterms:created>
  <dcterms:modified xsi:type="dcterms:W3CDTF">2025-11-03T21:46:21Z</dcterms:modified>
</cp:coreProperties>
</file>