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8"/>
  </p:notesMasterIdLst>
  <p:handoutMasterIdLst>
    <p:handoutMasterId r:id="rId49"/>
  </p:handoutMasterIdLst>
  <p:sldIdLst>
    <p:sldId id="908" r:id="rId2"/>
    <p:sldId id="909" r:id="rId3"/>
    <p:sldId id="910" r:id="rId4"/>
    <p:sldId id="911" r:id="rId5"/>
    <p:sldId id="912" r:id="rId6"/>
    <p:sldId id="913" r:id="rId7"/>
    <p:sldId id="914" r:id="rId8"/>
    <p:sldId id="915" r:id="rId9"/>
    <p:sldId id="916" r:id="rId10"/>
    <p:sldId id="917" r:id="rId11"/>
    <p:sldId id="918" r:id="rId12"/>
    <p:sldId id="919" r:id="rId13"/>
    <p:sldId id="920" r:id="rId14"/>
    <p:sldId id="921" r:id="rId15"/>
    <p:sldId id="922" r:id="rId16"/>
    <p:sldId id="923" r:id="rId17"/>
    <p:sldId id="924" r:id="rId18"/>
    <p:sldId id="925" r:id="rId19"/>
    <p:sldId id="926" r:id="rId20"/>
    <p:sldId id="927" r:id="rId21"/>
    <p:sldId id="928" r:id="rId22"/>
    <p:sldId id="929" r:id="rId23"/>
    <p:sldId id="930" r:id="rId24"/>
    <p:sldId id="931" r:id="rId25"/>
    <p:sldId id="932" r:id="rId26"/>
    <p:sldId id="933" r:id="rId27"/>
    <p:sldId id="934" r:id="rId28"/>
    <p:sldId id="935" r:id="rId29"/>
    <p:sldId id="936" r:id="rId30"/>
    <p:sldId id="937" r:id="rId31"/>
    <p:sldId id="938" r:id="rId32"/>
    <p:sldId id="939" r:id="rId33"/>
    <p:sldId id="940" r:id="rId34"/>
    <p:sldId id="941" r:id="rId35"/>
    <p:sldId id="942" r:id="rId36"/>
    <p:sldId id="943" r:id="rId37"/>
    <p:sldId id="944" r:id="rId38"/>
    <p:sldId id="945" r:id="rId39"/>
    <p:sldId id="946" r:id="rId40"/>
    <p:sldId id="947" r:id="rId41"/>
    <p:sldId id="948" r:id="rId42"/>
    <p:sldId id="949" r:id="rId43"/>
    <p:sldId id="950" r:id="rId44"/>
    <p:sldId id="951" r:id="rId45"/>
    <p:sldId id="952" r:id="rId46"/>
    <p:sldId id="953" r:id="rId4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2549" autoAdjust="0"/>
    <p:restoredTop sz="94718"/>
  </p:normalViewPr>
  <p:slideViewPr>
    <p:cSldViewPr>
      <p:cViewPr varScale="1">
        <p:scale>
          <a:sx n="97" d="100"/>
          <a:sy n="97" d="100"/>
        </p:scale>
        <p:origin x="680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50" Type="http://schemas.openxmlformats.org/officeDocument/2006/relationships/presProps" Target="presProps.xml"/><Relationship Id="rId51" Type="http://schemas.openxmlformats.org/officeDocument/2006/relationships/viewProps" Target="viewProps.xml"/><Relationship Id="rId52" Type="http://schemas.openxmlformats.org/officeDocument/2006/relationships/theme" Target="theme/theme1.xml"/><Relationship Id="rId53" Type="http://schemas.openxmlformats.org/officeDocument/2006/relationships/tableStyles" Target="tableStyles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notesMaster" Target="notesMasters/notesMaster1.xml"/><Relationship Id="rId4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18/03/2018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18/03/2018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9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2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4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2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96703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62569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80893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0279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28514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2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96712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79985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55160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52418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97396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2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1439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60704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12766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51022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596297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2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198343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692736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37326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06760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05745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Relationship Id="rId3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png"/><Relationship Id="rId3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20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21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22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blog.agilitycms.com/content-managers/what-s-more-important-page-views-or-unique-visitors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30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31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buildfire.com/essential-metrics-measure-digital-marketing/" TargetMode="Externa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32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3.png"/><Relationship Id="rId3" Type="http://schemas.openxmlformats.org/officeDocument/2006/relationships/image" Target="../media/image34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35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6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7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38.pn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9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0.pn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19213" y="2312988"/>
            <a:ext cx="6505575" cy="1816100"/>
          </a:xfrm>
        </p:spPr>
        <p:txBody>
          <a:bodyPr/>
          <a:lstStyle/>
          <a:p>
            <a:r>
              <a:rPr lang="en-GB" altLang="en-US" sz="4000" b="0" dirty="0" smtClean="0">
                <a:solidFill>
                  <a:schemeClr val="bg1"/>
                </a:solidFill>
              </a:rPr>
              <a:t>Lecture 8 </a:t>
            </a:r>
            <a:r>
              <a:rPr lang="en-GB" altLang="en-US" sz="4000" dirty="0" smtClean="0">
                <a:solidFill>
                  <a:schemeClr val="bg1"/>
                </a:solidFill>
              </a:rPr>
              <a:t/>
            </a:r>
            <a:br>
              <a:rPr lang="en-GB" altLang="en-US" sz="4000" dirty="0" smtClean="0">
                <a:solidFill>
                  <a:schemeClr val="bg1"/>
                </a:solidFill>
              </a:rPr>
            </a:br>
            <a:r>
              <a:rPr lang="en-GB" altLang="en-US" sz="3600" dirty="0" smtClean="0">
                <a:solidFill>
                  <a:schemeClr val="bg1"/>
                </a:solidFill>
              </a:rPr>
              <a:t>Campaign planning for </a:t>
            </a:r>
            <a:br>
              <a:rPr lang="en-GB" altLang="en-US" sz="3600" dirty="0" smtClean="0">
                <a:solidFill>
                  <a:schemeClr val="bg1"/>
                </a:solidFill>
              </a:rPr>
            </a:br>
            <a:r>
              <a:rPr lang="en-GB" altLang="en-US" sz="3600" dirty="0" smtClean="0">
                <a:solidFill>
                  <a:schemeClr val="bg1"/>
                </a:solidFill>
              </a:rPr>
              <a:t>digital media</a:t>
            </a:r>
          </a:p>
        </p:txBody>
      </p:sp>
    </p:spTree>
    <p:extLst>
      <p:ext uri="{BB962C8B-B14F-4D97-AF65-F5344CB8AC3E}">
        <p14:creationId xmlns:p14="http://schemas.microsoft.com/office/powerpoint/2010/main" val="3785424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0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579438"/>
          </a:xfrm>
        </p:spPr>
        <p:txBody>
          <a:bodyPr/>
          <a:lstStyle/>
          <a:p>
            <a:r>
              <a:rPr lang="en-GB" altLang="en-US" sz="3200" smtClean="0"/>
              <a:t>Learning objectives</a:t>
            </a:r>
          </a:p>
        </p:txBody>
      </p:sp>
      <p:sp>
        <p:nvSpPr>
          <p:cNvPr id="6146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431800" y="1636713"/>
            <a:ext cx="8229600" cy="3844925"/>
          </a:xfrm>
        </p:spPr>
        <p:txBody>
          <a:bodyPr>
            <a:normAutofit fontScale="92500" lnSpcReduction="10000"/>
          </a:bodyPr>
          <a:lstStyle/>
          <a:p>
            <a:pPr marL="365125" indent="-365125">
              <a:lnSpc>
                <a:spcPct val="90000"/>
              </a:lnSpc>
            </a:pPr>
            <a:r>
              <a:rPr lang="en-US" altLang="en-US" smtClean="0"/>
              <a:t>Assess the difference in communications characteristics between digital and traditional media</a:t>
            </a:r>
          </a:p>
          <a:p>
            <a:pPr marL="365125" indent="-365125">
              <a:lnSpc>
                <a:spcPct val="90000"/>
              </a:lnSpc>
            </a:pPr>
            <a:r>
              <a:rPr lang="en-US" altLang="en-US" smtClean="0"/>
              <a:t>Identify the main success factors in managing a digital campaign</a:t>
            </a:r>
          </a:p>
          <a:p>
            <a:pPr marL="365125" indent="-365125">
              <a:lnSpc>
                <a:spcPct val="90000"/>
              </a:lnSpc>
            </a:pPr>
            <a:r>
              <a:rPr lang="en-US" altLang="en-US" smtClean="0"/>
              <a:t>Understand the importance of integrating online and offline communications</a:t>
            </a:r>
          </a:p>
          <a:p>
            <a:pPr marL="365125" indent="-365125">
              <a:lnSpc>
                <a:spcPct val="90000"/>
              </a:lnSpc>
            </a:pPr>
            <a:r>
              <a:rPr lang="en-US" altLang="en-US" smtClean="0"/>
              <a:t>Relate promotion techniques to methods of measuring site effectiveness.</a:t>
            </a: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047001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579438"/>
          </a:xfrm>
        </p:spPr>
        <p:txBody>
          <a:bodyPr/>
          <a:lstStyle/>
          <a:p>
            <a:r>
              <a:rPr lang="en-GB" altLang="en-US" sz="3200" smtClean="0"/>
              <a:t>Questions for marketers</a:t>
            </a:r>
          </a:p>
        </p:txBody>
      </p:sp>
      <p:sp>
        <p:nvSpPr>
          <p:cNvPr id="819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19100" y="1587500"/>
            <a:ext cx="8229600" cy="2722563"/>
          </a:xfrm>
        </p:spPr>
        <p:txBody>
          <a:bodyPr>
            <a:normAutofit fontScale="92500" lnSpcReduction="20000"/>
          </a:bodyPr>
          <a:lstStyle/>
          <a:p>
            <a:pPr marL="373063" indent="-358775"/>
            <a:r>
              <a:rPr lang="en-US" altLang="en-US" smtClean="0"/>
              <a:t>How do the characteristics of digital media differ from those of traditional media?</a:t>
            </a:r>
          </a:p>
          <a:p>
            <a:pPr marL="373063" indent="-358775"/>
            <a:r>
              <a:rPr lang="en-US" altLang="en-US" smtClean="0"/>
              <a:t>How should I plan an online marketing campaign?</a:t>
            </a:r>
          </a:p>
          <a:p>
            <a:pPr marL="373063" indent="-358775"/>
            <a:r>
              <a:rPr lang="en-US" altLang="en-US" smtClean="0"/>
              <a:t>How do I choose the best mix of online and offline communications techniques?</a:t>
            </a: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490245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663"/>
            <a:ext cx="8229600" cy="579437"/>
          </a:xfrm>
        </p:spPr>
        <p:txBody>
          <a:bodyPr/>
          <a:lstStyle/>
          <a:p>
            <a:r>
              <a:rPr lang="en-GB" altLang="en-US" sz="3200" smtClean="0"/>
              <a:t>Key campaign planning issues</a:t>
            </a:r>
          </a:p>
        </p:txBody>
      </p:sp>
      <p:sp>
        <p:nvSpPr>
          <p:cNvPr id="1024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3388" y="1617663"/>
            <a:ext cx="8229600" cy="4665662"/>
          </a:xfrm>
        </p:spPr>
        <p:txBody>
          <a:bodyPr/>
          <a:lstStyle/>
          <a:p>
            <a:pPr marL="350838" indent="-350838"/>
            <a:r>
              <a:rPr lang="en-US" altLang="en-US" sz="2000" i="1" smtClean="0"/>
              <a:t>Goal setting and tracking </a:t>
            </a:r>
            <a:r>
              <a:rPr lang="en-US" altLang="en-US" sz="2000" smtClean="0"/>
              <a:t>– which specific goals should be set for online campaigns and how do we measure success? What response mechanisms will be most effective?</a:t>
            </a:r>
          </a:p>
          <a:p>
            <a:pPr marL="350838" indent="-350838"/>
            <a:r>
              <a:rPr lang="en-US" altLang="en-US" sz="2000" i="1" smtClean="0"/>
              <a:t>Campaign insight </a:t>
            </a:r>
            <a:r>
              <a:rPr lang="en-US" altLang="en-US" sz="2000" smtClean="0"/>
              <a:t>– which data about customer and competitor behaviour is available to inform our decision?</a:t>
            </a:r>
          </a:p>
          <a:p>
            <a:pPr marL="350838" indent="-350838"/>
            <a:r>
              <a:rPr lang="en-US" altLang="en-US" sz="2000" i="1" smtClean="0"/>
              <a:t>Segmentation and targeting – </a:t>
            </a:r>
            <a:r>
              <a:rPr lang="en-US" altLang="en-US" sz="2000" smtClean="0"/>
              <a:t>how can we target and reach our different audiences? </a:t>
            </a:r>
          </a:p>
          <a:p>
            <a:pPr marL="350838" indent="-350838"/>
            <a:r>
              <a:rPr lang="en-US" altLang="en-US" sz="2000" i="1" smtClean="0"/>
              <a:t>Offer and message development </a:t>
            </a:r>
            <a:r>
              <a:rPr lang="en-US" altLang="en-US" sz="2000" smtClean="0"/>
              <a:t>– How do we specify our offer and key messages?</a:t>
            </a:r>
          </a:p>
          <a:p>
            <a:pPr marL="350838" indent="-350838"/>
            <a:r>
              <a:rPr lang="en-US" altLang="en-US" sz="2000" i="1" smtClean="0"/>
              <a:t>Budgeting and selecting the digital media mix </a:t>
            </a:r>
            <a:r>
              <a:rPr lang="en-US" altLang="en-US" sz="2000" smtClean="0"/>
              <a:t>– How should we set the budget and invest in different forms of digital media?</a:t>
            </a:r>
          </a:p>
          <a:p>
            <a:pPr marL="350838" indent="-350838"/>
            <a:r>
              <a:rPr lang="en-US" altLang="en-US" sz="2000" i="1" smtClean="0"/>
              <a:t>Integration into overall media schedule</a:t>
            </a:r>
            <a:r>
              <a:rPr lang="en-US" altLang="en-US" sz="2000" smtClean="0"/>
              <a:t> or plan – how should we plan the media schedule which incorporates different waves of online and offline communications?</a:t>
            </a:r>
            <a:endParaRPr lang="en-GB" altLang="en-US" sz="2000" smtClean="0"/>
          </a:p>
        </p:txBody>
      </p:sp>
    </p:spTree>
    <p:extLst>
      <p:ext uri="{BB962C8B-B14F-4D97-AF65-F5344CB8AC3E}">
        <p14:creationId xmlns:p14="http://schemas.microsoft.com/office/powerpoint/2010/main" val="838136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2"/>
          <p:cNvSpPr>
            <a:spLocks noGrp="1" noChangeArrowheads="1"/>
          </p:cNvSpPr>
          <p:nvPr>
            <p:ph type="title"/>
          </p:nvPr>
        </p:nvSpPr>
        <p:spPr>
          <a:xfrm>
            <a:off x="355600" y="206375"/>
            <a:ext cx="8432800" cy="1006475"/>
          </a:xfrm>
        </p:spPr>
        <p:txBody>
          <a:bodyPr/>
          <a:lstStyle/>
          <a:p>
            <a:r>
              <a:rPr lang="en-US" altLang="en-US" sz="3000" smtClean="0"/>
              <a:t>Characteristics of interactive </a:t>
            </a:r>
            <a:br>
              <a:rPr lang="en-US" altLang="en-US" sz="3000" smtClean="0"/>
            </a:br>
            <a:r>
              <a:rPr lang="en-US" altLang="en-US" sz="3000" smtClean="0"/>
              <a:t>marketing communications</a:t>
            </a:r>
            <a:endParaRPr lang="en-GB" altLang="en-US" sz="3000" smtClean="0"/>
          </a:p>
        </p:txBody>
      </p:sp>
      <p:sp>
        <p:nvSpPr>
          <p:cNvPr id="1229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4975" y="1585913"/>
            <a:ext cx="8229600" cy="4903787"/>
          </a:xfrm>
        </p:spPr>
        <p:txBody>
          <a:bodyPr>
            <a:normAutofit fontScale="92500" lnSpcReduction="10000"/>
          </a:bodyPr>
          <a:lstStyle/>
          <a:p>
            <a:pPr marL="350838" indent="-350838"/>
            <a:r>
              <a:rPr lang="en-US" altLang="en-US" smtClean="0"/>
              <a:t>From push to pull</a:t>
            </a:r>
          </a:p>
          <a:p>
            <a:pPr marL="350838" indent="-350838"/>
            <a:r>
              <a:rPr lang="en-US" altLang="en-US" smtClean="0"/>
              <a:t>From monologue to dialogue</a:t>
            </a:r>
          </a:p>
          <a:p>
            <a:pPr marL="350838" indent="-350838"/>
            <a:r>
              <a:rPr lang="en-US" altLang="en-US" smtClean="0"/>
              <a:t>From one to-many to one-to-some and one-to-one</a:t>
            </a:r>
          </a:p>
          <a:p>
            <a:pPr marL="350838" indent="-350838"/>
            <a:r>
              <a:rPr lang="en-US" altLang="en-US" smtClean="0"/>
              <a:t>From one-to-many to many-to-many</a:t>
            </a:r>
          </a:p>
          <a:p>
            <a:pPr marL="350838" indent="-350838"/>
            <a:r>
              <a:rPr lang="en-US" altLang="en-US" smtClean="0"/>
              <a:t>From lean-back to lean-forward</a:t>
            </a:r>
          </a:p>
          <a:p>
            <a:pPr marL="350838" indent="-350838"/>
            <a:r>
              <a:rPr lang="en-US" altLang="en-US" smtClean="0"/>
              <a:t>Changes in nature of marketing communications</a:t>
            </a:r>
          </a:p>
          <a:p>
            <a:pPr marL="350838" indent="-350838"/>
            <a:r>
              <a:rPr lang="en-US" altLang="en-US" smtClean="0"/>
              <a:t>Increase in communications intermediaries</a:t>
            </a:r>
          </a:p>
          <a:p>
            <a:pPr marL="350838" indent="-350838"/>
            <a:r>
              <a:rPr lang="en-US" altLang="en-US" smtClean="0"/>
              <a:t>Integration.</a:t>
            </a: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393113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From Push to Pull</a:t>
            </a:r>
          </a:p>
        </p:txBody>
      </p:sp>
      <p:pic>
        <p:nvPicPr>
          <p:cNvPr id="47106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882775"/>
            <a:ext cx="8229600" cy="3960813"/>
          </a:xfrm>
        </p:spPr>
      </p:pic>
    </p:spTree>
    <p:extLst>
      <p:ext uri="{BB962C8B-B14F-4D97-AF65-F5344CB8AC3E}">
        <p14:creationId xmlns:p14="http://schemas.microsoft.com/office/powerpoint/2010/main" val="22496141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1168400"/>
          </a:xfrm>
        </p:spPr>
        <p:txBody>
          <a:bodyPr>
            <a:normAutofit fontScale="90000"/>
          </a:bodyPr>
          <a:lstStyle/>
          <a:p>
            <a:r>
              <a:rPr lang="en-US" altLang="en-US" smtClean="0"/>
              <a:t>From monologue to dialogue to trialogue</a:t>
            </a:r>
          </a:p>
        </p:txBody>
      </p:sp>
      <p:pic>
        <p:nvPicPr>
          <p:cNvPr id="48130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733550"/>
            <a:ext cx="8229600" cy="974725"/>
          </a:xfrm>
        </p:spPr>
      </p:pic>
      <p:pic>
        <p:nvPicPr>
          <p:cNvPr id="48131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579688"/>
            <a:ext cx="8229600" cy="272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55655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ChangeArrowheads="1"/>
          </p:cNvSpPr>
          <p:nvPr/>
        </p:nvSpPr>
        <p:spPr bwMode="auto">
          <a:xfrm>
            <a:off x="468313" y="5832475"/>
            <a:ext cx="8229600" cy="309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8.2</a:t>
            </a:r>
            <a:r>
              <a:rPr lang="en-GB" altLang="en-US" sz="1800"/>
              <a:t>  </a:t>
            </a:r>
            <a:r>
              <a:rPr lang="en-US" altLang="en-US" sz="1800"/>
              <a:t>Threadless (www.threadless.com)</a:t>
            </a:r>
            <a:endParaRPr lang="en-GB" altLang="en-US" sz="1800"/>
          </a:p>
        </p:txBody>
      </p:sp>
      <p:pic>
        <p:nvPicPr>
          <p:cNvPr id="14338" name="Picture 7" descr="M08NF00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393700"/>
            <a:ext cx="6705600" cy="5249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35159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1168400"/>
          </a:xfrm>
        </p:spPr>
        <p:txBody>
          <a:bodyPr>
            <a:normAutofit fontScale="90000"/>
          </a:bodyPr>
          <a:lstStyle/>
          <a:p>
            <a:r>
              <a:rPr lang="en-US" altLang="en-US" smtClean="0"/>
              <a:t>From one-to-many to one-to-some and one-to-one</a:t>
            </a:r>
          </a:p>
        </p:txBody>
      </p:sp>
      <p:pic>
        <p:nvPicPr>
          <p:cNvPr id="49154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451100"/>
            <a:ext cx="8229600" cy="2824163"/>
          </a:xfrm>
        </p:spPr>
      </p:pic>
    </p:spTree>
    <p:extLst>
      <p:ext uri="{BB962C8B-B14F-4D97-AF65-F5344CB8AC3E}">
        <p14:creationId xmlns:p14="http://schemas.microsoft.com/office/powerpoint/2010/main" val="32507567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3"/>
          <p:cNvSpPr>
            <a:spLocks noChangeArrowheads="1"/>
          </p:cNvSpPr>
          <p:nvPr/>
        </p:nvSpPr>
        <p:spPr bwMode="auto">
          <a:xfrm>
            <a:off x="469900" y="5588000"/>
            <a:ext cx="8229600" cy="79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8.3</a:t>
            </a:r>
            <a:r>
              <a:rPr lang="en-GB" altLang="en-US" sz="1800"/>
              <a:t>  </a:t>
            </a:r>
            <a:r>
              <a:rPr lang="en-US" altLang="en-US" sz="1800"/>
              <a:t>The differences between one-to-many and one-to-one communication using the Internet [organisation (O) communicating a message (M) to customers (C)]</a:t>
            </a:r>
            <a:endParaRPr lang="en-GB" altLang="en-US" sz="1800"/>
          </a:p>
        </p:txBody>
      </p:sp>
      <p:pic>
        <p:nvPicPr>
          <p:cNvPr id="16386" name="Picture 7" descr="M08NF00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2963" y="393700"/>
            <a:ext cx="4918075" cy="506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9777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6088" y="3238500"/>
            <a:ext cx="8229600" cy="838200"/>
          </a:xfrm>
        </p:spPr>
      </p:pic>
      <p:sp>
        <p:nvSpPr>
          <p:cNvPr id="50178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1168400"/>
          </a:xfrm>
        </p:spPr>
        <p:txBody>
          <a:bodyPr>
            <a:normAutofit fontScale="90000"/>
          </a:bodyPr>
          <a:lstStyle/>
          <a:p>
            <a:r>
              <a:rPr lang="en-US" altLang="en-US" smtClean="0"/>
              <a:t>From one-to-many to many-to-many communications</a:t>
            </a:r>
          </a:p>
        </p:txBody>
      </p:sp>
      <p:pic>
        <p:nvPicPr>
          <p:cNvPr id="50179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41525"/>
            <a:ext cx="8229600" cy="140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19517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mtClean="0"/>
              <a:t>From ‘lean-back’ to ‘lean-forward’</a:t>
            </a:r>
          </a:p>
        </p:txBody>
      </p:sp>
      <p:pic>
        <p:nvPicPr>
          <p:cNvPr id="51202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3094038"/>
            <a:ext cx="8229600" cy="1538287"/>
          </a:xfrm>
        </p:spPr>
      </p:pic>
    </p:spTree>
    <p:extLst>
      <p:ext uri="{BB962C8B-B14F-4D97-AF65-F5344CB8AC3E}">
        <p14:creationId xmlns:p14="http://schemas.microsoft.com/office/powerpoint/2010/main" val="24553955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1168400"/>
          </a:xfrm>
        </p:spPr>
        <p:txBody>
          <a:bodyPr>
            <a:normAutofit fontScale="90000"/>
          </a:bodyPr>
          <a:lstStyle/>
          <a:p>
            <a:r>
              <a:rPr lang="en-US" altLang="en-US" smtClean="0"/>
              <a:t>Changes in nature of marketing communications</a:t>
            </a:r>
          </a:p>
        </p:txBody>
      </p:sp>
      <p:pic>
        <p:nvPicPr>
          <p:cNvPr id="52226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149475"/>
            <a:ext cx="8229600" cy="3427413"/>
          </a:xfrm>
        </p:spPr>
      </p:pic>
    </p:spTree>
    <p:extLst>
      <p:ext uri="{BB962C8B-B14F-4D97-AF65-F5344CB8AC3E}">
        <p14:creationId xmlns:p14="http://schemas.microsoft.com/office/powerpoint/2010/main" val="32784405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3"/>
          <p:cNvSpPr>
            <a:spLocks noChangeArrowheads="1"/>
          </p:cNvSpPr>
          <p:nvPr/>
        </p:nvSpPr>
        <p:spPr bwMode="auto">
          <a:xfrm>
            <a:off x="468313" y="5832475"/>
            <a:ext cx="8229600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8.4</a:t>
            </a:r>
            <a:r>
              <a:rPr lang="en-GB" altLang="en-US" sz="1800"/>
              <a:t>  </a:t>
            </a:r>
            <a:r>
              <a:rPr lang="en-US" altLang="en-US" sz="1800"/>
              <a:t>The communications model of Schramm (1955) applied to the Internet</a:t>
            </a:r>
            <a:endParaRPr lang="en-GB" altLang="en-US" sz="1800"/>
          </a:p>
        </p:txBody>
      </p:sp>
      <p:pic>
        <p:nvPicPr>
          <p:cNvPr id="18434" name="Picture 9" descr="M08NF00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3" y="1292225"/>
            <a:ext cx="8029575" cy="362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1420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3250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133600"/>
            <a:ext cx="8229600" cy="3459163"/>
          </a:xfrm>
        </p:spPr>
      </p:pic>
    </p:spTree>
    <p:extLst>
      <p:ext uri="{BB962C8B-B14F-4D97-AF65-F5344CB8AC3E}">
        <p14:creationId xmlns:p14="http://schemas.microsoft.com/office/powerpoint/2010/main" val="27225549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1168400"/>
          </a:xfrm>
        </p:spPr>
        <p:txBody>
          <a:bodyPr>
            <a:normAutofit fontScale="90000"/>
          </a:bodyPr>
          <a:lstStyle/>
          <a:p>
            <a:r>
              <a:rPr lang="en-US" altLang="en-US" smtClean="0"/>
              <a:t>Increase in communication intermediaries</a:t>
            </a:r>
          </a:p>
        </p:txBody>
      </p:sp>
      <p:pic>
        <p:nvPicPr>
          <p:cNvPr id="5427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598738"/>
            <a:ext cx="8229600" cy="2528887"/>
          </a:xfrm>
        </p:spPr>
      </p:pic>
    </p:spTree>
    <p:extLst>
      <p:ext uri="{BB962C8B-B14F-4D97-AF65-F5344CB8AC3E}">
        <p14:creationId xmlns:p14="http://schemas.microsoft.com/office/powerpoint/2010/main" val="1624480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Integration</a:t>
            </a:r>
          </a:p>
        </p:txBody>
      </p:sp>
      <p:sp>
        <p:nvSpPr>
          <p:cNvPr id="5529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We should combine and integrate traditional and digital media according to their strengths</a:t>
            </a:r>
          </a:p>
        </p:txBody>
      </p:sp>
    </p:spTree>
    <p:extLst>
      <p:ext uri="{BB962C8B-B14F-4D97-AF65-F5344CB8AC3E}">
        <p14:creationId xmlns:p14="http://schemas.microsoft.com/office/powerpoint/2010/main" val="1652080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Campaign timings</a:t>
            </a:r>
          </a:p>
        </p:txBody>
      </p:sp>
      <p:pic>
        <p:nvPicPr>
          <p:cNvPr id="56322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95825" y="2579688"/>
            <a:ext cx="2540000" cy="2565400"/>
          </a:xfrm>
        </p:spPr>
      </p:pic>
      <p:pic>
        <p:nvPicPr>
          <p:cNvPr id="56323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9400" y="1824038"/>
            <a:ext cx="2374900" cy="407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54428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3"/>
          <p:cNvSpPr>
            <a:spLocks noChangeArrowheads="1"/>
          </p:cNvSpPr>
          <p:nvPr/>
        </p:nvSpPr>
        <p:spPr bwMode="auto">
          <a:xfrm>
            <a:off x="477838" y="5834063"/>
            <a:ext cx="8229600" cy="576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Table 8.1</a:t>
            </a:r>
            <a:r>
              <a:rPr lang="en-GB" altLang="en-US" sz="1800"/>
              <a:t>  </a:t>
            </a:r>
            <a:r>
              <a:rPr lang="en-US" altLang="en-US" sz="1800"/>
              <a:t>Summary of differences in characteristics of traditional media and digital media (note that rows 10–12 are similarities between the two media types)</a:t>
            </a:r>
            <a:endParaRPr lang="en-GB" altLang="en-US" sz="1800"/>
          </a:p>
        </p:txBody>
      </p:sp>
      <p:pic>
        <p:nvPicPr>
          <p:cNvPr id="20482" name="Picture 7" descr="ta_8_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2163" y="395288"/>
            <a:ext cx="5019675" cy="5211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21142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3"/>
          <p:cNvSpPr>
            <a:spLocks noChangeArrowheads="1"/>
          </p:cNvSpPr>
          <p:nvPr/>
        </p:nvSpPr>
        <p:spPr bwMode="auto">
          <a:xfrm>
            <a:off x="468313" y="5838825"/>
            <a:ext cx="8229600" cy="398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Table 8.2</a:t>
            </a:r>
            <a:r>
              <a:rPr lang="en-GB" altLang="en-US" sz="1800"/>
              <a:t>  </a:t>
            </a:r>
            <a:r>
              <a:rPr lang="en-US" altLang="en-US" sz="1800"/>
              <a:t>Comparison of the properties of different media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fr-FR" altLang="en-US" sz="800" i="1"/>
              <a:t>Source</a:t>
            </a:r>
            <a:r>
              <a:rPr lang="fr-FR" altLang="en-US" sz="800"/>
              <a:t>: Branthwaite et al. (2000)</a:t>
            </a:r>
            <a:endParaRPr lang="en-GB" altLang="en-US" sz="800"/>
          </a:p>
        </p:txBody>
      </p:sp>
      <p:pic>
        <p:nvPicPr>
          <p:cNvPr id="22530" name="Picture 4" descr="V:\Powerpoint\PE_UK\PE499-CHAFFEY\Final Files\GIf\ch08\M08NT002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000" y="917575"/>
            <a:ext cx="5842000" cy="414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0028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3"/>
          <p:cNvSpPr>
            <a:spLocks noChangeArrowheads="1"/>
          </p:cNvSpPr>
          <p:nvPr/>
        </p:nvSpPr>
        <p:spPr bwMode="auto">
          <a:xfrm>
            <a:off x="465138" y="5840413"/>
            <a:ext cx="8229600" cy="452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8.6</a:t>
            </a:r>
            <a:r>
              <a:rPr lang="en-GB" altLang="en-US" sz="1800"/>
              <a:t>  </a:t>
            </a:r>
            <a:r>
              <a:rPr lang="en-US" altLang="en-US" sz="1800"/>
              <a:t>Summary of the different characteristics of media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900" i="1"/>
              <a:t>Source</a:t>
            </a:r>
            <a:r>
              <a:rPr lang="en-GB" altLang="en-US" sz="900"/>
              <a:t>: Millward Brown Qualitative</a:t>
            </a:r>
          </a:p>
        </p:txBody>
      </p:sp>
      <p:pic>
        <p:nvPicPr>
          <p:cNvPr id="24578" name="Picture 7" descr="M08NF00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538" y="1370013"/>
            <a:ext cx="7372350" cy="327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1474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3"/>
          <p:cNvSpPr>
            <a:spLocks noChangeArrowheads="1"/>
          </p:cNvSpPr>
          <p:nvPr/>
        </p:nvSpPr>
        <p:spPr bwMode="auto">
          <a:xfrm>
            <a:off x="468313" y="5840413"/>
            <a:ext cx="8229600" cy="334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8.1</a:t>
            </a:r>
            <a:r>
              <a:rPr lang="en-GB" altLang="en-US" sz="1800"/>
              <a:t>  </a:t>
            </a:r>
            <a:r>
              <a:rPr lang="en-US" altLang="en-US" sz="1800"/>
              <a:t>IKEA Malmö store: opening campaign example</a:t>
            </a:r>
            <a:endParaRPr lang="en-GB" altLang="en-US" sz="800" i="1"/>
          </a:p>
        </p:txBody>
      </p:sp>
      <p:pic>
        <p:nvPicPr>
          <p:cNvPr id="26626" name="Picture 7" descr="M08NF00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350" y="392113"/>
            <a:ext cx="6845300" cy="5157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7139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mtClean="0"/>
              <a:t>Planning an integrated campaign</a:t>
            </a:r>
          </a:p>
        </p:txBody>
      </p:sp>
      <p:sp>
        <p:nvSpPr>
          <p:cNvPr id="5734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Step 1: Goal setting</a:t>
            </a:r>
          </a:p>
          <a:p>
            <a:pPr lvl="1"/>
            <a:r>
              <a:rPr lang="en-US" altLang="en-US" smtClean="0">
                <a:ea typeface="Arial" panose="020B0604020202020204" pitchFamily="34" charset="0"/>
              </a:rPr>
              <a:t>Important we go beyond just volume to consider the full range of VQVC measures: Volume , Quality, Value and Cost of visitors</a:t>
            </a:r>
          </a:p>
        </p:txBody>
      </p:sp>
    </p:spTree>
    <p:extLst>
      <p:ext uri="{BB962C8B-B14F-4D97-AF65-F5344CB8AC3E}">
        <p14:creationId xmlns:p14="http://schemas.microsoft.com/office/powerpoint/2010/main" val="23712679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3"/>
          <p:cNvSpPr>
            <a:spLocks noChangeArrowheads="1"/>
          </p:cNvSpPr>
          <p:nvPr/>
        </p:nvSpPr>
        <p:spPr bwMode="auto">
          <a:xfrm>
            <a:off x="468313" y="5834063"/>
            <a:ext cx="82296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8.7</a:t>
            </a:r>
            <a:r>
              <a:rPr lang="en-GB" altLang="en-US" sz="1800"/>
              <a:t>  </a:t>
            </a:r>
            <a:r>
              <a:rPr lang="en-US" altLang="en-US" sz="1800"/>
              <a:t>Measures used for setting campaign objectives or assessing campaign success increasing in sophistication from bottom to top</a:t>
            </a:r>
            <a:endParaRPr lang="en-GB" altLang="en-US" sz="1800"/>
          </a:p>
        </p:txBody>
      </p:sp>
      <p:pic>
        <p:nvPicPr>
          <p:cNvPr id="28674" name="Picture 7" descr="M08NF00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8738" y="912813"/>
            <a:ext cx="6486525" cy="4211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7413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5837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>
                <a:hlinkClick r:id="rId2"/>
              </a:rPr>
              <a:t>Unique visits  v Page Impressions</a:t>
            </a: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6510214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939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481263"/>
            <a:ext cx="8229600" cy="2763837"/>
          </a:xfrm>
        </p:spPr>
      </p:pic>
    </p:spTree>
    <p:extLst>
      <p:ext uri="{BB962C8B-B14F-4D97-AF65-F5344CB8AC3E}">
        <p14:creationId xmlns:p14="http://schemas.microsoft.com/office/powerpoint/2010/main" val="1463149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0418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589213"/>
            <a:ext cx="8229600" cy="2547937"/>
          </a:xfrm>
        </p:spPr>
      </p:pic>
    </p:spTree>
    <p:extLst>
      <p:ext uri="{BB962C8B-B14F-4D97-AF65-F5344CB8AC3E}">
        <p14:creationId xmlns:p14="http://schemas.microsoft.com/office/powerpoint/2010/main" val="209280497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1442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443163"/>
            <a:ext cx="8229600" cy="2840037"/>
          </a:xfrm>
        </p:spPr>
      </p:pic>
    </p:spTree>
    <p:extLst>
      <p:ext uri="{BB962C8B-B14F-4D97-AF65-F5344CB8AC3E}">
        <p14:creationId xmlns:p14="http://schemas.microsoft.com/office/powerpoint/2010/main" val="28768569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2466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733675"/>
            <a:ext cx="8229600" cy="2259013"/>
          </a:xfrm>
        </p:spPr>
      </p:pic>
    </p:spTree>
    <p:extLst>
      <p:ext uri="{BB962C8B-B14F-4D97-AF65-F5344CB8AC3E}">
        <p14:creationId xmlns:p14="http://schemas.microsoft.com/office/powerpoint/2010/main" val="8842570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3490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3097213"/>
            <a:ext cx="8229600" cy="1531937"/>
          </a:xfrm>
        </p:spPr>
      </p:pic>
    </p:spTree>
    <p:extLst>
      <p:ext uri="{BB962C8B-B14F-4D97-AF65-F5344CB8AC3E}">
        <p14:creationId xmlns:p14="http://schemas.microsoft.com/office/powerpoint/2010/main" val="9501079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451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3148013"/>
            <a:ext cx="8229600" cy="1430337"/>
          </a:xfrm>
        </p:spPr>
      </p:pic>
    </p:spTree>
    <p:extLst>
      <p:ext uri="{BB962C8B-B14F-4D97-AF65-F5344CB8AC3E}">
        <p14:creationId xmlns:p14="http://schemas.microsoft.com/office/powerpoint/2010/main" val="414150222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5538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095500"/>
            <a:ext cx="8229600" cy="3535363"/>
          </a:xfrm>
        </p:spPr>
      </p:pic>
    </p:spTree>
    <p:extLst>
      <p:ext uri="{BB962C8B-B14F-4D97-AF65-F5344CB8AC3E}">
        <p14:creationId xmlns:p14="http://schemas.microsoft.com/office/powerpoint/2010/main" val="390854966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3"/>
          <p:cNvSpPr>
            <a:spLocks noChangeArrowheads="1"/>
          </p:cNvSpPr>
          <p:nvPr/>
        </p:nvSpPr>
        <p:spPr bwMode="auto">
          <a:xfrm>
            <a:off x="468313" y="5837238"/>
            <a:ext cx="8229600" cy="40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8.8</a:t>
            </a:r>
            <a:r>
              <a:rPr lang="en-GB" altLang="en-US" sz="1800"/>
              <a:t>  </a:t>
            </a:r>
            <a:r>
              <a:rPr lang="en-US" altLang="en-US" sz="1800"/>
              <a:t>An example of effectiveness measures for an online ad campaign</a:t>
            </a:r>
            <a:endParaRPr lang="en-GB" altLang="en-US" sz="1800"/>
          </a:p>
        </p:txBody>
      </p:sp>
      <p:pic>
        <p:nvPicPr>
          <p:cNvPr id="30722" name="Picture 7" descr="M08NF00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0313" y="396875"/>
            <a:ext cx="6654800" cy="527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42048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3"/>
          <p:cNvSpPr>
            <a:spLocks noChangeArrowheads="1"/>
          </p:cNvSpPr>
          <p:nvPr/>
        </p:nvSpPr>
        <p:spPr bwMode="auto">
          <a:xfrm>
            <a:off x="468313" y="5832475"/>
            <a:ext cx="8229600" cy="550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8.9</a:t>
            </a:r>
            <a:r>
              <a:rPr lang="en-GB" altLang="en-US" sz="1800"/>
              <a:t>  </a:t>
            </a:r>
            <a:r>
              <a:rPr lang="en-US" altLang="en-US" sz="1800"/>
              <a:t>Conversion marketing approach to objective setting for web communications</a:t>
            </a:r>
            <a:endParaRPr lang="en-GB" altLang="en-US" sz="1800"/>
          </a:p>
        </p:txBody>
      </p:sp>
      <p:pic>
        <p:nvPicPr>
          <p:cNvPr id="32770" name="Picture 7" descr="M08NF00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275" y="914400"/>
            <a:ext cx="7283450" cy="4249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8425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6656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>
                <a:hlinkClick r:id="rId2"/>
              </a:rPr>
              <a:t>Essential metrics</a:t>
            </a: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30165328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3"/>
          <p:cNvSpPr>
            <a:spLocks noChangeArrowheads="1"/>
          </p:cNvSpPr>
          <p:nvPr/>
        </p:nvSpPr>
        <p:spPr bwMode="auto">
          <a:xfrm>
            <a:off x="468313" y="5838825"/>
            <a:ext cx="8229600" cy="309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8.10</a:t>
            </a:r>
            <a:r>
              <a:rPr lang="en-GB" altLang="en-US" sz="1800"/>
              <a:t>  </a:t>
            </a:r>
            <a:r>
              <a:rPr lang="en-US" altLang="en-US" sz="1800"/>
              <a:t>Range of response mechanisms from online media</a:t>
            </a:r>
            <a:endParaRPr lang="en-GB" altLang="en-US" sz="1800"/>
          </a:p>
        </p:txBody>
      </p:sp>
      <p:pic>
        <p:nvPicPr>
          <p:cNvPr id="34818" name="Picture 7" descr="M08NF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538" y="1717675"/>
            <a:ext cx="7372350" cy="274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26541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Step 2: Campaign Insight</a:t>
            </a:r>
          </a:p>
        </p:txBody>
      </p:sp>
      <p:sp>
        <p:nvSpPr>
          <p:cNvPr id="6758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Research into the target audience and how they select products and services within the marketplace</a:t>
            </a:r>
          </a:p>
        </p:txBody>
      </p:sp>
    </p:spTree>
    <p:extLst>
      <p:ext uri="{BB962C8B-B14F-4D97-AF65-F5344CB8AC3E}">
        <p14:creationId xmlns:p14="http://schemas.microsoft.com/office/powerpoint/2010/main" val="216188902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8610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060575"/>
            <a:ext cx="8229600" cy="3605213"/>
          </a:xfrm>
        </p:spPr>
      </p:pic>
      <p:pic>
        <p:nvPicPr>
          <p:cNvPr id="68611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5445125"/>
            <a:ext cx="8229600" cy="111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001108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3"/>
          <p:cNvSpPr>
            <a:spLocks noChangeArrowheads="1"/>
          </p:cNvSpPr>
          <p:nvPr/>
        </p:nvSpPr>
        <p:spPr bwMode="auto">
          <a:xfrm>
            <a:off x="477838" y="5840413"/>
            <a:ext cx="8470900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Table 8.3</a:t>
            </a:r>
            <a:r>
              <a:rPr lang="en-GB" altLang="en-US" sz="1800"/>
              <a:t>  </a:t>
            </a:r>
            <a:r>
              <a:rPr lang="en-US" altLang="en-US" sz="1800"/>
              <a:t>A range of targeting and segmentation approaches for a digital campaign</a:t>
            </a:r>
            <a:endParaRPr lang="en-GB" altLang="en-US" sz="1800"/>
          </a:p>
        </p:txBody>
      </p:sp>
      <p:pic>
        <p:nvPicPr>
          <p:cNvPr id="36866" name="Picture 7" descr="ta_8_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2688" y="914400"/>
            <a:ext cx="6778625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58161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963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20738" y="1600200"/>
            <a:ext cx="7502525" cy="4525963"/>
          </a:xfrm>
        </p:spPr>
      </p:pic>
    </p:spTree>
    <p:extLst>
      <p:ext uri="{BB962C8B-B14F-4D97-AF65-F5344CB8AC3E}">
        <p14:creationId xmlns:p14="http://schemas.microsoft.com/office/powerpoint/2010/main" val="368644573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1168400"/>
          </a:xfrm>
        </p:spPr>
        <p:txBody>
          <a:bodyPr>
            <a:normAutofit fontScale="90000"/>
          </a:bodyPr>
          <a:lstStyle/>
          <a:p>
            <a:r>
              <a:rPr lang="en-US" altLang="en-US" smtClean="0"/>
              <a:t>Step 4: Offer, message development and creative</a:t>
            </a:r>
          </a:p>
        </p:txBody>
      </p:sp>
      <p:pic>
        <p:nvPicPr>
          <p:cNvPr id="70658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239963"/>
            <a:ext cx="8229600" cy="3246437"/>
          </a:xfrm>
        </p:spPr>
      </p:pic>
    </p:spTree>
    <p:extLst>
      <p:ext uri="{BB962C8B-B14F-4D97-AF65-F5344CB8AC3E}">
        <p14:creationId xmlns:p14="http://schemas.microsoft.com/office/powerpoint/2010/main" val="120951800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3"/>
          <p:cNvSpPr>
            <a:spLocks noChangeArrowheads="1"/>
          </p:cNvSpPr>
          <p:nvPr/>
        </p:nvSpPr>
        <p:spPr bwMode="auto">
          <a:xfrm>
            <a:off x="477838" y="5840413"/>
            <a:ext cx="8470900" cy="512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8.14</a:t>
            </a:r>
            <a:r>
              <a:rPr lang="en-GB" altLang="en-US" sz="1800"/>
              <a:t>  </a:t>
            </a:r>
            <a:r>
              <a:rPr lang="en-US" altLang="en-US" sz="1800"/>
              <a:t>The Content Marketing Matrix</a:t>
            </a:r>
            <a:br>
              <a:rPr lang="en-US" altLang="en-US" sz="1800"/>
            </a:br>
            <a:r>
              <a:rPr lang="en-US" altLang="en-US" sz="800" i="1"/>
              <a:t>Source</a:t>
            </a:r>
            <a:r>
              <a:rPr lang="en-US" altLang="en-US" sz="800"/>
              <a:t>: SmartInsights.com (with permission)</a:t>
            </a:r>
          </a:p>
        </p:txBody>
      </p:sp>
      <p:pic>
        <p:nvPicPr>
          <p:cNvPr id="38914" name="Picture 2" descr="\\192.168.9.252\08macdata06\Graphics\Powerpoint\PE_UK\PE499-CHAFFEY\Final Files\GIf\ch08\M08NF014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4525" y="404813"/>
            <a:ext cx="5314950" cy="524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8867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1168400"/>
          </a:xfrm>
        </p:spPr>
        <p:txBody>
          <a:bodyPr>
            <a:normAutofit fontScale="90000"/>
          </a:bodyPr>
          <a:lstStyle/>
          <a:p>
            <a:r>
              <a:rPr lang="en-US" altLang="en-US" smtClean="0"/>
              <a:t>Step 5: Budget and selecting the digital marketing mix</a:t>
            </a:r>
          </a:p>
        </p:txBody>
      </p:sp>
      <p:pic>
        <p:nvPicPr>
          <p:cNvPr id="71682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77888" y="1639888"/>
            <a:ext cx="7388225" cy="4525962"/>
          </a:xfrm>
        </p:spPr>
      </p:pic>
    </p:spTree>
    <p:extLst>
      <p:ext uri="{BB962C8B-B14F-4D97-AF65-F5344CB8AC3E}">
        <p14:creationId xmlns:p14="http://schemas.microsoft.com/office/powerpoint/2010/main" val="415654265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7013"/>
            <a:ext cx="8229600" cy="1077912"/>
          </a:xfrm>
        </p:spPr>
        <p:txBody>
          <a:bodyPr/>
          <a:lstStyle/>
          <a:p>
            <a:r>
              <a:rPr lang="en-US" altLang="en-US" sz="3200" smtClean="0"/>
              <a:t>Step 6: Integrated marketing communications </a:t>
            </a:r>
          </a:p>
        </p:txBody>
      </p:sp>
      <p:sp>
        <p:nvSpPr>
          <p:cNvPr id="4096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2913" y="1322388"/>
            <a:ext cx="8229600" cy="2116137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smtClean="0"/>
              <a:t>Coherence</a:t>
            </a:r>
          </a:p>
          <a:p>
            <a:r>
              <a:rPr lang="en-US" altLang="en-US" smtClean="0"/>
              <a:t>Consistency</a:t>
            </a:r>
          </a:p>
          <a:p>
            <a:r>
              <a:rPr lang="en-US" altLang="en-US" smtClean="0"/>
              <a:t>Continuity</a:t>
            </a:r>
          </a:p>
          <a:p>
            <a:r>
              <a:rPr lang="en-US" altLang="en-US" smtClean="0"/>
              <a:t>Complementary.</a:t>
            </a:r>
          </a:p>
        </p:txBody>
      </p:sp>
    </p:spTree>
    <p:extLst>
      <p:ext uri="{BB962C8B-B14F-4D97-AF65-F5344CB8AC3E}">
        <p14:creationId xmlns:p14="http://schemas.microsoft.com/office/powerpoint/2010/main" val="2878079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72706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62088" y="1600200"/>
            <a:ext cx="6219825" cy="4525963"/>
          </a:xfrm>
        </p:spPr>
      </p:pic>
    </p:spTree>
    <p:extLst>
      <p:ext uri="{BB962C8B-B14F-4D97-AF65-F5344CB8AC3E}">
        <p14:creationId xmlns:p14="http://schemas.microsoft.com/office/powerpoint/2010/main" val="222020660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82575"/>
            <a:ext cx="8229600" cy="1077913"/>
          </a:xfrm>
        </p:spPr>
        <p:txBody>
          <a:bodyPr/>
          <a:lstStyle/>
          <a:p>
            <a:r>
              <a:rPr lang="en-US" altLang="en-US" sz="3200" smtClean="0"/>
              <a:t>Integrated marketing communications (Continued)</a:t>
            </a:r>
            <a:endParaRPr lang="en-GB" altLang="en-US" sz="3200" smtClean="0"/>
          </a:p>
        </p:txBody>
      </p:sp>
      <p:sp>
        <p:nvSpPr>
          <p:cNvPr id="4301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8625" y="1590675"/>
            <a:ext cx="8229600" cy="3629025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smtClean="0"/>
              <a:t>Based on clearly identified marketing communications objectives</a:t>
            </a:r>
          </a:p>
          <a:p>
            <a:r>
              <a:rPr lang="en-US" altLang="en-US" smtClean="0"/>
              <a:t>Full range of target audiences</a:t>
            </a:r>
          </a:p>
          <a:p>
            <a:r>
              <a:rPr lang="en-US" altLang="en-US" smtClean="0"/>
              <a:t>Management of all forms of contact</a:t>
            </a:r>
          </a:p>
          <a:p>
            <a:r>
              <a:rPr lang="en-US" altLang="en-US" smtClean="0"/>
              <a:t>Range of promotional tools</a:t>
            </a:r>
          </a:p>
          <a:p>
            <a:r>
              <a:rPr lang="en-US" altLang="en-US" smtClean="0"/>
              <a:t>Range of media</a:t>
            </a:r>
          </a:p>
          <a:p>
            <a:r>
              <a:rPr lang="en-US" altLang="en-US" smtClean="0"/>
              <a:t>Selection of most effective tools and media.</a:t>
            </a: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073458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16101</TotalTime>
  <Words>618</Words>
  <Application>Microsoft Macintosh PowerPoint</Application>
  <PresentationFormat>On-screen Show (4:3)</PresentationFormat>
  <Paragraphs>72</Paragraphs>
  <Slides>46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1" baseType="lpstr">
      <vt:lpstr>Calibri</vt:lpstr>
      <vt:lpstr>ＭＳ Ｐゴシック</vt:lpstr>
      <vt:lpstr>Myriad Pro</vt:lpstr>
      <vt:lpstr>Arial</vt:lpstr>
      <vt:lpstr>20140311PresentationUWTSDTemplate</vt:lpstr>
      <vt:lpstr>Lecture 8  Campaign planning for  digital media</vt:lpstr>
      <vt:lpstr>Learning objectives</vt:lpstr>
      <vt:lpstr>Questions for marketers</vt:lpstr>
      <vt:lpstr>Key campaign planning issues</vt:lpstr>
      <vt:lpstr>Characteristics of interactive  marketing communications</vt:lpstr>
      <vt:lpstr>From Push to Pull</vt:lpstr>
      <vt:lpstr>From monologue to dialogue to trialogue</vt:lpstr>
      <vt:lpstr>PowerPoint Presentation</vt:lpstr>
      <vt:lpstr>From one-to-many to one-to-some and one-to-one</vt:lpstr>
      <vt:lpstr>PowerPoint Presentation</vt:lpstr>
      <vt:lpstr>From one-to-many to many-to-many communications</vt:lpstr>
      <vt:lpstr>From ‘lean-back’ to ‘lean-forward’</vt:lpstr>
      <vt:lpstr>Changes in nature of marketing communications</vt:lpstr>
      <vt:lpstr>PowerPoint Presentation</vt:lpstr>
      <vt:lpstr>PowerPoint Presentation</vt:lpstr>
      <vt:lpstr>Increase in communication intermediaries</vt:lpstr>
      <vt:lpstr>Integration</vt:lpstr>
      <vt:lpstr>Campaign timings</vt:lpstr>
      <vt:lpstr>PowerPoint Presentation</vt:lpstr>
      <vt:lpstr>PowerPoint Presentation</vt:lpstr>
      <vt:lpstr>PowerPoint Presentation</vt:lpstr>
      <vt:lpstr>PowerPoint Presentation</vt:lpstr>
      <vt:lpstr>Planning an integrated campaign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Step 2: Campaign Insight</vt:lpstr>
      <vt:lpstr>PowerPoint Presentation</vt:lpstr>
      <vt:lpstr>PowerPoint Presentation</vt:lpstr>
      <vt:lpstr>PowerPoint Presentation</vt:lpstr>
      <vt:lpstr>Step 4: Offer, message development and creative</vt:lpstr>
      <vt:lpstr>PowerPoint Presentation</vt:lpstr>
      <vt:lpstr>Step 5: Budget and selecting the digital marketing mix</vt:lpstr>
      <vt:lpstr>Step 6: Integrated marketing communications </vt:lpstr>
      <vt:lpstr>PowerPoint Presentation</vt:lpstr>
      <vt:lpstr>Integrated marketing communications (Continued)</vt:lpstr>
    </vt:vector>
  </TitlesOfParts>
  <Company>Microsoft</Company>
  <LinksUpToDate>false</LinksUpToDate>
  <SharedDoc>false</SharedDoc>
  <HyperlinksChanged>false</HyperlinksChanged>
  <AppVersion>15.0041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Microsoft Office User</cp:lastModifiedBy>
  <cp:revision>420</cp:revision>
  <cp:lastPrinted>2016-02-08T18:19:33Z</cp:lastPrinted>
  <dcterms:created xsi:type="dcterms:W3CDTF">2015-05-19T15:55:27Z</dcterms:created>
  <dcterms:modified xsi:type="dcterms:W3CDTF">2018-03-18T20:47:33Z</dcterms:modified>
</cp:coreProperties>
</file>