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emf" ContentType="image/x-emf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25"/>
  </p:notesMasterIdLst>
  <p:sldIdLst>
    <p:sldId id="257" r:id="rId2"/>
    <p:sldId id="258" r:id="rId3"/>
    <p:sldId id="306" r:id="rId4"/>
    <p:sldId id="260" r:id="rId5"/>
    <p:sldId id="289" r:id="rId6"/>
    <p:sldId id="264" r:id="rId7"/>
    <p:sldId id="266" r:id="rId8"/>
    <p:sldId id="290" r:id="rId9"/>
    <p:sldId id="326" r:id="rId10"/>
    <p:sldId id="327" r:id="rId11"/>
    <p:sldId id="318" r:id="rId12"/>
    <p:sldId id="333" r:id="rId13"/>
    <p:sldId id="334" r:id="rId14"/>
    <p:sldId id="335" r:id="rId15"/>
    <p:sldId id="332" r:id="rId16"/>
    <p:sldId id="328" r:id="rId17"/>
    <p:sldId id="329" r:id="rId18"/>
    <p:sldId id="319" r:id="rId19"/>
    <p:sldId id="336" r:id="rId20"/>
    <p:sldId id="330" r:id="rId21"/>
    <p:sldId id="325" r:id="rId22"/>
    <p:sldId id="331" r:id="rId23"/>
    <p:sldId id="284" r:id="rId2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4070"/>
    <a:srgbClr val="005DA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585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F0B148-7773-4406-8FF7-60B1F8073A07}" type="datetimeFigureOut">
              <a:rPr lang="en-US"/>
              <a:pPr>
                <a:defRPr/>
              </a:pPr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049475-155D-44ED-B4F7-038A2A4DB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46267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F51192-0CDA-4FCE-97C2-72BC7F6058E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8917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86989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Process of measurement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Judgment made about particular outcome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 efforts will be in vain if you cannot assess what you are interested in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Measurement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Defined by psychologist S. S. Stevens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Assignment of numerals to objects according to rules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Assignment of values to outcomes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Variables can take on more than one value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Values are examined in measurement process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5.2.1: Nominal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Nominal level of measurement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Describes variables that are categorical and differ in quality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Categories can be labeled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Nominal levels of measurement are qualitative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Examples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Hair color and political affiliation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Examination of merits of two school-based programs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Things to remember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Categories are mutually exclusive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Numbers used as values are meaningless beyond simple classification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5.2.2: Ordinal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Ordinal level of measurement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Describes variables that can be ordered along continuum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Values can be placed in categories and can be ordered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Variables are referred to as rankings of various outcomes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Example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Tall and short are outcomes when height is measured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You can be 1st or 150th in 300 rankings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You cannot tell anything about grade point average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Only the position related to others can be known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Judgments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Absolute judgments cannot be made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Relative judgments can be made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5.2.3: Interval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Interval level of measurement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Describes variables that have equal intervals between them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Determines difference between points along same continuum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Uses of interval scale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Difference between points along a continuum can be known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Precise and conveys more information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5.2.4: Ratio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Ratio level measurement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Ratio level variables have a true zero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Describes variables that have equal interval between them and absolute zero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Most interesting scale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Zero value is not an arbitrary one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Most precise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5.2.5: Continuous Versus Discrete Variables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Continuous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Assumes any value along some underlying continuum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Example- height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Discrete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Values that can be placed in categories with boundaries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Example- gender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take values that are mutually exclusive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Nominal in nature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5.2.6: What Is All the Fuss?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More information increases the power of conclusions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Sometimes, available information may be limited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Limitations provide creative side of research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Questions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At what level do we find most variables in behavioral and social sciences?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you choose to measure an outcome?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Conclusion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Variables may not fit into any of the four classifications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Variables may be valuable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Taxonomy may be strict to apply for real-world data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Four-level taxonomy is not a law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5.3.1: A Conceptual Definition of Reliability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Reliability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Contains observed score and true score component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Occurs when a test gives the same outcome more than once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Components of score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Observed score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Recorded or observed score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Example- number of correct words on a 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be dependent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Consists of two components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True score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There is only one on a particular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True value cannot be ascertained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being assumed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Error score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Factors that cause true score to differ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Repeated scores on any variable is different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Components - method error and trait error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5- Ratio of reliability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closer a test can get to the true score, the more reliable that test 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Reliability is equal to true score divided by the sum of true score and error score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Figure shows components of reliability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Performance of any person consists of one score and three defined components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Observed score is equal to true score plus error score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Table shows sources of error with examples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More influence of factors lowers the accuracy of score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Figure shows the ratio of reliability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Reliability is equal to true score divided by the sum of true score and error score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5.3.2: Increasing Reliability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Reliability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Related to true and error scores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Decreases as error component increases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Must decrease errors to get a reliable instrument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Minimize external source of error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Try to minimize trait source of error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Ways to increase reliability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Increase number of items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Eliminate unclear items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Standardize the test conditions and standardize instructions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Moderate degree of difficulty of tests and minimize external event’s effect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Maintain consistent scoring procedure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5.3.3: How Reliability Is Measured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Correlation coefficient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 to measure reliability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Expressed as numerical value, represented by lowercase 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Higher the correlation, higher the reliability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Reliability is concern of the instrument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Reliability coefficient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Range in value from +1.00 to −1.00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value of +1.00 would be perfect reliability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value of .00 or less indicates no reliability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Standardized tests have reliability coefficient in 0.80 to 0.90 range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5.3.4: Types of Reliability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Test-retest reliability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Measure of stability of a 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Same test is given to same group members at different points of time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Length of time period between testing is an important factor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Answer depends on how you use the results and purpose of study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Parallel-forms reliability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Different forms of the same test are given to same group of participants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Then the sets of scores are correlated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If correlation is statistically significant, tests are said to be equivalent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 when you want to administer two tests of same construct in short period of time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Inter-rater reliability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Measurement of consistency from rater to rater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 raters should be in agreement with one another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Inter-rater reliability is equal to number of agreements divided by number of times rated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Consequences of low inter-rater reliability can be serious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Internal consistency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Examines how unified the items are in a 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Evaluated by correlating performance of each item with total performance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Cronbach’s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alpha and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Kuder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–Richardson correlation coefficient are commonly used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5.3.6: Establishing Reliability: An Example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Best place to look for reliability studies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Buros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Institute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i="1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Buros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Mental Measurements Yearbook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Example- Multidimensional Aptitude Battery II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Computed several types of reliability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Test-rated reliability coefficients ranged from .83 to .97 for verbal scale .87 to .94 for performance scale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Results provided crucial information, which a potential user needs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5.4.1: A Conceptual Definition of Validity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Test is used for measuring what needs to be measured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Defined within the context of how the test is being used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Three aspects of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Refers to results of a 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Never a question of all or none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Should be interpreted within the context in which the test occurs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Table shows different types of validity with explanation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Content, criterion, construct are the different types of validity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5.4.2: Types of Validity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Content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Extent to which a test represents a universe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Helpful in evaluating test that sample a particular area of knowledge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Criterion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Concurrent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Predictive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Measure of extent to which a test is related to a criterion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 to evaluate validity of ability test and aptitude 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Criterion is used as a confirmatory measure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Problems with criterion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Who judges the nature and value of criterion?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 the tests actually measure?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Construct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Extent to which results are related to an underlying set of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Links practical components of test score to model of behavior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First step is to establish the validity of underlying construct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Then, designing the test that reflects construct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5- Ways for establishing construct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Look for correlation between test you are creating with established tests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Show that scores will suffer between people with and without certain traits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Determine whether task requirements are consistent with theory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5.4.3: Establishing Validity: An Example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K-ABC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Explores the validity of Kaufman Assessment Battery for Children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Examines correlation between test and other established measure of intelligence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Measures both intelligence and achievements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</a:t>
            </a:r>
            <a:r>
              <a:rPr lang="en-US" sz="1200" b="1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Multitrait-multimethod</a:t>
            </a: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matrix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Measures various traits using various methods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Regardless of how you measure the trait, the scores are related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Convergent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Discriminant validity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Relationship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Straightforward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Easy to understand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Test can be reliable but not valid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Test cannot be valid without first being reliable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Example- 2 + 2 = 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Reliable item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Assessment of whether a person knows addition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invalid if we name it a spelling 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Lack of validity does not affect the test’s reliability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End of argument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test may be reliable and assess outcomes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test is not valid unless the outcomes address the issue being studied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Measurement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Incredibly important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Area of endeavor filled with controversies and new ideas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Lesson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Thousands of things are going on in social and behavioral science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Measurement techniques and questions are closely related in substance and method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 efforts would go in vain if invalid and unreliable instrument is used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 a test with acceptable and established levels of reliability and validity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297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 bwMode="white">
          <a:xfrm>
            <a:off x="0" y="0"/>
            <a:ext cx="9144000" cy="38862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2"/>
          <p:cNvGrpSpPr/>
          <p:nvPr userDrawn="1"/>
        </p:nvGrpSpPr>
        <p:grpSpPr>
          <a:xfrm>
            <a:off x="-16647" y="6478588"/>
            <a:ext cx="9081248" cy="379413"/>
            <a:chOff x="-16647" y="6437563"/>
            <a:chExt cx="9081248" cy="379413"/>
          </a:xfrm>
          <a:solidFill>
            <a:srgbClr val="004070"/>
          </a:solidFill>
        </p:grpSpPr>
        <p:pic>
          <p:nvPicPr>
            <p:cNvPr id="7" name="Always Learning Logo" descr="Pearson_Strap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-16647" y="6437563"/>
              <a:ext cx="1464447" cy="3794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9" name="Pearson Logo" descr="Pearson_Bound_White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848600" y="6442076"/>
              <a:ext cx="1216001" cy="374900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2838451"/>
          </a:xfrm>
        </p:spPr>
        <p:txBody>
          <a:bodyPr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87" y="3962400"/>
            <a:ext cx="7794626" cy="17526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C60C-20D4-436A-9214-95DFDAB5C8BD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C995B-61CA-4345-9F9B-3F38E1AC8D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12897" y="6426200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>
          <a:xfrm>
            <a:off x="152400" y="6527006"/>
            <a:ext cx="8596312" cy="228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6D38-CC90-414B-80D5-03C44D237291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59BF9-4B65-44F4-BFB2-F97E131DB9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533400" y="1676400"/>
            <a:ext cx="4267200" cy="4495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Learning Objectives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earning Objectives Placeholder 6"/>
          <p:cNvSpPr>
            <a:spLocks noGrp="1"/>
          </p:cNvSpPr>
          <p:nvPr>
            <p:ph type="body" sz="quarter" idx="13"/>
          </p:nvPr>
        </p:nvSpPr>
        <p:spPr>
          <a:xfrm>
            <a:off x="469232" y="1456193"/>
            <a:ext cx="8229600" cy="4027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 b="1">
                <a:solidFill>
                  <a:srgbClr val="0070C0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57200" y="1998441"/>
            <a:ext cx="8229600" cy="4127722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1ADF7-8E7D-4620-99A4-F5601A2BC3F7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1BA0-BBF1-4CB7-B1EA-E154C43A0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100000"/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E057-2896-4CAA-ADE1-89E0E02F9D78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E2EDE-0E54-43AF-9973-03CB2E12E8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chemeClr val="bg1"/>
              </a:buClr>
              <a:buSzPct val="25000"/>
              <a:defRPr sz="2400"/>
            </a:lvl1pPr>
            <a:lvl2pPr marL="569913" indent="-285750">
              <a:defRPr sz="2000"/>
            </a:lvl2pPr>
            <a:lvl3pPr>
              <a:defRPr sz="2000"/>
            </a:lvl3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85A0-EF11-45DE-9982-3914AD3FD3A0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FF19-0088-483E-B4E4-D81A8BCE34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/>
          <p:nvPr userDrawn="1"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Pearson Logo" descr="Pearson_Bound_White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black">
          <a:xfrm>
            <a:off x="7591668" y="6442074"/>
            <a:ext cx="1476131" cy="440563"/>
          </a:xfrm>
          <a:prstGeom prst="rect">
            <a:avLst/>
          </a:prstGeom>
          <a:solidFill>
            <a:srgbClr val="004070"/>
          </a:solidFill>
          <a:ln w="9525">
            <a:noFill/>
            <a:miter lim="800000"/>
            <a:headEnd/>
            <a:tailEnd/>
          </a:ln>
          <a:extLst/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1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50813B9-E7FA-47D2-8081-87D5603BAE2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28CD4A2-C627-4223-86D4-6332BFF86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DE340-E441-4B68-B978-27E957D6766E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B47B-6868-44E8-BA04-66AD884BB7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47800"/>
            <a:ext cx="7772400" cy="2152651"/>
          </a:xfrm>
        </p:spPr>
        <p:txBody>
          <a:bodyPr>
            <a:noAutofit/>
          </a:bodyPr>
          <a:lstStyle>
            <a:lvl1pPr algn="l">
              <a:defRPr sz="4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4687" y="3962400"/>
            <a:ext cx="7794627" cy="1752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499FA-281B-490D-949D-A3656B9F8DCB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CC17D-3AC3-4B6A-B885-2CF548A5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5176-8ABB-48EC-B73C-73A9BB8F8ADF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0BA7-0C60-40B9-81D7-2810B7834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7"/>
          <p:cNvGrpSpPr/>
          <p:nvPr userDrawn="1"/>
        </p:nvGrpSpPr>
        <p:grpSpPr>
          <a:xfrm>
            <a:off x="93969" y="6442074"/>
            <a:ext cx="9096069" cy="430214"/>
            <a:chOff x="93969" y="6442074"/>
            <a:chExt cx="9096069" cy="430214"/>
          </a:xfrm>
          <a:solidFill>
            <a:srgbClr val="004070"/>
          </a:solidFill>
        </p:grpSpPr>
        <p:sp>
          <p:nvSpPr>
            <p:cNvPr id="4" name="Copyright"/>
            <p:cNvSpPr txBox="1">
              <a:spLocks noChangeArrowheads="1"/>
            </p:cNvSpPr>
            <p:nvPr/>
          </p:nvSpPr>
          <p:spPr bwMode="auto">
            <a:xfrm>
              <a:off x="93969" y="6442074"/>
              <a:ext cx="6230631" cy="42386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  <p:pic>
          <p:nvPicPr>
            <p:cNvPr id="5" name="Pearson Logo" descr="Pearson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7748588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7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5E9017D-2D22-4453-AF87-DEAFF8DFF4C6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0C8A4F2-AB9E-49BF-ADEE-C5C663423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33338" y="6442075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  <p:sp>
          <p:nvSpPr>
            <p:cNvPr id="15" name="Copyright" descr="Copyright 2015, 2012, 2009"/>
            <p:cNvSpPr txBox="1">
              <a:spLocks noChangeArrowheads="1"/>
            </p:cNvSpPr>
            <p:nvPr/>
          </p:nvSpPr>
          <p:spPr bwMode="auto">
            <a:xfrm>
              <a:off x="1693862" y="6442075"/>
              <a:ext cx="6036469" cy="43180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5F0F-8769-4042-9D62-D21458AD4E34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1AE1-5D44-4105-94E1-58EFED196E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15900"/>
            <a:ext cx="8229600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</a:t>
            </a:r>
            <a:br>
              <a:rPr lang="en-US" smtClean="0"/>
            </a:br>
            <a:r>
              <a:rPr lang="en-US" smtClean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6539706"/>
            <a:ext cx="8596312" cy="23495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5713" y="112713"/>
            <a:ext cx="213360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E2E939-5CB2-4660-B66A-8178C5F06BC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9313" y="112713"/>
            <a:ext cx="55245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606C9-9EC6-43EB-8B39-49941066BF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4" name="Pearson Logo"/>
          <p:cNvPicPr>
            <a:picLocks noChangeAspect="1" noChangeArrowheads="1"/>
          </p:cNvPicPr>
          <p:nvPr/>
        </p:nvPicPr>
        <p:blipFill>
          <a:blip r:embed="rId13" cstate="print">
            <a:extLst/>
          </a:blip>
          <a:srcRect/>
          <a:stretch>
            <a:fillRect/>
          </a:stretch>
        </p:blipFill>
        <p:spPr bwMode="black">
          <a:xfrm>
            <a:off x="7748588" y="6442075"/>
            <a:ext cx="1441450" cy="430213"/>
          </a:xfrm>
          <a:prstGeom prst="rect">
            <a:avLst/>
          </a:prstGeom>
          <a:solidFill>
            <a:srgbClr val="004070"/>
          </a:solidFill>
          <a:ln>
            <a:noFill/>
          </a:ln>
          <a:ex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3" r:id="rId3"/>
    <p:sldLayoutId id="2147483672" r:id="rId4"/>
    <p:sldLayoutId id="2147483671" r:id="rId5"/>
    <p:sldLayoutId id="2147483676" r:id="rId6"/>
    <p:sldLayoutId id="2147483670" r:id="rId7"/>
    <p:sldLayoutId id="2147483669" r:id="rId8"/>
    <p:sldLayoutId id="2147483668" r:id="rId9"/>
    <p:sldLayoutId id="2147483677" r:id="rId10"/>
    <p:sldLayoutId id="2147483678" r:id="rId11"/>
  </p:sldLayoutIdLst>
  <p:transition spd="slow"/>
  <p:timing>
    <p:tnLst>
      <p:par>
        <p:cTn id="1" dur="indefinite" restart="never" nodeType="tmRoot"/>
      </p:par>
    </p:tnLst>
  </p:timing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9pPr>
    </p:titleStyle>
    <p:bodyStyle>
      <a:lvl1pPr marL="255588" indent="-255588" algn="l" rtl="0" fontAlgn="base">
        <a:spcBef>
          <a:spcPts val="1500"/>
        </a:spcBef>
        <a:spcAft>
          <a:spcPct val="0"/>
        </a:spcAft>
        <a:buClr>
          <a:srgbClr val="004070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ts val="600"/>
        </a:spcBef>
        <a:spcAft>
          <a:spcPct val="0"/>
        </a:spcAft>
        <a:buClr>
          <a:srgbClr val="0070C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3" Type="http://schemas.openxmlformats.org/officeDocument/2006/relationships/slide" Target="slide7.xml"/><Relationship Id="rId7" Type="http://schemas.openxmlformats.org/officeDocument/2006/relationships/slide" Target="slide21.xml"/><Relationship Id="rId2" Type="http://schemas.openxmlformats.org/officeDocument/2006/relationships/slide" Target="slide6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8.xml"/><Relationship Id="rId5" Type="http://schemas.openxmlformats.org/officeDocument/2006/relationships/slide" Target="slide11.xml"/><Relationship Id="rId4" Type="http://schemas.openxmlformats.org/officeDocument/2006/relationships/slide" Target="slide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5.xml"/><Relationship Id="rId6" Type="http://schemas.openxmlformats.org/officeDocument/2006/relationships/slide" Target="slide21.xml"/><Relationship Id="rId5" Type="http://schemas.openxmlformats.org/officeDocument/2006/relationships/slide" Target="slide18.xml"/><Relationship Id="rId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Research</a:t>
            </a:r>
            <a:endParaRPr lang="en-US" sz="2800" dirty="0"/>
          </a:p>
        </p:txBody>
      </p:sp>
      <p:sp>
        <p:nvSpPr>
          <p:cNvPr id="14338" name="Text Placeholder 2"/>
          <p:cNvSpPr>
            <a:spLocks noGrp="1"/>
          </p:cNvSpPr>
          <p:nvPr>
            <p:ph type="body" sz="quarter" idx="13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Ninth edition, Global Edition</a:t>
            </a:r>
          </a:p>
        </p:txBody>
      </p:sp>
      <p:sp>
        <p:nvSpPr>
          <p:cNvPr id="14339" name="Text Placeholder 3"/>
          <p:cNvSpPr>
            <a:spLocks noGrp="1"/>
          </p:cNvSpPr>
          <p:nvPr>
            <p:ph type="body" sz="quarter" idx="14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Chapter 5</a:t>
            </a:r>
          </a:p>
        </p:txBody>
      </p:sp>
      <p:sp>
        <p:nvSpPr>
          <p:cNvPr id="14340" name="Text Placeholder 4"/>
          <p:cNvSpPr>
            <a:spLocks noGrp="1"/>
          </p:cNvSpPr>
          <p:nvPr>
            <p:ph type="body" sz="quarter" idx="15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/>
              <a:t>Measurement, Reliability, and Validity</a:t>
            </a:r>
            <a:endParaRPr lang="en-US" sz="2000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6"/>
          </p:nvPr>
        </p:nvSpPr>
        <p:spPr>
          <a:xfrm>
            <a:off x="1752600" y="6553200"/>
            <a:ext cx="5791200" cy="178594"/>
          </a:xfrm>
        </p:spPr>
        <p:txBody>
          <a:bodyPr/>
          <a:lstStyle/>
          <a:p>
            <a:pPr>
              <a:defRPr/>
            </a:pPr>
            <a:r>
              <a:rPr lang="en-US" sz="1200" dirty="0" smtClean="0"/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8" name="Picture 7" descr="This is the cover image for Exploring Research Ninth edition.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897" y="1524000"/>
            <a:ext cx="3696405" cy="472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 </a:t>
            </a:r>
            <a:r>
              <a:rPr lang="en-US" altLang="en-US" dirty="0"/>
              <a:t>(1 of 2)</a:t>
            </a:r>
            <a:endParaRPr lang="en-US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Introduction: Measurement, Reliability, and Validity slide"/>
              </a:rPr>
              <a:t>Introduction: Measurement, Reliability, and Validity</a:t>
            </a:r>
            <a:endParaRPr lang="en-US" sz="2400" dirty="0"/>
          </a:p>
          <a:p>
            <a:r>
              <a:rPr lang="en-US" sz="2400" dirty="0">
                <a:hlinkClick r:id="rId3" action="ppaction://hlinksldjump" tooltip="Link to 5.1: The Measurement Process slide"/>
              </a:rPr>
              <a:t>5.1: The Measurement Process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5.2: Levels of Measurement slide"/>
              </a:rPr>
              <a:t>5.2: Levels of Measurement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5.3: Reliability and Validity: Why They Are Very, Very Important slide"/>
              </a:rPr>
              <a:t>5.3: Reliability and Validity: Why They Are Very, Very Important</a:t>
            </a:r>
            <a:endParaRPr lang="en-US" sz="2400" dirty="0"/>
          </a:p>
          <a:p>
            <a:r>
              <a:rPr lang="en-US" sz="2400" dirty="0">
                <a:hlinkClick r:id="rId6" action="ppaction://hlinksldjump" tooltip="Link to 5.4: Validity slide"/>
              </a:rPr>
              <a:t>5.4: Validity</a:t>
            </a:r>
            <a:endParaRPr lang="en-US" sz="2400" dirty="0"/>
          </a:p>
          <a:p>
            <a:r>
              <a:rPr lang="en-US" sz="2400" dirty="0">
                <a:hlinkClick r:id="rId7" action="ppaction://hlinksldjump" tooltip="Link to 5.5: The Relationship Between Reliability and Validity slide"/>
              </a:rPr>
              <a:t>5.5: The Relationship Between Reliability and Validity</a:t>
            </a:r>
            <a:endParaRPr lang="en-US" sz="2400" dirty="0"/>
          </a:p>
          <a:p>
            <a:r>
              <a:rPr lang="en-US" sz="2400" dirty="0">
                <a:hlinkClick r:id="rId8" action="ppaction://hlinksldjump" tooltip="Link to 5.6: Closing (and Very Important) Thoughts slide"/>
              </a:rPr>
              <a:t>5.6: Closing (and Very Important) Thoughts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 </a:t>
            </a:r>
            <a:r>
              <a:rPr lang="en-US" altLang="en-US" dirty="0" smtClean="0"/>
              <a:t>(2 </a:t>
            </a:r>
            <a:r>
              <a:rPr lang="en-US" altLang="en-US" dirty="0"/>
              <a:t>of 2)</a:t>
            </a:r>
            <a:endParaRPr lang="en-US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Summary: Measurement, Reliability, and Validity slide"/>
              </a:rPr>
              <a:t>Summary: Measurement, Reliability, and Validity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9593805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 (1 of 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5.1: The Measurement Process slide"/>
              </a:rPr>
              <a:t>5.1: Define measurement</a:t>
            </a:r>
            <a:endParaRPr lang="en-US" dirty="0"/>
          </a:p>
          <a:p>
            <a:r>
              <a:rPr lang="en-US" dirty="0">
                <a:hlinkClick r:id="rId3" action="ppaction://hlinksldjump" tooltip="Link to 5.2: Levels of Measurement slide"/>
              </a:rPr>
              <a:t>5.2: Compare the different levels of measurement in research</a:t>
            </a:r>
            <a:endParaRPr lang="en-US" dirty="0"/>
          </a:p>
          <a:p>
            <a:r>
              <a:rPr lang="en-US" dirty="0">
                <a:hlinkClick r:id="rId4" action="ppaction://hlinksldjump" tooltip="Link to 5.3: Reliability and Validity: Why They Are Very, Very Important slide"/>
              </a:rPr>
              <a:t>5.3: Examine the reasons as to why reliability is an essential quality that must be established before a hypothesis is tested</a:t>
            </a:r>
            <a:endParaRPr lang="en-US" dirty="0"/>
          </a:p>
          <a:p>
            <a:r>
              <a:rPr lang="en-US" dirty="0">
                <a:hlinkClick r:id="rId5" action="ppaction://hlinksldjump" tooltip="Link to 5.4: Validity slide"/>
              </a:rPr>
              <a:t>5.4: Illustrate the different ways in which validity establishes the strength of a good test</a:t>
            </a:r>
            <a:endParaRPr lang="en-US" dirty="0"/>
          </a:p>
          <a:p>
            <a:r>
              <a:rPr lang="en-US" dirty="0">
                <a:hlinkClick r:id="rId6" action="ppaction://hlinksldjump" tooltip="Link to 5.5: The Relationship Between Reliability and Validity slide"/>
              </a:rPr>
              <a:t>5.5: Recognize that reliability is a necessary but not sufficient condition of validity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 (2 of 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5.6: Closing (and Very Important) Thoughts slide"/>
              </a:rPr>
              <a:t>5.6: Summarize the criticality of the measurement process in research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1809291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Introduction: Measurement, Reliability, and Validity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Process of measurement is critical to any ongoing research</a:t>
            </a:r>
          </a:p>
          <a:p>
            <a:r>
              <a:rPr lang="en-US" sz="2400" dirty="0"/>
              <a:t>Measurement should be reliable and valid to yield useful results</a:t>
            </a:r>
          </a:p>
          <a:p>
            <a:r>
              <a:rPr lang="en-US" sz="2400" dirty="0"/>
              <a:t>Clarity of what is being measured and what needs to be measured is important</a:t>
            </a:r>
          </a:p>
          <a:p>
            <a:r>
              <a:rPr lang="en-US" sz="2400" dirty="0"/>
              <a:t>Relevance of </a:t>
            </a:r>
            <a:r>
              <a:rPr lang="en-US" sz="2400" dirty="0" err="1"/>
              <a:t>Ji</a:t>
            </a:r>
            <a:r>
              <a:rPr lang="en-US" sz="2400" dirty="0"/>
              <a:t> Young Kim’s research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85291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5.1: The Measurement Process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Define measurement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Process of measurement</a:t>
            </a:r>
          </a:p>
          <a:p>
            <a:pPr lvl="1" eaLnBrk="1" hangingPunct="1"/>
            <a:r>
              <a:rPr lang="en-US" dirty="0"/>
              <a:t>Measurement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7634969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5.2: Levels of </a:t>
            </a:r>
            <a:r>
              <a:rPr lang="en-US" dirty="0" smtClean="0"/>
              <a:t>Measurements (1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Compare the different levels of measurement in research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5.2.1: Nominal</a:t>
            </a:r>
          </a:p>
          <a:p>
            <a:pPr lvl="1" eaLnBrk="1" hangingPunct="1"/>
            <a:r>
              <a:rPr lang="en-US" dirty="0"/>
              <a:t>Nominal level of measurement</a:t>
            </a:r>
          </a:p>
          <a:p>
            <a:pPr lvl="1" eaLnBrk="1" hangingPunct="1"/>
            <a:r>
              <a:rPr lang="en-US" dirty="0"/>
              <a:t>Examples</a:t>
            </a:r>
          </a:p>
          <a:p>
            <a:pPr lvl="1" eaLnBrk="1" hangingPunct="1"/>
            <a:r>
              <a:rPr lang="en-US" dirty="0"/>
              <a:t>Things to remember</a:t>
            </a:r>
            <a:endParaRPr lang="en-US" dirty="0" smtClean="0"/>
          </a:p>
          <a:p>
            <a:pPr eaLnBrk="1" hangingPunct="1"/>
            <a:r>
              <a:rPr lang="en-US" altLang="en-US" dirty="0"/>
              <a:t>5.2.2: Ordinal</a:t>
            </a:r>
          </a:p>
          <a:p>
            <a:pPr lvl="1" eaLnBrk="1" hangingPunct="1"/>
            <a:r>
              <a:rPr lang="en-US" dirty="0"/>
              <a:t>Ordinal level of measurement</a:t>
            </a:r>
          </a:p>
          <a:p>
            <a:pPr lvl="1" eaLnBrk="1" hangingPunct="1"/>
            <a:r>
              <a:rPr lang="en-US" dirty="0"/>
              <a:t>Example</a:t>
            </a:r>
          </a:p>
          <a:p>
            <a:pPr lvl="1" eaLnBrk="1" hangingPunct="1"/>
            <a:r>
              <a:rPr lang="en-US" dirty="0"/>
              <a:t>Judgments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295365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5.2: Levels of </a:t>
            </a:r>
            <a:r>
              <a:rPr lang="en-US" dirty="0" smtClean="0"/>
              <a:t>Measurements (2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Compare the different levels of measurement in research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5.2.3: Interval</a:t>
            </a:r>
          </a:p>
          <a:p>
            <a:pPr lvl="1" eaLnBrk="1" hangingPunct="1"/>
            <a:r>
              <a:rPr lang="en-US" dirty="0"/>
              <a:t>Interval level of measurement</a:t>
            </a:r>
          </a:p>
          <a:p>
            <a:pPr lvl="1" eaLnBrk="1" hangingPunct="1"/>
            <a:r>
              <a:rPr lang="en-US" dirty="0"/>
              <a:t>Uses of interval scale</a:t>
            </a:r>
            <a:endParaRPr lang="en-US" dirty="0" smtClean="0"/>
          </a:p>
          <a:p>
            <a:pPr eaLnBrk="1" hangingPunct="1"/>
            <a:r>
              <a:rPr lang="en-US" altLang="en-US" dirty="0"/>
              <a:t>5.2.4: Ratio</a:t>
            </a:r>
          </a:p>
          <a:p>
            <a:pPr lvl="1" eaLnBrk="1" hangingPunct="1"/>
            <a:r>
              <a:rPr lang="en-US" dirty="0"/>
              <a:t>Ratio level measurement</a:t>
            </a:r>
          </a:p>
          <a:p>
            <a:pPr lvl="1" eaLnBrk="1" hangingPunct="1"/>
            <a:r>
              <a:rPr lang="en-US" dirty="0"/>
              <a:t>Most interesting scale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8987350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5.2: Levels of </a:t>
            </a:r>
            <a:r>
              <a:rPr lang="en-US" dirty="0" smtClean="0"/>
              <a:t>Measurements (3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Compare the different levels of measurement in research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5.2.5: Continuous Versus Discrete Variables</a:t>
            </a:r>
          </a:p>
          <a:p>
            <a:pPr lvl="1" eaLnBrk="1" hangingPunct="1"/>
            <a:r>
              <a:rPr lang="en-US" dirty="0"/>
              <a:t>Continuous variable</a:t>
            </a:r>
          </a:p>
          <a:p>
            <a:pPr lvl="1" eaLnBrk="1" hangingPunct="1"/>
            <a:r>
              <a:rPr lang="en-US" dirty="0"/>
              <a:t>Discrete variable</a:t>
            </a:r>
            <a:endParaRPr lang="en-US" dirty="0" smtClean="0"/>
          </a:p>
          <a:p>
            <a:pPr eaLnBrk="1" hangingPunct="1"/>
            <a:r>
              <a:rPr lang="en-US" altLang="en-US" dirty="0"/>
              <a:t>5.2.6: What Is All the Fuss?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Questions</a:t>
            </a:r>
          </a:p>
          <a:p>
            <a:pPr lvl="1" eaLnBrk="1" hangingPunct="1"/>
            <a:r>
              <a:rPr lang="en-US" dirty="0"/>
              <a:t>Conclusion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9282747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5.3: Reliability and Validity: Why They Are Very, Very Important </a:t>
            </a:r>
            <a:r>
              <a:rPr lang="en-US" dirty="0" smtClean="0"/>
              <a:t>(1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the reasons as to why reliability is an essential quality that must be established before a hypothesis is tested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5.3.1: A Conceptual Definition of Reliability</a:t>
            </a:r>
          </a:p>
          <a:p>
            <a:pPr lvl="1" eaLnBrk="1" hangingPunct="1"/>
            <a:r>
              <a:rPr lang="en-US" dirty="0"/>
              <a:t>Reliability</a:t>
            </a:r>
          </a:p>
          <a:p>
            <a:pPr lvl="1" eaLnBrk="1" hangingPunct="1"/>
            <a:r>
              <a:rPr lang="en-US" dirty="0"/>
              <a:t>Observed score</a:t>
            </a:r>
          </a:p>
          <a:p>
            <a:pPr lvl="1" eaLnBrk="1" hangingPunct="1"/>
            <a:r>
              <a:rPr lang="en-US" dirty="0"/>
              <a:t>True score</a:t>
            </a:r>
          </a:p>
          <a:p>
            <a:pPr lvl="1" eaLnBrk="1" hangingPunct="1"/>
            <a:r>
              <a:rPr lang="en-US" dirty="0"/>
              <a:t>Error score</a:t>
            </a:r>
          </a:p>
          <a:p>
            <a:pPr lvl="1" eaLnBrk="1" hangingPunct="1"/>
            <a:r>
              <a:rPr lang="en-US" dirty="0"/>
              <a:t>Ratio of </a:t>
            </a:r>
            <a:r>
              <a:rPr lang="en-US" dirty="0" smtClean="0"/>
              <a:t>reliability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638180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838200"/>
          </a:xfrm>
        </p:spPr>
        <p:txBody>
          <a:bodyPr/>
          <a:lstStyle/>
          <a:p>
            <a:r>
              <a:rPr lang="en-US" dirty="0"/>
              <a:t>Figure </a:t>
            </a:r>
            <a:r>
              <a:rPr lang="en-US" dirty="0" smtClean="0"/>
              <a:t>5.1</a:t>
            </a:r>
            <a:r>
              <a:rPr lang="en-US" dirty="0"/>
              <a:t>: The components of reliability.</a:t>
            </a:r>
          </a:p>
        </p:txBody>
      </p:sp>
      <p:pic>
        <p:nvPicPr>
          <p:cNvPr id="3" name="Picture 2" descr="Figure 5.1 A formula shows reliability components: Observed Score is equal to the sum of True Score and Error Score. Error Score can be Method Error or Trait Error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905000"/>
            <a:ext cx="7751411" cy="2362200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0568538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"/>
            <a:ext cx="8839200" cy="1219200"/>
          </a:xfrm>
        </p:spPr>
        <p:txBody>
          <a:bodyPr/>
          <a:lstStyle/>
          <a:p>
            <a:r>
              <a:rPr lang="en-IN" sz="2800" dirty="0"/>
              <a:t>Table </a:t>
            </a:r>
            <a:r>
              <a:rPr lang="en-IN" sz="2800" dirty="0" smtClean="0"/>
              <a:t>5.3: </a:t>
            </a:r>
            <a:r>
              <a:rPr lang="en-US" sz="2800" dirty="0"/>
              <a:t>Sources of error in reliability. Error can be part of the method used to assess behavior or the person or trait being assessed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285021897"/>
              </p:ext>
            </p:extLst>
          </p:nvPr>
        </p:nvGraphicFramePr>
        <p:xfrm>
          <a:off x="943705" y="1623645"/>
          <a:ext cx="7315200" cy="45368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8510"/>
                <a:gridCol w="4946690"/>
              </a:tblGrid>
              <a:tr h="440285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Source of Error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Example</a:t>
                      </a:r>
                      <a:endParaRPr lang="en-US" sz="1600" dirty="0"/>
                    </a:p>
                  </a:txBody>
                  <a:tcPr/>
                </a:tc>
              </a:tr>
              <a:tr h="81536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General characteristics of the individual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b="0" dirty="0" smtClean="0"/>
                        <a:t>Level of ability</a:t>
                      </a:r>
                    </a:p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b="0" dirty="0" smtClean="0"/>
                        <a:t>Test-taking skills</a:t>
                      </a:r>
                    </a:p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b="0" dirty="0" smtClean="0"/>
                        <a:t>Ability to understand instructions</a:t>
                      </a:r>
                      <a:endParaRPr lang="en-US" sz="1400" b="0" dirty="0"/>
                    </a:p>
                  </a:txBody>
                  <a:tcPr/>
                </a:tc>
              </a:tr>
              <a:tr h="62524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Lasting characteristics of the individual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Level of ability related to the trait being measured</a:t>
                      </a:r>
                    </a:p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Test-taking skills specific to the type of items on the test</a:t>
                      </a:r>
                      <a:endParaRPr lang="en-US" sz="1400" dirty="0"/>
                    </a:p>
                  </a:txBody>
                  <a:tcPr/>
                </a:tc>
              </a:tr>
              <a:tr h="79143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Temporary individual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Health</a:t>
                      </a:r>
                    </a:p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Fatigue</a:t>
                      </a:r>
                    </a:p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Motivation (“Yuck, another test”) </a:t>
                      </a:r>
                    </a:p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Emotional strain</a:t>
                      </a:r>
                    </a:p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Testing environment</a:t>
                      </a:r>
                      <a:endParaRPr lang="en-US" sz="1400" dirty="0"/>
                    </a:p>
                  </a:txBody>
                  <a:tcPr/>
                </a:tc>
              </a:tr>
              <a:tr h="8736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Factors affecting test administration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Conditions of test administration</a:t>
                      </a:r>
                    </a:p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Interaction between examiner and test taker</a:t>
                      </a:r>
                    </a:p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Bias in grading</a:t>
                      </a:r>
                      <a:endParaRPr lang="en-US" sz="1400" dirty="0"/>
                    </a:p>
                  </a:txBody>
                  <a:tcPr/>
                </a:tc>
              </a:tr>
              <a:tr h="6240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Other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Luck (no kidding!)</a:t>
                      </a:r>
                    </a:p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en-US" sz="1400" dirty="0" smtClean="0"/>
                        <a:t>Superstition</a:t>
                      </a:r>
                      <a:endParaRPr lang="en-US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4307393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838200"/>
          </a:xfrm>
        </p:spPr>
        <p:txBody>
          <a:bodyPr/>
          <a:lstStyle/>
          <a:p>
            <a:r>
              <a:rPr lang="en-US" dirty="0"/>
              <a:t>Figure </a:t>
            </a:r>
            <a:r>
              <a:rPr lang="en-US" dirty="0" smtClean="0"/>
              <a:t>5.2: </a:t>
            </a:r>
            <a:r>
              <a:rPr lang="en-US" dirty="0"/>
              <a:t>The ratio of true score to true score plus error score forms the conceptual basis for reliability.</a:t>
            </a:r>
          </a:p>
        </p:txBody>
      </p:sp>
      <p:pic>
        <p:nvPicPr>
          <p:cNvPr id="5" name="Picture 4" descr="Figure 5.2 A formula shows that Reliability is the ratio of True Score and the sum of True Score and Error Score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367" y="2362200"/>
            <a:ext cx="7114863" cy="1234440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2002309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5.3: Reliability and Validity: Why They Are Very, Very Important </a:t>
            </a:r>
            <a:r>
              <a:rPr lang="en-US" dirty="0" smtClean="0"/>
              <a:t>(2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the reasons as to why reliability is an essential quality that must be established before a hypothesis is tested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5.3.2</a:t>
            </a:r>
            <a:r>
              <a:rPr lang="en-US" altLang="en-US" dirty="0"/>
              <a:t>: Increasing Reliability</a:t>
            </a:r>
          </a:p>
          <a:p>
            <a:pPr lvl="1" eaLnBrk="1" hangingPunct="1"/>
            <a:r>
              <a:rPr lang="en-US" dirty="0"/>
              <a:t>Reliability</a:t>
            </a:r>
          </a:p>
          <a:p>
            <a:pPr lvl="1" eaLnBrk="1" hangingPunct="1"/>
            <a:r>
              <a:rPr lang="en-US" dirty="0"/>
              <a:t>Ways to increase </a:t>
            </a:r>
            <a:r>
              <a:rPr lang="en-US" dirty="0" smtClean="0"/>
              <a:t>reliability</a:t>
            </a:r>
          </a:p>
          <a:p>
            <a:pPr eaLnBrk="1" hangingPunct="1"/>
            <a:r>
              <a:rPr lang="en-US" altLang="en-US" dirty="0"/>
              <a:t>5.3.3: How Reliability Is Measured</a:t>
            </a:r>
          </a:p>
          <a:p>
            <a:pPr lvl="1" eaLnBrk="1" hangingPunct="1"/>
            <a:r>
              <a:rPr lang="en-US" dirty="0"/>
              <a:t>Correlation coefficient</a:t>
            </a:r>
          </a:p>
          <a:p>
            <a:pPr lvl="1" eaLnBrk="1" hangingPunct="1"/>
            <a:r>
              <a:rPr lang="en-US" dirty="0"/>
              <a:t>Reliability </a:t>
            </a:r>
            <a:r>
              <a:rPr lang="en-US" dirty="0" smtClean="0"/>
              <a:t>coefficient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3429144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5.3: Reliability and Validity: Why They Are Very, Very Important </a:t>
            </a:r>
            <a:r>
              <a:rPr lang="en-US" dirty="0" smtClean="0"/>
              <a:t>(3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the reasons as to why reliability is an essential quality that must be established before a hypothesis is tested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5.3.4</a:t>
            </a:r>
            <a:r>
              <a:rPr lang="en-US" altLang="en-US" dirty="0"/>
              <a:t>: Types of Reliability</a:t>
            </a:r>
          </a:p>
          <a:p>
            <a:pPr lvl="1" eaLnBrk="1" hangingPunct="1"/>
            <a:r>
              <a:rPr lang="en-US" dirty="0"/>
              <a:t>Test-retest reliability</a:t>
            </a:r>
          </a:p>
          <a:p>
            <a:pPr lvl="1" eaLnBrk="1" hangingPunct="1"/>
            <a:r>
              <a:rPr lang="en-US" dirty="0"/>
              <a:t>Parallel-forms reliability</a:t>
            </a:r>
          </a:p>
          <a:p>
            <a:pPr lvl="1" eaLnBrk="1" hangingPunct="1"/>
            <a:r>
              <a:rPr lang="en-US" dirty="0"/>
              <a:t>Inter-rater reliability</a:t>
            </a:r>
          </a:p>
          <a:p>
            <a:pPr lvl="1" eaLnBrk="1" hangingPunct="1"/>
            <a:r>
              <a:rPr lang="en-US" dirty="0"/>
              <a:t>Internal consistency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681613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5.3: Reliability and Validity: Why They Are Very, Very Important </a:t>
            </a:r>
            <a:r>
              <a:rPr lang="en-US" dirty="0" smtClean="0"/>
              <a:t>(4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the reasons as to why reliability is an essential quality that must be established before a hypothesis is tested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5.3.5: </a:t>
            </a:r>
            <a:r>
              <a:rPr lang="en-US" altLang="en-US" dirty="0"/>
              <a:t>Establishing Reliability: An Example</a:t>
            </a:r>
          </a:p>
          <a:p>
            <a:pPr lvl="1" eaLnBrk="1" hangingPunct="1"/>
            <a:r>
              <a:rPr lang="en-US" dirty="0"/>
              <a:t>Best place to look for reliability studies</a:t>
            </a:r>
          </a:p>
          <a:p>
            <a:pPr lvl="1" eaLnBrk="1" hangingPunct="1"/>
            <a:r>
              <a:rPr lang="en-US" dirty="0"/>
              <a:t>Example- Multidimensional Aptitude Battery </a:t>
            </a:r>
            <a:r>
              <a:rPr lang="en-US" dirty="0" smtClean="0"/>
              <a:t>II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4902004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5.4: Validity </a:t>
            </a:r>
            <a:r>
              <a:rPr lang="en-US" dirty="0" smtClean="0"/>
              <a:t>(1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the different ways in which validity establishes the strength of a good test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5.4.1: A Conceptual Definition of Validity</a:t>
            </a:r>
          </a:p>
          <a:p>
            <a:pPr lvl="1" eaLnBrk="1" hangingPunct="1"/>
            <a:r>
              <a:rPr lang="en-US" dirty="0"/>
              <a:t>Validity</a:t>
            </a:r>
          </a:p>
          <a:p>
            <a:pPr lvl="1" eaLnBrk="1" hangingPunct="1"/>
            <a:r>
              <a:rPr lang="en-US" dirty="0"/>
              <a:t>Three aspects of validity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1024291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Table </a:t>
            </a:r>
            <a:r>
              <a:rPr lang="en-IN" dirty="0" smtClean="0"/>
              <a:t>5.7: </a:t>
            </a:r>
            <a:r>
              <a:rPr lang="en-US" dirty="0"/>
              <a:t>Types of validity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222423582"/>
              </p:ext>
            </p:extLst>
          </p:nvPr>
        </p:nvGraphicFramePr>
        <p:xfrm>
          <a:off x="627185" y="1524000"/>
          <a:ext cx="7895495" cy="44846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3468"/>
                <a:gridCol w="2714076"/>
                <a:gridCol w="2827951"/>
              </a:tblGrid>
              <a:tr h="38100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Type of Validity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What Is It?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How Do You Establish It?</a:t>
                      </a:r>
                      <a:endParaRPr lang="en-US" sz="1600" dirty="0"/>
                    </a:p>
                  </a:txBody>
                  <a:tcPr/>
                </a:tc>
              </a:tr>
              <a:tr h="87513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Content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b="0" dirty="0" smtClean="0"/>
                        <a:t>A measure of how well the items represent the entire universe of items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b="0" dirty="0" smtClean="0"/>
                        <a:t>Ask an expert if the items assess what you want them to assess</a:t>
                      </a:r>
                      <a:endParaRPr lang="en-US" sz="1400" b="0" dirty="0"/>
                    </a:p>
                  </a:txBody>
                  <a:tcPr/>
                </a:tc>
              </a:tr>
              <a:tr h="4964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Criterion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endParaRPr lang="en-US" sz="1400" dirty="0"/>
                    </a:p>
                  </a:txBody>
                  <a:tcPr/>
                </a:tc>
              </a:tr>
              <a:tr h="84945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&lt;I&gt;Concurrent&lt;/I&gt;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A measure of how well a test estimates a criterion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Select a criterion and correlate scores on the test with scores on the criterion in the present</a:t>
                      </a:r>
                      <a:endParaRPr lang="en-US" sz="1400" dirty="0"/>
                    </a:p>
                  </a:txBody>
                  <a:tcPr/>
                </a:tc>
              </a:tr>
              <a:tr h="93768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&lt;I&gt;Predictive&lt;/I&gt;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A measure of how well a test predicts a criterion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Select a criterion and correlate scores on the test with scores on the criterion in the future</a:t>
                      </a:r>
                      <a:endParaRPr lang="en-US" sz="1400" dirty="0"/>
                    </a:p>
                  </a:txBody>
                  <a:tcPr/>
                </a:tc>
              </a:tr>
              <a:tr h="66981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Construct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A measure of how well a test assesses some underlying construct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Assess the underlying construct on which the test is based and correlate these scores with the test scores</a:t>
                      </a:r>
                      <a:endParaRPr lang="en-US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7025645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5.4: Validity </a:t>
            </a:r>
            <a:r>
              <a:rPr lang="en-US" dirty="0" smtClean="0"/>
              <a:t>(2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the different ways in which validity establishes the strength of a good test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5.4.2: Types of Validity</a:t>
            </a:r>
          </a:p>
          <a:p>
            <a:pPr lvl="1" eaLnBrk="1" hangingPunct="1"/>
            <a:r>
              <a:rPr lang="en-US" dirty="0"/>
              <a:t>Content validity</a:t>
            </a:r>
          </a:p>
          <a:p>
            <a:pPr lvl="1" eaLnBrk="1" hangingPunct="1"/>
            <a:r>
              <a:rPr lang="en-US" dirty="0"/>
              <a:t>Criterion validity</a:t>
            </a:r>
          </a:p>
          <a:p>
            <a:pPr lvl="1" eaLnBrk="1" hangingPunct="1"/>
            <a:r>
              <a:rPr lang="en-US" dirty="0"/>
              <a:t>Problems with criterion validity</a:t>
            </a:r>
          </a:p>
          <a:p>
            <a:pPr lvl="1" eaLnBrk="1" hangingPunct="1"/>
            <a:r>
              <a:rPr lang="en-US" dirty="0"/>
              <a:t>Construct validity</a:t>
            </a:r>
          </a:p>
          <a:p>
            <a:pPr lvl="1" eaLnBrk="1" hangingPunct="1"/>
            <a:r>
              <a:rPr lang="en-US" dirty="0"/>
              <a:t>Ways for establishing construct </a:t>
            </a:r>
            <a:r>
              <a:rPr lang="en-US" dirty="0" smtClean="0"/>
              <a:t>validity</a:t>
            </a:r>
          </a:p>
          <a:p>
            <a:pPr eaLnBrk="1" hangingPunct="1"/>
            <a:r>
              <a:rPr lang="en-US" altLang="en-US" dirty="0"/>
              <a:t>5.4.3: Establishing Validity: An Example</a:t>
            </a:r>
          </a:p>
          <a:p>
            <a:pPr lvl="1" eaLnBrk="1" hangingPunct="1"/>
            <a:r>
              <a:rPr lang="en-US" dirty="0"/>
              <a:t>K-ABC</a:t>
            </a:r>
          </a:p>
          <a:p>
            <a:pPr lvl="1" eaLnBrk="1" hangingPunct="1"/>
            <a:r>
              <a:rPr lang="en-US" dirty="0" err="1"/>
              <a:t>Multitrait-multimethod</a:t>
            </a:r>
            <a:r>
              <a:rPr lang="en-US" dirty="0"/>
              <a:t> matrix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4176039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5.5: The Relationship Between Reliability and Validity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Recognize that reliability is a necessary but not sufficient condition of validity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Relationship</a:t>
            </a:r>
          </a:p>
          <a:p>
            <a:pPr lvl="1" eaLnBrk="1" hangingPunct="1"/>
            <a:r>
              <a:rPr lang="en-US" dirty="0"/>
              <a:t>Example- 2 + 2 = ?</a:t>
            </a:r>
          </a:p>
          <a:p>
            <a:pPr lvl="1" eaLnBrk="1" hangingPunct="1"/>
            <a:r>
              <a:rPr lang="en-US" dirty="0"/>
              <a:t>End of argument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675462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5.6: Closing (and Very Important) Thoughts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Summarize the criticality of the measurement process in research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Measurement process</a:t>
            </a:r>
          </a:p>
          <a:p>
            <a:pPr lvl="1" eaLnBrk="1" hangingPunct="1"/>
            <a:r>
              <a:rPr lang="en-US" dirty="0"/>
              <a:t>Lesson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2282007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Measurement, Reliability, and </a:t>
            </a:r>
            <a:r>
              <a:rPr lang="en-US" dirty="0" smtClean="0"/>
              <a:t>Validity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Measurement process is critical part</a:t>
            </a:r>
          </a:p>
          <a:p>
            <a:r>
              <a:rPr lang="en-US" sz="2400" dirty="0"/>
              <a:t>Test without appropriate levels of reliability and validity is of no use</a:t>
            </a:r>
          </a:p>
          <a:p>
            <a:r>
              <a:rPr lang="en-US" sz="2400" dirty="0"/>
              <a:t>Poorly designed instruments may be misleading</a:t>
            </a:r>
          </a:p>
          <a:p>
            <a:r>
              <a:rPr lang="en-US" sz="2400" dirty="0"/>
              <a:t>Look for established instruments</a:t>
            </a:r>
          </a:p>
          <a:p>
            <a:r>
              <a:rPr lang="en-US" sz="2400" dirty="0"/>
              <a:t>Using established instruments would save time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422627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508 Lectur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EEEEEE"/>
      </a:lt2>
      <a:accent1>
        <a:srgbClr val="3C1581"/>
      </a:accent1>
      <a:accent2>
        <a:srgbClr val="1A6C7C"/>
      </a:accent2>
      <a:accent3>
        <a:srgbClr val="CC730D"/>
      </a:accent3>
      <a:accent4>
        <a:srgbClr val="B2AA00"/>
      </a:accent4>
      <a:accent5>
        <a:srgbClr val="1B9332"/>
      </a:accent5>
      <a:accent6>
        <a:srgbClr val="7F7F7F"/>
      </a:accent6>
      <a:hlink>
        <a:srgbClr val="3C1581"/>
      </a:hlink>
      <a:folHlink>
        <a:srgbClr val="7F7F7F"/>
      </a:folHlink>
    </a:clrScheme>
    <a:fontScheme name="Office Classic 2">
      <a:maj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1259</TotalTime>
  <Words>2804</Words>
  <Application>Microsoft Office PowerPoint</Application>
  <PresentationFormat>On-screen Show (4:3)</PresentationFormat>
  <Paragraphs>462</Paragraphs>
  <Slides>23</Slides>
  <Notes>19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508 Lecture</vt:lpstr>
      <vt:lpstr>Exploring Research</vt:lpstr>
      <vt:lpstr>Modules (1 of 2)</vt:lpstr>
      <vt:lpstr>Modules (2 of 2)</vt:lpstr>
      <vt:lpstr>Learning Objectives (1 of 2)</vt:lpstr>
      <vt:lpstr>Learning Objectives (2 of 2)</vt:lpstr>
      <vt:lpstr>Introduction: Measurement, Reliability, and Validity</vt:lpstr>
      <vt:lpstr>5.1: The Measurement Process</vt:lpstr>
      <vt:lpstr>5.2: Levels of Measurements (1 of 3)</vt:lpstr>
      <vt:lpstr>5.2: Levels of Measurements (2 of 3)</vt:lpstr>
      <vt:lpstr>5.2: Levels of Measurements (3 of 3)</vt:lpstr>
      <vt:lpstr>5.3: Reliability and Validity: Why They Are Very, Very Important (1 of 4)</vt:lpstr>
      <vt:lpstr>Figure 5.1: The components of reliability.</vt:lpstr>
      <vt:lpstr>Table 5.3: Sources of error in reliability. Error can be part of the method used to assess behavior or the person or trait being assessed</vt:lpstr>
      <vt:lpstr>Figure 5.2: The ratio of true score to true score plus error score forms the conceptual basis for reliability.</vt:lpstr>
      <vt:lpstr>5.3: Reliability and Validity: Why They Are Very, Very Important (2 of 4)</vt:lpstr>
      <vt:lpstr>5.3: Reliability and Validity: Why They Are Very, Very Important (3 of 4)</vt:lpstr>
      <vt:lpstr>5.3: Reliability and Validity: Why They Are Very, Very Important (4 of 4)</vt:lpstr>
      <vt:lpstr>5.4: Validity (1 of 2)</vt:lpstr>
      <vt:lpstr>Table 5.7: Types of validity</vt:lpstr>
      <vt:lpstr>5.4: Validity (2 of 2)</vt:lpstr>
      <vt:lpstr>5.5: The Relationship Between Reliability and Validity</vt:lpstr>
      <vt:lpstr>5.6: Closing (and Very Important) Thoughts</vt:lpstr>
      <vt:lpstr>Summary: Measurement, Reliability, and Validity</vt:lpstr>
    </vt:vector>
  </TitlesOfParts>
  <Company>Pearson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Research, Ninth edition</dc:title>
  <dc:subject>Exploring Research</dc:subject>
  <dc:creator>Neil J. Salkind</dc:creator>
  <cp:keywords>Salkind</cp:keywords>
  <dc:description>Salkind</dc:description>
  <cp:lastModifiedBy>admin</cp:lastModifiedBy>
  <cp:revision>726</cp:revision>
  <dcterms:created xsi:type="dcterms:W3CDTF">2014-10-10T17:07:42Z</dcterms:created>
  <dcterms:modified xsi:type="dcterms:W3CDTF">2017-06-09T08:34:33Z</dcterms:modified>
  <cp:category>Salkind</cp:category>
  <cp:contentStatus>Salkind</cp:contentStatus>
</cp:coreProperties>
</file>