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6" r:id="rId3"/>
    <p:sldId id="259" r:id="rId4"/>
    <p:sldId id="262" r:id="rId5"/>
    <p:sldId id="270" r:id="rId6"/>
    <p:sldId id="272" r:id="rId7"/>
    <p:sldId id="269" r:id="rId8"/>
    <p:sldId id="265" r:id="rId9"/>
    <p:sldId id="263" r:id="rId10"/>
    <p:sldId id="264" r:id="rId11"/>
    <p:sldId id="271" r:id="rId12"/>
    <p:sldId id="268" r:id="rId13"/>
    <p:sldId id="25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1769170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648315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3437997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B6542B-514F-42C4-982D-9FA5ABC6EB92}"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2669268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B6542B-514F-42C4-982D-9FA5ABC6EB92}" type="datetimeFigureOut">
              <a:rPr lang="en-GB" smtClean="0"/>
              <a:t>23/05/2018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2430151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9B6542B-514F-42C4-982D-9FA5ABC6EB92}" type="datetimeFigureOut">
              <a:rPr lang="en-GB" smtClean="0"/>
              <a:t>23/05/2018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2054234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B6542B-514F-42C4-982D-9FA5ABC6EB92}" type="datetimeFigureOut">
              <a:rPr lang="en-GB" smtClean="0"/>
              <a:t>23/05/2018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1308131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B6542B-514F-42C4-982D-9FA5ABC6EB92}"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17923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B6542B-514F-42C4-982D-9FA5ABC6EB92}"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243146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3555462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33874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2470157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9383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3146031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902582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B6542B-514F-42C4-982D-9FA5ABC6EB92}"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83E98C-01D8-486A-BEBC-A914383F9DEA}" type="slidenum">
              <a:rPr lang="en-GB" smtClean="0"/>
              <a:t>‹#›</a:t>
            </a:fld>
            <a:endParaRPr lang="en-GB"/>
          </a:p>
        </p:txBody>
      </p:sp>
    </p:spTree>
    <p:extLst>
      <p:ext uri="{BB962C8B-B14F-4D97-AF65-F5344CB8AC3E}">
        <p14:creationId xmlns:p14="http://schemas.microsoft.com/office/powerpoint/2010/main" val="632142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B6542B-514F-42C4-982D-9FA5ABC6EB92}" type="datetimeFigureOut">
              <a:rPr lang="en-GB" smtClean="0"/>
              <a:t>23/05/2018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583E98C-01D8-486A-BEBC-A914383F9DEA}" type="slidenum">
              <a:rPr lang="en-GB" smtClean="0"/>
              <a:t>‹#›</a:t>
            </a:fld>
            <a:endParaRPr lang="en-GB"/>
          </a:p>
        </p:txBody>
      </p:sp>
    </p:spTree>
    <p:extLst>
      <p:ext uri="{BB962C8B-B14F-4D97-AF65-F5344CB8AC3E}">
        <p14:creationId xmlns:p14="http://schemas.microsoft.com/office/powerpoint/2010/main" val="10842554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marxist.com/britain-marxism-and-labour-party.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303" y="596721"/>
            <a:ext cx="8596668" cy="1399503"/>
          </a:xfrm>
        </p:spPr>
        <p:txBody>
          <a:bodyPr>
            <a:normAutofit/>
          </a:bodyPr>
          <a:lstStyle/>
          <a:p>
            <a:pPr algn="ctr"/>
            <a:r>
              <a:rPr lang="en-GB" sz="2800" dirty="0" smtClean="0">
                <a:solidFill>
                  <a:schemeClr val="tx1"/>
                </a:solidFill>
                <a:latin typeface="Times New Roman" panose="02020603050405020304" pitchFamily="18" charset="0"/>
                <a:cs typeface="Times New Roman" panose="02020603050405020304" pitchFamily="18" charset="0"/>
              </a:rPr>
              <a:t>Engaging with anthropological theory </a:t>
            </a:r>
            <a:br>
              <a:rPr lang="en-GB" sz="2800" dirty="0" smtClean="0">
                <a:solidFill>
                  <a:schemeClr val="tx1"/>
                </a:solidFill>
                <a:latin typeface="Times New Roman" panose="02020603050405020304" pitchFamily="18" charset="0"/>
                <a:cs typeface="Times New Roman" panose="02020603050405020304" pitchFamily="18" charset="0"/>
              </a:rPr>
            </a:br>
            <a:r>
              <a:rPr lang="en-GB" sz="2800" dirty="0" smtClean="0">
                <a:solidFill>
                  <a:schemeClr val="tx1"/>
                </a:solidFill>
                <a:latin typeface="Times New Roman" panose="02020603050405020304" pitchFamily="18" charset="0"/>
                <a:cs typeface="Times New Roman" panose="02020603050405020304" pitchFamily="18" charset="0"/>
              </a:rPr>
              <a:t>AHAN7036</a:t>
            </a:r>
            <a:endParaRPr lang="en-GB"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1725769"/>
            <a:ext cx="8596668" cy="4315593"/>
          </a:xfrm>
        </p:spPr>
        <p:txBody>
          <a:bodyPr/>
          <a:lstStyle/>
          <a:p>
            <a:pPr marL="0" indent="0">
              <a:buNone/>
            </a:pPr>
            <a:endParaRPr lang="en-GB" dirty="0" smtClean="0"/>
          </a:p>
          <a:p>
            <a:pPr marL="0" indent="0" algn="ctr">
              <a:buNone/>
            </a:pPr>
            <a:r>
              <a:rPr lang="en-GB" sz="2400" dirty="0" smtClean="0">
                <a:latin typeface="Times New Roman" panose="02020603050405020304" pitchFamily="18" charset="0"/>
                <a:cs typeface="Times New Roman" panose="02020603050405020304" pitchFamily="18" charset="0"/>
              </a:rPr>
              <a:t>Paula Rees-</a:t>
            </a:r>
            <a:r>
              <a:rPr lang="en-GB" sz="2400" dirty="0" err="1" smtClean="0">
                <a:latin typeface="Times New Roman" panose="02020603050405020304" pitchFamily="18" charset="0"/>
                <a:cs typeface="Times New Roman" panose="02020603050405020304" pitchFamily="18" charset="0"/>
              </a:rPr>
              <a:t>Rehwald</a:t>
            </a:r>
            <a:endParaRPr lang="en-GB" sz="2400" dirty="0" smtClean="0">
              <a:latin typeface="Times New Roman" panose="02020603050405020304" pitchFamily="18" charset="0"/>
              <a:cs typeface="Times New Roman" panose="02020603050405020304" pitchFamily="18" charset="0"/>
            </a:endParaRPr>
          </a:p>
          <a:p>
            <a:pPr marL="0" indent="0" algn="ctr">
              <a:buNone/>
            </a:pPr>
            <a:r>
              <a:rPr lang="en-GB" sz="2400" dirty="0" smtClean="0">
                <a:latin typeface="Times New Roman" panose="02020603050405020304" pitchFamily="18" charset="0"/>
                <a:cs typeface="Times New Roman" panose="02020603050405020304" pitchFamily="18" charset="0"/>
              </a:rPr>
              <a:t>Student 1710852</a:t>
            </a:r>
          </a:p>
          <a:p>
            <a:pPr marL="0" indent="0" algn="ctr">
              <a:buNone/>
            </a:pPr>
            <a:endParaRPr lang="en-GB" sz="2000" dirty="0" smtClean="0">
              <a:latin typeface="Times New Roman" panose="02020603050405020304" pitchFamily="18" charset="0"/>
              <a:cs typeface="Times New Roman" panose="02020603050405020304" pitchFamily="18" charset="0"/>
            </a:endParaRPr>
          </a:p>
          <a:p>
            <a:pPr marL="0" indent="0" algn="ctr">
              <a:buNone/>
            </a:pPr>
            <a:r>
              <a:rPr lang="en-GB" sz="2000" dirty="0" smtClean="0">
                <a:latin typeface="Times New Roman" panose="02020603050405020304" pitchFamily="18" charset="0"/>
                <a:cs typeface="Times New Roman" panose="02020603050405020304" pitchFamily="18" charset="0"/>
              </a:rPr>
              <a:t>Module leader – </a:t>
            </a:r>
            <a:r>
              <a:rPr lang="en-GB" sz="2000" dirty="0" err="1" smtClean="0">
                <a:latin typeface="Times New Roman" panose="02020603050405020304" pitchFamily="18" charset="0"/>
                <a:cs typeface="Times New Roman" panose="02020603050405020304" pitchFamily="18" charset="0"/>
              </a:rPr>
              <a:t>Dr.</a:t>
            </a:r>
            <a:r>
              <a:rPr lang="en-GB" sz="2000" dirty="0" smtClean="0">
                <a:latin typeface="Times New Roman" panose="02020603050405020304" pitchFamily="18" charset="0"/>
                <a:cs typeface="Times New Roman" panose="02020603050405020304" pitchFamily="18" charset="0"/>
              </a:rPr>
              <a:t> Emma-Jayne Abbots</a:t>
            </a:r>
          </a:p>
          <a:p>
            <a:pPr marL="0" indent="0" algn="ctr">
              <a:buNone/>
            </a:pPr>
            <a:endParaRPr lang="en-GB" sz="2000" dirty="0" smtClean="0">
              <a:latin typeface="Times New Roman" panose="02020603050405020304" pitchFamily="18" charset="0"/>
              <a:cs typeface="Times New Roman" panose="02020603050405020304" pitchFamily="18" charset="0"/>
            </a:endParaRPr>
          </a:p>
          <a:p>
            <a:pPr marL="0" indent="0" algn="ctr">
              <a:buNone/>
            </a:pPr>
            <a:r>
              <a:rPr lang="en-GB" sz="2000" dirty="0" smtClean="0">
                <a:latin typeface="Times New Roman" panose="02020603050405020304" pitchFamily="18" charset="0"/>
                <a:cs typeface="Times New Roman" panose="02020603050405020304" pitchFamily="18" charset="0"/>
              </a:rPr>
              <a:t>Word count – </a:t>
            </a:r>
            <a:r>
              <a:rPr lang="en-GB" sz="2000" dirty="0" smtClean="0">
                <a:latin typeface="Times New Roman" panose="02020603050405020304" pitchFamily="18" charset="0"/>
                <a:cs typeface="Times New Roman" panose="02020603050405020304" pitchFamily="18" charset="0"/>
              </a:rPr>
              <a:t>1000</a:t>
            </a:r>
            <a:endParaRPr lang="en-GB" sz="2000" dirty="0" smtClean="0">
              <a:latin typeface="Times New Roman" panose="02020603050405020304" pitchFamily="18" charset="0"/>
              <a:cs typeface="Times New Roman" panose="02020603050405020304" pitchFamily="18" charset="0"/>
            </a:endParaRPr>
          </a:p>
          <a:p>
            <a:pPr marL="0" indent="0" algn="ctr">
              <a:buNone/>
            </a:pPr>
            <a:r>
              <a:rPr lang="en-GB" sz="2000" dirty="0" smtClean="0">
                <a:latin typeface="Times New Roman" panose="02020603050405020304" pitchFamily="18" charset="0"/>
                <a:cs typeface="Times New Roman" panose="02020603050405020304" pitchFamily="18" charset="0"/>
              </a:rPr>
              <a:t>Submission date – 23/05/2018</a:t>
            </a:r>
          </a:p>
        </p:txBody>
      </p:sp>
    </p:spTree>
    <p:extLst>
      <p:ext uri="{BB962C8B-B14F-4D97-AF65-F5344CB8AC3E}">
        <p14:creationId xmlns:p14="http://schemas.microsoft.com/office/powerpoint/2010/main" val="862147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16160" y="353047"/>
            <a:ext cx="7766936" cy="1050750"/>
          </a:xfrm>
        </p:spPr>
        <p:txBody>
          <a:bodyPr/>
          <a:lstStyle/>
          <a:p>
            <a:pPr algn="ctr"/>
            <a:r>
              <a:rPr lang="en-GB" sz="3600" dirty="0" smtClean="0">
                <a:solidFill>
                  <a:schemeClr val="tx1"/>
                </a:solidFill>
                <a:latin typeface="Times New Roman" panose="02020603050405020304" pitchFamily="18" charset="0"/>
                <a:cs typeface="Times New Roman" panose="02020603050405020304" pitchFamily="18" charset="0"/>
              </a:rPr>
              <a:t/>
            </a:r>
            <a:br>
              <a:rPr lang="en-GB" sz="3600" dirty="0" smtClean="0">
                <a:solidFill>
                  <a:schemeClr val="tx1"/>
                </a:solidFill>
                <a:latin typeface="Times New Roman" panose="02020603050405020304" pitchFamily="18" charset="0"/>
                <a:cs typeface="Times New Roman" panose="02020603050405020304" pitchFamily="18" charset="0"/>
              </a:rPr>
            </a:br>
            <a:r>
              <a:rPr lang="en-GB" sz="3600" dirty="0" smtClean="0">
                <a:solidFill>
                  <a:schemeClr val="tx1"/>
                </a:solidFill>
                <a:latin typeface="Times New Roman" panose="02020603050405020304" pitchFamily="18" charset="0"/>
                <a:cs typeface="Times New Roman" panose="02020603050405020304" pitchFamily="18" charset="0"/>
              </a:rPr>
              <a:t/>
            </a:r>
            <a:br>
              <a:rPr lang="en-GB" sz="3600" dirty="0" smtClean="0">
                <a:solidFill>
                  <a:schemeClr val="tx1"/>
                </a:solidFill>
                <a:latin typeface="Times New Roman" panose="02020603050405020304" pitchFamily="18" charset="0"/>
                <a:cs typeface="Times New Roman" panose="02020603050405020304" pitchFamily="18" charset="0"/>
              </a:rPr>
            </a:b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07067" y="476519"/>
            <a:ext cx="7766936" cy="1996226"/>
          </a:xfrm>
        </p:spPr>
        <p:txBody>
          <a:bodyPr/>
          <a:lstStyle/>
          <a:p>
            <a:pPr algn="l"/>
            <a:endParaRPr lang="en-GB" dirty="0" smtClean="0"/>
          </a:p>
          <a:p>
            <a:pPr algn="ctr"/>
            <a:r>
              <a:rPr lang="en-GB" sz="3600" dirty="0" smtClean="0">
                <a:solidFill>
                  <a:schemeClr val="tx1"/>
                </a:solidFill>
                <a:latin typeface="Times New Roman" panose="02020603050405020304" pitchFamily="18" charset="0"/>
                <a:cs typeface="Times New Roman" panose="02020603050405020304" pitchFamily="18" charset="0"/>
              </a:rPr>
              <a:t>Marxist theories of capitalism and class structure</a:t>
            </a:r>
            <a:endParaRPr lang="en-GB" sz="3600"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82km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521" y="1874304"/>
            <a:ext cx="3188009" cy="44270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12308" y="6308218"/>
            <a:ext cx="4079388" cy="430887"/>
          </a:xfrm>
          <a:prstGeom prst="rect">
            <a:avLst/>
          </a:prstGeom>
          <a:noFill/>
        </p:spPr>
        <p:txBody>
          <a:bodyPr wrap="square" rtlCol="0">
            <a:spAutoFit/>
          </a:bodyPr>
          <a:lstStyle/>
          <a:p>
            <a:r>
              <a:rPr lang="en-GB" sz="1100" dirty="0" smtClean="0"/>
              <a:t>https://www.marxists.org/archive/marx/photo/marx/index.htm</a:t>
            </a:r>
            <a:endParaRPr lang="en-GB" sz="1100" dirty="0"/>
          </a:p>
        </p:txBody>
      </p:sp>
      <p:sp>
        <p:nvSpPr>
          <p:cNvPr id="7" name="TextBox 6"/>
          <p:cNvSpPr txBox="1"/>
          <p:nvPr/>
        </p:nvSpPr>
        <p:spPr>
          <a:xfrm>
            <a:off x="4108361" y="3301881"/>
            <a:ext cx="5345947" cy="1569660"/>
          </a:xfrm>
          <a:prstGeom prst="rect">
            <a:avLst/>
          </a:prstGeom>
          <a:noFill/>
        </p:spPr>
        <p:txBody>
          <a:bodyPr wrap="square" rtlCol="0">
            <a:spAutoFit/>
          </a:bodyPr>
          <a:lstStyle/>
          <a:p>
            <a:r>
              <a:rPr lang="en-GB" sz="2400" dirty="0" smtClean="0">
                <a:latin typeface="Times New Roman" panose="02020603050405020304" pitchFamily="18" charset="0"/>
                <a:cs typeface="Times New Roman" panose="02020603050405020304" pitchFamily="18" charset="0"/>
              </a:rPr>
              <a:t>Applying the key principles of Karl Marx’s alienation and revolution theories within capitalism, and their effectiveness in comprehending Anthropological data.</a:t>
            </a:r>
          </a:p>
        </p:txBody>
      </p:sp>
    </p:spTree>
    <p:extLst>
      <p:ext uri="{BB962C8B-B14F-4D97-AF65-F5344CB8AC3E}">
        <p14:creationId xmlns:p14="http://schemas.microsoft.com/office/powerpoint/2010/main" val="18502730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65408"/>
          </a:xfrm>
        </p:spPr>
        <p:txBody>
          <a:bodyPr>
            <a:normAutofit fontScale="90000"/>
          </a:bodyPr>
          <a:lstStyle/>
          <a:p>
            <a:r>
              <a:rPr lang="en-GB" sz="3100" dirty="0" smtClean="0"/>
              <a:t>Karl Marx (1818-1883). Communism</a:t>
            </a:r>
            <a:r>
              <a:rPr lang="en-GB" sz="3100" dirty="0" smtClean="0">
                <a:solidFill>
                  <a:schemeClr val="tx1"/>
                </a:solidFill>
              </a:rPr>
              <a:t>.</a:t>
            </a: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677334" y="1378039"/>
            <a:ext cx="8596668" cy="4663323"/>
          </a:xfrm>
        </p:spPr>
        <p:txBody>
          <a:bodyPr/>
          <a:lstStyle/>
          <a:p>
            <a:pPr marL="0" indent="0">
              <a:buNone/>
            </a:pPr>
            <a:r>
              <a:rPr lang="en-GB" dirty="0" smtClean="0">
                <a:latin typeface="Times New Roman" panose="02020603050405020304" pitchFamily="18" charset="0"/>
                <a:cs typeface="Times New Roman" panose="02020603050405020304" pitchFamily="18" charset="0"/>
              </a:rPr>
              <a:t>Karl Marx was the founding father of Communism, a socially organised system whereby there is no class system, ownership of property is collective and citizens work in accordance to their needs.</a:t>
            </a:r>
          </a:p>
          <a:p>
            <a:pPr marL="0" indent="0">
              <a:buNone/>
            </a:pPr>
            <a:r>
              <a:rPr lang="en-GB" dirty="0" smtClean="0">
                <a:latin typeface="Times New Roman" panose="02020603050405020304" pitchFamily="18" charset="0"/>
                <a:cs typeface="Times New Roman" panose="02020603050405020304" pitchFamily="18" charset="0"/>
              </a:rPr>
              <a:t>In it’s ultimate utopic vision, communist ideologies seek the elimination of the state, capitalism, property privatisation, revolutionising society and generating</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equal distribution within the economy ( Marx, 1848).</a:t>
            </a:r>
          </a:p>
          <a:p>
            <a:pPr marL="0" indent="0">
              <a:buNone/>
            </a:pPr>
            <a:r>
              <a:rPr lang="en-GB" dirty="0" smtClean="0">
                <a:latin typeface="Times New Roman" panose="02020603050405020304" pitchFamily="18" charset="0"/>
                <a:cs typeface="Times New Roman" panose="02020603050405020304" pitchFamily="18" charset="0"/>
              </a:rPr>
              <a:t>His ideologies were built upon radical thoughts of citizenship equality, whereby citizens are “free to” do what they need without the constraints of capitalism. </a:t>
            </a:r>
            <a:endParaRPr lang="en-GB" dirty="0">
              <a:latin typeface="Times New Roman" panose="02020603050405020304" pitchFamily="18" charset="0"/>
              <a:cs typeface="Times New Roman" panose="02020603050405020304" pitchFamily="18" charset="0"/>
            </a:endParaRPr>
          </a:p>
          <a:p>
            <a:pPr marL="0" indent="0">
              <a:buNone/>
            </a:pPr>
            <a:r>
              <a:rPr lang="en-GB" dirty="0" smtClean="0">
                <a:latin typeface="Times New Roman" panose="02020603050405020304" pitchFamily="18" charset="0"/>
                <a:cs typeface="Times New Roman" panose="02020603050405020304" pitchFamily="18" charset="0"/>
              </a:rPr>
              <a:t>His theories pursued an understanding of capitalism in order to overthrow the system and emancipate people from the capitalised thoughts of “free from” doing something according to constraints, class structure, workforce alienation. </a:t>
            </a:r>
            <a:endParaRPr lang="en-GB" dirty="0">
              <a:latin typeface="Times New Roman" panose="02020603050405020304" pitchFamily="18" charset="0"/>
              <a:cs typeface="Times New Roman" panose="02020603050405020304" pitchFamily="18" charset="0"/>
            </a:endParaRPr>
          </a:p>
          <a:p>
            <a:pPr marL="0" indent="0">
              <a:buNone/>
            </a:pPr>
            <a:endParaRPr lang="en-GB" dirty="0" smtClean="0">
              <a:latin typeface="Times New Roman" panose="02020603050405020304" pitchFamily="18" charset="0"/>
              <a:cs typeface="Times New Roman" panose="02020603050405020304" pitchFamily="18" charset="0"/>
            </a:endParaRPr>
          </a:p>
          <a:p>
            <a:pPr marL="0" indent="0">
              <a:buNone/>
            </a:pPr>
            <a:r>
              <a:rPr lang="en-GB" dirty="0" smtClean="0">
                <a:latin typeface="Times New Roman" panose="02020603050405020304" pitchFamily="18" charset="0"/>
                <a:cs typeface="Times New Roman" panose="02020603050405020304" pitchFamily="18" charset="0"/>
              </a:rPr>
              <a:t>The aim – workforce emancipation and revolution.</a:t>
            </a: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34177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576" y="141668"/>
            <a:ext cx="8596668" cy="682581"/>
          </a:xfrm>
        </p:spPr>
        <p:txBody>
          <a:bodyPr>
            <a:normAutofit/>
          </a:bodyPr>
          <a:lstStyle/>
          <a:p>
            <a:pPr algn="ctr"/>
            <a:r>
              <a:rPr lang="en-GB" sz="2800" dirty="0" smtClean="0"/>
              <a:t>Capitalism defined</a:t>
            </a:r>
            <a:endParaRPr lang="en-GB" sz="2800" dirty="0"/>
          </a:p>
        </p:txBody>
      </p:sp>
      <p:sp>
        <p:nvSpPr>
          <p:cNvPr id="3" name="Content Placeholder 2"/>
          <p:cNvSpPr>
            <a:spLocks noGrp="1"/>
          </p:cNvSpPr>
          <p:nvPr>
            <p:ph idx="1"/>
          </p:nvPr>
        </p:nvSpPr>
        <p:spPr>
          <a:xfrm>
            <a:off x="686123" y="824249"/>
            <a:ext cx="8596668" cy="6033751"/>
          </a:xfrm>
        </p:spPr>
        <p:txBody>
          <a:bodyPr/>
          <a:lstStyle/>
          <a:p>
            <a:pPr marL="0" indent="0">
              <a:buNone/>
            </a:pPr>
            <a:r>
              <a:rPr lang="en-GB" dirty="0" smtClean="0">
                <a:solidFill>
                  <a:schemeClr val="tx1"/>
                </a:solidFill>
                <a:latin typeface="Times New Roman" panose="02020603050405020304" pitchFamily="18" charset="0"/>
                <a:cs typeface="Times New Roman" panose="02020603050405020304" pitchFamily="18" charset="0"/>
              </a:rPr>
              <a:t>Trade and industrialisation are privately owned by the upper class within an economic and political system that focuses on profit, materialism and </a:t>
            </a:r>
            <a:r>
              <a:rPr lang="en-GB" dirty="0" err="1" smtClean="0">
                <a:solidFill>
                  <a:schemeClr val="tx1"/>
                </a:solidFill>
                <a:latin typeface="Times New Roman" panose="02020603050405020304" pitchFamily="18" charset="0"/>
                <a:cs typeface="Times New Roman" panose="02020603050405020304" pitchFamily="18" charset="0"/>
              </a:rPr>
              <a:t>monetarianism</a:t>
            </a:r>
            <a:r>
              <a:rPr lang="en-GB" dirty="0" smtClean="0">
                <a:solidFill>
                  <a:schemeClr val="tx1"/>
                </a:solidFill>
                <a:latin typeface="Times New Roman" panose="02020603050405020304" pitchFamily="18" charset="0"/>
                <a:cs typeface="Times New Roman" panose="02020603050405020304" pitchFamily="18" charset="0"/>
              </a:rPr>
              <a:t> (Sowell, 1985).</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Adopting the laissez fair approach – minimal state intervention in relation to the labour market. Citizens who do not economically contribute face sanctions of reciprocity in order to receive according to their needs (Smith, 1999).</a:t>
            </a:r>
            <a:endParaRPr lang="en-GB" dirty="0">
              <a:solidFill>
                <a:schemeClr val="tx1"/>
              </a:solidFill>
              <a:latin typeface="Times New Roman" panose="02020603050405020304" pitchFamily="18" charset="0"/>
              <a:cs typeface="Times New Roman" panose="02020603050405020304" pitchFamily="18" charset="0"/>
            </a:endParaRPr>
          </a:p>
        </p:txBody>
      </p:sp>
      <p:pic>
        <p:nvPicPr>
          <p:cNvPr id="4098" name="Picture 2" descr="https://upload.wikimedia.org/wikipedia/commons/thumb/2/26/Anti-capitalism_color%E2%80%94_Restored.png/220px-Anti-capitalism_color%E2%80%94_Restor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521" y="3219718"/>
            <a:ext cx="3863662" cy="30973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46976" y="6426558"/>
            <a:ext cx="5576552" cy="276999"/>
          </a:xfrm>
          <a:prstGeom prst="rect">
            <a:avLst/>
          </a:prstGeom>
          <a:noFill/>
        </p:spPr>
        <p:txBody>
          <a:bodyPr wrap="square" rtlCol="0">
            <a:spAutoFit/>
          </a:bodyPr>
          <a:lstStyle/>
          <a:p>
            <a:r>
              <a:rPr lang="en-GB" sz="1200" dirty="0" smtClean="0"/>
              <a:t>“Pyramid of Capitalist system” a 1911 industrial workers of the world poster.</a:t>
            </a:r>
            <a:endParaRPr lang="en-GB" sz="12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4949910" y="3457178"/>
            <a:ext cx="4726547" cy="2585323"/>
          </a:xfrm>
          <a:prstGeom prst="rect">
            <a:avLst/>
          </a:prstGeom>
          <a:noFill/>
        </p:spPr>
        <p:txBody>
          <a:bodyPr wrap="square" rtlCol="0">
            <a:spAutoFit/>
          </a:bodyPr>
          <a:lstStyle/>
          <a:p>
            <a:r>
              <a:rPr lang="en-GB" dirty="0" smtClean="0">
                <a:latin typeface="Times New Roman" panose="02020603050405020304" pitchFamily="18" charset="0"/>
                <a:cs typeface="Times New Roman" panose="02020603050405020304" pitchFamily="18" charset="0"/>
              </a:rPr>
              <a:t>A key thinker for Capitalism at the time of Marx was Adam Smith.</a:t>
            </a:r>
          </a:p>
          <a:p>
            <a:r>
              <a:rPr lang="en-GB" dirty="0" smtClean="0">
                <a:latin typeface="Times New Roman" panose="02020603050405020304" pitchFamily="18" charset="0"/>
                <a:cs typeface="Times New Roman" panose="02020603050405020304" pitchFamily="18" charset="0"/>
              </a:rPr>
              <a:t>Marx challenged Smith’s economist view, as Smith supported the free market, production, high charges and maximisation of profit, at the expense of the worker. He supported the Laissez fair approach and exploitation of the lower class, in order for the rich to become richer and the poor to become poorer (Smith, 1999).</a:t>
            </a:r>
            <a:endParaRPr lang="en-GB" dirty="0">
              <a:latin typeface="Times New Roman" panose="02020603050405020304" pitchFamily="18" charset="0"/>
              <a:cs typeface="Times New Roman" panose="02020603050405020304" pitchFamily="18" charset="0"/>
            </a:endParaRPr>
          </a:p>
        </p:txBody>
      </p:sp>
      <p:sp>
        <p:nvSpPr>
          <p:cNvPr id="6" name="TextBox 5"/>
          <p:cNvSpPr txBox="1"/>
          <p:nvPr/>
        </p:nvSpPr>
        <p:spPr>
          <a:xfrm>
            <a:off x="5173217" y="2703789"/>
            <a:ext cx="4109574" cy="646331"/>
          </a:xfrm>
          <a:prstGeom prst="rect">
            <a:avLst/>
          </a:prstGeom>
          <a:noFill/>
        </p:spPr>
        <p:txBody>
          <a:bodyPr wrap="square" rtlCol="0">
            <a:spAutoFit/>
          </a:bodyPr>
          <a:lstStyle/>
          <a:p>
            <a:endParaRPr lang="en-GB" dirty="0" smtClean="0"/>
          </a:p>
          <a:p>
            <a:r>
              <a:rPr lang="en-GB" dirty="0" smtClean="0">
                <a:solidFill>
                  <a:schemeClr val="accent1"/>
                </a:solidFill>
              </a:rPr>
              <a:t>Critiquing Capitalist theorists</a:t>
            </a:r>
            <a:endParaRPr lang="en-GB" dirty="0">
              <a:solidFill>
                <a:schemeClr val="accent1"/>
              </a:solidFill>
            </a:endParaRPr>
          </a:p>
        </p:txBody>
      </p:sp>
    </p:spTree>
    <p:extLst>
      <p:ext uri="{BB962C8B-B14F-4D97-AF65-F5344CB8AC3E}">
        <p14:creationId xmlns:p14="http://schemas.microsoft.com/office/powerpoint/2010/main" val="36711820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76518"/>
            <a:ext cx="8596668" cy="1685701"/>
          </a:xfrm>
        </p:spPr>
        <p:txBody>
          <a:bodyPr/>
          <a:lstStyle/>
          <a:p>
            <a:r>
              <a:rPr lang="en-GB" dirty="0" smtClean="0"/>
              <a:t>Ethnographical literature studied by Marx</a:t>
            </a:r>
            <a:endParaRPr lang="en-GB" dirty="0"/>
          </a:p>
        </p:txBody>
      </p:sp>
      <p:sp>
        <p:nvSpPr>
          <p:cNvPr id="3" name="Content Placeholder 2"/>
          <p:cNvSpPr>
            <a:spLocks noGrp="1"/>
          </p:cNvSpPr>
          <p:nvPr>
            <p:ph idx="1"/>
          </p:nvPr>
        </p:nvSpPr>
        <p:spPr>
          <a:xfrm>
            <a:off x="677334" y="1764407"/>
            <a:ext cx="8596668" cy="4945486"/>
          </a:xfrm>
        </p:spPr>
        <p:txBody>
          <a:bodyPr/>
          <a:lstStyle/>
          <a:p>
            <a:r>
              <a:rPr lang="en-GB" dirty="0" smtClean="0">
                <a:latin typeface="Times New Roman" panose="02020603050405020304" pitchFamily="18" charset="0"/>
                <a:cs typeface="Times New Roman" panose="02020603050405020304" pitchFamily="18" charset="0"/>
              </a:rPr>
              <a:t>Prior to forming ideologies and founding Communism, Marx spent two years during the period of 1880-1882 analysing the works of others, in order to synthesis his findings and form his communist ideologies.</a:t>
            </a:r>
          </a:p>
          <a:p>
            <a:r>
              <a:rPr lang="en-GB" dirty="0" smtClean="0">
                <a:latin typeface="Times New Roman" panose="02020603050405020304" pitchFamily="18" charset="0"/>
                <a:cs typeface="Times New Roman" panose="02020603050405020304" pitchFamily="18" charset="0"/>
              </a:rPr>
              <a:t>Ethnographical works, the written descriptions of others having lived and experienced the system before Marx, enabled Marx to formulate his position, politically and economically, having formed and understanding and formulating an evolutionary ideology of “revolution” from the historical contributions of the following theorists and authors:</a:t>
            </a:r>
          </a:p>
          <a:p>
            <a:r>
              <a:rPr lang="en-GB" sz="2000" dirty="0" smtClean="0">
                <a:latin typeface="Times New Roman" panose="02020603050405020304" pitchFamily="18" charset="0"/>
                <a:cs typeface="Times New Roman" panose="02020603050405020304" pitchFamily="18" charset="0"/>
              </a:rPr>
              <a:t>John Budd </a:t>
            </a:r>
            <a:r>
              <a:rPr lang="en-GB" sz="2000" dirty="0" err="1" smtClean="0">
                <a:latin typeface="Times New Roman" panose="02020603050405020304" pitchFamily="18" charset="0"/>
                <a:cs typeface="Times New Roman" panose="02020603050405020304" pitchFamily="18" charset="0"/>
              </a:rPr>
              <a:t>Phear</a:t>
            </a:r>
            <a:r>
              <a:rPr lang="en-GB" sz="200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The </a:t>
            </a:r>
            <a:r>
              <a:rPr lang="en-GB" dirty="0" smtClean="0">
                <a:latin typeface="Times New Roman" panose="02020603050405020304" pitchFamily="18" charset="0"/>
                <a:cs typeface="Times New Roman" panose="02020603050405020304" pitchFamily="18" charset="0"/>
              </a:rPr>
              <a:t>Aryan </a:t>
            </a:r>
            <a:r>
              <a:rPr lang="en-GB" dirty="0" smtClean="0">
                <a:latin typeface="Times New Roman" panose="02020603050405020304" pitchFamily="18" charset="0"/>
                <a:cs typeface="Times New Roman" panose="02020603050405020304" pitchFamily="18" charset="0"/>
              </a:rPr>
              <a:t>village.</a:t>
            </a:r>
          </a:p>
          <a:p>
            <a:r>
              <a:rPr lang="en-GB" sz="2000" dirty="0" smtClean="0">
                <a:latin typeface="Times New Roman" panose="02020603050405020304" pitchFamily="18" charset="0"/>
                <a:cs typeface="Times New Roman" panose="02020603050405020304" pitchFamily="18" charset="0"/>
              </a:rPr>
              <a:t>Lewis Henry Morgan </a:t>
            </a:r>
            <a:r>
              <a:rPr lang="en-GB"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Marginalia</a:t>
            </a:r>
            <a:endParaRPr lang="en-GB"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John Lubbock </a:t>
            </a:r>
            <a:r>
              <a:rPr lang="en-GB"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The origin of civilisation</a:t>
            </a:r>
            <a:endParaRPr lang="en-GB" dirty="0" smtClean="0">
              <a:latin typeface="Times New Roman" panose="02020603050405020304" pitchFamily="18" charset="0"/>
              <a:cs typeface="Times New Roman" panose="02020603050405020304" pitchFamily="18" charset="0"/>
            </a:endParaRPr>
          </a:p>
          <a:p>
            <a:r>
              <a:rPr lang="en-GB" sz="2000" dirty="0" smtClean="0">
                <a:latin typeface="Times New Roman" panose="02020603050405020304" pitchFamily="18" charset="0"/>
                <a:cs typeface="Times New Roman" panose="02020603050405020304" pitchFamily="18" charset="0"/>
              </a:rPr>
              <a:t>Henry Summer Maine </a:t>
            </a:r>
            <a:r>
              <a:rPr lang="en-GB"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Lectures on the early history of institutions</a:t>
            </a:r>
            <a:r>
              <a:rPr lang="en-GB"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a:t>
            </a:r>
          </a:p>
          <a:p>
            <a:pPr marL="0" indent="0">
              <a:buNone/>
            </a:pPr>
            <a:r>
              <a:rPr lang="en-GB" dirty="0" smtClean="0">
                <a:latin typeface="Times New Roman" panose="02020603050405020304" pitchFamily="18" charset="0"/>
                <a:cs typeface="Times New Roman" panose="02020603050405020304" pitchFamily="18" charset="0"/>
              </a:rPr>
              <a:t>    </a:t>
            </a:r>
            <a:r>
              <a:rPr lang="en-GB" dirty="0" smtClean="0"/>
              <a:t>                                                                            </a:t>
            </a:r>
            <a:r>
              <a:rPr lang="en-GB" sz="1400" dirty="0" smtClean="0"/>
              <a:t>(Cited </a:t>
            </a:r>
            <a:r>
              <a:rPr lang="en-GB" sz="1400" dirty="0" smtClean="0"/>
              <a:t>in </a:t>
            </a:r>
            <a:r>
              <a:rPr lang="en-GB" sz="1400" dirty="0" err="1" smtClean="0"/>
              <a:t>Krader</a:t>
            </a:r>
            <a:r>
              <a:rPr lang="en-GB" sz="1400" dirty="0" smtClean="0"/>
              <a:t>, 1974).</a:t>
            </a:r>
            <a:endParaRPr lang="en-GB" sz="1400" dirty="0"/>
          </a:p>
        </p:txBody>
      </p:sp>
    </p:spTree>
    <p:extLst>
      <p:ext uri="{BB962C8B-B14F-4D97-AF65-F5344CB8AC3E}">
        <p14:creationId xmlns:p14="http://schemas.microsoft.com/office/powerpoint/2010/main" val="25844565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19955"/>
          </a:xfrm>
        </p:spPr>
        <p:txBody>
          <a:bodyPr>
            <a:noAutofit/>
          </a:bodyPr>
          <a:lstStyle/>
          <a:p>
            <a:pPr algn="ctr"/>
            <a:r>
              <a:rPr lang="en-GB" sz="1800" dirty="0" smtClean="0">
                <a:solidFill>
                  <a:schemeClr val="tx1"/>
                </a:solidFill>
                <a:latin typeface="Times New Roman" panose="02020603050405020304" pitchFamily="18" charset="0"/>
                <a:cs typeface="Times New Roman" panose="02020603050405020304" pitchFamily="18" charset="0"/>
              </a:rPr>
              <a:t/>
            </a:r>
            <a:br>
              <a:rPr lang="en-GB" sz="1800" dirty="0" smtClean="0">
                <a:solidFill>
                  <a:schemeClr val="tx1"/>
                </a:solidFill>
                <a:latin typeface="Times New Roman" panose="02020603050405020304" pitchFamily="18" charset="0"/>
                <a:cs typeface="Times New Roman" panose="02020603050405020304" pitchFamily="18" charset="0"/>
              </a:rPr>
            </a:br>
            <a:r>
              <a:rPr lang="en-GB" sz="2800" dirty="0" smtClean="0">
                <a:latin typeface="Times New Roman" panose="02020603050405020304" pitchFamily="18" charset="0"/>
                <a:cs typeface="Times New Roman" panose="02020603050405020304" pitchFamily="18" charset="0"/>
              </a:rPr>
              <a:t>Ethnography continued: </a:t>
            </a:r>
            <a:r>
              <a:rPr lang="en-GB" sz="1800" dirty="0" smtClean="0">
                <a:solidFill>
                  <a:schemeClr val="tx1"/>
                </a:solidFill>
                <a:latin typeface="Times New Roman" panose="02020603050405020304" pitchFamily="18" charset="0"/>
                <a:cs typeface="Times New Roman" panose="02020603050405020304" pitchFamily="18" charset="0"/>
              </a:rPr>
              <a:t/>
            </a:r>
            <a:br>
              <a:rPr lang="en-GB" sz="1800" dirty="0" smtClean="0">
                <a:solidFill>
                  <a:schemeClr val="tx1"/>
                </a:solidFill>
                <a:latin typeface="Times New Roman" panose="02020603050405020304" pitchFamily="18" charset="0"/>
                <a:cs typeface="Times New Roman" panose="02020603050405020304" pitchFamily="18" charset="0"/>
              </a:rPr>
            </a:br>
            <a:r>
              <a:rPr lang="en-GB" sz="1800" dirty="0">
                <a:solidFill>
                  <a:schemeClr val="tx1"/>
                </a:solidFill>
                <a:latin typeface="Times New Roman" panose="02020603050405020304" pitchFamily="18" charset="0"/>
                <a:cs typeface="Times New Roman" panose="02020603050405020304" pitchFamily="18" charset="0"/>
              </a:rPr>
              <a:t/>
            </a:r>
            <a:br>
              <a:rPr lang="en-GB" sz="1800" dirty="0">
                <a:solidFill>
                  <a:schemeClr val="tx1"/>
                </a:solidFill>
                <a:latin typeface="Times New Roman" panose="02020603050405020304" pitchFamily="18" charset="0"/>
                <a:cs typeface="Times New Roman" panose="02020603050405020304" pitchFamily="18" charset="0"/>
              </a:rPr>
            </a:br>
            <a:r>
              <a:rPr lang="en-GB" sz="1800" dirty="0" smtClean="0">
                <a:solidFill>
                  <a:schemeClr val="tx1"/>
                </a:solidFill>
                <a:latin typeface="Times New Roman" panose="02020603050405020304" pitchFamily="18" charset="0"/>
                <a:cs typeface="Times New Roman" panose="02020603050405020304" pitchFamily="18" charset="0"/>
              </a:rPr>
              <a:t/>
            </a:r>
            <a:br>
              <a:rPr lang="en-GB" sz="1800" dirty="0" smtClean="0">
                <a:solidFill>
                  <a:schemeClr val="tx1"/>
                </a:solidFill>
                <a:latin typeface="Times New Roman" panose="02020603050405020304" pitchFamily="18" charset="0"/>
                <a:cs typeface="Times New Roman" panose="02020603050405020304" pitchFamily="18" charset="0"/>
              </a:rPr>
            </a:br>
            <a:r>
              <a:rPr lang="en-GB" sz="1800" dirty="0">
                <a:solidFill>
                  <a:schemeClr val="tx1"/>
                </a:solidFill>
                <a:latin typeface="Times New Roman" panose="02020603050405020304" pitchFamily="18" charset="0"/>
                <a:cs typeface="Times New Roman" panose="02020603050405020304" pitchFamily="18" charset="0"/>
              </a:rPr>
              <a:t/>
            </a:r>
            <a:br>
              <a:rPr lang="en-GB" sz="1800" dirty="0">
                <a:solidFill>
                  <a:schemeClr val="tx1"/>
                </a:solidFill>
                <a:latin typeface="Times New Roman" panose="02020603050405020304" pitchFamily="18" charset="0"/>
                <a:cs typeface="Times New Roman" panose="02020603050405020304" pitchFamily="18" charset="0"/>
              </a:rPr>
            </a:br>
            <a:r>
              <a:rPr lang="en-GB" sz="2000" dirty="0" smtClean="0">
                <a:solidFill>
                  <a:schemeClr val="tx1"/>
                </a:solidFill>
                <a:latin typeface="Times New Roman" panose="02020603050405020304" pitchFamily="18" charset="0"/>
                <a:cs typeface="Times New Roman" panose="02020603050405020304" pitchFamily="18" charset="0"/>
              </a:rPr>
              <a:t>These ethnographical works were critically analysed by Marx, in conjunction with  Anthropological data, mainly the written works of:</a:t>
            </a:r>
            <a:br>
              <a:rPr lang="en-GB" sz="2000" dirty="0" smtClean="0">
                <a:solidFill>
                  <a:schemeClr val="tx1"/>
                </a:solidFill>
                <a:latin typeface="Times New Roman" panose="02020603050405020304" pitchFamily="18" charset="0"/>
                <a:cs typeface="Times New Roman" panose="02020603050405020304" pitchFamily="18" charset="0"/>
              </a:rPr>
            </a:br>
            <a:r>
              <a:rPr lang="en-GB" sz="2000" dirty="0" smtClean="0">
                <a:solidFill>
                  <a:schemeClr val="tx1"/>
                </a:solidFill>
                <a:latin typeface="Times New Roman" panose="02020603050405020304" pitchFamily="18" charset="0"/>
                <a:cs typeface="Times New Roman" panose="02020603050405020304" pitchFamily="18" charset="0"/>
              </a:rPr>
              <a:t/>
            </a:r>
            <a:br>
              <a:rPr lang="en-GB" sz="2000" dirty="0" smtClean="0">
                <a:solidFill>
                  <a:schemeClr val="tx1"/>
                </a:solidFill>
                <a:latin typeface="Times New Roman" panose="02020603050405020304" pitchFamily="18" charset="0"/>
                <a:cs typeface="Times New Roman" panose="02020603050405020304" pitchFamily="18" charset="0"/>
              </a:rPr>
            </a:br>
            <a:r>
              <a:rPr lang="en-GB" sz="2400" dirty="0" err="1" smtClean="0">
                <a:latin typeface="Times New Roman" panose="02020603050405020304" pitchFamily="18" charset="0"/>
                <a:cs typeface="Times New Roman" panose="02020603050405020304" pitchFamily="18" charset="0"/>
              </a:rPr>
              <a:t>Maxin</a:t>
            </a:r>
            <a:r>
              <a:rPr lang="en-GB" sz="2400" dirty="0" smtClean="0">
                <a:latin typeface="Times New Roman" panose="02020603050405020304" pitchFamily="18" charset="0"/>
                <a:cs typeface="Times New Roman" panose="02020603050405020304" pitchFamily="18" charset="0"/>
              </a:rPr>
              <a:t> Kovalevsky  </a:t>
            </a:r>
            <a:r>
              <a:rPr lang="en-GB" sz="2000" dirty="0" smtClean="0">
                <a:solidFill>
                  <a:schemeClr val="tx1"/>
                </a:solidFill>
                <a:latin typeface="Times New Roman" panose="02020603050405020304" pitchFamily="18" charset="0"/>
                <a:cs typeface="Times New Roman" panose="02020603050405020304" pitchFamily="18" charset="0"/>
              </a:rPr>
              <a:t>- a Russian sociologist</a:t>
            </a:r>
            <a:br>
              <a:rPr lang="en-GB" sz="2000" dirty="0" smtClean="0">
                <a:solidFill>
                  <a:schemeClr val="tx1"/>
                </a:solidFill>
                <a:latin typeface="Times New Roman" panose="02020603050405020304" pitchFamily="18" charset="0"/>
                <a:cs typeface="Times New Roman" panose="02020603050405020304" pitchFamily="18" charset="0"/>
              </a:rPr>
            </a:br>
            <a:r>
              <a:rPr lang="en-GB" sz="2000" dirty="0" smtClean="0">
                <a:solidFill>
                  <a:schemeClr val="tx1"/>
                </a:solidFill>
                <a:latin typeface="Times New Roman" panose="02020603050405020304" pitchFamily="18" charset="0"/>
                <a:cs typeface="Times New Roman" panose="02020603050405020304" pitchFamily="18" charset="0"/>
              </a:rPr>
              <a:t/>
            </a:r>
            <a:br>
              <a:rPr lang="en-GB" sz="2000" dirty="0" smtClean="0">
                <a:solidFill>
                  <a:schemeClr val="tx1"/>
                </a:solidFill>
                <a:latin typeface="Times New Roman" panose="02020603050405020304" pitchFamily="18" charset="0"/>
                <a:cs typeface="Times New Roman" panose="02020603050405020304" pitchFamily="18" charset="0"/>
              </a:rPr>
            </a:br>
            <a:r>
              <a:rPr lang="en-GB" sz="2000" dirty="0" smtClean="0">
                <a:solidFill>
                  <a:schemeClr val="tx1"/>
                </a:solidFill>
                <a:latin typeface="Times New Roman" panose="02020603050405020304" pitchFamily="18" charset="0"/>
                <a:cs typeface="Times New Roman" panose="02020603050405020304" pitchFamily="18" charset="0"/>
              </a:rPr>
              <a:t>and</a:t>
            </a:r>
            <a:br>
              <a:rPr lang="en-GB" sz="2000" dirty="0" smtClean="0">
                <a:solidFill>
                  <a:schemeClr val="tx1"/>
                </a:solidFill>
                <a:latin typeface="Times New Roman" panose="02020603050405020304" pitchFamily="18" charset="0"/>
                <a:cs typeface="Times New Roman" panose="02020603050405020304" pitchFamily="18" charset="0"/>
              </a:rPr>
            </a:br>
            <a:r>
              <a:rPr lang="en-GB" sz="2000" dirty="0">
                <a:solidFill>
                  <a:schemeClr val="tx1"/>
                </a:solidFill>
                <a:latin typeface="Times New Roman" panose="02020603050405020304" pitchFamily="18" charset="0"/>
                <a:cs typeface="Times New Roman" panose="02020603050405020304" pitchFamily="18" charset="0"/>
              </a:rPr>
              <a:t/>
            </a:r>
            <a:br>
              <a:rPr lang="en-GB" sz="2000" dirty="0">
                <a:solidFill>
                  <a:schemeClr val="tx1"/>
                </a:solidFill>
                <a:latin typeface="Times New Roman" panose="02020603050405020304" pitchFamily="18" charset="0"/>
                <a:cs typeface="Times New Roman" panose="02020603050405020304" pitchFamily="18" charset="0"/>
              </a:rPr>
            </a:br>
            <a:r>
              <a:rPr lang="en-GB" sz="2400" dirty="0" smtClean="0">
                <a:latin typeface="Times New Roman" panose="02020603050405020304" pitchFamily="18" charset="0"/>
                <a:cs typeface="Times New Roman" panose="02020603050405020304" pitchFamily="18" charset="0"/>
              </a:rPr>
              <a:t>Georg Ludwig Maurer</a:t>
            </a:r>
            <a:r>
              <a:rPr lang="en-GB" sz="2400" dirty="0">
                <a:latin typeface="Times New Roman" panose="02020603050405020304" pitchFamily="18" charset="0"/>
                <a:cs typeface="Times New Roman" panose="02020603050405020304" pitchFamily="18" charset="0"/>
              </a:rPr>
              <a:t> </a:t>
            </a:r>
            <a:r>
              <a:rPr lang="en-GB" sz="2000" dirty="0" smtClean="0">
                <a:solidFill>
                  <a:schemeClr val="tx1"/>
                </a:solidFill>
                <a:latin typeface="Times New Roman" panose="02020603050405020304" pitchFamily="18" charset="0"/>
                <a:cs typeface="Times New Roman" panose="02020603050405020304" pitchFamily="18" charset="0"/>
              </a:rPr>
              <a:t>–  a stately man who practiced as a legal historian with knowledge on German institutions</a:t>
            </a:r>
            <a:br>
              <a:rPr lang="en-GB" sz="2000" dirty="0" smtClean="0">
                <a:solidFill>
                  <a:schemeClr val="tx1"/>
                </a:solidFill>
                <a:latin typeface="Times New Roman" panose="02020603050405020304" pitchFamily="18" charset="0"/>
                <a:cs typeface="Times New Roman" panose="02020603050405020304" pitchFamily="18" charset="0"/>
              </a:rPr>
            </a:br>
            <a:r>
              <a:rPr lang="en-GB" sz="2000" dirty="0">
                <a:solidFill>
                  <a:schemeClr val="tx1"/>
                </a:solidFill>
                <a:latin typeface="Times New Roman" panose="02020603050405020304" pitchFamily="18" charset="0"/>
                <a:cs typeface="Times New Roman" panose="02020603050405020304" pitchFamily="18" charset="0"/>
              </a:rPr>
              <a:t/>
            </a:r>
            <a:br>
              <a:rPr lang="en-GB" sz="2000" dirty="0">
                <a:solidFill>
                  <a:schemeClr val="tx1"/>
                </a:solidFill>
                <a:latin typeface="Times New Roman" panose="02020603050405020304" pitchFamily="18" charset="0"/>
                <a:cs typeface="Times New Roman" panose="02020603050405020304" pitchFamily="18" charset="0"/>
              </a:rPr>
            </a:br>
            <a:r>
              <a:rPr lang="en-GB" sz="1800" dirty="0" smtClean="0">
                <a:solidFill>
                  <a:schemeClr val="tx1"/>
                </a:solidFill>
                <a:latin typeface="Times New Roman" panose="02020603050405020304" pitchFamily="18" charset="0"/>
                <a:cs typeface="Times New Roman" panose="02020603050405020304" pitchFamily="18" charset="0"/>
              </a:rPr>
              <a:t/>
            </a:r>
            <a:br>
              <a:rPr lang="en-GB" sz="1800" dirty="0" smtClean="0">
                <a:solidFill>
                  <a:schemeClr val="tx1"/>
                </a:solidFill>
                <a:latin typeface="Times New Roman" panose="02020603050405020304" pitchFamily="18" charset="0"/>
                <a:cs typeface="Times New Roman" panose="02020603050405020304" pitchFamily="18" charset="0"/>
              </a:rPr>
            </a:br>
            <a:r>
              <a:rPr lang="en-GB" sz="2000" dirty="0" smtClean="0">
                <a:solidFill>
                  <a:schemeClr val="tx1"/>
                </a:solidFill>
                <a:latin typeface="Times New Roman" panose="02020603050405020304" pitchFamily="18" charset="0"/>
                <a:cs typeface="Times New Roman" panose="02020603050405020304" pitchFamily="18" charset="0"/>
              </a:rPr>
              <a:t>Both of these writers contributed to anthropological data regarding social evolution within a civilian society, based upon the foundations of Darwinism (</a:t>
            </a:r>
            <a:r>
              <a:rPr lang="en-GB" sz="2000" dirty="0" err="1" smtClean="0">
                <a:solidFill>
                  <a:schemeClr val="tx1"/>
                </a:solidFill>
                <a:latin typeface="Times New Roman" panose="02020603050405020304" pitchFamily="18" charset="0"/>
                <a:cs typeface="Times New Roman" panose="02020603050405020304" pitchFamily="18" charset="0"/>
              </a:rPr>
              <a:t>Krader</a:t>
            </a:r>
            <a:r>
              <a:rPr lang="en-GB" sz="2000" dirty="0" smtClean="0">
                <a:solidFill>
                  <a:schemeClr val="tx1"/>
                </a:solidFill>
                <a:latin typeface="Times New Roman" panose="02020603050405020304" pitchFamily="18" charset="0"/>
                <a:cs typeface="Times New Roman" panose="02020603050405020304" pitchFamily="18" charset="0"/>
              </a:rPr>
              <a:t>, 1974).</a:t>
            </a:r>
            <a:endParaRPr lang="en-GB"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98518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Marxist Anthropology</a:t>
            </a:r>
          </a:p>
        </p:txBody>
      </p:sp>
      <p:sp>
        <p:nvSpPr>
          <p:cNvPr id="3" name="Content Placeholder 2"/>
          <p:cNvSpPr>
            <a:spLocks noGrp="1"/>
          </p:cNvSpPr>
          <p:nvPr>
            <p:ph idx="1"/>
          </p:nvPr>
        </p:nvSpPr>
        <p:spPr>
          <a:xfrm>
            <a:off x="677334" y="1468193"/>
            <a:ext cx="8596668" cy="4573170"/>
          </a:xfrm>
        </p:spPr>
        <p:txBody>
          <a:bodyPr>
            <a:normAutofit fontScale="92500" lnSpcReduction="20000"/>
          </a:bodyPr>
          <a:lstStyle/>
          <a:p>
            <a:pPr marL="0" indent="0">
              <a:buNone/>
            </a:pPr>
            <a:r>
              <a:rPr lang="en-GB" sz="1900" dirty="0">
                <a:solidFill>
                  <a:schemeClr val="tx1"/>
                </a:solidFill>
                <a:latin typeface="Times New Roman" panose="02020603050405020304" pitchFamily="18" charset="0"/>
                <a:cs typeface="Times New Roman" panose="02020603050405020304" pitchFamily="18" charset="0"/>
              </a:rPr>
              <a:t>By studying and understanding economic history, Marx ethnographically experienced Capitalism, the upper, middle and lower class systems and the divisions between the two. He theorised that the lower class were enslaved to the rich, via the economy. </a:t>
            </a:r>
          </a:p>
          <a:p>
            <a:endParaRPr lang="en-GB" sz="1900" dirty="0">
              <a:solidFill>
                <a:schemeClr val="tx1"/>
              </a:solidFill>
              <a:latin typeface="Times New Roman" panose="02020603050405020304" pitchFamily="18" charset="0"/>
              <a:cs typeface="Times New Roman" panose="02020603050405020304" pitchFamily="18" charset="0"/>
            </a:endParaRPr>
          </a:p>
          <a:p>
            <a:pPr marL="0" indent="0">
              <a:buNone/>
            </a:pPr>
            <a:r>
              <a:rPr lang="en-GB" sz="1900" dirty="0">
                <a:solidFill>
                  <a:schemeClr val="tx1"/>
                </a:solidFill>
                <a:latin typeface="Times New Roman" panose="02020603050405020304" pitchFamily="18" charset="0"/>
                <a:cs typeface="Times New Roman" panose="02020603050405020304" pitchFamily="18" charset="0"/>
              </a:rPr>
              <a:t>This divided classes was termed by Marx as</a:t>
            </a:r>
            <a:r>
              <a:rPr lang="en-GB" sz="1900" dirty="0" smtClean="0">
                <a:solidFill>
                  <a:schemeClr val="tx1"/>
                </a:solidFill>
                <a:latin typeface="Times New Roman" panose="02020603050405020304" pitchFamily="18" charset="0"/>
                <a:cs typeface="Times New Roman" panose="02020603050405020304" pitchFamily="18" charset="0"/>
              </a:rPr>
              <a:t>:</a:t>
            </a:r>
          </a:p>
          <a:p>
            <a:pPr marL="0" indent="0">
              <a:buNone/>
            </a:pPr>
            <a:endParaRPr lang="en-GB" sz="1900" dirty="0">
              <a:solidFill>
                <a:schemeClr val="tx1"/>
              </a:solidFill>
              <a:latin typeface="Times New Roman" panose="02020603050405020304" pitchFamily="18" charset="0"/>
              <a:cs typeface="Times New Roman" panose="02020603050405020304" pitchFamily="18" charset="0"/>
            </a:endParaRPr>
          </a:p>
          <a:p>
            <a:pPr marL="0" indent="0">
              <a:buNone/>
            </a:pPr>
            <a:r>
              <a:rPr lang="en-GB" sz="2200" dirty="0">
                <a:solidFill>
                  <a:schemeClr val="accent1"/>
                </a:solidFill>
                <a:latin typeface="Times New Roman" panose="02020603050405020304" pitchFamily="18" charset="0"/>
                <a:cs typeface="Times New Roman" panose="02020603050405020304" pitchFamily="18" charset="0"/>
              </a:rPr>
              <a:t>The bourgeoisie </a:t>
            </a:r>
            <a:r>
              <a:rPr lang="en-GB" sz="1900" dirty="0">
                <a:solidFill>
                  <a:schemeClr val="tx1"/>
                </a:solidFill>
                <a:latin typeface="Times New Roman" panose="02020603050405020304" pitchFamily="18" charset="0"/>
                <a:cs typeface="Times New Roman" panose="02020603050405020304" pitchFamily="18" charset="0"/>
              </a:rPr>
              <a:t>- </a:t>
            </a:r>
            <a:r>
              <a:rPr lang="en-GB" sz="1900" dirty="0" smtClean="0">
                <a:solidFill>
                  <a:schemeClr val="tx1"/>
                </a:solidFill>
                <a:latin typeface="Times New Roman" panose="02020603050405020304" pitchFamily="18" charset="0"/>
                <a:cs typeface="Times New Roman" panose="02020603050405020304" pitchFamily="18" charset="0"/>
              </a:rPr>
              <a:t> the middle </a:t>
            </a:r>
            <a:r>
              <a:rPr lang="en-GB" sz="1900" dirty="0">
                <a:solidFill>
                  <a:schemeClr val="tx1"/>
                </a:solidFill>
                <a:latin typeface="Times New Roman" panose="02020603050405020304" pitchFamily="18" charset="0"/>
                <a:cs typeface="Times New Roman" panose="02020603050405020304" pitchFamily="18" charset="0"/>
              </a:rPr>
              <a:t>class</a:t>
            </a:r>
          </a:p>
          <a:p>
            <a:pPr marL="0" indent="0">
              <a:buNone/>
            </a:pPr>
            <a:r>
              <a:rPr lang="en-GB" sz="2200" dirty="0">
                <a:solidFill>
                  <a:schemeClr val="accent1"/>
                </a:solidFill>
                <a:latin typeface="Times New Roman" panose="02020603050405020304" pitchFamily="18" charset="0"/>
                <a:cs typeface="Times New Roman" panose="02020603050405020304" pitchFamily="18" charset="0"/>
              </a:rPr>
              <a:t>The proletariat </a:t>
            </a:r>
            <a:r>
              <a:rPr lang="en-GB" sz="1900" dirty="0">
                <a:solidFill>
                  <a:schemeClr val="tx1"/>
                </a:solidFill>
                <a:latin typeface="Times New Roman" panose="02020603050405020304" pitchFamily="18" charset="0"/>
                <a:cs typeface="Times New Roman" panose="02020603050405020304" pitchFamily="18" charset="0"/>
              </a:rPr>
              <a:t>– </a:t>
            </a:r>
            <a:r>
              <a:rPr lang="en-GB" sz="1900" dirty="0" smtClean="0">
                <a:solidFill>
                  <a:schemeClr val="tx1"/>
                </a:solidFill>
                <a:latin typeface="Times New Roman" panose="02020603050405020304" pitchFamily="18" charset="0"/>
                <a:cs typeface="Times New Roman" panose="02020603050405020304" pitchFamily="18" charset="0"/>
              </a:rPr>
              <a:t>the working class</a:t>
            </a:r>
          </a:p>
          <a:p>
            <a:pPr marL="0" indent="0">
              <a:buNone/>
            </a:pPr>
            <a:endParaRPr lang="en-GB" sz="1900" dirty="0">
              <a:solidFill>
                <a:schemeClr val="tx1"/>
              </a:solidFill>
              <a:latin typeface="Times New Roman" panose="02020603050405020304" pitchFamily="18" charset="0"/>
              <a:cs typeface="Times New Roman" panose="02020603050405020304" pitchFamily="18" charset="0"/>
            </a:endParaRPr>
          </a:p>
          <a:p>
            <a:r>
              <a:rPr lang="en-GB" sz="1900" dirty="0" smtClean="0">
                <a:latin typeface="Times New Roman" panose="02020603050405020304" pitchFamily="18" charset="0"/>
                <a:cs typeface="Times New Roman" panose="02020603050405020304" pitchFamily="18" charset="0"/>
              </a:rPr>
              <a:t>The force of production and profit and it’s relationship to social organisation and distribution needed to be challenged and changed according to Marx. </a:t>
            </a:r>
          </a:p>
          <a:p>
            <a:r>
              <a:rPr lang="en-GB" sz="1900" dirty="0" smtClean="0">
                <a:latin typeface="Times New Roman" panose="02020603050405020304" pitchFamily="18" charset="0"/>
                <a:cs typeface="Times New Roman" panose="02020603050405020304" pitchFamily="18" charset="0"/>
              </a:rPr>
              <a:t>Marxist Anthropology was the main cause of bringing about that change and social transformation.                                      </a:t>
            </a:r>
          </a:p>
          <a:p>
            <a:pPr marL="0" indent="0">
              <a:buNone/>
            </a:pPr>
            <a:r>
              <a:rPr lang="en-GB" sz="1900" dirty="0">
                <a:latin typeface="Times New Roman" panose="02020603050405020304" pitchFamily="18" charset="0"/>
                <a:cs typeface="Times New Roman" panose="02020603050405020304" pitchFamily="18" charset="0"/>
              </a:rPr>
              <a:t> </a:t>
            </a:r>
            <a:r>
              <a:rPr lang="en-GB" sz="1900" dirty="0" smtClean="0">
                <a:latin typeface="Times New Roman" panose="02020603050405020304" pitchFamily="18" charset="0"/>
                <a:cs typeface="Times New Roman" panose="02020603050405020304" pitchFamily="18" charset="0"/>
              </a:rPr>
              <a:t>                                   </a:t>
            </a:r>
            <a:r>
              <a:rPr lang="en-GB" sz="1700" dirty="0" smtClean="0"/>
              <a:t>                                                            (Bloch, 1983).</a:t>
            </a:r>
            <a:endParaRPr lang="en-GB" sz="1700" dirty="0"/>
          </a:p>
        </p:txBody>
      </p:sp>
    </p:spTree>
    <p:extLst>
      <p:ext uri="{BB962C8B-B14F-4D97-AF65-F5344CB8AC3E}">
        <p14:creationId xmlns:p14="http://schemas.microsoft.com/office/powerpoint/2010/main" val="30665029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47730"/>
            <a:ext cx="8596668" cy="635489"/>
          </a:xfrm>
        </p:spPr>
        <p:txBody>
          <a:bodyPr>
            <a:normAutofit/>
          </a:bodyPr>
          <a:lstStyle/>
          <a:p>
            <a:r>
              <a:rPr lang="en-GB" sz="2800" dirty="0" smtClean="0"/>
              <a:t>Class conflicts. </a:t>
            </a:r>
            <a:r>
              <a:rPr lang="en-GB" sz="2800" dirty="0" err="1" smtClean="0"/>
              <a:t>Bourgeoisim</a:t>
            </a:r>
            <a:r>
              <a:rPr lang="en-GB" sz="2800" dirty="0" smtClean="0"/>
              <a:t> and </a:t>
            </a:r>
            <a:r>
              <a:rPr lang="en-GB" sz="2800" dirty="0" err="1"/>
              <a:t>P</a:t>
            </a:r>
            <a:r>
              <a:rPr lang="en-GB" sz="2800" dirty="0" err="1" smtClean="0"/>
              <a:t>roletarianism</a:t>
            </a:r>
            <a:endParaRPr lang="en-GB" sz="2800" dirty="0"/>
          </a:p>
        </p:txBody>
      </p:sp>
      <p:pic>
        <p:nvPicPr>
          <p:cNvPr id="3074" name="Picture 2" descr="Keith Plocek"/>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72744" y="888642"/>
            <a:ext cx="5125791" cy="20477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472744" y="2936383"/>
            <a:ext cx="5125791" cy="369332"/>
          </a:xfrm>
          <a:prstGeom prst="rect">
            <a:avLst/>
          </a:prstGeom>
          <a:noFill/>
        </p:spPr>
        <p:txBody>
          <a:bodyPr wrap="square" rtlCol="0">
            <a:spAutoFit/>
          </a:bodyPr>
          <a:lstStyle/>
          <a:p>
            <a:r>
              <a:rPr lang="en-GB" dirty="0" err="1" smtClean="0"/>
              <a:t>Ollman</a:t>
            </a:r>
            <a:r>
              <a:rPr lang="en-GB" dirty="0" smtClean="0"/>
              <a:t>, (1978).</a:t>
            </a:r>
            <a:endParaRPr lang="en-GB" dirty="0"/>
          </a:p>
        </p:txBody>
      </p:sp>
      <p:sp>
        <p:nvSpPr>
          <p:cNvPr id="5" name="TextBox 4"/>
          <p:cNvSpPr txBox="1"/>
          <p:nvPr/>
        </p:nvSpPr>
        <p:spPr>
          <a:xfrm>
            <a:off x="1326525" y="3541689"/>
            <a:ext cx="8461419" cy="3139321"/>
          </a:xfrm>
          <a:prstGeom prst="rect">
            <a:avLst/>
          </a:prstGeom>
          <a:noFill/>
        </p:spPr>
        <p:txBody>
          <a:bodyPr wrap="square" rtlCol="0">
            <a:spAutoFit/>
          </a:bodyPr>
          <a:lstStyle/>
          <a:p>
            <a:r>
              <a:rPr lang="en-GB" dirty="0" smtClean="0">
                <a:latin typeface="Times New Roman" panose="02020603050405020304" pitchFamily="18" charset="0"/>
                <a:cs typeface="Times New Roman" panose="02020603050405020304" pitchFamily="18" charset="0"/>
              </a:rPr>
              <a:t>Anthropology seeks to understand the inequality within society. By contrasting the two class systems within their organised structures, Marx expressed the contrasts and conflicts between the upper and lower class.</a:t>
            </a:r>
          </a:p>
          <a:p>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The </a:t>
            </a:r>
            <a:r>
              <a:rPr lang="en-GB" dirty="0" err="1" smtClean="0">
                <a:latin typeface="Times New Roman" panose="02020603050405020304" pitchFamily="18" charset="0"/>
                <a:cs typeface="Times New Roman" panose="02020603050405020304" pitchFamily="18" charset="0"/>
              </a:rPr>
              <a:t>Bourgeoise</a:t>
            </a:r>
            <a:r>
              <a:rPr lang="en-GB" dirty="0" smtClean="0">
                <a:latin typeface="Times New Roman" panose="02020603050405020304" pitchFamily="18" charset="0"/>
                <a:cs typeface="Times New Roman" panose="02020603050405020304" pitchFamily="18" charset="0"/>
              </a:rPr>
              <a:t> structure – socio-political and socio-economic. Self organised institutions by which people build on Capitalism for their own self gains and self profits.</a:t>
            </a:r>
          </a:p>
          <a:p>
            <a:r>
              <a:rPr lang="en-GB" dirty="0" smtClean="0">
                <a:latin typeface="Times New Roman" panose="02020603050405020304" pitchFamily="18" charset="0"/>
                <a:cs typeface="Times New Roman" panose="02020603050405020304" pitchFamily="18" charset="0"/>
              </a:rPr>
              <a:t>The Proletariat structure – The workers who are argued by Marx, to be “owned by Capitalist society, via alienation, manipulation and exploitation. </a:t>
            </a:r>
          </a:p>
          <a:p>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(Marxist.org, 2018).</a:t>
            </a:r>
          </a:p>
          <a:p>
            <a:endParaRPr lang="en-GB" dirty="0"/>
          </a:p>
        </p:txBody>
      </p:sp>
    </p:spTree>
    <p:extLst>
      <p:ext uri="{BB962C8B-B14F-4D97-AF65-F5344CB8AC3E}">
        <p14:creationId xmlns:p14="http://schemas.microsoft.com/office/powerpoint/2010/main" val="37157053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Enslavement and Alienation of the worker</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latin typeface="Times New Roman" panose="02020603050405020304" pitchFamily="18" charset="0"/>
                <a:cs typeface="Times New Roman" panose="02020603050405020304" pitchFamily="18" charset="0"/>
              </a:rPr>
              <a:t>Marx and his co-writer and theorist Fredrick </a:t>
            </a:r>
            <a:r>
              <a:rPr lang="en-GB" dirty="0" err="1" smtClean="0">
                <a:solidFill>
                  <a:schemeClr val="tx1"/>
                </a:solidFill>
                <a:latin typeface="Times New Roman" panose="02020603050405020304" pitchFamily="18" charset="0"/>
                <a:cs typeface="Times New Roman" panose="02020603050405020304" pitchFamily="18" charset="0"/>
              </a:rPr>
              <a:t>Engles</a:t>
            </a:r>
            <a:r>
              <a:rPr lang="en-GB" dirty="0" smtClean="0">
                <a:solidFill>
                  <a:schemeClr val="tx1"/>
                </a:solidFill>
                <a:latin typeface="Times New Roman" panose="02020603050405020304" pitchFamily="18" charset="0"/>
                <a:cs typeface="Times New Roman" panose="02020603050405020304" pitchFamily="18" charset="0"/>
              </a:rPr>
              <a:t> sought for the emancipation of the workers.</a:t>
            </a:r>
          </a:p>
          <a:p>
            <a:pPr algn="ctr"/>
            <a:r>
              <a:rPr lang="en-GB" sz="2000" u="sng" dirty="0" smtClean="0">
                <a:solidFill>
                  <a:schemeClr val="accent1"/>
                </a:solidFill>
                <a:latin typeface="Times New Roman" panose="02020603050405020304" pitchFamily="18" charset="0"/>
                <a:cs typeface="Times New Roman" panose="02020603050405020304" pitchFamily="18" charset="0"/>
              </a:rPr>
              <a:t>Enslavement</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The class structure keeps the worker in lower class by disempowering them and dividing them from upper society.</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They are alienated from the products that they make for Capitalism and are restricted in their own personal capital from consumerism.</a:t>
            </a:r>
          </a:p>
          <a:p>
            <a:pPr marL="0" indent="0">
              <a:buNone/>
            </a:pPr>
            <a:r>
              <a:rPr lang="en-GB" dirty="0">
                <a:solidFill>
                  <a:schemeClr val="tx1"/>
                </a:solidFill>
                <a:latin typeface="Times New Roman" panose="02020603050405020304" pitchFamily="18" charset="0"/>
                <a:cs typeface="Times New Roman" panose="02020603050405020304" pitchFamily="18" charset="0"/>
              </a:rPr>
              <a:t>F</a:t>
            </a:r>
            <a:r>
              <a:rPr lang="en-GB" dirty="0" smtClean="0">
                <a:solidFill>
                  <a:schemeClr val="tx1"/>
                </a:solidFill>
                <a:latin typeface="Times New Roman" panose="02020603050405020304" pitchFamily="18" charset="0"/>
                <a:cs typeface="Times New Roman" panose="02020603050405020304" pitchFamily="18" charset="0"/>
              </a:rPr>
              <a:t>actory work conditions also contributes to alienation as a result of depersonalisation, labour separation and exploitation.</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However Marx argued that the proletariats have no idea that they are controlled, that they are in fact enslaved (Marx, 1974).</a:t>
            </a:r>
          </a:p>
          <a:p>
            <a:pPr marL="0" indent="0">
              <a:buNone/>
            </a:pPr>
            <a:endParaRPr lang="en-GB" dirty="0">
              <a:solidFill>
                <a:schemeClr val="tx1"/>
              </a:solidFill>
            </a:endParaRPr>
          </a:p>
          <a:p>
            <a:pPr marL="0" indent="0">
              <a:buNone/>
            </a:pPr>
            <a:endParaRPr lang="en-GB" dirty="0">
              <a:solidFill>
                <a:schemeClr val="tx1"/>
              </a:solidFill>
            </a:endParaRPr>
          </a:p>
        </p:txBody>
      </p:sp>
    </p:spTree>
    <p:extLst>
      <p:ext uri="{BB962C8B-B14F-4D97-AF65-F5344CB8AC3E}">
        <p14:creationId xmlns:p14="http://schemas.microsoft.com/office/powerpoint/2010/main" val="22174907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Emancipation and Revolution theories.</a:t>
            </a:r>
            <a:endParaRPr lang="en-GB" dirty="0"/>
          </a:p>
        </p:txBody>
      </p:sp>
      <p:sp>
        <p:nvSpPr>
          <p:cNvPr id="3" name="Content Placeholder 2"/>
          <p:cNvSpPr>
            <a:spLocks noGrp="1"/>
          </p:cNvSpPr>
          <p:nvPr>
            <p:ph idx="1"/>
          </p:nvPr>
        </p:nvSpPr>
        <p:spPr>
          <a:xfrm>
            <a:off x="677334" y="1493949"/>
            <a:ext cx="8596668" cy="4547413"/>
          </a:xfrm>
        </p:spPr>
        <p:txBody>
          <a:bodyPr/>
          <a:lstStyle/>
          <a:p>
            <a:r>
              <a:rPr lang="en-GB" dirty="0" smtClean="0"/>
              <a:t>Marx states that a persons social worth according to Capitalism is according to their social contribution and value as a worker. </a:t>
            </a:r>
          </a:p>
          <a:p>
            <a:r>
              <a:rPr lang="en-GB" dirty="0" smtClean="0"/>
              <a:t>Marxism and Communism therefore seeks that a person is “free to” do whatever they choose.</a:t>
            </a:r>
          </a:p>
          <a:p>
            <a:endParaRPr lang="en-GB" dirty="0" smtClean="0"/>
          </a:p>
          <a:p>
            <a:pPr marL="0" indent="0" algn="ctr">
              <a:buNone/>
            </a:pPr>
            <a:r>
              <a:rPr lang="en-GB" dirty="0" smtClean="0"/>
              <a:t>“</a:t>
            </a:r>
            <a:r>
              <a:rPr lang="en-GB" sz="2400" dirty="0" smtClean="0">
                <a:solidFill>
                  <a:schemeClr val="accent1"/>
                </a:solidFill>
              </a:rPr>
              <a:t>The Proletarians have nothing to lose but their chains” </a:t>
            </a:r>
          </a:p>
          <a:p>
            <a:pPr marL="0" indent="0" algn="ctr">
              <a:buNone/>
            </a:pPr>
            <a:r>
              <a:rPr lang="en-GB" dirty="0" smtClean="0"/>
              <a:t>(Marx, </a:t>
            </a:r>
            <a:r>
              <a:rPr lang="en-GB" dirty="0" err="1" smtClean="0"/>
              <a:t>Ch</a:t>
            </a:r>
            <a:r>
              <a:rPr lang="en-GB" dirty="0" smtClean="0"/>
              <a:t> 4).</a:t>
            </a:r>
          </a:p>
          <a:p>
            <a:pPr marL="0" indent="0">
              <a:buNone/>
            </a:pPr>
            <a:r>
              <a:rPr lang="en-GB" dirty="0" smtClean="0"/>
              <a:t>His works, compiled with </a:t>
            </a:r>
            <a:r>
              <a:rPr lang="en-GB" dirty="0" err="1" smtClean="0"/>
              <a:t>Engles</a:t>
            </a:r>
            <a:r>
              <a:rPr lang="en-GB" dirty="0" smtClean="0"/>
              <a:t>, can be seen in The Communist Manifesto, which declares and outlines the aims of communism and how to achieve emancipation and eliminate a hegemonic society (Marx, 1848).</a:t>
            </a:r>
            <a:endParaRPr lang="en-GB" dirty="0"/>
          </a:p>
        </p:txBody>
      </p:sp>
    </p:spTree>
    <p:extLst>
      <p:ext uri="{BB962C8B-B14F-4D97-AF65-F5344CB8AC3E}">
        <p14:creationId xmlns:p14="http://schemas.microsoft.com/office/powerpoint/2010/main" val="16807347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Usefulness of Marxist theories in comprehending Anthropological data.</a:t>
            </a:r>
            <a:endParaRPr lang="en-GB" dirty="0"/>
          </a:p>
        </p:txBody>
      </p:sp>
      <p:sp>
        <p:nvSpPr>
          <p:cNvPr id="3" name="Content Placeholder 2"/>
          <p:cNvSpPr>
            <a:spLocks noGrp="1"/>
          </p:cNvSpPr>
          <p:nvPr>
            <p:ph idx="1"/>
          </p:nvPr>
        </p:nvSpPr>
        <p:spPr>
          <a:xfrm>
            <a:off x="677334" y="1930400"/>
            <a:ext cx="8596668" cy="4779493"/>
          </a:xfrm>
        </p:spPr>
        <p:txBody>
          <a:bodyPr>
            <a:normAutofit fontScale="92500" lnSpcReduction="20000"/>
          </a:bodyPr>
          <a:lstStyle/>
          <a:p>
            <a:endParaRPr lang="en-GB" dirty="0" smtClean="0">
              <a:latin typeface="Times New Roman" panose="02020603050405020304" pitchFamily="18" charset="0"/>
              <a:cs typeface="Times New Roman" panose="02020603050405020304" pitchFamily="18" charset="0"/>
            </a:endParaRPr>
          </a:p>
          <a:p>
            <a:r>
              <a:rPr lang="en-GB" sz="1900" dirty="0" smtClean="0">
                <a:latin typeface="Times New Roman" panose="02020603050405020304" pitchFamily="18" charset="0"/>
                <a:cs typeface="Times New Roman" panose="02020603050405020304" pitchFamily="18" charset="0"/>
              </a:rPr>
              <a:t>Marxism and Communism have been useful in identifying the inequalities within the class structure and hierarchies.</a:t>
            </a:r>
          </a:p>
          <a:p>
            <a:endParaRPr lang="en-GB" sz="1900" dirty="0" smtClean="0">
              <a:latin typeface="Times New Roman" panose="02020603050405020304" pitchFamily="18" charset="0"/>
              <a:cs typeface="Times New Roman" panose="02020603050405020304" pitchFamily="18" charset="0"/>
            </a:endParaRPr>
          </a:p>
          <a:p>
            <a:r>
              <a:rPr lang="en-GB" sz="1900" dirty="0" smtClean="0">
                <a:latin typeface="Times New Roman" panose="02020603050405020304" pitchFamily="18" charset="0"/>
                <a:cs typeface="Times New Roman" panose="02020603050405020304" pitchFamily="18" charset="0"/>
              </a:rPr>
              <a:t>How a more prosperous future can be achieved.</a:t>
            </a:r>
          </a:p>
          <a:p>
            <a:endParaRPr lang="en-GB" sz="1900" dirty="0" smtClean="0">
              <a:latin typeface="Times New Roman" panose="02020603050405020304" pitchFamily="18" charset="0"/>
              <a:cs typeface="Times New Roman" panose="02020603050405020304" pitchFamily="18" charset="0"/>
            </a:endParaRPr>
          </a:p>
          <a:p>
            <a:r>
              <a:rPr lang="en-GB" sz="1900" dirty="0" smtClean="0">
                <a:latin typeface="Times New Roman" panose="02020603050405020304" pitchFamily="18" charset="0"/>
                <a:cs typeface="Times New Roman" panose="02020603050405020304" pitchFamily="18" charset="0"/>
              </a:rPr>
              <a:t>Produces ideologies of workers rights, social inclusion and equality.</a:t>
            </a:r>
          </a:p>
          <a:p>
            <a:endParaRPr lang="en-GB" sz="1900" dirty="0" smtClean="0">
              <a:latin typeface="Times New Roman" panose="02020603050405020304" pitchFamily="18" charset="0"/>
              <a:cs typeface="Times New Roman" panose="02020603050405020304" pitchFamily="18" charset="0"/>
            </a:endParaRPr>
          </a:p>
          <a:p>
            <a:r>
              <a:rPr lang="en-GB" sz="1900" dirty="0" smtClean="0">
                <a:latin typeface="Times New Roman" panose="02020603050405020304" pitchFamily="18" charset="0"/>
                <a:cs typeface="Times New Roman" panose="02020603050405020304" pitchFamily="18" charset="0"/>
              </a:rPr>
              <a:t>Highlights the injustice within society and how social revolution is important.</a:t>
            </a:r>
          </a:p>
          <a:p>
            <a:endParaRPr lang="en-GB" sz="1900" dirty="0" smtClean="0">
              <a:latin typeface="Times New Roman" panose="02020603050405020304" pitchFamily="18" charset="0"/>
              <a:cs typeface="Times New Roman" panose="02020603050405020304" pitchFamily="18" charset="0"/>
            </a:endParaRPr>
          </a:p>
          <a:p>
            <a:r>
              <a:rPr lang="en-GB" sz="1900" dirty="0" smtClean="0">
                <a:latin typeface="Times New Roman" panose="02020603050405020304" pitchFamily="18" charset="0"/>
                <a:cs typeface="Times New Roman" panose="02020603050405020304" pitchFamily="18" charset="0"/>
              </a:rPr>
              <a:t>Elements of Marxist anthropology highlight ways in which to bring about social change.</a:t>
            </a:r>
          </a:p>
          <a:p>
            <a:endParaRPr lang="en-GB" sz="1900" dirty="0">
              <a:latin typeface="Times New Roman" panose="02020603050405020304" pitchFamily="18" charset="0"/>
              <a:cs typeface="Times New Roman" panose="02020603050405020304" pitchFamily="18" charset="0"/>
            </a:endParaRPr>
          </a:p>
          <a:p>
            <a:pPr marL="0" indent="0" algn="r">
              <a:buNone/>
            </a:pPr>
            <a:r>
              <a:rPr lang="en-GB" sz="1700" dirty="0" smtClean="0">
                <a:latin typeface="Times New Roman" panose="02020603050405020304" pitchFamily="18" charset="0"/>
                <a:cs typeface="Times New Roman" panose="02020603050405020304" pitchFamily="18" charset="0"/>
              </a:rPr>
              <a:t>(Bloch, 1983). &amp; (</a:t>
            </a:r>
            <a:r>
              <a:rPr lang="en-GB" sz="1700" dirty="0" err="1" smtClean="0">
                <a:latin typeface="Times New Roman" panose="02020603050405020304" pitchFamily="18" charset="0"/>
                <a:cs typeface="Times New Roman" panose="02020603050405020304" pitchFamily="18" charset="0"/>
              </a:rPr>
              <a:t>sewell</a:t>
            </a:r>
            <a:r>
              <a:rPr lang="en-GB" sz="1700" dirty="0" smtClean="0">
                <a:latin typeface="Times New Roman" panose="02020603050405020304" pitchFamily="18" charset="0"/>
                <a:cs typeface="Times New Roman" panose="02020603050405020304" pitchFamily="18" charset="0"/>
              </a:rPr>
              <a:t>, 2010).</a:t>
            </a:r>
          </a:p>
        </p:txBody>
      </p:sp>
    </p:spTree>
    <p:extLst>
      <p:ext uri="{BB962C8B-B14F-4D97-AF65-F5344CB8AC3E}">
        <p14:creationId xmlns:p14="http://schemas.microsoft.com/office/powerpoint/2010/main" val="4737468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Challenging Marxism and Communism against the anthropological data</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a:solidFill>
                  <a:schemeClr val="accent1"/>
                </a:solidFill>
              </a:rPr>
              <a:t>HOWEVER</a:t>
            </a:r>
          </a:p>
          <a:p>
            <a:pPr marL="0" indent="0">
              <a:buNone/>
            </a:pPr>
            <a:r>
              <a:rPr lang="en-GB" dirty="0">
                <a:solidFill>
                  <a:schemeClr val="tx1"/>
                </a:solidFill>
                <a:latin typeface="Times New Roman" panose="02020603050405020304" pitchFamily="18" charset="0"/>
                <a:cs typeface="Times New Roman" panose="02020603050405020304" pitchFamily="18" charset="0"/>
              </a:rPr>
              <a:t>Anthropological data has identified that Communism is problematic and can also have catastrophic results within economies and societies</a:t>
            </a:r>
            <a:r>
              <a:rPr lang="en-GB" dirty="0" smtClean="0">
                <a:solidFill>
                  <a:schemeClr val="tx1"/>
                </a:solidFill>
                <a:latin typeface="Times New Roman" panose="02020603050405020304" pitchFamily="18" charset="0"/>
                <a:cs typeface="Times New Roman" panose="02020603050405020304" pitchFamily="18" charset="0"/>
              </a:rPr>
              <a:t>.</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a:buFontTx/>
              <a:buChar char="-"/>
            </a:pPr>
            <a:r>
              <a:rPr lang="en-GB" dirty="0">
                <a:solidFill>
                  <a:schemeClr val="tx1"/>
                </a:solidFill>
                <a:latin typeface="Times New Roman" panose="02020603050405020304" pitchFamily="18" charset="0"/>
                <a:cs typeface="Times New Roman" panose="02020603050405020304" pitchFamily="18" charset="0"/>
              </a:rPr>
              <a:t>Implemented extensively, communism, ironically brings about the enslavement and inhumane treatment of citizens. Violations of Communism leads to inhumane ideologies of </a:t>
            </a:r>
            <a:r>
              <a:rPr lang="en-GB" dirty="0" smtClean="0">
                <a:solidFill>
                  <a:schemeClr val="tx1"/>
                </a:solidFill>
                <a:latin typeface="Times New Roman" panose="02020603050405020304" pitchFamily="18" charset="0"/>
                <a:cs typeface="Times New Roman" panose="02020603050405020304" pitchFamily="18" charset="0"/>
              </a:rPr>
              <a:t>Totalitarianism, ruthlessness, dictatorship and freedom of speech. </a:t>
            </a:r>
            <a:endParaRPr lang="en-GB" dirty="0" smtClean="0">
              <a:solidFill>
                <a:schemeClr val="tx1"/>
              </a:solidFill>
              <a:latin typeface="Times New Roman" panose="02020603050405020304" pitchFamily="18" charset="0"/>
              <a:cs typeface="Times New Roman" panose="02020603050405020304" pitchFamily="18" charset="0"/>
            </a:endParaRPr>
          </a:p>
          <a:p>
            <a:pPr>
              <a:buFontTx/>
              <a:buChar char="-"/>
            </a:pPr>
            <a:r>
              <a:rPr lang="en-GB" dirty="0" smtClean="0">
                <a:solidFill>
                  <a:schemeClr val="tx1"/>
                </a:solidFill>
                <a:latin typeface="Times New Roman" panose="02020603050405020304" pitchFamily="18" charset="0"/>
                <a:cs typeface="Times New Roman" panose="02020603050405020304" pitchFamily="18" charset="0"/>
              </a:rPr>
              <a:t>Political opinions steered the activities of leaders such as </a:t>
            </a:r>
            <a:r>
              <a:rPr lang="en-GB" dirty="0" err="1" smtClean="0">
                <a:solidFill>
                  <a:schemeClr val="tx1"/>
                </a:solidFill>
                <a:latin typeface="Times New Roman" panose="02020603050405020304" pitchFamily="18" charset="0"/>
                <a:cs typeface="Times New Roman" panose="02020603050405020304" pitchFamily="18" charset="0"/>
              </a:rPr>
              <a:t>Vladamir</a:t>
            </a:r>
            <a:r>
              <a:rPr lang="en-GB" dirty="0" smtClean="0">
                <a:solidFill>
                  <a:schemeClr val="tx1"/>
                </a:solidFill>
                <a:latin typeface="Times New Roman" panose="02020603050405020304" pitchFamily="18" charset="0"/>
                <a:cs typeface="Times New Roman" panose="02020603050405020304" pitchFamily="18" charset="0"/>
              </a:rPr>
              <a:t> Lenin, Mao Zedong and Fidel Castro.</a:t>
            </a:r>
          </a:p>
          <a:p>
            <a:pPr>
              <a:buFontTx/>
              <a:buChar char="-"/>
            </a:pPr>
            <a:r>
              <a:rPr lang="en-GB" dirty="0" smtClean="0">
                <a:solidFill>
                  <a:schemeClr val="tx1"/>
                </a:solidFill>
                <a:latin typeface="Times New Roman" panose="02020603050405020304" pitchFamily="18" charset="0"/>
                <a:cs typeface="Times New Roman" panose="02020603050405020304" pitchFamily="18" charset="0"/>
              </a:rPr>
              <a:t>Contemporary </a:t>
            </a:r>
            <a:r>
              <a:rPr lang="en-GB" dirty="0" smtClean="0">
                <a:solidFill>
                  <a:schemeClr val="tx1"/>
                </a:solidFill>
                <a:latin typeface="Times New Roman" panose="02020603050405020304" pitchFamily="18" charset="0"/>
                <a:cs typeface="Times New Roman" panose="02020603050405020304" pitchFamily="18" charset="0"/>
              </a:rPr>
              <a:t>examples of the aforementioned can be seen in the political and economic leaderships of countries such as North Korea and Vietnam</a:t>
            </a:r>
            <a:r>
              <a:rPr lang="en-GB" dirty="0" smtClean="0">
                <a:solidFill>
                  <a:schemeClr val="tx1"/>
                </a:solidFill>
                <a:latin typeface="Times New Roman" panose="02020603050405020304" pitchFamily="18" charset="0"/>
                <a:cs typeface="Times New Roman" panose="02020603050405020304" pitchFamily="18" charset="0"/>
              </a:rPr>
              <a:t>.</a:t>
            </a:r>
            <a:endParaRPr lang="en-GB" dirty="0" smtClean="0">
              <a:solidFill>
                <a:schemeClr val="tx1"/>
              </a:solidFill>
              <a:latin typeface="Times New Roman" panose="02020603050405020304" pitchFamily="18" charset="0"/>
              <a:cs typeface="Times New Roman" panose="02020603050405020304" pitchFamily="18" charset="0"/>
            </a:endParaRPr>
          </a:p>
          <a:p>
            <a:pPr>
              <a:buFontTx/>
              <a:buChar char="-"/>
            </a:pPr>
            <a:endParaRPr lang="en-GB" dirty="0">
              <a:solidFill>
                <a:schemeClr val="tx1"/>
              </a:solidFill>
              <a:latin typeface="Times New Roman" panose="02020603050405020304" pitchFamily="18" charset="0"/>
              <a:cs typeface="Times New Roman" panose="02020603050405020304" pitchFamily="18" charset="0"/>
            </a:endParaRPr>
          </a:p>
          <a:p>
            <a:pPr marL="0" indent="0" algn="r">
              <a:buNone/>
            </a:pPr>
            <a:r>
              <a:rPr lang="en-GB" sz="1600" dirty="0" smtClean="0">
                <a:latin typeface="Times New Roman" panose="02020603050405020304" pitchFamily="18" charset="0"/>
                <a:cs typeface="Times New Roman" panose="02020603050405020304" pitchFamily="18" charset="0"/>
              </a:rPr>
              <a:t>(Sowell, 1985).</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79228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1800" u="sng" dirty="0" smtClean="0">
                <a:solidFill>
                  <a:schemeClr val="tx1"/>
                </a:solidFill>
              </a:rPr>
              <a:t>References</a:t>
            </a:r>
            <a:endParaRPr lang="en-GB" sz="1800" u="sng" dirty="0">
              <a:solidFill>
                <a:schemeClr val="tx1"/>
              </a:solidFill>
            </a:endParaRPr>
          </a:p>
        </p:txBody>
      </p:sp>
      <p:sp>
        <p:nvSpPr>
          <p:cNvPr id="3" name="Content Placeholder 2"/>
          <p:cNvSpPr>
            <a:spLocks noGrp="1"/>
          </p:cNvSpPr>
          <p:nvPr>
            <p:ph idx="1"/>
          </p:nvPr>
        </p:nvSpPr>
        <p:spPr>
          <a:xfrm>
            <a:off x="677334" y="1210615"/>
            <a:ext cx="8596668" cy="5537915"/>
          </a:xfrm>
        </p:spPr>
        <p:txBody>
          <a:bodyPr>
            <a:normAutofit fontScale="92500" lnSpcReduction="10000"/>
          </a:bodyPr>
          <a:lstStyle/>
          <a:p>
            <a:pPr marL="0" indent="0">
              <a:buNone/>
            </a:pPr>
            <a:r>
              <a:rPr lang="en-GB" dirty="0" smtClean="0">
                <a:latin typeface="Times New Roman" panose="02020603050405020304" pitchFamily="18" charset="0"/>
                <a:cs typeface="Times New Roman" panose="02020603050405020304" pitchFamily="18" charset="0"/>
              </a:rPr>
              <a:t>Bloch, M.(1983),Marxism and Anthropology. Oxford University Press. Oxford.</a:t>
            </a:r>
          </a:p>
          <a:p>
            <a:pPr marL="0" indent="0">
              <a:buNone/>
            </a:pPr>
            <a:r>
              <a:rPr lang="en-GB" dirty="0">
                <a:solidFill>
                  <a:schemeClr val="tx1"/>
                </a:solidFill>
                <a:latin typeface="Times New Roman" panose="02020603050405020304" pitchFamily="18" charset="0"/>
                <a:cs typeface="Times New Roman" panose="02020603050405020304" pitchFamily="18" charset="0"/>
              </a:rPr>
              <a:t>Marx, K. (1974). The ethnographical notebooks of Karl Marx. </a:t>
            </a:r>
            <a:r>
              <a:rPr lang="en-GB" dirty="0" err="1">
                <a:solidFill>
                  <a:schemeClr val="tx1"/>
                </a:solidFill>
                <a:latin typeface="Times New Roman" panose="02020603050405020304" pitchFamily="18" charset="0"/>
                <a:cs typeface="Times New Roman" panose="02020603050405020304" pitchFamily="18" charset="0"/>
              </a:rPr>
              <a:t>Krader</a:t>
            </a:r>
            <a:r>
              <a:rPr lang="en-GB" dirty="0">
                <a:solidFill>
                  <a:schemeClr val="tx1"/>
                </a:solidFill>
                <a:latin typeface="Times New Roman" panose="02020603050405020304" pitchFamily="18" charset="0"/>
                <a:cs typeface="Times New Roman" panose="02020603050405020304" pitchFamily="18" charset="0"/>
              </a:rPr>
              <a:t>, L. (Ed). 	International 	</a:t>
            </a:r>
            <a:r>
              <a:rPr lang="en-GB" dirty="0" err="1">
                <a:solidFill>
                  <a:schemeClr val="tx1"/>
                </a:solidFill>
                <a:latin typeface="Times New Roman" panose="02020603050405020304" pitchFamily="18" charset="0"/>
                <a:cs typeface="Times New Roman" panose="02020603050405020304" pitchFamily="18" charset="0"/>
              </a:rPr>
              <a:t>Instituut</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Voor</a:t>
            </a:r>
            <a:r>
              <a:rPr lang="en-GB" dirty="0">
                <a:solidFill>
                  <a:schemeClr val="tx1"/>
                </a:solidFill>
                <a:latin typeface="Times New Roman" panose="02020603050405020304" pitchFamily="18" charset="0"/>
                <a:cs typeface="Times New Roman" panose="02020603050405020304" pitchFamily="18" charset="0"/>
              </a:rPr>
              <a:t> Social </a:t>
            </a:r>
            <a:r>
              <a:rPr lang="en-GB" dirty="0" err="1">
                <a:solidFill>
                  <a:schemeClr val="tx1"/>
                </a:solidFill>
                <a:latin typeface="Times New Roman" panose="02020603050405020304" pitchFamily="18" charset="0"/>
                <a:cs typeface="Times New Roman" panose="02020603050405020304" pitchFamily="18" charset="0"/>
              </a:rPr>
              <a:t>Geschiedenis</a:t>
            </a:r>
            <a:r>
              <a:rPr lang="en-GB" dirty="0">
                <a:solidFill>
                  <a:schemeClr val="tx1"/>
                </a:solidFill>
                <a:latin typeface="Times New Roman" panose="02020603050405020304" pitchFamily="18" charset="0"/>
                <a:cs typeface="Times New Roman" panose="02020603050405020304" pitchFamily="18" charset="0"/>
              </a:rPr>
              <a:t>. Amsterdam. P.1-461</a:t>
            </a:r>
            <a:endParaRPr lang="en-GB" dirty="0" smtClean="0">
              <a:latin typeface="Times New Roman" panose="02020603050405020304" pitchFamily="18" charset="0"/>
              <a:cs typeface="Times New Roman" panose="02020603050405020304" pitchFamily="18" charset="0"/>
            </a:endParaRPr>
          </a:p>
          <a:p>
            <a:pPr marL="0" indent="0">
              <a:buNone/>
            </a:pPr>
            <a:r>
              <a:rPr lang="en-GB" dirty="0" err="1" smtClean="0">
                <a:solidFill>
                  <a:schemeClr val="tx1"/>
                </a:solidFill>
                <a:latin typeface="Times New Roman" panose="02020603050405020304" pitchFamily="18" charset="0"/>
                <a:cs typeface="Times New Roman" panose="02020603050405020304" pitchFamily="18" charset="0"/>
              </a:rPr>
              <a:t>Krader</a:t>
            </a:r>
            <a:r>
              <a:rPr lang="en-GB" dirty="0" smtClean="0">
                <a:solidFill>
                  <a:schemeClr val="tx1"/>
                </a:solidFill>
                <a:latin typeface="Times New Roman" panose="02020603050405020304" pitchFamily="18" charset="0"/>
                <a:cs typeface="Times New Roman" panose="02020603050405020304" pitchFamily="18" charset="0"/>
              </a:rPr>
              <a:t>, L. (1974). (Ed). </a:t>
            </a:r>
            <a:r>
              <a:rPr lang="en-GB" dirty="0">
                <a:solidFill>
                  <a:schemeClr val="tx1"/>
                </a:solidFill>
                <a:latin typeface="Times New Roman" panose="02020603050405020304" pitchFamily="18" charset="0"/>
                <a:cs typeface="Times New Roman" panose="02020603050405020304" pitchFamily="18" charset="0"/>
              </a:rPr>
              <a:t>Marx, K. (1974). The ethnographical notebooks of Karl Marx. </a:t>
            </a:r>
            <a:r>
              <a:rPr lang="en-GB" dirty="0" smtClean="0">
                <a:solidFill>
                  <a:schemeClr val="tx1"/>
                </a:solidFill>
                <a:latin typeface="Times New Roman" panose="02020603050405020304" pitchFamily="18" charset="0"/>
                <a:cs typeface="Times New Roman" panose="02020603050405020304" pitchFamily="18" charset="0"/>
              </a:rPr>
              <a:t>	International </a:t>
            </a:r>
            <a:r>
              <a:rPr lang="en-GB" dirty="0" err="1" smtClean="0">
                <a:solidFill>
                  <a:schemeClr val="tx1"/>
                </a:solidFill>
                <a:latin typeface="Times New Roman" panose="02020603050405020304" pitchFamily="18" charset="0"/>
                <a:cs typeface="Times New Roman" panose="02020603050405020304" pitchFamily="18" charset="0"/>
              </a:rPr>
              <a:t>Instituut</a:t>
            </a:r>
            <a:r>
              <a:rPr lang="en-GB" dirty="0" smtClean="0">
                <a:solidFill>
                  <a:schemeClr val="tx1"/>
                </a:solidFill>
                <a:latin typeface="Times New Roman" panose="02020603050405020304" pitchFamily="18" charset="0"/>
                <a:cs typeface="Times New Roman" panose="02020603050405020304" pitchFamily="18" charset="0"/>
              </a:rPr>
              <a:t> </a:t>
            </a:r>
            <a:r>
              <a:rPr lang="en-GB" dirty="0" err="1" smtClean="0">
                <a:solidFill>
                  <a:schemeClr val="tx1"/>
                </a:solidFill>
                <a:latin typeface="Times New Roman" panose="02020603050405020304" pitchFamily="18" charset="0"/>
                <a:cs typeface="Times New Roman" panose="02020603050405020304" pitchFamily="18" charset="0"/>
              </a:rPr>
              <a:t>Voor</a:t>
            </a:r>
            <a:r>
              <a:rPr lang="en-GB" dirty="0" smtClean="0">
                <a:solidFill>
                  <a:schemeClr val="tx1"/>
                </a:solidFill>
                <a:latin typeface="Times New Roman" panose="02020603050405020304" pitchFamily="18" charset="0"/>
                <a:cs typeface="Times New Roman" panose="02020603050405020304" pitchFamily="18" charset="0"/>
              </a:rPr>
              <a:t> Social </a:t>
            </a:r>
            <a:r>
              <a:rPr lang="en-GB" dirty="0" err="1" smtClean="0">
                <a:solidFill>
                  <a:schemeClr val="tx1"/>
                </a:solidFill>
                <a:latin typeface="Times New Roman" panose="02020603050405020304" pitchFamily="18" charset="0"/>
                <a:cs typeface="Times New Roman" panose="02020603050405020304" pitchFamily="18" charset="0"/>
              </a:rPr>
              <a:t>Geschiedenis</a:t>
            </a:r>
            <a:r>
              <a:rPr lang="en-GB" dirty="0" smtClean="0">
                <a:solidFill>
                  <a:schemeClr val="tx1"/>
                </a:solidFill>
                <a:latin typeface="Times New Roman" panose="02020603050405020304" pitchFamily="18" charset="0"/>
                <a:cs typeface="Times New Roman" panose="02020603050405020304" pitchFamily="18" charset="0"/>
              </a:rPr>
              <a:t>. Amsterdam. P.1-461.</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Marx, K. &amp; </a:t>
            </a:r>
            <a:r>
              <a:rPr lang="en-GB" dirty="0" err="1" smtClean="0">
                <a:solidFill>
                  <a:schemeClr val="tx1"/>
                </a:solidFill>
                <a:latin typeface="Times New Roman" panose="02020603050405020304" pitchFamily="18" charset="0"/>
                <a:cs typeface="Times New Roman" panose="02020603050405020304" pitchFamily="18" charset="0"/>
              </a:rPr>
              <a:t>Engles</a:t>
            </a:r>
            <a:r>
              <a:rPr lang="en-GB" dirty="0" smtClean="0">
                <a:solidFill>
                  <a:schemeClr val="tx1"/>
                </a:solidFill>
                <a:latin typeface="Times New Roman" panose="02020603050405020304" pitchFamily="18" charset="0"/>
                <a:cs typeface="Times New Roman" panose="02020603050405020304" pitchFamily="18" charset="0"/>
              </a:rPr>
              <a:t>, F. (1848). Manifesto of the Communist party. Vol1. Progress 	Publishers. 	Moscow, (1969). Pp 98-137.</a:t>
            </a:r>
          </a:p>
          <a:p>
            <a:pPr marL="0" indent="0">
              <a:buNone/>
            </a:pPr>
            <a:r>
              <a:rPr lang="en-GB" dirty="0" smtClean="0">
                <a:solidFill>
                  <a:schemeClr val="tx1"/>
                </a:solidFill>
                <a:latin typeface="Times New Roman" panose="02020603050405020304" pitchFamily="18" charset="0"/>
                <a:cs typeface="Times New Roman" panose="02020603050405020304" pitchFamily="18" charset="0"/>
                <a:hlinkClick r:id="rId2"/>
              </a:rPr>
              <a:t>Marxist.org</a:t>
            </a:r>
            <a:r>
              <a:rPr lang="en-GB" dirty="0">
                <a:solidFill>
                  <a:schemeClr val="tx1"/>
                </a:solidFill>
                <a:latin typeface="Times New Roman" panose="02020603050405020304" pitchFamily="18" charset="0"/>
                <a:cs typeface="Times New Roman" panose="02020603050405020304" pitchFamily="18" charset="0"/>
                <a:hlinkClick r:id="rId2"/>
              </a:rPr>
              <a:t>, (2018). https://www.marxist.com/britain-marxism-and-labour-party.htm</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Sewell, R. (2010). Britain: Marxism and the Labour Party – Some important lessons for today. </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Sowell, T. (1985). Marxism philosophy and economics. William Morrow &amp; Co</a:t>
            </a:r>
            <a:r>
              <a:rPr lang="en-GB" dirty="0" smtClean="0">
                <a:latin typeface="Times New Roman" panose="02020603050405020304" pitchFamily="18" charset="0"/>
                <a:cs typeface="Times New Roman" panose="02020603050405020304" pitchFamily="18" charset="0"/>
              </a:rPr>
              <a:t>	ISBN13: 9780688029630</a:t>
            </a:r>
            <a:endParaRPr lang="en-GB" dirty="0" smtClean="0">
              <a:solidFill>
                <a:schemeClr val="tx1"/>
              </a:solidFill>
              <a:latin typeface="Times New Roman" panose="02020603050405020304" pitchFamily="18" charset="0"/>
              <a:cs typeface="Times New Roman" panose="02020603050405020304" pitchFamily="18" charset="0"/>
            </a:endParaRP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Smith, A. (1999). An inquiry into the nature and causes of the wealth of nations. Penguin 	Classics. 	London. 1.1.2, p.119</a:t>
            </a:r>
          </a:p>
          <a:p>
            <a:pPr marL="0" indent="0">
              <a:buNone/>
            </a:pPr>
            <a:endParaRPr lang="en-GB" dirty="0" smtClean="0">
              <a:solidFill>
                <a:schemeClr val="tx1"/>
              </a:solidFill>
              <a:latin typeface="Times New Roman" panose="02020603050405020304" pitchFamily="18" charset="0"/>
              <a:cs typeface="Times New Roman" panose="02020603050405020304" pitchFamily="18" charset="0"/>
            </a:endParaRPr>
          </a:p>
          <a:p>
            <a:pPr marL="0" indent="0">
              <a:buNone/>
            </a:pPr>
            <a:r>
              <a:rPr lang="en-GB" u="sng" dirty="0" smtClean="0">
                <a:solidFill>
                  <a:schemeClr val="tx1"/>
                </a:solidFill>
                <a:latin typeface="Times New Roman" panose="02020603050405020304" pitchFamily="18" charset="0"/>
                <a:cs typeface="Times New Roman" panose="02020603050405020304" pitchFamily="18" charset="0"/>
              </a:rPr>
              <a:t>Images.</a:t>
            </a:r>
          </a:p>
          <a:p>
            <a:pPr marL="0" indent="0">
              <a:buNone/>
            </a:pPr>
            <a:r>
              <a:rPr lang="en-GB" dirty="0" smtClean="0">
                <a:solidFill>
                  <a:schemeClr val="tx1"/>
                </a:solidFill>
                <a:latin typeface="Times New Roman" panose="02020603050405020304" pitchFamily="18" charset="0"/>
                <a:cs typeface="Times New Roman" panose="02020603050405020304" pitchFamily="18" charset="0"/>
              </a:rPr>
              <a:t>https://www.Marxist.org/archive/marx/photo/marx/index.htm</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err="1">
                <a:solidFill>
                  <a:schemeClr val="tx1"/>
                </a:solidFill>
                <a:latin typeface="Times New Roman" panose="02020603050405020304" pitchFamily="18" charset="0"/>
                <a:cs typeface="Times New Roman" panose="02020603050405020304" pitchFamily="18" charset="0"/>
              </a:rPr>
              <a:t>Ollman</a:t>
            </a:r>
            <a:r>
              <a:rPr lang="en-GB" dirty="0">
                <a:solidFill>
                  <a:schemeClr val="tx1"/>
                </a:solidFill>
                <a:latin typeface="Times New Roman" panose="02020603050405020304" pitchFamily="18" charset="0"/>
                <a:cs typeface="Times New Roman" panose="02020603050405020304" pitchFamily="18" charset="0"/>
              </a:rPr>
              <a:t>, B. (1978). Class struggle </a:t>
            </a:r>
            <a:r>
              <a:rPr lang="en-GB" dirty="0" smtClean="0">
                <a:solidFill>
                  <a:schemeClr val="tx1"/>
                </a:solidFill>
                <a:latin typeface="Times New Roman" panose="02020603050405020304" pitchFamily="18" charset="0"/>
                <a:cs typeface="Times New Roman" panose="02020603050405020304" pitchFamily="18" charset="0"/>
              </a:rPr>
              <a:t>board game</a:t>
            </a:r>
            <a:r>
              <a:rPr lang="en-GB" dirty="0">
                <a:solidFill>
                  <a:schemeClr val="tx1"/>
                </a:solidFill>
                <a:latin typeface="Times New Roman" panose="02020603050405020304" pitchFamily="18" charset="0"/>
                <a:cs typeface="Times New Roman" panose="02020603050405020304" pitchFamily="18" charset="0"/>
              </a:rPr>
              <a:t>. (1978). Avalon Hill.</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00919689"/>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574</TotalTime>
  <Words>1147</Words>
  <Application>Microsoft Office PowerPoint</Application>
  <PresentationFormat>Widescreen</PresentationFormat>
  <Paragraphs>107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Times New Roman</vt:lpstr>
      <vt:lpstr>Trebuchet MS</vt:lpstr>
      <vt:lpstr>Wingdings 3</vt:lpstr>
      <vt:lpstr>Facet</vt:lpstr>
      <vt:lpstr>Engaging with anthropological theory  AHAN7036</vt:lpstr>
      <vt:lpstr>  </vt:lpstr>
      <vt:lpstr>Karl Marx (1818-1883). Communism.   </vt:lpstr>
      <vt:lpstr>Capitalism defined</vt:lpstr>
      <vt:lpstr>Ethnographical literature studied by Marx</vt:lpstr>
      <vt:lpstr> Ethnography continued:     These ethnographical works were critically analysed by Marx, in conjunction with  Anthropological data, mainly the written works of:  Maxin Kovalevsky  - a Russian sociologist  and  Georg Ludwig Maurer –  a stately man who practiced as a legal historian with knowledge on German institutions   Both of these writers contributed to anthropological data regarding social evolution within a civilian society, based upon the foundations of Darwinism (Krader, 1974).</vt:lpstr>
      <vt:lpstr>Marxist Anthropology</vt:lpstr>
      <vt:lpstr>Class conflicts. Bourgeoisim and Proletarianism</vt:lpstr>
      <vt:lpstr>Enslavement and Alienation of the worker</vt:lpstr>
      <vt:lpstr>Emancipation and Revolution theories.</vt:lpstr>
      <vt:lpstr>Usefulness of Marxist theories in comprehending Anthropological data.</vt:lpstr>
      <vt:lpstr>Challenging Marxism and Communism against the anthropological data</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Invate</dc:creator>
  <cp:lastModifiedBy>Invate</cp:lastModifiedBy>
  <cp:revision>73</cp:revision>
  <dcterms:created xsi:type="dcterms:W3CDTF">2018-05-22T09:06:22Z</dcterms:created>
  <dcterms:modified xsi:type="dcterms:W3CDTF">2018-05-23T12:24:49Z</dcterms:modified>
</cp:coreProperties>
</file>