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1"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1" d="100"/>
          <a:sy n="61" d="100"/>
        </p:scale>
        <p:origin x="1572" y="6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3B3570-990B-48EE-8EB5-263344E6A46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4A86C7E-C966-4F9D-BE3B-84189F72FE72}">
      <dgm:prSet/>
      <dgm:spPr/>
      <dgm:t>
        <a:bodyPr/>
        <a:lstStyle/>
        <a:p>
          <a:r>
            <a:rPr lang="en-US"/>
            <a:t>Distress at separation → may not feel secure yet</a:t>
          </a:r>
        </a:p>
      </dgm:t>
    </dgm:pt>
    <dgm:pt modelId="{D873306B-F02B-4FD6-9DE8-90855FCC5ABB}" type="parTrans" cxnId="{B3471513-0317-411C-8CDD-1E48771EB570}">
      <dgm:prSet/>
      <dgm:spPr/>
      <dgm:t>
        <a:bodyPr/>
        <a:lstStyle/>
        <a:p>
          <a:endParaRPr lang="en-US"/>
        </a:p>
      </dgm:t>
    </dgm:pt>
    <dgm:pt modelId="{4C53BADF-3F93-4867-A8AF-03465FE6B0E7}" type="sibTrans" cxnId="{B3471513-0317-411C-8CDD-1E48771EB570}">
      <dgm:prSet/>
      <dgm:spPr/>
      <dgm:t>
        <a:bodyPr/>
        <a:lstStyle/>
        <a:p>
          <a:endParaRPr lang="en-US"/>
        </a:p>
      </dgm:t>
    </dgm:pt>
    <dgm:pt modelId="{C27192E5-E9E7-4E24-B815-43F6714A22E7}">
      <dgm:prSet/>
      <dgm:spPr/>
      <dgm:t>
        <a:bodyPr/>
        <a:lstStyle/>
        <a:p>
          <a:r>
            <a:rPr lang="en-US"/>
            <a:t>Limited verbal skills → difficulty expressing feelings</a:t>
          </a:r>
        </a:p>
      </dgm:t>
    </dgm:pt>
    <dgm:pt modelId="{24FCBFB1-92F4-435A-9361-1C32BD3D5EAB}" type="parTrans" cxnId="{8A6E7651-2ADB-45FA-91D7-25CF457E7BBE}">
      <dgm:prSet/>
      <dgm:spPr/>
      <dgm:t>
        <a:bodyPr/>
        <a:lstStyle/>
        <a:p>
          <a:endParaRPr lang="en-US"/>
        </a:p>
      </dgm:t>
    </dgm:pt>
    <dgm:pt modelId="{2B0A13AF-4038-4FBE-9C36-83BAD2285AC8}" type="sibTrans" cxnId="{8A6E7651-2ADB-45FA-91D7-25CF457E7BBE}">
      <dgm:prSet/>
      <dgm:spPr/>
      <dgm:t>
        <a:bodyPr/>
        <a:lstStyle/>
        <a:p>
          <a:endParaRPr lang="en-US"/>
        </a:p>
      </dgm:t>
    </dgm:pt>
    <dgm:pt modelId="{298B0AA9-DEF0-46F1-BF97-03036E9C79F2}">
      <dgm:prSet/>
      <dgm:spPr/>
      <dgm:t>
        <a:bodyPr/>
        <a:lstStyle/>
        <a:p>
          <a:r>
            <a:rPr lang="en-US"/>
            <a:t>Hesitant in group play → low social confidence</a:t>
          </a:r>
        </a:p>
      </dgm:t>
    </dgm:pt>
    <dgm:pt modelId="{387D4CE1-9455-44AF-8B54-DBB07D6E2FA1}" type="parTrans" cxnId="{2D21D24C-15E3-4E48-966E-D16A5717709E}">
      <dgm:prSet/>
      <dgm:spPr/>
      <dgm:t>
        <a:bodyPr/>
        <a:lstStyle/>
        <a:p>
          <a:endParaRPr lang="en-US"/>
        </a:p>
      </dgm:t>
    </dgm:pt>
    <dgm:pt modelId="{D437E452-E52B-4D3A-A747-4ACDD98979C8}" type="sibTrans" cxnId="{2D21D24C-15E3-4E48-966E-D16A5717709E}">
      <dgm:prSet/>
      <dgm:spPr/>
      <dgm:t>
        <a:bodyPr/>
        <a:lstStyle/>
        <a:p>
          <a:endParaRPr lang="en-US"/>
        </a:p>
      </dgm:t>
    </dgm:pt>
    <dgm:pt modelId="{9D8343B6-343C-48D9-8BDE-3566BA034E90}">
      <dgm:prSet/>
      <dgm:spPr/>
      <dgm:t>
        <a:bodyPr/>
        <a:lstStyle/>
        <a:p>
          <a:r>
            <a:rPr lang="en-US"/>
            <a:t>Behaviours signal need for:</a:t>
          </a:r>
        </a:p>
      </dgm:t>
    </dgm:pt>
    <dgm:pt modelId="{B91EBCF4-67CB-4F82-A8AD-6D0646C09FBC}" type="parTrans" cxnId="{D99DF8D8-A130-4DAE-B0BC-6BFBF829B7F8}">
      <dgm:prSet/>
      <dgm:spPr/>
      <dgm:t>
        <a:bodyPr/>
        <a:lstStyle/>
        <a:p>
          <a:endParaRPr lang="en-US"/>
        </a:p>
      </dgm:t>
    </dgm:pt>
    <dgm:pt modelId="{D3771A3C-B5DE-4621-8BA7-CB631089DD9F}" type="sibTrans" cxnId="{D99DF8D8-A130-4DAE-B0BC-6BFBF829B7F8}">
      <dgm:prSet/>
      <dgm:spPr/>
      <dgm:t>
        <a:bodyPr/>
        <a:lstStyle/>
        <a:p>
          <a:endParaRPr lang="en-US"/>
        </a:p>
      </dgm:t>
    </dgm:pt>
    <dgm:pt modelId="{DC8D54EE-7BD9-41BE-BD3C-F8729938E1E8}">
      <dgm:prSet/>
      <dgm:spPr/>
      <dgm:t>
        <a:bodyPr/>
        <a:lstStyle/>
        <a:p>
          <a:r>
            <a:rPr lang="en-US"/>
            <a:t>- Reassurance</a:t>
          </a:r>
        </a:p>
      </dgm:t>
    </dgm:pt>
    <dgm:pt modelId="{0C0400B8-063A-419C-A858-470196B51C5D}" type="parTrans" cxnId="{071C0D8C-A31B-4728-857D-1527ACC717A4}">
      <dgm:prSet/>
      <dgm:spPr/>
      <dgm:t>
        <a:bodyPr/>
        <a:lstStyle/>
        <a:p>
          <a:endParaRPr lang="en-US"/>
        </a:p>
      </dgm:t>
    </dgm:pt>
    <dgm:pt modelId="{1F08E9C2-AABD-4CB5-A8BE-8A1E4FC9BDEE}" type="sibTrans" cxnId="{071C0D8C-A31B-4728-857D-1527ACC717A4}">
      <dgm:prSet/>
      <dgm:spPr/>
      <dgm:t>
        <a:bodyPr/>
        <a:lstStyle/>
        <a:p>
          <a:endParaRPr lang="en-US"/>
        </a:p>
      </dgm:t>
    </dgm:pt>
    <dgm:pt modelId="{B446B87A-2202-4215-B25E-E2F5A2D0CA28}">
      <dgm:prSet/>
      <dgm:spPr/>
      <dgm:t>
        <a:bodyPr/>
        <a:lstStyle/>
        <a:p>
          <a:r>
            <a:rPr lang="en-US"/>
            <a:t>- Routine</a:t>
          </a:r>
        </a:p>
      </dgm:t>
    </dgm:pt>
    <dgm:pt modelId="{D8635530-3134-41AA-9B8E-98610D1C7C9E}" type="parTrans" cxnId="{01E108DA-63E0-47B4-9B63-B765C83E5582}">
      <dgm:prSet/>
      <dgm:spPr/>
      <dgm:t>
        <a:bodyPr/>
        <a:lstStyle/>
        <a:p>
          <a:endParaRPr lang="en-US"/>
        </a:p>
      </dgm:t>
    </dgm:pt>
    <dgm:pt modelId="{E642B5D4-85AB-4592-B24E-3D7A8BDE7058}" type="sibTrans" cxnId="{01E108DA-63E0-47B4-9B63-B765C83E5582}">
      <dgm:prSet/>
      <dgm:spPr/>
      <dgm:t>
        <a:bodyPr/>
        <a:lstStyle/>
        <a:p>
          <a:endParaRPr lang="en-US"/>
        </a:p>
      </dgm:t>
    </dgm:pt>
    <dgm:pt modelId="{8C7C9CDC-527B-45B4-A167-EEDD15E53E0B}">
      <dgm:prSet/>
      <dgm:spPr/>
      <dgm:t>
        <a:bodyPr/>
        <a:lstStyle/>
        <a:p>
          <a:r>
            <a:rPr lang="en-US"/>
            <a:t>- Consistent care</a:t>
          </a:r>
        </a:p>
      </dgm:t>
    </dgm:pt>
    <dgm:pt modelId="{449968B8-339B-4D7C-B398-CC15BE14DE72}" type="parTrans" cxnId="{867E8149-B97F-4505-A816-E6B122DBC3F5}">
      <dgm:prSet/>
      <dgm:spPr/>
      <dgm:t>
        <a:bodyPr/>
        <a:lstStyle/>
        <a:p>
          <a:endParaRPr lang="en-US"/>
        </a:p>
      </dgm:t>
    </dgm:pt>
    <dgm:pt modelId="{8AD75D4F-D8A1-4B0D-BFC3-F8C6D2F630D7}" type="sibTrans" cxnId="{867E8149-B97F-4505-A816-E6B122DBC3F5}">
      <dgm:prSet/>
      <dgm:spPr/>
      <dgm:t>
        <a:bodyPr/>
        <a:lstStyle/>
        <a:p>
          <a:endParaRPr lang="en-US"/>
        </a:p>
      </dgm:t>
    </dgm:pt>
    <dgm:pt modelId="{8CA043F0-0CF4-4AA5-A5A9-88ADB75E0429}">
      <dgm:prSet/>
      <dgm:spPr/>
      <dgm:t>
        <a:bodyPr/>
        <a:lstStyle/>
        <a:p>
          <a:r>
            <a:rPr lang="en-US"/>
            <a:t>Interpretation through Bowlby → empathy &amp; patience</a:t>
          </a:r>
        </a:p>
      </dgm:t>
    </dgm:pt>
    <dgm:pt modelId="{65FFDFA2-7983-47DB-9FF3-225C2706FACF}" type="parTrans" cxnId="{8306E3FA-ED7A-4009-B528-BB72C015AAB8}">
      <dgm:prSet/>
      <dgm:spPr/>
      <dgm:t>
        <a:bodyPr/>
        <a:lstStyle/>
        <a:p>
          <a:endParaRPr lang="en-US"/>
        </a:p>
      </dgm:t>
    </dgm:pt>
    <dgm:pt modelId="{F1DC0BDB-D090-4BD8-9627-E43708490AF0}" type="sibTrans" cxnId="{8306E3FA-ED7A-4009-B528-BB72C015AAB8}">
      <dgm:prSet/>
      <dgm:spPr/>
      <dgm:t>
        <a:bodyPr/>
        <a:lstStyle/>
        <a:p>
          <a:endParaRPr lang="en-US"/>
        </a:p>
      </dgm:t>
    </dgm:pt>
    <dgm:pt modelId="{C82582AB-B3E9-4B92-8D22-2912ABF13A67}" type="pres">
      <dgm:prSet presAssocID="{993B3570-990B-48EE-8EB5-263344E6A462}" presName="root" presStyleCnt="0">
        <dgm:presLayoutVars>
          <dgm:dir/>
          <dgm:resizeHandles val="exact"/>
        </dgm:presLayoutVars>
      </dgm:prSet>
      <dgm:spPr/>
    </dgm:pt>
    <dgm:pt modelId="{E37BE09D-F343-4B25-A677-1191B278FF99}" type="pres">
      <dgm:prSet presAssocID="{44A86C7E-C966-4F9D-BE3B-84189F72FE72}" presName="compNode" presStyleCnt="0"/>
      <dgm:spPr/>
    </dgm:pt>
    <dgm:pt modelId="{9BDEAC0C-43B0-4B7D-8D17-668111940F4B}" type="pres">
      <dgm:prSet presAssocID="{44A86C7E-C966-4F9D-BE3B-84189F72FE72}" presName="bgRect" presStyleLbl="bgShp" presStyleIdx="0" presStyleCnt="5"/>
      <dgm:spPr/>
    </dgm:pt>
    <dgm:pt modelId="{81D94554-87F9-46F3-85F3-E282F3A1666E}" type="pres">
      <dgm:prSet presAssocID="{44A86C7E-C966-4F9D-BE3B-84189F72FE7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98260C24-8578-4F87-AD1F-BD89A59BE20D}" type="pres">
      <dgm:prSet presAssocID="{44A86C7E-C966-4F9D-BE3B-84189F72FE72}" presName="spaceRect" presStyleCnt="0"/>
      <dgm:spPr/>
    </dgm:pt>
    <dgm:pt modelId="{8CA3C3E8-998C-4F4F-8F77-872F743BAE89}" type="pres">
      <dgm:prSet presAssocID="{44A86C7E-C966-4F9D-BE3B-84189F72FE72}" presName="parTx" presStyleLbl="revTx" presStyleIdx="0" presStyleCnt="6">
        <dgm:presLayoutVars>
          <dgm:chMax val="0"/>
          <dgm:chPref val="0"/>
        </dgm:presLayoutVars>
      </dgm:prSet>
      <dgm:spPr/>
    </dgm:pt>
    <dgm:pt modelId="{0D6DC051-2CAD-4E6C-85CE-9A64CD269D54}" type="pres">
      <dgm:prSet presAssocID="{4C53BADF-3F93-4867-A8AF-03465FE6B0E7}" presName="sibTrans" presStyleCnt="0"/>
      <dgm:spPr/>
    </dgm:pt>
    <dgm:pt modelId="{3B56E232-0064-4321-9972-D61CDC7EA9BD}" type="pres">
      <dgm:prSet presAssocID="{C27192E5-E9E7-4E24-B815-43F6714A22E7}" presName="compNode" presStyleCnt="0"/>
      <dgm:spPr/>
    </dgm:pt>
    <dgm:pt modelId="{9E03600F-CFBE-4208-B68E-DD427F0FA9A6}" type="pres">
      <dgm:prSet presAssocID="{C27192E5-E9E7-4E24-B815-43F6714A22E7}" presName="bgRect" presStyleLbl="bgShp" presStyleIdx="1" presStyleCnt="5"/>
      <dgm:spPr/>
    </dgm:pt>
    <dgm:pt modelId="{155EA92F-DA0F-469B-9B13-74E8C2BE798F}" type="pres">
      <dgm:prSet presAssocID="{C27192E5-E9E7-4E24-B815-43F6714A22E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7B7DB4F9-024D-4F6C-B2E8-A20027E57E08}" type="pres">
      <dgm:prSet presAssocID="{C27192E5-E9E7-4E24-B815-43F6714A22E7}" presName="spaceRect" presStyleCnt="0"/>
      <dgm:spPr/>
    </dgm:pt>
    <dgm:pt modelId="{3A5A90F3-45EF-484B-AE26-921DD8DC195F}" type="pres">
      <dgm:prSet presAssocID="{C27192E5-E9E7-4E24-B815-43F6714A22E7}" presName="parTx" presStyleLbl="revTx" presStyleIdx="1" presStyleCnt="6">
        <dgm:presLayoutVars>
          <dgm:chMax val="0"/>
          <dgm:chPref val="0"/>
        </dgm:presLayoutVars>
      </dgm:prSet>
      <dgm:spPr/>
    </dgm:pt>
    <dgm:pt modelId="{8B421203-2C5D-4625-B943-D4464614D15C}" type="pres">
      <dgm:prSet presAssocID="{2B0A13AF-4038-4FBE-9C36-83BAD2285AC8}" presName="sibTrans" presStyleCnt="0"/>
      <dgm:spPr/>
    </dgm:pt>
    <dgm:pt modelId="{C4191AB3-3A3F-40B3-96CF-EBD1FAD464BA}" type="pres">
      <dgm:prSet presAssocID="{298B0AA9-DEF0-46F1-BF97-03036E9C79F2}" presName="compNode" presStyleCnt="0"/>
      <dgm:spPr/>
    </dgm:pt>
    <dgm:pt modelId="{8EF4BCE2-1930-4371-8741-DFF1ABF79F97}" type="pres">
      <dgm:prSet presAssocID="{298B0AA9-DEF0-46F1-BF97-03036E9C79F2}" presName="bgRect" presStyleLbl="bgShp" presStyleIdx="2" presStyleCnt="5"/>
      <dgm:spPr/>
    </dgm:pt>
    <dgm:pt modelId="{404E848F-5909-4CE9-8C66-D604E6898F9A}" type="pres">
      <dgm:prSet presAssocID="{298B0AA9-DEF0-46F1-BF97-03036E9C79F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90A1D914-3134-4469-8579-0A5ED046021C}" type="pres">
      <dgm:prSet presAssocID="{298B0AA9-DEF0-46F1-BF97-03036E9C79F2}" presName="spaceRect" presStyleCnt="0"/>
      <dgm:spPr/>
    </dgm:pt>
    <dgm:pt modelId="{4E00D10C-E37F-4358-980E-8F5CA985FF60}" type="pres">
      <dgm:prSet presAssocID="{298B0AA9-DEF0-46F1-BF97-03036E9C79F2}" presName="parTx" presStyleLbl="revTx" presStyleIdx="2" presStyleCnt="6">
        <dgm:presLayoutVars>
          <dgm:chMax val="0"/>
          <dgm:chPref val="0"/>
        </dgm:presLayoutVars>
      </dgm:prSet>
      <dgm:spPr/>
    </dgm:pt>
    <dgm:pt modelId="{883548DD-D506-4289-9C7B-47EAED452C4B}" type="pres">
      <dgm:prSet presAssocID="{D437E452-E52B-4D3A-A747-4ACDD98979C8}" presName="sibTrans" presStyleCnt="0"/>
      <dgm:spPr/>
    </dgm:pt>
    <dgm:pt modelId="{017BD353-4C81-4A23-9BD1-EC7C59EC0DF2}" type="pres">
      <dgm:prSet presAssocID="{9D8343B6-343C-48D9-8BDE-3566BA034E90}" presName="compNode" presStyleCnt="0"/>
      <dgm:spPr/>
    </dgm:pt>
    <dgm:pt modelId="{D8E5108A-93CC-4AB4-95BA-9C2C9AC2A67F}" type="pres">
      <dgm:prSet presAssocID="{9D8343B6-343C-48D9-8BDE-3566BA034E90}" presName="bgRect" presStyleLbl="bgShp" presStyleIdx="3" presStyleCnt="5"/>
      <dgm:spPr/>
    </dgm:pt>
    <dgm:pt modelId="{56118E48-0834-481C-9731-07D462CDDDED}" type="pres">
      <dgm:prSet presAssocID="{9D8343B6-343C-48D9-8BDE-3566BA034E9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
        </a:ext>
      </dgm:extLst>
    </dgm:pt>
    <dgm:pt modelId="{0136C031-5D72-439D-96AB-CE1FA12930CA}" type="pres">
      <dgm:prSet presAssocID="{9D8343B6-343C-48D9-8BDE-3566BA034E90}" presName="spaceRect" presStyleCnt="0"/>
      <dgm:spPr/>
    </dgm:pt>
    <dgm:pt modelId="{25054538-80D4-4C74-BCB3-98EC1CB67254}" type="pres">
      <dgm:prSet presAssocID="{9D8343B6-343C-48D9-8BDE-3566BA034E90}" presName="parTx" presStyleLbl="revTx" presStyleIdx="3" presStyleCnt="6">
        <dgm:presLayoutVars>
          <dgm:chMax val="0"/>
          <dgm:chPref val="0"/>
        </dgm:presLayoutVars>
      </dgm:prSet>
      <dgm:spPr/>
    </dgm:pt>
    <dgm:pt modelId="{DCB68119-6DE9-41A7-B7D7-6116CCF99A54}" type="pres">
      <dgm:prSet presAssocID="{9D8343B6-343C-48D9-8BDE-3566BA034E90}" presName="desTx" presStyleLbl="revTx" presStyleIdx="4" presStyleCnt="6">
        <dgm:presLayoutVars/>
      </dgm:prSet>
      <dgm:spPr/>
    </dgm:pt>
    <dgm:pt modelId="{9698A4EA-D3A9-48AC-9FFE-53639D622B70}" type="pres">
      <dgm:prSet presAssocID="{D3771A3C-B5DE-4621-8BA7-CB631089DD9F}" presName="sibTrans" presStyleCnt="0"/>
      <dgm:spPr/>
    </dgm:pt>
    <dgm:pt modelId="{7790A4DD-9682-40BA-8410-CB180F6D6BBC}" type="pres">
      <dgm:prSet presAssocID="{8CA043F0-0CF4-4AA5-A5A9-88ADB75E0429}" presName="compNode" presStyleCnt="0"/>
      <dgm:spPr/>
    </dgm:pt>
    <dgm:pt modelId="{F10CE346-AF52-4889-B9DD-2D8E08099FB4}" type="pres">
      <dgm:prSet presAssocID="{8CA043F0-0CF4-4AA5-A5A9-88ADB75E0429}" presName="bgRect" presStyleLbl="bgShp" presStyleIdx="4" presStyleCnt="5"/>
      <dgm:spPr/>
    </dgm:pt>
    <dgm:pt modelId="{34D7D806-DC78-4E99-8BE8-5B3C6449D666}" type="pres">
      <dgm:prSet presAssocID="{8CA043F0-0CF4-4AA5-A5A9-88ADB75E042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wl"/>
        </a:ext>
      </dgm:extLst>
    </dgm:pt>
    <dgm:pt modelId="{E93FA67E-D974-4593-A470-282FB6F59022}" type="pres">
      <dgm:prSet presAssocID="{8CA043F0-0CF4-4AA5-A5A9-88ADB75E0429}" presName="spaceRect" presStyleCnt="0"/>
      <dgm:spPr/>
    </dgm:pt>
    <dgm:pt modelId="{EB5E853E-5077-4190-928F-7A4327D63DE2}" type="pres">
      <dgm:prSet presAssocID="{8CA043F0-0CF4-4AA5-A5A9-88ADB75E0429}" presName="parTx" presStyleLbl="revTx" presStyleIdx="5" presStyleCnt="6">
        <dgm:presLayoutVars>
          <dgm:chMax val="0"/>
          <dgm:chPref val="0"/>
        </dgm:presLayoutVars>
      </dgm:prSet>
      <dgm:spPr/>
    </dgm:pt>
  </dgm:ptLst>
  <dgm:cxnLst>
    <dgm:cxn modelId="{B3471513-0317-411C-8CDD-1E48771EB570}" srcId="{993B3570-990B-48EE-8EB5-263344E6A462}" destId="{44A86C7E-C966-4F9D-BE3B-84189F72FE72}" srcOrd="0" destOrd="0" parTransId="{D873306B-F02B-4FD6-9DE8-90855FCC5ABB}" sibTransId="{4C53BADF-3F93-4867-A8AF-03465FE6B0E7}"/>
    <dgm:cxn modelId="{867E8149-B97F-4505-A816-E6B122DBC3F5}" srcId="{9D8343B6-343C-48D9-8BDE-3566BA034E90}" destId="{8C7C9CDC-527B-45B4-A167-EEDD15E53E0B}" srcOrd="2" destOrd="0" parTransId="{449968B8-339B-4D7C-B398-CC15BE14DE72}" sibTransId="{8AD75D4F-D8A1-4B0D-BFC3-F8C6D2F630D7}"/>
    <dgm:cxn modelId="{2D21D24C-15E3-4E48-966E-D16A5717709E}" srcId="{993B3570-990B-48EE-8EB5-263344E6A462}" destId="{298B0AA9-DEF0-46F1-BF97-03036E9C79F2}" srcOrd="2" destOrd="0" parTransId="{387D4CE1-9455-44AF-8B54-DBB07D6E2FA1}" sibTransId="{D437E452-E52B-4D3A-A747-4ACDD98979C8}"/>
    <dgm:cxn modelId="{0D4D7F6E-D2DE-467F-92B2-B00BB9DFCC9E}" type="presOf" srcId="{298B0AA9-DEF0-46F1-BF97-03036E9C79F2}" destId="{4E00D10C-E37F-4358-980E-8F5CA985FF60}" srcOrd="0" destOrd="0" presId="urn:microsoft.com/office/officeart/2018/2/layout/IconVerticalSolidList"/>
    <dgm:cxn modelId="{CC2F2B51-1DA1-439A-8AD2-183919CD73F3}" type="presOf" srcId="{B446B87A-2202-4215-B25E-E2F5A2D0CA28}" destId="{DCB68119-6DE9-41A7-B7D7-6116CCF99A54}" srcOrd="0" destOrd="1" presId="urn:microsoft.com/office/officeart/2018/2/layout/IconVerticalSolidList"/>
    <dgm:cxn modelId="{8A6E7651-2ADB-45FA-91D7-25CF457E7BBE}" srcId="{993B3570-990B-48EE-8EB5-263344E6A462}" destId="{C27192E5-E9E7-4E24-B815-43F6714A22E7}" srcOrd="1" destOrd="0" parTransId="{24FCBFB1-92F4-435A-9361-1C32BD3D5EAB}" sibTransId="{2B0A13AF-4038-4FBE-9C36-83BAD2285AC8}"/>
    <dgm:cxn modelId="{1F435C75-8E82-4F30-AF8A-C0CE72B66D91}" type="presOf" srcId="{C27192E5-E9E7-4E24-B815-43F6714A22E7}" destId="{3A5A90F3-45EF-484B-AE26-921DD8DC195F}" srcOrd="0" destOrd="0" presId="urn:microsoft.com/office/officeart/2018/2/layout/IconVerticalSolidList"/>
    <dgm:cxn modelId="{4DC3627D-6CDE-47BE-9D59-58BC60D5833A}" type="presOf" srcId="{8C7C9CDC-527B-45B4-A167-EEDD15E53E0B}" destId="{DCB68119-6DE9-41A7-B7D7-6116CCF99A54}" srcOrd="0" destOrd="2" presId="urn:microsoft.com/office/officeart/2018/2/layout/IconVerticalSolidList"/>
    <dgm:cxn modelId="{071C0D8C-A31B-4728-857D-1527ACC717A4}" srcId="{9D8343B6-343C-48D9-8BDE-3566BA034E90}" destId="{DC8D54EE-7BD9-41BE-BD3C-F8729938E1E8}" srcOrd="0" destOrd="0" parTransId="{0C0400B8-063A-419C-A858-470196B51C5D}" sibTransId="{1F08E9C2-AABD-4CB5-A8BE-8A1E4FC9BDEE}"/>
    <dgm:cxn modelId="{F3A2808C-84FC-46BA-86B8-E62C019C2CC1}" type="presOf" srcId="{DC8D54EE-7BD9-41BE-BD3C-F8729938E1E8}" destId="{DCB68119-6DE9-41A7-B7D7-6116CCF99A54}" srcOrd="0" destOrd="0" presId="urn:microsoft.com/office/officeart/2018/2/layout/IconVerticalSolidList"/>
    <dgm:cxn modelId="{C1958AAC-74D3-42AF-BBA0-33516653102B}" type="presOf" srcId="{44A86C7E-C966-4F9D-BE3B-84189F72FE72}" destId="{8CA3C3E8-998C-4F4F-8F77-872F743BAE89}" srcOrd="0" destOrd="0" presId="urn:microsoft.com/office/officeart/2018/2/layout/IconVerticalSolidList"/>
    <dgm:cxn modelId="{B95E7EBA-3840-4819-ACB0-E091A6C6FC09}" type="presOf" srcId="{9D8343B6-343C-48D9-8BDE-3566BA034E90}" destId="{25054538-80D4-4C74-BCB3-98EC1CB67254}" srcOrd="0" destOrd="0" presId="urn:microsoft.com/office/officeart/2018/2/layout/IconVerticalSolidList"/>
    <dgm:cxn modelId="{6AD651CE-C399-4EAA-9EA9-FF1D88EE71F5}" type="presOf" srcId="{8CA043F0-0CF4-4AA5-A5A9-88ADB75E0429}" destId="{EB5E853E-5077-4190-928F-7A4327D63DE2}" srcOrd="0" destOrd="0" presId="urn:microsoft.com/office/officeart/2018/2/layout/IconVerticalSolidList"/>
    <dgm:cxn modelId="{2D1A00D5-7EF1-46DF-BEDD-49D2B42BE23D}" type="presOf" srcId="{993B3570-990B-48EE-8EB5-263344E6A462}" destId="{C82582AB-B3E9-4B92-8D22-2912ABF13A67}" srcOrd="0" destOrd="0" presId="urn:microsoft.com/office/officeart/2018/2/layout/IconVerticalSolidList"/>
    <dgm:cxn modelId="{D99DF8D8-A130-4DAE-B0BC-6BFBF829B7F8}" srcId="{993B3570-990B-48EE-8EB5-263344E6A462}" destId="{9D8343B6-343C-48D9-8BDE-3566BA034E90}" srcOrd="3" destOrd="0" parTransId="{B91EBCF4-67CB-4F82-A8AD-6D0646C09FBC}" sibTransId="{D3771A3C-B5DE-4621-8BA7-CB631089DD9F}"/>
    <dgm:cxn modelId="{01E108DA-63E0-47B4-9B63-B765C83E5582}" srcId="{9D8343B6-343C-48D9-8BDE-3566BA034E90}" destId="{B446B87A-2202-4215-B25E-E2F5A2D0CA28}" srcOrd="1" destOrd="0" parTransId="{D8635530-3134-41AA-9B8E-98610D1C7C9E}" sibTransId="{E642B5D4-85AB-4592-B24E-3D7A8BDE7058}"/>
    <dgm:cxn modelId="{8306E3FA-ED7A-4009-B528-BB72C015AAB8}" srcId="{993B3570-990B-48EE-8EB5-263344E6A462}" destId="{8CA043F0-0CF4-4AA5-A5A9-88ADB75E0429}" srcOrd="4" destOrd="0" parTransId="{65FFDFA2-7983-47DB-9FF3-225C2706FACF}" sibTransId="{F1DC0BDB-D090-4BD8-9627-E43708490AF0}"/>
    <dgm:cxn modelId="{E8937053-5833-40C3-A7C5-321F32095900}" type="presParOf" srcId="{C82582AB-B3E9-4B92-8D22-2912ABF13A67}" destId="{E37BE09D-F343-4B25-A677-1191B278FF99}" srcOrd="0" destOrd="0" presId="urn:microsoft.com/office/officeart/2018/2/layout/IconVerticalSolidList"/>
    <dgm:cxn modelId="{F528076A-7B82-42AC-826B-97F44881FAD2}" type="presParOf" srcId="{E37BE09D-F343-4B25-A677-1191B278FF99}" destId="{9BDEAC0C-43B0-4B7D-8D17-668111940F4B}" srcOrd="0" destOrd="0" presId="urn:microsoft.com/office/officeart/2018/2/layout/IconVerticalSolidList"/>
    <dgm:cxn modelId="{52F6BFE4-2C2A-4D78-8F70-0B11C1ABB253}" type="presParOf" srcId="{E37BE09D-F343-4B25-A677-1191B278FF99}" destId="{81D94554-87F9-46F3-85F3-E282F3A1666E}" srcOrd="1" destOrd="0" presId="urn:microsoft.com/office/officeart/2018/2/layout/IconVerticalSolidList"/>
    <dgm:cxn modelId="{D0526568-A001-4C60-BE69-AF17DA120EF5}" type="presParOf" srcId="{E37BE09D-F343-4B25-A677-1191B278FF99}" destId="{98260C24-8578-4F87-AD1F-BD89A59BE20D}" srcOrd="2" destOrd="0" presId="urn:microsoft.com/office/officeart/2018/2/layout/IconVerticalSolidList"/>
    <dgm:cxn modelId="{30FD7DC3-498D-4DA5-A980-A717899849F3}" type="presParOf" srcId="{E37BE09D-F343-4B25-A677-1191B278FF99}" destId="{8CA3C3E8-998C-4F4F-8F77-872F743BAE89}" srcOrd="3" destOrd="0" presId="urn:microsoft.com/office/officeart/2018/2/layout/IconVerticalSolidList"/>
    <dgm:cxn modelId="{B0A4FECF-669D-4C37-8C4C-92B47027A0C5}" type="presParOf" srcId="{C82582AB-B3E9-4B92-8D22-2912ABF13A67}" destId="{0D6DC051-2CAD-4E6C-85CE-9A64CD269D54}" srcOrd="1" destOrd="0" presId="urn:microsoft.com/office/officeart/2018/2/layout/IconVerticalSolidList"/>
    <dgm:cxn modelId="{9130E99B-B9AB-43F8-9B64-146A1E4E9DE0}" type="presParOf" srcId="{C82582AB-B3E9-4B92-8D22-2912ABF13A67}" destId="{3B56E232-0064-4321-9972-D61CDC7EA9BD}" srcOrd="2" destOrd="0" presId="urn:microsoft.com/office/officeart/2018/2/layout/IconVerticalSolidList"/>
    <dgm:cxn modelId="{7F6588E6-D465-4E8D-9A6B-41CD4DC31028}" type="presParOf" srcId="{3B56E232-0064-4321-9972-D61CDC7EA9BD}" destId="{9E03600F-CFBE-4208-B68E-DD427F0FA9A6}" srcOrd="0" destOrd="0" presId="urn:microsoft.com/office/officeart/2018/2/layout/IconVerticalSolidList"/>
    <dgm:cxn modelId="{9F169A1E-1F7D-489D-A690-3D549F7B1487}" type="presParOf" srcId="{3B56E232-0064-4321-9972-D61CDC7EA9BD}" destId="{155EA92F-DA0F-469B-9B13-74E8C2BE798F}" srcOrd="1" destOrd="0" presId="urn:microsoft.com/office/officeart/2018/2/layout/IconVerticalSolidList"/>
    <dgm:cxn modelId="{63D326E2-1C4F-47D7-9BF5-F2480EF5A4E1}" type="presParOf" srcId="{3B56E232-0064-4321-9972-D61CDC7EA9BD}" destId="{7B7DB4F9-024D-4F6C-B2E8-A20027E57E08}" srcOrd="2" destOrd="0" presId="urn:microsoft.com/office/officeart/2018/2/layout/IconVerticalSolidList"/>
    <dgm:cxn modelId="{445721E0-AE79-4809-9A87-87485FBCCA8C}" type="presParOf" srcId="{3B56E232-0064-4321-9972-D61CDC7EA9BD}" destId="{3A5A90F3-45EF-484B-AE26-921DD8DC195F}" srcOrd="3" destOrd="0" presId="urn:microsoft.com/office/officeart/2018/2/layout/IconVerticalSolidList"/>
    <dgm:cxn modelId="{28704283-D564-423A-800F-5C3B2661F666}" type="presParOf" srcId="{C82582AB-B3E9-4B92-8D22-2912ABF13A67}" destId="{8B421203-2C5D-4625-B943-D4464614D15C}" srcOrd="3" destOrd="0" presId="urn:microsoft.com/office/officeart/2018/2/layout/IconVerticalSolidList"/>
    <dgm:cxn modelId="{C3787F21-2C74-413C-999F-3F2A460F4E9B}" type="presParOf" srcId="{C82582AB-B3E9-4B92-8D22-2912ABF13A67}" destId="{C4191AB3-3A3F-40B3-96CF-EBD1FAD464BA}" srcOrd="4" destOrd="0" presId="urn:microsoft.com/office/officeart/2018/2/layout/IconVerticalSolidList"/>
    <dgm:cxn modelId="{82C1B809-6879-467B-8E2A-03A7EF5F83ED}" type="presParOf" srcId="{C4191AB3-3A3F-40B3-96CF-EBD1FAD464BA}" destId="{8EF4BCE2-1930-4371-8741-DFF1ABF79F97}" srcOrd="0" destOrd="0" presId="urn:microsoft.com/office/officeart/2018/2/layout/IconVerticalSolidList"/>
    <dgm:cxn modelId="{D7F12C50-49FA-4D14-81CA-DB1EC544E950}" type="presParOf" srcId="{C4191AB3-3A3F-40B3-96CF-EBD1FAD464BA}" destId="{404E848F-5909-4CE9-8C66-D604E6898F9A}" srcOrd="1" destOrd="0" presId="urn:microsoft.com/office/officeart/2018/2/layout/IconVerticalSolidList"/>
    <dgm:cxn modelId="{F3707B74-928C-401E-A5E0-A541F8996754}" type="presParOf" srcId="{C4191AB3-3A3F-40B3-96CF-EBD1FAD464BA}" destId="{90A1D914-3134-4469-8579-0A5ED046021C}" srcOrd="2" destOrd="0" presId="urn:microsoft.com/office/officeart/2018/2/layout/IconVerticalSolidList"/>
    <dgm:cxn modelId="{71D3609C-8274-41F9-B4BA-B1AF2CBC918F}" type="presParOf" srcId="{C4191AB3-3A3F-40B3-96CF-EBD1FAD464BA}" destId="{4E00D10C-E37F-4358-980E-8F5CA985FF60}" srcOrd="3" destOrd="0" presId="urn:microsoft.com/office/officeart/2018/2/layout/IconVerticalSolidList"/>
    <dgm:cxn modelId="{F095E394-88FB-49AC-80F9-5D501D2ED704}" type="presParOf" srcId="{C82582AB-B3E9-4B92-8D22-2912ABF13A67}" destId="{883548DD-D506-4289-9C7B-47EAED452C4B}" srcOrd="5" destOrd="0" presId="urn:microsoft.com/office/officeart/2018/2/layout/IconVerticalSolidList"/>
    <dgm:cxn modelId="{2E842817-927B-4D00-BEE6-BFD7D7DE21A4}" type="presParOf" srcId="{C82582AB-B3E9-4B92-8D22-2912ABF13A67}" destId="{017BD353-4C81-4A23-9BD1-EC7C59EC0DF2}" srcOrd="6" destOrd="0" presId="urn:microsoft.com/office/officeart/2018/2/layout/IconVerticalSolidList"/>
    <dgm:cxn modelId="{31A55D5E-7DC9-403C-8AB8-8E6A4893536E}" type="presParOf" srcId="{017BD353-4C81-4A23-9BD1-EC7C59EC0DF2}" destId="{D8E5108A-93CC-4AB4-95BA-9C2C9AC2A67F}" srcOrd="0" destOrd="0" presId="urn:microsoft.com/office/officeart/2018/2/layout/IconVerticalSolidList"/>
    <dgm:cxn modelId="{A0EFAE25-77C3-4B25-91FD-6E5B1BFA97BC}" type="presParOf" srcId="{017BD353-4C81-4A23-9BD1-EC7C59EC0DF2}" destId="{56118E48-0834-481C-9731-07D462CDDDED}" srcOrd="1" destOrd="0" presId="urn:microsoft.com/office/officeart/2018/2/layout/IconVerticalSolidList"/>
    <dgm:cxn modelId="{620B2C4F-910E-48F5-A7BC-DA59CE7761BC}" type="presParOf" srcId="{017BD353-4C81-4A23-9BD1-EC7C59EC0DF2}" destId="{0136C031-5D72-439D-96AB-CE1FA12930CA}" srcOrd="2" destOrd="0" presId="urn:microsoft.com/office/officeart/2018/2/layout/IconVerticalSolidList"/>
    <dgm:cxn modelId="{ACB6F030-31E7-4DAC-8F5E-43B6D39B55A1}" type="presParOf" srcId="{017BD353-4C81-4A23-9BD1-EC7C59EC0DF2}" destId="{25054538-80D4-4C74-BCB3-98EC1CB67254}" srcOrd="3" destOrd="0" presId="urn:microsoft.com/office/officeart/2018/2/layout/IconVerticalSolidList"/>
    <dgm:cxn modelId="{B4502A89-31D7-45B4-8A1C-071D1365D20D}" type="presParOf" srcId="{017BD353-4C81-4A23-9BD1-EC7C59EC0DF2}" destId="{DCB68119-6DE9-41A7-B7D7-6116CCF99A54}" srcOrd="4" destOrd="0" presId="urn:microsoft.com/office/officeart/2018/2/layout/IconVerticalSolidList"/>
    <dgm:cxn modelId="{43315736-31A8-4AEB-BA22-690FA8808798}" type="presParOf" srcId="{C82582AB-B3E9-4B92-8D22-2912ABF13A67}" destId="{9698A4EA-D3A9-48AC-9FFE-53639D622B70}" srcOrd="7" destOrd="0" presId="urn:microsoft.com/office/officeart/2018/2/layout/IconVerticalSolidList"/>
    <dgm:cxn modelId="{D715AAD1-BA91-4B8D-BCE1-16E1C17FFE43}" type="presParOf" srcId="{C82582AB-B3E9-4B92-8D22-2912ABF13A67}" destId="{7790A4DD-9682-40BA-8410-CB180F6D6BBC}" srcOrd="8" destOrd="0" presId="urn:microsoft.com/office/officeart/2018/2/layout/IconVerticalSolidList"/>
    <dgm:cxn modelId="{066A83D2-F596-423E-B961-57CC867BD899}" type="presParOf" srcId="{7790A4DD-9682-40BA-8410-CB180F6D6BBC}" destId="{F10CE346-AF52-4889-B9DD-2D8E08099FB4}" srcOrd="0" destOrd="0" presId="urn:microsoft.com/office/officeart/2018/2/layout/IconVerticalSolidList"/>
    <dgm:cxn modelId="{37976890-6EEB-4CBA-BB16-BFFC9D8E552F}" type="presParOf" srcId="{7790A4DD-9682-40BA-8410-CB180F6D6BBC}" destId="{34D7D806-DC78-4E99-8BE8-5B3C6449D666}" srcOrd="1" destOrd="0" presId="urn:microsoft.com/office/officeart/2018/2/layout/IconVerticalSolidList"/>
    <dgm:cxn modelId="{33560C92-115E-4812-B691-D38CEA88C81A}" type="presParOf" srcId="{7790A4DD-9682-40BA-8410-CB180F6D6BBC}" destId="{E93FA67E-D974-4593-A470-282FB6F59022}" srcOrd="2" destOrd="0" presId="urn:microsoft.com/office/officeart/2018/2/layout/IconVerticalSolidList"/>
    <dgm:cxn modelId="{65CFCE68-3C95-4F7C-B163-FE319334E860}" type="presParOf" srcId="{7790A4DD-9682-40BA-8410-CB180F6D6BBC}" destId="{EB5E853E-5077-4190-928F-7A4327D63DE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1A735E-1EF4-4450-9AEC-F38892920A11}" type="doc">
      <dgm:prSet loTypeId="urn:microsoft.com/office/officeart/2016/7/layout/RepeatingBendingProcessNew" loCatId="process" qsTypeId="urn:microsoft.com/office/officeart/2005/8/quickstyle/simple1" qsCatId="simple" csTypeId="urn:microsoft.com/office/officeart/2005/8/colors/accent3_2" csCatId="accent3"/>
      <dgm:spPr/>
      <dgm:t>
        <a:bodyPr/>
        <a:lstStyle/>
        <a:p>
          <a:endParaRPr lang="en-US"/>
        </a:p>
      </dgm:t>
    </dgm:pt>
    <dgm:pt modelId="{E357C20D-AE3A-42BA-A396-516107634DC4}">
      <dgm:prSet/>
      <dgm:spPr/>
      <dgm:t>
        <a:bodyPr/>
        <a:lstStyle/>
        <a:p>
          <a:r>
            <a:rPr lang="en-US"/>
            <a:t>Assign a key person daily for trust &amp; comfort</a:t>
          </a:r>
        </a:p>
      </dgm:t>
    </dgm:pt>
    <dgm:pt modelId="{4AF11682-C726-461B-AD80-E59801A65336}" type="parTrans" cxnId="{D7E209E5-3249-4CCD-9BFE-DFBD5569923A}">
      <dgm:prSet/>
      <dgm:spPr/>
      <dgm:t>
        <a:bodyPr/>
        <a:lstStyle/>
        <a:p>
          <a:endParaRPr lang="en-US"/>
        </a:p>
      </dgm:t>
    </dgm:pt>
    <dgm:pt modelId="{1E6F4ECD-8E59-4B57-86A4-52655004708F}" type="sibTrans" cxnId="{D7E209E5-3249-4CCD-9BFE-DFBD5569923A}">
      <dgm:prSet/>
      <dgm:spPr/>
      <dgm:t>
        <a:bodyPr/>
        <a:lstStyle/>
        <a:p>
          <a:endParaRPr lang="en-US"/>
        </a:p>
      </dgm:t>
    </dgm:pt>
    <dgm:pt modelId="{312F9F96-74F0-4A8C-B8B4-253138961BA6}">
      <dgm:prSet/>
      <dgm:spPr/>
      <dgm:t>
        <a:bodyPr/>
        <a:lstStyle/>
        <a:p>
          <a:r>
            <a:rPr lang="en-US"/>
            <a:t>Gradual separation plan → slowly increase time apart</a:t>
          </a:r>
        </a:p>
      </dgm:t>
    </dgm:pt>
    <dgm:pt modelId="{631B5962-1EA2-4EB2-B360-F3AC02F1EBFE}" type="parTrans" cxnId="{7DDEE5A0-EE64-4213-ACA1-0ED95C4F995A}">
      <dgm:prSet/>
      <dgm:spPr/>
      <dgm:t>
        <a:bodyPr/>
        <a:lstStyle/>
        <a:p>
          <a:endParaRPr lang="en-US"/>
        </a:p>
      </dgm:t>
    </dgm:pt>
    <dgm:pt modelId="{F050E585-576B-4F3D-8B31-C8D765668A8B}" type="sibTrans" cxnId="{7DDEE5A0-EE64-4213-ACA1-0ED95C4F995A}">
      <dgm:prSet/>
      <dgm:spPr/>
      <dgm:t>
        <a:bodyPr/>
        <a:lstStyle/>
        <a:p>
          <a:endParaRPr lang="en-US"/>
        </a:p>
      </dgm:t>
    </dgm:pt>
    <dgm:pt modelId="{DFD64CBC-AB30-4652-8AE2-291532C42D58}">
      <dgm:prSet/>
      <dgm:spPr/>
      <dgm:t>
        <a:bodyPr/>
        <a:lstStyle/>
        <a:p>
          <a:r>
            <a:rPr lang="en-US"/>
            <a:t>Allow comfort items (toy, blanket, family photo)</a:t>
          </a:r>
        </a:p>
      </dgm:t>
    </dgm:pt>
    <dgm:pt modelId="{78E36143-3100-4D92-8271-A859B0E16861}" type="parTrans" cxnId="{13A01BD0-3C18-45F3-A7A7-D2B966F10377}">
      <dgm:prSet/>
      <dgm:spPr/>
      <dgm:t>
        <a:bodyPr/>
        <a:lstStyle/>
        <a:p>
          <a:endParaRPr lang="en-US"/>
        </a:p>
      </dgm:t>
    </dgm:pt>
    <dgm:pt modelId="{2D644A81-E7FD-443D-A6ED-DA7B11C8101D}" type="sibTrans" cxnId="{13A01BD0-3C18-45F3-A7A7-D2B966F10377}">
      <dgm:prSet/>
      <dgm:spPr/>
      <dgm:t>
        <a:bodyPr/>
        <a:lstStyle/>
        <a:p>
          <a:endParaRPr lang="en-US"/>
        </a:p>
      </dgm:t>
    </dgm:pt>
    <dgm:pt modelId="{95922125-7491-4384-AEAF-095F2D78A05A}">
      <dgm:prSet/>
      <dgm:spPr/>
      <dgm:t>
        <a:bodyPr/>
        <a:lstStyle/>
        <a:p>
          <a:r>
            <a:rPr lang="en-US"/>
            <a:t>Support communication → simple words, gestures, picture cards</a:t>
          </a:r>
        </a:p>
      </dgm:t>
    </dgm:pt>
    <dgm:pt modelId="{4F5A1DA3-45FE-4A63-8A65-13C39532928D}" type="parTrans" cxnId="{2F47A3E8-9EBD-4AC2-A96A-E2B41A40CD8D}">
      <dgm:prSet/>
      <dgm:spPr/>
      <dgm:t>
        <a:bodyPr/>
        <a:lstStyle/>
        <a:p>
          <a:endParaRPr lang="en-US"/>
        </a:p>
      </dgm:t>
    </dgm:pt>
    <dgm:pt modelId="{3125B760-D669-4994-B44B-6A7F86E3B073}" type="sibTrans" cxnId="{2F47A3E8-9EBD-4AC2-A96A-E2B41A40CD8D}">
      <dgm:prSet/>
      <dgm:spPr/>
      <dgm:t>
        <a:bodyPr/>
        <a:lstStyle/>
        <a:p>
          <a:endParaRPr lang="en-US"/>
        </a:p>
      </dgm:t>
    </dgm:pt>
    <dgm:pt modelId="{389D56B6-11D2-40AE-9594-9BDAAAFB11C4}">
      <dgm:prSet/>
      <dgm:spPr/>
      <dgm:t>
        <a:bodyPr/>
        <a:lstStyle/>
        <a:p>
          <a:r>
            <a:rPr lang="en-US"/>
            <a:t>Encourage small group play first → build social confidence</a:t>
          </a:r>
        </a:p>
      </dgm:t>
    </dgm:pt>
    <dgm:pt modelId="{9746412D-0381-4B82-A02A-7DAAF880A261}" type="parTrans" cxnId="{FA96FD09-54E6-4F4F-B2AB-162C6B6A880F}">
      <dgm:prSet/>
      <dgm:spPr/>
      <dgm:t>
        <a:bodyPr/>
        <a:lstStyle/>
        <a:p>
          <a:endParaRPr lang="en-US"/>
        </a:p>
      </dgm:t>
    </dgm:pt>
    <dgm:pt modelId="{174B0460-CB16-4E4E-B653-FF8625FB303E}" type="sibTrans" cxnId="{FA96FD09-54E6-4F4F-B2AB-162C6B6A880F}">
      <dgm:prSet/>
      <dgm:spPr/>
      <dgm:t>
        <a:bodyPr/>
        <a:lstStyle/>
        <a:p>
          <a:endParaRPr lang="en-US"/>
        </a:p>
      </dgm:t>
    </dgm:pt>
    <dgm:pt modelId="{6310A317-2F1F-4EB4-8330-8CBA91FDC6B3}">
      <dgm:prSet/>
      <dgm:spPr/>
      <dgm:t>
        <a:bodyPr/>
        <a:lstStyle/>
        <a:p>
          <a:r>
            <a:rPr lang="en-US"/>
            <a:t>Reflects Bowlby: consistent, loving relationships → emotional safety</a:t>
          </a:r>
        </a:p>
      </dgm:t>
    </dgm:pt>
    <dgm:pt modelId="{449FE2B0-6AA3-41F4-A06F-1CBC4B3D1DDB}" type="parTrans" cxnId="{B80FA0B7-D6BC-4D56-994C-16302FF9EB3E}">
      <dgm:prSet/>
      <dgm:spPr/>
      <dgm:t>
        <a:bodyPr/>
        <a:lstStyle/>
        <a:p>
          <a:endParaRPr lang="en-US"/>
        </a:p>
      </dgm:t>
    </dgm:pt>
    <dgm:pt modelId="{796A3DEE-EBFB-488E-903E-0ECE95BC65B7}" type="sibTrans" cxnId="{B80FA0B7-D6BC-4D56-994C-16302FF9EB3E}">
      <dgm:prSet/>
      <dgm:spPr/>
      <dgm:t>
        <a:bodyPr/>
        <a:lstStyle/>
        <a:p>
          <a:endParaRPr lang="en-US"/>
        </a:p>
      </dgm:t>
    </dgm:pt>
    <dgm:pt modelId="{52A3A33F-A1B9-4E11-8F4E-5690B160B589}" type="pres">
      <dgm:prSet presAssocID="{3A1A735E-1EF4-4450-9AEC-F38892920A11}" presName="Name0" presStyleCnt="0">
        <dgm:presLayoutVars>
          <dgm:dir/>
          <dgm:resizeHandles val="exact"/>
        </dgm:presLayoutVars>
      </dgm:prSet>
      <dgm:spPr/>
    </dgm:pt>
    <dgm:pt modelId="{270112F9-E3BE-4A80-B796-9D5A2F7F7B8D}" type="pres">
      <dgm:prSet presAssocID="{E357C20D-AE3A-42BA-A396-516107634DC4}" presName="node" presStyleLbl="node1" presStyleIdx="0" presStyleCnt="6">
        <dgm:presLayoutVars>
          <dgm:bulletEnabled val="1"/>
        </dgm:presLayoutVars>
      </dgm:prSet>
      <dgm:spPr/>
    </dgm:pt>
    <dgm:pt modelId="{88AB2C59-800B-4214-B54E-22D85A51A9D3}" type="pres">
      <dgm:prSet presAssocID="{1E6F4ECD-8E59-4B57-86A4-52655004708F}" presName="sibTrans" presStyleLbl="sibTrans1D1" presStyleIdx="0" presStyleCnt="5"/>
      <dgm:spPr/>
    </dgm:pt>
    <dgm:pt modelId="{A6B478A3-A4AE-46AA-A1C4-166396A2A1F7}" type="pres">
      <dgm:prSet presAssocID="{1E6F4ECD-8E59-4B57-86A4-52655004708F}" presName="connectorText" presStyleLbl="sibTrans1D1" presStyleIdx="0" presStyleCnt="5"/>
      <dgm:spPr/>
    </dgm:pt>
    <dgm:pt modelId="{2E79AA1D-7E35-4BF3-9FBB-78E0A0050755}" type="pres">
      <dgm:prSet presAssocID="{312F9F96-74F0-4A8C-B8B4-253138961BA6}" presName="node" presStyleLbl="node1" presStyleIdx="1" presStyleCnt="6">
        <dgm:presLayoutVars>
          <dgm:bulletEnabled val="1"/>
        </dgm:presLayoutVars>
      </dgm:prSet>
      <dgm:spPr/>
    </dgm:pt>
    <dgm:pt modelId="{6D93CAB2-AF4F-40B2-8AB4-E8F11E0A1F21}" type="pres">
      <dgm:prSet presAssocID="{F050E585-576B-4F3D-8B31-C8D765668A8B}" presName="sibTrans" presStyleLbl="sibTrans1D1" presStyleIdx="1" presStyleCnt="5"/>
      <dgm:spPr/>
    </dgm:pt>
    <dgm:pt modelId="{5D69FCB5-CB1A-4E95-8AE9-6575F943CFA2}" type="pres">
      <dgm:prSet presAssocID="{F050E585-576B-4F3D-8B31-C8D765668A8B}" presName="connectorText" presStyleLbl="sibTrans1D1" presStyleIdx="1" presStyleCnt="5"/>
      <dgm:spPr/>
    </dgm:pt>
    <dgm:pt modelId="{90F55521-1732-4721-81FF-8D77ABC74B29}" type="pres">
      <dgm:prSet presAssocID="{DFD64CBC-AB30-4652-8AE2-291532C42D58}" presName="node" presStyleLbl="node1" presStyleIdx="2" presStyleCnt="6">
        <dgm:presLayoutVars>
          <dgm:bulletEnabled val="1"/>
        </dgm:presLayoutVars>
      </dgm:prSet>
      <dgm:spPr/>
    </dgm:pt>
    <dgm:pt modelId="{C2E9BE47-EC91-47D5-8476-1A674C4058F1}" type="pres">
      <dgm:prSet presAssocID="{2D644A81-E7FD-443D-A6ED-DA7B11C8101D}" presName="sibTrans" presStyleLbl="sibTrans1D1" presStyleIdx="2" presStyleCnt="5"/>
      <dgm:spPr/>
    </dgm:pt>
    <dgm:pt modelId="{E3FCDC8E-6EF4-4821-831B-2372F93A00B1}" type="pres">
      <dgm:prSet presAssocID="{2D644A81-E7FD-443D-A6ED-DA7B11C8101D}" presName="connectorText" presStyleLbl="sibTrans1D1" presStyleIdx="2" presStyleCnt="5"/>
      <dgm:spPr/>
    </dgm:pt>
    <dgm:pt modelId="{F9F391EC-D142-4530-A984-F5F7616D4B59}" type="pres">
      <dgm:prSet presAssocID="{95922125-7491-4384-AEAF-095F2D78A05A}" presName="node" presStyleLbl="node1" presStyleIdx="3" presStyleCnt="6">
        <dgm:presLayoutVars>
          <dgm:bulletEnabled val="1"/>
        </dgm:presLayoutVars>
      </dgm:prSet>
      <dgm:spPr/>
    </dgm:pt>
    <dgm:pt modelId="{14313ACC-12D6-4511-BA0C-CFA3156AB23C}" type="pres">
      <dgm:prSet presAssocID="{3125B760-D669-4994-B44B-6A7F86E3B073}" presName="sibTrans" presStyleLbl="sibTrans1D1" presStyleIdx="3" presStyleCnt="5"/>
      <dgm:spPr/>
    </dgm:pt>
    <dgm:pt modelId="{9CF0FB47-B611-4477-A434-23462F637902}" type="pres">
      <dgm:prSet presAssocID="{3125B760-D669-4994-B44B-6A7F86E3B073}" presName="connectorText" presStyleLbl="sibTrans1D1" presStyleIdx="3" presStyleCnt="5"/>
      <dgm:spPr/>
    </dgm:pt>
    <dgm:pt modelId="{A24B68F8-8F6F-47D0-A26E-9DB2F72103A4}" type="pres">
      <dgm:prSet presAssocID="{389D56B6-11D2-40AE-9594-9BDAAAFB11C4}" presName="node" presStyleLbl="node1" presStyleIdx="4" presStyleCnt="6">
        <dgm:presLayoutVars>
          <dgm:bulletEnabled val="1"/>
        </dgm:presLayoutVars>
      </dgm:prSet>
      <dgm:spPr/>
    </dgm:pt>
    <dgm:pt modelId="{15ECC0FC-9725-4148-ACFD-52F9BE78A095}" type="pres">
      <dgm:prSet presAssocID="{174B0460-CB16-4E4E-B653-FF8625FB303E}" presName="sibTrans" presStyleLbl="sibTrans1D1" presStyleIdx="4" presStyleCnt="5"/>
      <dgm:spPr/>
    </dgm:pt>
    <dgm:pt modelId="{7486055C-C740-4E9A-957A-9DD174071B23}" type="pres">
      <dgm:prSet presAssocID="{174B0460-CB16-4E4E-B653-FF8625FB303E}" presName="connectorText" presStyleLbl="sibTrans1D1" presStyleIdx="4" presStyleCnt="5"/>
      <dgm:spPr/>
    </dgm:pt>
    <dgm:pt modelId="{47D8F213-6FD7-4902-BF7A-DDEEC5E4C640}" type="pres">
      <dgm:prSet presAssocID="{6310A317-2F1F-4EB4-8330-8CBA91FDC6B3}" presName="node" presStyleLbl="node1" presStyleIdx="5" presStyleCnt="6">
        <dgm:presLayoutVars>
          <dgm:bulletEnabled val="1"/>
        </dgm:presLayoutVars>
      </dgm:prSet>
      <dgm:spPr/>
    </dgm:pt>
  </dgm:ptLst>
  <dgm:cxnLst>
    <dgm:cxn modelId="{FA96FD09-54E6-4F4F-B2AB-162C6B6A880F}" srcId="{3A1A735E-1EF4-4450-9AEC-F38892920A11}" destId="{389D56B6-11D2-40AE-9594-9BDAAAFB11C4}" srcOrd="4" destOrd="0" parTransId="{9746412D-0381-4B82-A02A-7DAAF880A261}" sibTransId="{174B0460-CB16-4E4E-B653-FF8625FB303E}"/>
    <dgm:cxn modelId="{9D9DCD0A-DDBC-49D7-9943-BB268EA65793}" type="presOf" srcId="{174B0460-CB16-4E4E-B653-FF8625FB303E}" destId="{15ECC0FC-9725-4148-ACFD-52F9BE78A095}" srcOrd="0" destOrd="0" presId="urn:microsoft.com/office/officeart/2016/7/layout/RepeatingBendingProcessNew"/>
    <dgm:cxn modelId="{BCF9F314-9B56-4426-B0BC-BC8D9E3E9B5A}" type="presOf" srcId="{174B0460-CB16-4E4E-B653-FF8625FB303E}" destId="{7486055C-C740-4E9A-957A-9DD174071B23}" srcOrd="1" destOrd="0" presId="urn:microsoft.com/office/officeart/2016/7/layout/RepeatingBendingProcessNew"/>
    <dgm:cxn modelId="{5157FD20-7096-4656-AC6B-A266437E1BA3}" type="presOf" srcId="{2D644A81-E7FD-443D-A6ED-DA7B11C8101D}" destId="{C2E9BE47-EC91-47D5-8476-1A674C4058F1}" srcOrd="0" destOrd="0" presId="urn:microsoft.com/office/officeart/2016/7/layout/RepeatingBendingProcessNew"/>
    <dgm:cxn modelId="{0F04D92E-0A84-4223-A258-C184C48158B8}" type="presOf" srcId="{389D56B6-11D2-40AE-9594-9BDAAAFB11C4}" destId="{A24B68F8-8F6F-47D0-A26E-9DB2F72103A4}" srcOrd="0" destOrd="0" presId="urn:microsoft.com/office/officeart/2016/7/layout/RepeatingBendingProcessNew"/>
    <dgm:cxn modelId="{7166F136-F95E-4326-9B2A-70A939C08B59}" type="presOf" srcId="{312F9F96-74F0-4A8C-B8B4-253138961BA6}" destId="{2E79AA1D-7E35-4BF3-9FBB-78E0A0050755}" srcOrd="0" destOrd="0" presId="urn:microsoft.com/office/officeart/2016/7/layout/RepeatingBendingProcessNew"/>
    <dgm:cxn modelId="{CC7E3C5C-79E7-4A9B-91A1-81A998686136}" type="presOf" srcId="{F050E585-576B-4F3D-8B31-C8D765668A8B}" destId="{6D93CAB2-AF4F-40B2-8AB4-E8F11E0A1F21}" srcOrd="0" destOrd="0" presId="urn:microsoft.com/office/officeart/2016/7/layout/RepeatingBendingProcessNew"/>
    <dgm:cxn modelId="{0628D55F-A457-4B23-9453-2F3BBA87838D}" type="presOf" srcId="{3125B760-D669-4994-B44B-6A7F86E3B073}" destId="{14313ACC-12D6-4511-BA0C-CFA3156AB23C}" srcOrd="0" destOrd="0" presId="urn:microsoft.com/office/officeart/2016/7/layout/RepeatingBendingProcessNew"/>
    <dgm:cxn modelId="{1F1E0048-4723-4030-A884-8B0DBE952BEB}" type="presOf" srcId="{1E6F4ECD-8E59-4B57-86A4-52655004708F}" destId="{A6B478A3-A4AE-46AA-A1C4-166396A2A1F7}" srcOrd="1" destOrd="0" presId="urn:microsoft.com/office/officeart/2016/7/layout/RepeatingBendingProcessNew"/>
    <dgm:cxn modelId="{DD195E6C-C2C8-4B1D-A30A-1481CD92D3CA}" type="presOf" srcId="{3A1A735E-1EF4-4450-9AEC-F38892920A11}" destId="{52A3A33F-A1B9-4E11-8F4E-5690B160B589}" srcOrd="0" destOrd="0" presId="urn:microsoft.com/office/officeart/2016/7/layout/RepeatingBendingProcessNew"/>
    <dgm:cxn modelId="{9FEE6B73-9E9A-4F5F-9A6D-7BD99E896CEF}" type="presOf" srcId="{1E6F4ECD-8E59-4B57-86A4-52655004708F}" destId="{88AB2C59-800B-4214-B54E-22D85A51A9D3}" srcOrd="0" destOrd="0" presId="urn:microsoft.com/office/officeart/2016/7/layout/RepeatingBendingProcessNew"/>
    <dgm:cxn modelId="{8ADE797A-4C53-424E-B21D-2ED8D9039AB6}" type="presOf" srcId="{E357C20D-AE3A-42BA-A396-516107634DC4}" destId="{270112F9-E3BE-4A80-B796-9D5A2F7F7B8D}" srcOrd="0" destOrd="0" presId="urn:microsoft.com/office/officeart/2016/7/layout/RepeatingBendingProcessNew"/>
    <dgm:cxn modelId="{B8BB1680-495C-46CE-9614-CADDA3388916}" type="presOf" srcId="{2D644A81-E7FD-443D-A6ED-DA7B11C8101D}" destId="{E3FCDC8E-6EF4-4821-831B-2372F93A00B1}" srcOrd="1" destOrd="0" presId="urn:microsoft.com/office/officeart/2016/7/layout/RepeatingBendingProcessNew"/>
    <dgm:cxn modelId="{A4ECF58E-F54F-4F49-BE4D-72FBFACD5AE5}" type="presOf" srcId="{6310A317-2F1F-4EB4-8330-8CBA91FDC6B3}" destId="{47D8F213-6FD7-4902-BF7A-DDEEC5E4C640}" srcOrd="0" destOrd="0" presId="urn:microsoft.com/office/officeart/2016/7/layout/RepeatingBendingProcessNew"/>
    <dgm:cxn modelId="{7DDEE5A0-EE64-4213-ACA1-0ED95C4F995A}" srcId="{3A1A735E-1EF4-4450-9AEC-F38892920A11}" destId="{312F9F96-74F0-4A8C-B8B4-253138961BA6}" srcOrd="1" destOrd="0" parTransId="{631B5962-1EA2-4EB2-B360-F3AC02F1EBFE}" sibTransId="{F050E585-576B-4F3D-8B31-C8D765668A8B}"/>
    <dgm:cxn modelId="{F7524BB4-1E68-43CE-93D9-736884F12E8F}" type="presOf" srcId="{3125B760-D669-4994-B44B-6A7F86E3B073}" destId="{9CF0FB47-B611-4477-A434-23462F637902}" srcOrd="1" destOrd="0" presId="urn:microsoft.com/office/officeart/2016/7/layout/RepeatingBendingProcessNew"/>
    <dgm:cxn modelId="{B80FA0B7-D6BC-4D56-994C-16302FF9EB3E}" srcId="{3A1A735E-1EF4-4450-9AEC-F38892920A11}" destId="{6310A317-2F1F-4EB4-8330-8CBA91FDC6B3}" srcOrd="5" destOrd="0" parTransId="{449FE2B0-6AA3-41F4-A06F-1CBC4B3D1DDB}" sibTransId="{796A3DEE-EBFB-488E-903E-0ECE95BC65B7}"/>
    <dgm:cxn modelId="{A53A60C7-E9EB-4D01-ABD9-50B82C0A9E1B}" type="presOf" srcId="{95922125-7491-4384-AEAF-095F2D78A05A}" destId="{F9F391EC-D142-4530-A984-F5F7616D4B59}" srcOrd="0" destOrd="0" presId="urn:microsoft.com/office/officeart/2016/7/layout/RepeatingBendingProcessNew"/>
    <dgm:cxn modelId="{BC1A9BCD-284E-4921-99FE-288AC8129B5E}" type="presOf" srcId="{DFD64CBC-AB30-4652-8AE2-291532C42D58}" destId="{90F55521-1732-4721-81FF-8D77ABC74B29}" srcOrd="0" destOrd="0" presId="urn:microsoft.com/office/officeart/2016/7/layout/RepeatingBendingProcessNew"/>
    <dgm:cxn modelId="{13A01BD0-3C18-45F3-A7A7-D2B966F10377}" srcId="{3A1A735E-1EF4-4450-9AEC-F38892920A11}" destId="{DFD64CBC-AB30-4652-8AE2-291532C42D58}" srcOrd="2" destOrd="0" parTransId="{78E36143-3100-4D92-8271-A859B0E16861}" sibTransId="{2D644A81-E7FD-443D-A6ED-DA7B11C8101D}"/>
    <dgm:cxn modelId="{F99545D1-2313-45C4-A5B5-1BEBA0116F3C}" type="presOf" srcId="{F050E585-576B-4F3D-8B31-C8D765668A8B}" destId="{5D69FCB5-CB1A-4E95-8AE9-6575F943CFA2}" srcOrd="1" destOrd="0" presId="urn:microsoft.com/office/officeart/2016/7/layout/RepeatingBendingProcessNew"/>
    <dgm:cxn modelId="{D7E209E5-3249-4CCD-9BFE-DFBD5569923A}" srcId="{3A1A735E-1EF4-4450-9AEC-F38892920A11}" destId="{E357C20D-AE3A-42BA-A396-516107634DC4}" srcOrd="0" destOrd="0" parTransId="{4AF11682-C726-461B-AD80-E59801A65336}" sibTransId="{1E6F4ECD-8E59-4B57-86A4-52655004708F}"/>
    <dgm:cxn modelId="{2F47A3E8-9EBD-4AC2-A96A-E2B41A40CD8D}" srcId="{3A1A735E-1EF4-4450-9AEC-F38892920A11}" destId="{95922125-7491-4384-AEAF-095F2D78A05A}" srcOrd="3" destOrd="0" parTransId="{4F5A1DA3-45FE-4A63-8A65-13C39532928D}" sibTransId="{3125B760-D669-4994-B44B-6A7F86E3B073}"/>
    <dgm:cxn modelId="{E0939FE6-292D-4043-9DAF-B9EA4DD75CB6}" type="presParOf" srcId="{52A3A33F-A1B9-4E11-8F4E-5690B160B589}" destId="{270112F9-E3BE-4A80-B796-9D5A2F7F7B8D}" srcOrd="0" destOrd="0" presId="urn:microsoft.com/office/officeart/2016/7/layout/RepeatingBendingProcessNew"/>
    <dgm:cxn modelId="{F7D606E2-5CD4-47F0-A35D-C9D929914073}" type="presParOf" srcId="{52A3A33F-A1B9-4E11-8F4E-5690B160B589}" destId="{88AB2C59-800B-4214-B54E-22D85A51A9D3}" srcOrd="1" destOrd="0" presId="urn:microsoft.com/office/officeart/2016/7/layout/RepeatingBendingProcessNew"/>
    <dgm:cxn modelId="{6AADEE8F-BA06-4345-BE15-12A99F1ADBC6}" type="presParOf" srcId="{88AB2C59-800B-4214-B54E-22D85A51A9D3}" destId="{A6B478A3-A4AE-46AA-A1C4-166396A2A1F7}" srcOrd="0" destOrd="0" presId="urn:microsoft.com/office/officeart/2016/7/layout/RepeatingBendingProcessNew"/>
    <dgm:cxn modelId="{43767B89-3F42-4455-A4D5-D561A19820B9}" type="presParOf" srcId="{52A3A33F-A1B9-4E11-8F4E-5690B160B589}" destId="{2E79AA1D-7E35-4BF3-9FBB-78E0A0050755}" srcOrd="2" destOrd="0" presId="urn:microsoft.com/office/officeart/2016/7/layout/RepeatingBendingProcessNew"/>
    <dgm:cxn modelId="{8C65D18A-135B-4179-8AFF-46D5BBC2D6C0}" type="presParOf" srcId="{52A3A33F-A1B9-4E11-8F4E-5690B160B589}" destId="{6D93CAB2-AF4F-40B2-8AB4-E8F11E0A1F21}" srcOrd="3" destOrd="0" presId="urn:microsoft.com/office/officeart/2016/7/layout/RepeatingBendingProcessNew"/>
    <dgm:cxn modelId="{D86B8F80-39FB-46E3-855F-BD1DB8581CB5}" type="presParOf" srcId="{6D93CAB2-AF4F-40B2-8AB4-E8F11E0A1F21}" destId="{5D69FCB5-CB1A-4E95-8AE9-6575F943CFA2}" srcOrd="0" destOrd="0" presId="urn:microsoft.com/office/officeart/2016/7/layout/RepeatingBendingProcessNew"/>
    <dgm:cxn modelId="{071357E9-E0E9-4697-A343-EDD1EE6F5876}" type="presParOf" srcId="{52A3A33F-A1B9-4E11-8F4E-5690B160B589}" destId="{90F55521-1732-4721-81FF-8D77ABC74B29}" srcOrd="4" destOrd="0" presId="urn:microsoft.com/office/officeart/2016/7/layout/RepeatingBendingProcessNew"/>
    <dgm:cxn modelId="{717AD06D-A8B6-4391-8FD8-7E225EA1B672}" type="presParOf" srcId="{52A3A33F-A1B9-4E11-8F4E-5690B160B589}" destId="{C2E9BE47-EC91-47D5-8476-1A674C4058F1}" srcOrd="5" destOrd="0" presId="urn:microsoft.com/office/officeart/2016/7/layout/RepeatingBendingProcessNew"/>
    <dgm:cxn modelId="{7EBF626E-E6BA-4C5E-B991-98606147501C}" type="presParOf" srcId="{C2E9BE47-EC91-47D5-8476-1A674C4058F1}" destId="{E3FCDC8E-6EF4-4821-831B-2372F93A00B1}" srcOrd="0" destOrd="0" presId="urn:microsoft.com/office/officeart/2016/7/layout/RepeatingBendingProcessNew"/>
    <dgm:cxn modelId="{01329C78-8779-4744-B0E7-D88CBAE91E69}" type="presParOf" srcId="{52A3A33F-A1B9-4E11-8F4E-5690B160B589}" destId="{F9F391EC-D142-4530-A984-F5F7616D4B59}" srcOrd="6" destOrd="0" presId="urn:microsoft.com/office/officeart/2016/7/layout/RepeatingBendingProcessNew"/>
    <dgm:cxn modelId="{01CE5E18-5DCA-4E26-A50D-B95A8C0FE833}" type="presParOf" srcId="{52A3A33F-A1B9-4E11-8F4E-5690B160B589}" destId="{14313ACC-12D6-4511-BA0C-CFA3156AB23C}" srcOrd="7" destOrd="0" presId="urn:microsoft.com/office/officeart/2016/7/layout/RepeatingBendingProcessNew"/>
    <dgm:cxn modelId="{ECDE907A-7842-4865-8035-77CEE3F3250D}" type="presParOf" srcId="{14313ACC-12D6-4511-BA0C-CFA3156AB23C}" destId="{9CF0FB47-B611-4477-A434-23462F637902}" srcOrd="0" destOrd="0" presId="urn:microsoft.com/office/officeart/2016/7/layout/RepeatingBendingProcessNew"/>
    <dgm:cxn modelId="{6D282EA9-7B99-4F5B-9637-C90C8BCF98CC}" type="presParOf" srcId="{52A3A33F-A1B9-4E11-8F4E-5690B160B589}" destId="{A24B68F8-8F6F-47D0-A26E-9DB2F72103A4}" srcOrd="8" destOrd="0" presId="urn:microsoft.com/office/officeart/2016/7/layout/RepeatingBendingProcessNew"/>
    <dgm:cxn modelId="{0AE8284A-3C13-4275-8797-F60CE19B928B}" type="presParOf" srcId="{52A3A33F-A1B9-4E11-8F4E-5690B160B589}" destId="{15ECC0FC-9725-4148-ACFD-52F9BE78A095}" srcOrd="9" destOrd="0" presId="urn:microsoft.com/office/officeart/2016/7/layout/RepeatingBendingProcessNew"/>
    <dgm:cxn modelId="{D3F3B7D0-44B3-4BBF-BF80-EF2E1F309C24}" type="presParOf" srcId="{15ECC0FC-9725-4148-ACFD-52F9BE78A095}" destId="{7486055C-C740-4E9A-957A-9DD174071B23}" srcOrd="0" destOrd="0" presId="urn:microsoft.com/office/officeart/2016/7/layout/RepeatingBendingProcessNew"/>
    <dgm:cxn modelId="{EEDE6017-3807-48F6-B9FB-A1767BC6399E}" type="presParOf" srcId="{52A3A33F-A1B9-4E11-8F4E-5690B160B589}" destId="{47D8F213-6FD7-4902-BF7A-DDEEC5E4C640}"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AA44893-3D78-4237-A4FF-A6F17B4D3C5A}" type="doc">
      <dgm:prSet loTypeId="urn:microsoft.com/office/officeart/2005/8/layout/vList5" loCatId="list" qsTypeId="urn:microsoft.com/office/officeart/2005/8/quickstyle/simple1" qsCatId="simple" csTypeId="urn:microsoft.com/office/officeart/2005/8/colors/accent0_3" csCatId="mainScheme"/>
      <dgm:spPr/>
      <dgm:t>
        <a:bodyPr/>
        <a:lstStyle/>
        <a:p>
          <a:endParaRPr lang="en-US"/>
        </a:p>
      </dgm:t>
    </dgm:pt>
    <dgm:pt modelId="{6BE6D37A-B652-480D-AB59-781105CDDD19}">
      <dgm:prSet/>
      <dgm:spPr/>
      <dgm:t>
        <a:bodyPr/>
        <a:lstStyle/>
        <a:p>
          <a:r>
            <a:rPr lang="en-GB"/>
            <a:t>Strengths:</a:t>
          </a:r>
          <a:endParaRPr lang="en-US"/>
        </a:p>
      </dgm:t>
    </dgm:pt>
    <dgm:pt modelId="{89BA32C9-5D6A-41B1-8E8F-E3DE4C63EFDF}" type="parTrans" cxnId="{D259C8FB-95B7-4EE8-A099-AB4D10D7EDB8}">
      <dgm:prSet/>
      <dgm:spPr/>
      <dgm:t>
        <a:bodyPr/>
        <a:lstStyle/>
        <a:p>
          <a:endParaRPr lang="en-US"/>
        </a:p>
      </dgm:t>
    </dgm:pt>
    <dgm:pt modelId="{2EFA692A-063F-456B-88A2-C7DB6A5F2865}" type="sibTrans" cxnId="{D259C8FB-95B7-4EE8-A099-AB4D10D7EDB8}">
      <dgm:prSet/>
      <dgm:spPr/>
      <dgm:t>
        <a:bodyPr/>
        <a:lstStyle/>
        <a:p>
          <a:endParaRPr lang="en-US"/>
        </a:p>
      </dgm:t>
    </dgm:pt>
    <dgm:pt modelId="{B74A1D09-904B-421A-9C7C-DBD00051940F}">
      <dgm:prSet/>
      <dgm:spPr/>
      <dgm:t>
        <a:bodyPr/>
        <a:lstStyle/>
        <a:p>
          <a:r>
            <a:rPr lang="en-GB"/>
            <a:t>- Highlights importance of early emotional bonds</a:t>
          </a:r>
          <a:endParaRPr lang="en-US"/>
        </a:p>
      </dgm:t>
    </dgm:pt>
    <dgm:pt modelId="{047714A0-BF07-4AE9-8AE2-2DDE0FA52E38}" type="parTrans" cxnId="{0F7EA838-CE8A-4A00-B5B7-616958B3191E}">
      <dgm:prSet/>
      <dgm:spPr/>
      <dgm:t>
        <a:bodyPr/>
        <a:lstStyle/>
        <a:p>
          <a:endParaRPr lang="en-US"/>
        </a:p>
      </dgm:t>
    </dgm:pt>
    <dgm:pt modelId="{EE62863A-F05A-42AF-9F35-3D2580B7A0AF}" type="sibTrans" cxnId="{0F7EA838-CE8A-4A00-B5B7-616958B3191E}">
      <dgm:prSet/>
      <dgm:spPr/>
      <dgm:t>
        <a:bodyPr/>
        <a:lstStyle/>
        <a:p>
          <a:endParaRPr lang="en-US"/>
        </a:p>
      </dgm:t>
    </dgm:pt>
    <dgm:pt modelId="{79D3F566-31B9-467D-9529-D98E73088CEE}">
      <dgm:prSet/>
      <dgm:spPr/>
      <dgm:t>
        <a:bodyPr/>
        <a:lstStyle/>
        <a:p>
          <a:r>
            <a:rPr lang="en-GB"/>
            <a:t>- Inspired key person approach in nurseries</a:t>
          </a:r>
          <a:endParaRPr lang="en-US"/>
        </a:p>
      </dgm:t>
    </dgm:pt>
    <dgm:pt modelId="{F8298A17-AE94-4FBE-9EF4-2432952F16E9}" type="parTrans" cxnId="{F3CD0F26-9402-4832-826A-5EE3B75CA5E9}">
      <dgm:prSet/>
      <dgm:spPr/>
      <dgm:t>
        <a:bodyPr/>
        <a:lstStyle/>
        <a:p>
          <a:endParaRPr lang="en-US"/>
        </a:p>
      </dgm:t>
    </dgm:pt>
    <dgm:pt modelId="{B0F2470D-EA46-4C00-9CE1-4393E51B17FC}" type="sibTrans" cxnId="{F3CD0F26-9402-4832-826A-5EE3B75CA5E9}">
      <dgm:prSet/>
      <dgm:spPr/>
      <dgm:t>
        <a:bodyPr/>
        <a:lstStyle/>
        <a:p>
          <a:endParaRPr lang="en-US"/>
        </a:p>
      </dgm:t>
    </dgm:pt>
    <dgm:pt modelId="{3FED294C-7599-4A77-AFA0-CF2B027075BF}">
      <dgm:prSet/>
      <dgm:spPr/>
      <dgm:t>
        <a:bodyPr/>
        <a:lstStyle/>
        <a:p>
          <a:r>
            <a:rPr lang="en-GB"/>
            <a:t>Limitations:</a:t>
          </a:r>
          <a:endParaRPr lang="en-US"/>
        </a:p>
      </dgm:t>
    </dgm:pt>
    <dgm:pt modelId="{20F86D18-C019-4530-8FF5-86A98E81AB38}" type="parTrans" cxnId="{23682229-7D26-4B3A-A89A-27EF43CABF17}">
      <dgm:prSet/>
      <dgm:spPr/>
      <dgm:t>
        <a:bodyPr/>
        <a:lstStyle/>
        <a:p>
          <a:endParaRPr lang="en-US"/>
        </a:p>
      </dgm:t>
    </dgm:pt>
    <dgm:pt modelId="{A3E500DB-2095-4BB5-9550-5E04698A491B}" type="sibTrans" cxnId="{23682229-7D26-4B3A-A89A-27EF43CABF17}">
      <dgm:prSet/>
      <dgm:spPr/>
      <dgm:t>
        <a:bodyPr/>
        <a:lstStyle/>
        <a:p>
          <a:endParaRPr lang="en-US"/>
        </a:p>
      </dgm:t>
    </dgm:pt>
    <dgm:pt modelId="{9AC1DA08-99DB-49D4-AF9B-0A64AEB23472}">
      <dgm:prSet/>
      <dgm:spPr/>
      <dgm:t>
        <a:bodyPr/>
        <a:lstStyle/>
        <a:p>
          <a:r>
            <a:rPr lang="en-GB"/>
            <a:t>- Focus on mother–child bond only</a:t>
          </a:r>
          <a:endParaRPr lang="en-US"/>
        </a:p>
      </dgm:t>
    </dgm:pt>
    <dgm:pt modelId="{CD96C524-BDCB-433E-929F-2107684D4606}" type="parTrans" cxnId="{912924FB-4EE6-44FB-9624-5DDCB2E9AF28}">
      <dgm:prSet/>
      <dgm:spPr/>
      <dgm:t>
        <a:bodyPr/>
        <a:lstStyle/>
        <a:p>
          <a:endParaRPr lang="en-US"/>
        </a:p>
      </dgm:t>
    </dgm:pt>
    <dgm:pt modelId="{F0313E3A-920E-445A-A76A-72F93CB8ACB5}" type="sibTrans" cxnId="{912924FB-4EE6-44FB-9624-5DDCB2E9AF28}">
      <dgm:prSet/>
      <dgm:spPr/>
      <dgm:t>
        <a:bodyPr/>
        <a:lstStyle/>
        <a:p>
          <a:endParaRPr lang="en-US"/>
        </a:p>
      </dgm:t>
    </dgm:pt>
    <dgm:pt modelId="{ABF414C0-7D95-4AEC-8ACD-A9B7F6540467}">
      <dgm:prSet/>
      <dgm:spPr/>
      <dgm:t>
        <a:bodyPr/>
        <a:lstStyle/>
        <a:p>
          <a:r>
            <a:rPr lang="en-GB"/>
            <a:t>- Not all children affected by separation</a:t>
          </a:r>
          <a:endParaRPr lang="en-US"/>
        </a:p>
      </dgm:t>
    </dgm:pt>
    <dgm:pt modelId="{9A8B0894-45B5-458C-84AC-481007804A77}" type="parTrans" cxnId="{6001EED8-CC71-4F90-8786-9175DDF4E80C}">
      <dgm:prSet/>
      <dgm:spPr/>
      <dgm:t>
        <a:bodyPr/>
        <a:lstStyle/>
        <a:p>
          <a:endParaRPr lang="en-US"/>
        </a:p>
      </dgm:t>
    </dgm:pt>
    <dgm:pt modelId="{5EBBE004-974D-4E62-9B1D-B6F581D8AAF1}" type="sibTrans" cxnId="{6001EED8-CC71-4F90-8786-9175DDF4E80C}">
      <dgm:prSet/>
      <dgm:spPr/>
      <dgm:t>
        <a:bodyPr/>
        <a:lstStyle/>
        <a:p>
          <a:endParaRPr lang="en-US"/>
        </a:p>
      </dgm:t>
    </dgm:pt>
    <dgm:pt modelId="{11E90EB7-F701-4BD8-A8B7-5A8017231E91}">
      <dgm:prSet/>
      <dgm:spPr/>
      <dgm:t>
        <a:bodyPr/>
        <a:lstStyle/>
        <a:p>
          <a:r>
            <a:rPr lang="en-GB"/>
            <a:t>- Attachment is more complex → Ainsworth: secure, avoidant, ambivalent</a:t>
          </a:r>
          <a:endParaRPr lang="en-US"/>
        </a:p>
      </dgm:t>
    </dgm:pt>
    <dgm:pt modelId="{E8E9C3A9-C59D-4920-A123-D8FE41DFC6D2}" type="parTrans" cxnId="{8AB76DE3-1088-4B3C-8FBA-B3549D4DEB10}">
      <dgm:prSet/>
      <dgm:spPr/>
      <dgm:t>
        <a:bodyPr/>
        <a:lstStyle/>
        <a:p>
          <a:endParaRPr lang="en-US"/>
        </a:p>
      </dgm:t>
    </dgm:pt>
    <dgm:pt modelId="{BE4131BE-5B5F-48BB-A022-A9AD9F03B1D1}" type="sibTrans" cxnId="{8AB76DE3-1088-4B3C-8FBA-B3549D4DEB10}">
      <dgm:prSet/>
      <dgm:spPr/>
      <dgm:t>
        <a:bodyPr/>
        <a:lstStyle/>
        <a:p>
          <a:endParaRPr lang="en-US"/>
        </a:p>
      </dgm:t>
    </dgm:pt>
    <dgm:pt modelId="{28053078-631F-450A-96D3-CA5DE0CF8FA6}" type="pres">
      <dgm:prSet presAssocID="{4AA44893-3D78-4237-A4FF-A6F17B4D3C5A}" presName="Name0" presStyleCnt="0">
        <dgm:presLayoutVars>
          <dgm:dir/>
          <dgm:animLvl val="lvl"/>
          <dgm:resizeHandles val="exact"/>
        </dgm:presLayoutVars>
      </dgm:prSet>
      <dgm:spPr/>
    </dgm:pt>
    <dgm:pt modelId="{953ED222-334D-4ED5-AD16-3DCEF2808F30}" type="pres">
      <dgm:prSet presAssocID="{6BE6D37A-B652-480D-AB59-781105CDDD19}" presName="linNode" presStyleCnt="0"/>
      <dgm:spPr/>
    </dgm:pt>
    <dgm:pt modelId="{BB1582EC-4642-4130-9DAB-4AFCD1702241}" type="pres">
      <dgm:prSet presAssocID="{6BE6D37A-B652-480D-AB59-781105CDDD19}" presName="parentText" presStyleLbl="node1" presStyleIdx="0" presStyleCnt="2">
        <dgm:presLayoutVars>
          <dgm:chMax val="1"/>
          <dgm:bulletEnabled val="1"/>
        </dgm:presLayoutVars>
      </dgm:prSet>
      <dgm:spPr/>
    </dgm:pt>
    <dgm:pt modelId="{0A99BFF7-A6E7-4915-817E-4731DD171AB5}" type="pres">
      <dgm:prSet presAssocID="{6BE6D37A-B652-480D-AB59-781105CDDD19}" presName="descendantText" presStyleLbl="alignAccFollowNode1" presStyleIdx="0" presStyleCnt="2">
        <dgm:presLayoutVars>
          <dgm:bulletEnabled val="1"/>
        </dgm:presLayoutVars>
      </dgm:prSet>
      <dgm:spPr/>
    </dgm:pt>
    <dgm:pt modelId="{08B97B59-9D61-4B55-B418-B6B6AF757720}" type="pres">
      <dgm:prSet presAssocID="{2EFA692A-063F-456B-88A2-C7DB6A5F2865}" presName="sp" presStyleCnt="0"/>
      <dgm:spPr/>
    </dgm:pt>
    <dgm:pt modelId="{C37C80B3-7837-439C-A761-D83CF812D6B9}" type="pres">
      <dgm:prSet presAssocID="{3FED294C-7599-4A77-AFA0-CF2B027075BF}" presName="linNode" presStyleCnt="0"/>
      <dgm:spPr/>
    </dgm:pt>
    <dgm:pt modelId="{6EA49A77-2632-4975-9A8A-60942D75448F}" type="pres">
      <dgm:prSet presAssocID="{3FED294C-7599-4A77-AFA0-CF2B027075BF}" presName="parentText" presStyleLbl="node1" presStyleIdx="1" presStyleCnt="2">
        <dgm:presLayoutVars>
          <dgm:chMax val="1"/>
          <dgm:bulletEnabled val="1"/>
        </dgm:presLayoutVars>
      </dgm:prSet>
      <dgm:spPr/>
    </dgm:pt>
    <dgm:pt modelId="{4041F289-2FE8-4163-AB46-6540D6EF99F4}" type="pres">
      <dgm:prSet presAssocID="{3FED294C-7599-4A77-AFA0-CF2B027075BF}" presName="descendantText" presStyleLbl="alignAccFollowNode1" presStyleIdx="1" presStyleCnt="2">
        <dgm:presLayoutVars>
          <dgm:bulletEnabled val="1"/>
        </dgm:presLayoutVars>
      </dgm:prSet>
      <dgm:spPr/>
    </dgm:pt>
  </dgm:ptLst>
  <dgm:cxnLst>
    <dgm:cxn modelId="{F3CD0F26-9402-4832-826A-5EE3B75CA5E9}" srcId="{6BE6D37A-B652-480D-AB59-781105CDDD19}" destId="{79D3F566-31B9-467D-9529-D98E73088CEE}" srcOrd="1" destOrd="0" parTransId="{F8298A17-AE94-4FBE-9EF4-2432952F16E9}" sibTransId="{B0F2470D-EA46-4C00-9CE1-4393E51B17FC}"/>
    <dgm:cxn modelId="{23682229-7D26-4B3A-A89A-27EF43CABF17}" srcId="{4AA44893-3D78-4237-A4FF-A6F17B4D3C5A}" destId="{3FED294C-7599-4A77-AFA0-CF2B027075BF}" srcOrd="1" destOrd="0" parTransId="{20F86D18-C019-4530-8FF5-86A98E81AB38}" sibTransId="{A3E500DB-2095-4BB5-9550-5E04698A491B}"/>
    <dgm:cxn modelId="{1E90C933-2873-4B83-9903-3C8710416CB7}" type="presOf" srcId="{3FED294C-7599-4A77-AFA0-CF2B027075BF}" destId="{6EA49A77-2632-4975-9A8A-60942D75448F}" srcOrd="0" destOrd="0" presId="urn:microsoft.com/office/officeart/2005/8/layout/vList5"/>
    <dgm:cxn modelId="{0F7EA838-CE8A-4A00-B5B7-616958B3191E}" srcId="{6BE6D37A-B652-480D-AB59-781105CDDD19}" destId="{B74A1D09-904B-421A-9C7C-DBD00051940F}" srcOrd="0" destOrd="0" parTransId="{047714A0-BF07-4AE9-8AE2-2DDE0FA52E38}" sibTransId="{EE62863A-F05A-42AF-9F35-3D2580B7A0AF}"/>
    <dgm:cxn modelId="{616EB962-570D-46B0-86E9-377CF888E79B}" type="presOf" srcId="{ABF414C0-7D95-4AEC-8ACD-A9B7F6540467}" destId="{4041F289-2FE8-4163-AB46-6540D6EF99F4}" srcOrd="0" destOrd="1" presId="urn:microsoft.com/office/officeart/2005/8/layout/vList5"/>
    <dgm:cxn modelId="{727FBD6B-2CAB-46E3-A70D-5B013F891F57}" type="presOf" srcId="{11E90EB7-F701-4BD8-A8B7-5A8017231E91}" destId="{4041F289-2FE8-4163-AB46-6540D6EF99F4}" srcOrd="0" destOrd="2" presId="urn:microsoft.com/office/officeart/2005/8/layout/vList5"/>
    <dgm:cxn modelId="{3DC1C34B-1B9C-439E-AEED-2BC7E152635E}" type="presOf" srcId="{6BE6D37A-B652-480D-AB59-781105CDDD19}" destId="{BB1582EC-4642-4130-9DAB-4AFCD1702241}" srcOrd="0" destOrd="0" presId="urn:microsoft.com/office/officeart/2005/8/layout/vList5"/>
    <dgm:cxn modelId="{92D0E788-F3D4-4B8C-B1EE-046AE81136A5}" type="presOf" srcId="{B74A1D09-904B-421A-9C7C-DBD00051940F}" destId="{0A99BFF7-A6E7-4915-817E-4731DD171AB5}" srcOrd="0" destOrd="0" presId="urn:microsoft.com/office/officeart/2005/8/layout/vList5"/>
    <dgm:cxn modelId="{B3A9F489-9516-4AD5-A9BF-03A9CC656F82}" type="presOf" srcId="{79D3F566-31B9-467D-9529-D98E73088CEE}" destId="{0A99BFF7-A6E7-4915-817E-4731DD171AB5}" srcOrd="0" destOrd="1" presId="urn:microsoft.com/office/officeart/2005/8/layout/vList5"/>
    <dgm:cxn modelId="{6001EED8-CC71-4F90-8786-9175DDF4E80C}" srcId="{3FED294C-7599-4A77-AFA0-CF2B027075BF}" destId="{ABF414C0-7D95-4AEC-8ACD-A9B7F6540467}" srcOrd="1" destOrd="0" parTransId="{9A8B0894-45B5-458C-84AC-481007804A77}" sibTransId="{5EBBE004-974D-4E62-9B1D-B6F581D8AAF1}"/>
    <dgm:cxn modelId="{8AB76DE3-1088-4B3C-8FBA-B3549D4DEB10}" srcId="{3FED294C-7599-4A77-AFA0-CF2B027075BF}" destId="{11E90EB7-F701-4BD8-A8B7-5A8017231E91}" srcOrd="2" destOrd="0" parTransId="{E8E9C3A9-C59D-4920-A123-D8FE41DFC6D2}" sibTransId="{BE4131BE-5B5F-48BB-A022-A9AD9F03B1D1}"/>
    <dgm:cxn modelId="{129CCDE8-DE6E-4997-8AC2-F429F288378C}" type="presOf" srcId="{9AC1DA08-99DB-49D4-AF9B-0A64AEB23472}" destId="{4041F289-2FE8-4163-AB46-6540D6EF99F4}" srcOrd="0" destOrd="0" presId="urn:microsoft.com/office/officeart/2005/8/layout/vList5"/>
    <dgm:cxn modelId="{BB5DFAF1-3335-4D22-8273-637C7388CC3A}" type="presOf" srcId="{4AA44893-3D78-4237-A4FF-A6F17B4D3C5A}" destId="{28053078-631F-450A-96D3-CA5DE0CF8FA6}" srcOrd="0" destOrd="0" presId="urn:microsoft.com/office/officeart/2005/8/layout/vList5"/>
    <dgm:cxn modelId="{912924FB-4EE6-44FB-9624-5DDCB2E9AF28}" srcId="{3FED294C-7599-4A77-AFA0-CF2B027075BF}" destId="{9AC1DA08-99DB-49D4-AF9B-0A64AEB23472}" srcOrd="0" destOrd="0" parTransId="{CD96C524-BDCB-433E-929F-2107684D4606}" sibTransId="{F0313E3A-920E-445A-A76A-72F93CB8ACB5}"/>
    <dgm:cxn modelId="{D259C8FB-95B7-4EE8-A099-AB4D10D7EDB8}" srcId="{4AA44893-3D78-4237-A4FF-A6F17B4D3C5A}" destId="{6BE6D37A-B652-480D-AB59-781105CDDD19}" srcOrd="0" destOrd="0" parTransId="{89BA32C9-5D6A-41B1-8E8F-E3DE4C63EFDF}" sibTransId="{2EFA692A-063F-456B-88A2-C7DB6A5F2865}"/>
    <dgm:cxn modelId="{F466A480-F39B-469D-8DA6-4219F1846717}" type="presParOf" srcId="{28053078-631F-450A-96D3-CA5DE0CF8FA6}" destId="{953ED222-334D-4ED5-AD16-3DCEF2808F30}" srcOrd="0" destOrd="0" presId="urn:microsoft.com/office/officeart/2005/8/layout/vList5"/>
    <dgm:cxn modelId="{974595C7-151B-492B-BC87-9EFBB1AD1719}" type="presParOf" srcId="{953ED222-334D-4ED5-AD16-3DCEF2808F30}" destId="{BB1582EC-4642-4130-9DAB-4AFCD1702241}" srcOrd="0" destOrd="0" presId="urn:microsoft.com/office/officeart/2005/8/layout/vList5"/>
    <dgm:cxn modelId="{936614B1-6DA0-4737-A9F9-42C58FE283ED}" type="presParOf" srcId="{953ED222-334D-4ED5-AD16-3DCEF2808F30}" destId="{0A99BFF7-A6E7-4915-817E-4731DD171AB5}" srcOrd="1" destOrd="0" presId="urn:microsoft.com/office/officeart/2005/8/layout/vList5"/>
    <dgm:cxn modelId="{4740C6EC-CFEE-41BF-BD8E-DC401A7E9ADE}" type="presParOf" srcId="{28053078-631F-450A-96D3-CA5DE0CF8FA6}" destId="{08B97B59-9D61-4B55-B418-B6B6AF757720}" srcOrd="1" destOrd="0" presId="urn:microsoft.com/office/officeart/2005/8/layout/vList5"/>
    <dgm:cxn modelId="{E88E54E9-F03E-4AE3-9DA1-D0F68A859822}" type="presParOf" srcId="{28053078-631F-450A-96D3-CA5DE0CF8FA6}" destId="{C37C80B3-7837-439C-A761-D83CF812D6B9}" srcOrd="2" destOrd="0" presId="urn:microsoft.com/office/officeart/2005/8/layout/vList5"/>
    <dgm:cxn modelId="{AD7801E5-3C0F-4706-8479-80729F445984}" type="presParOf" srcId="{C37C80B3-7837-439C-A761-D83CF812D6B9}" destId="{6EA49A77-2632-4975-9A8A-60942D75448F}" srcOrd="0" destOrd="0" presId="urn:microsoft.com/office/officeart/2005/8/layout/vList5"/>
    <dgm:cxn modelId="{7F77C916-5CFD-45B0-97A9-F37B2447D629}" type="presParOf" srcId="{C37C80B3-7837-439C-A761-D83CF812D6B9}" destId="{4041F289-2FE8-4163-AB46-6540D6EF99F4}"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DEAC0C-43B0-4B7D-8D17-668111940F4B}">
      <dsp:nvSpPr>
        <dsp:cNvPr id="0" name=""/>
        <dsp:cNvSpPr/>
      </dsp:nvSpPr>
      <dsp:spPr>
        <a:xfrm>
          <a:off x="0" y="5193"/>
          <a:ext cx="7213600" cy="6805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D94554-87F9-46F3-85F3-E282F3A1666E}">
      <dsp:nvSpPr>
        <dsp:cNvPr id="0" name=""/>
        <dsp:cNvSpPr/>
      </dsp:nvSpPr>
      <dsp:spPr>
        <a:xfrm>
          <a:off x="205856" y="158309"/>
          <a:ext cx="374283" cy="3742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CA3C3E8-998C-4F4F-8F77-872F743BAE89}">
      <dsp:nvSpPr>
        <dsp:cNvPr id="0" name=""/>
        <dsp:cNvSpPr/>
      </dsp:nvSpPr>
      <dsp:spPr>
        <a:xfrm>
          <a:off x="785995" y="5193"/>
          <a:ext cx="6426835"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844550">
            <a:lnSpc>
              <a:spcPct val="90000"/>
            </a:lnSpc>
            <a:spcBef>
              <a:spcPct val="0"/>
            </a:spcBef>
            <a:spcAft>
              <a:spcPct val="35000"/>
            </a:spcAft>
            <a:buNone/>
          </a:pPr>
          <a:r>
            <a:rPr lang="en-US" sz="1900" kern="1200"/>
            <a:t>Distress at separation → may not feel secure yet</a:t>
          </a:r>
        </a:p>
      </dsp:txBody>
      <dsp:txXfrm>
        <a:off x="785995" y="5193"/>
        <a:ext cx="6426835" cy="680515"/>
      </dsp:txXfrm>
    </dsp:sp>
    <dsp:sp modelId="{9E03600F-CFBE-4208-B68E-DD427F0FA9A6}">
      <dsp:nvSpPr>
        <dsp:cNvPr id="0" name=""/>
        <dsp:cNvSpPr/>
      </dsp:nvSpPr>
      <dsp:spPr>
        <a:xfrm>
          <a:off x="0" y="855838"/>
          <a:ext cx="7213600" cy="6805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5EA92F-DA0F-469B-9B13-74E8C2BE798F}">
      <dsp:nvSpPr>
        <dsp:cNvPr id="0" name=""/>
        <dsp:cNvSpPr/>
      </dsp:nvSpPr>
      <dsp:spPr>
        <a:xfrm>
          <a:off x="205856" y="1008954"/>
          <a:ext cx="374283" cy="3742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A5A90F3-45EF-484B-AE26-921DD8DC195F}">
      <dsp:nvSpPr>
        <dsp:cNvPr id="0" name=""/>
        <dsp:cNvSpPr/>
      </dsp:nvSpPr>
      <dsp:spPr>
        <a:xfrm>
          <a:off x="785995" y="855838"/>
          <a:ext cx="6426835"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844550">
            <a:lnSpc>
              <a:spcPct val="90000"/>
            </a:lnSpc>
            <a:spcBef>
              <a:spcPct val="0"/>
            </a:spcBef>
            <a:spcAft>
              <a:spcPct val="35000"/>
            </a:spcAft>
            <a:buNone/>
          </a:pPr>
          <a:r>
            <a:rPr lang="en-US" sz="1900" kern="1200"/>
            <a:t>Limited verbal skills → difficulty expressing feelings</a:t>
          </a:r>
        </a:p>
      </dsp:txBody>
      <dsp:txXfrm>
        <a:off x="785995" y="855838"/>
        <a:ext cx="6426835" cy="680515"/>
      </dsp:txXfrm>
    </dsp:sp>
    <dsp:sp modelId="{8EF4BCE2-1930-4371-8741-DFF1ABF79F97}">
      <dsp:nvSpPr>
        <dsp:cNvPr id="0" name=""/>
        <dsp:cNvSpPr/>
      </dsp:nvSpPr>
      <dsp:spPr>
        <a:xfrm>
          <a:off x="0" y="1706483"/>
          <a:ext cx="7213600" cy="68051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4E848F-5909-4CE9-8C66-D604E6898F9A}">
      <dsp:nvSpPr>
        <dsp:cNvPr id="0" name=""/>
        <dsp:cNvSpPr/>
      </dsp:nvSpPr>
      <dsp:spPr>
        <a:xfrm>
          <a:off x="205856" y="1859599"/>
          <a:ext cx="374283" cy="3742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00D10C-E37F-4358-980E-8F5CA985FF60}">
      <dsp:nvSpPr>
        <dsp:cNvPr id="0" name=""/>
        <dsp:cNvSpPr/>
      </dsp:nvSpPr>
      <dsp:spPr>
        <a:xfrm>
          <a:off x="785995" y="1706483"/>
          <a:ext cx="6426835"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844550">
            <a:lnSpc>
              <a:spcPct val="90000"/>
            </a:lnSpc>
            <a:spcBef>
              <a:spcPct val="0"/>
            </a:spcBef>
            <a:spcAft>
              <a:spcPct val="35000"/>
            </a:spcAft>
            <a:buNone/>
          </a:pPr>
          <a:r>
            <a:rPr lang="en-US" sz="1900" kern="1200"/>
            <a:t>Hesitant in group play → low social confidence</a:t>
          </a:r>
        </a:p>
      </dsp:txBody>
      <dsp:txXfrm>
        <a:off x="785995" y="1706483"/>
        <a:ext cx="6426835" cy="680515"/>
      </dsp:txXfrm>
    </dsp:sp>
    <dsp:sp modelId="{D8E5108A-93CC-4AB4-95BA-9C2C9AC2A67F}">
      <dsp:nvSpPr>
        <dsp:cNvPr id="0" name=""/>
        <dsp:cNvSpPr/>
      </dsp:nvSpPr>
      <dsp:spPr>
        <a:xfrm>
          <a:off x="0" y="2557127"/>
          <a:ext cx="7213600" cy="68051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118E48-0834-481C-9731-07D462CDDDED}">
      <dsp:nvSpPr>
        <dsp:cNvPr id="0" name=""/>
        <dsp:cNvSpPr/>
      </dsp:nvSpPr>
      <dsp:spPr>
        <a:xfrm>
          <a:off x="205856" y="2710243"/>
          <a:ext cx="374283" cy="3742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054538-80D4-4C74-BCB3-98EC1CB67254}">
      <dsp:nvSpPr>
        <dsp:cNvPr id="0" name=""/>
        <dsp:cNvSpPr/>
      </dsp:nvSpPr>
      <dsp:spPr>
        <a:xfrm>
          <a:off x="785995" y="2557127"/>
          <a:ext cx="3246120"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844550">
            <a:lnSpc>
              <a:spcPct val="90000"/>
            </a:lnSpc>
            <a:spcBef>
              <a:spcPct val="0"/>
            </a:spcBef>
            <a:spcAft>
              <a:spcPct val="35000"/>
            </a:spcAft>
            <a:buNone/>
          </a:pPr>
          <a:r>
            <a:rPr lang="en-US" sz="1900" kern="1200"/>
            <a:t>Behaviours signal need for:</a:t>
          </a:r>
        </a:p>
      </dsp:txBody>
      <dsp:txXfrm>
        <a:off x="785995" y="2557127"/>
        <a:ext cx="3246120" cy="680515"/>
      </dsp:txXfrm>
    </dsp:sp>
    <dsp:sp modelId="{DCB68119-6DE9-41A7-B7D7-6116CCF99A54}">
      <dsp:nvSpPr>
        <dsp:cNvPr id="0" name=""/>
        <dsp:cNvSpPr/>
      </dsp:nvSpPr>
      <dsp:spPr>
        <a:xfrm>
          <a:off x="4032115" y="2557127"/>
          <a:ext cx="3180715"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488950">
            <a:lnSpc>
              <a:spcPct val="90000"/>
            </a:lnSpc>
            <a:spcBef>
              <a:spcPct val="0"/>
            </a:spcBef>
            <a:spcAft>
              <a:spcPct val="35000"/>
            </a:spcAft>
            <a:buNone/>
          </a:pPr>
          <a:r>
            <a:rPr lang="en-US" sz="1100" kern="1200"/>
            <a:t>- Reassurance</a:t>
          </a:r>
        </a:p>
        <a:p>
          <a:pPr marL="0" lvl="0" indent="0" algn="l" defTabSz="488950">
            <a:lnSpc>
              <a:spcPct val="90000"/>
            </a:lnSpc>
            <a:spcBef>
              <a:spcPct val="0"/>
            </a:spcBef>
            <a:spcAft>
              <a:spcPct val="35000"/>
            </a:spcAft>
            <a:buNone/>
          </a:pPr>
          <a:r>
            <a:rPr lang="en-US" sz="1100" kern="1200"/>
            <a:t>- Routine</a:t>
          </a:r>
        </a:p>
        <a:p>
          <a:pPr marL="0" lvl="0" indent="0" algn="l" defTabSz="488950">
            <a:lnSpc>
              <a:spcPct val="90000"/>
            </a:lnSpc>
            <a:spcBef>
              <a:spcPct val="0"/>
            </a:spcBef>
            <a:spcAft>
              <a:spcPct val="35000"/>
            </a:spcAft>
            <a:buNone/>
          </a:pPr>
          <a:r>
            <a:rPr lang="en-US" sz="1100" kern="1200"/>
            <a:t>- Consistent care</a:t>
          </a:r>
        </a:p>
      </dsp:txBody>
      <dsp:txXfrm>
        <a:off x="4032115" y="2557127"/>
        <a:ext cx="3180715" cy="680515"/>
      </dsp:txXfrm>
    </dsp:sp>
    <dsp:sp modelId="{F10CE346-AF52-4889-B9DD-2D8E08099FB4}">
      <dsp:nvSpPr>
        <dsp:cNvPr id="0" name=""/>
        <dsp:cNvSpPr/>
      </dsp:nvSpPr>
      <dsp:spPr>
        <a:xfrm>
          <a:off x="0" y="3407772"/>
          <a:ext cx="7213600" cy="68051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D7D806-DC78-4E99-8BE8-5B3C6449D666}">
      <dsp:nvSpPr>
        <dsp:cNvPr id="0" name=""/>
        <dsp:cNvSpPr/>
      </dsp:nvSpPr>
      <dsp:spPr>
        <a:xfrm>
          <a:off x="205856" y="3560888"/>
          <a:ext cx="374283" cy="3742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5E853E-5077-4190-928F-7A4327D63DE2}">
      <dsp:nvSpPr>
        <dsp:cNvPr id="0" name=""/>
        <dsp:cNvSpPr/>
      </dsp:nvSpPr>
      <dsp:spPr>
        <a:xfrm>
          <a:off x="785995" y="3407772"/>
          <a:ext cx="6426835"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844550">
            <a:lnSpc>
              <a:spcPct val="90000"/>
            </a:lnSpc>
            <a:spcBef>
              <a:spcPct val="0"/>
            </a:spcBef>
            <a:spcAft>
              <a:spcPct val="35000"/>
            </a:spcAft>
            <a:buNone/>
          </a:pPr>
          <a:r>
            <a:rPr lang="en-US" sz="1900" kern="1200"/>
            <a:t>Interpretation through Bowlby → empathy &amp; patience</a:t>
          </a:r>
        </a:p>
      </dsp:txBody>
      <dsp:txXfrm>
        <a:off x="785995" y="3407772"/>
        <a:ext cx="6426835" cy="6805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B2C59-800B-4214-B54E-22D85A51A9D3}">
      <dsp:nvSpPr>
        <dsp:cNvPr id="0" name=""/>
        <dsp:cNvSpPr/>
      </dsp:nvSpPr>
      <dsp:spPr>
        <a:xfrm>
          <a:off x="2085388" y="1137132"/>
          <a:ext cx="448181" cy="91440"/>
        </a:xfrm>
        <a:custGeom>
          <a:avLst/>
          <a:gdLst/>
          <a:ahLst/>
          <a:cxnLst/>
          <a:rect l="0" t="0" r="0" b="0"/>
          <a:pathLst>
            <a:path>
              <a:moveTo>
                <a:pt x="0" y="45720"/>
              </a:moveTo>
              <a:lnTo>
                <a:pt x="448181"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97510" y="1180458"/>
        <a:ext cx="23939" cy="4787"/>
      </dsp:txXfrm>
    </dsp:sp>
    <dsp:sp modelId="{270112F9-E3BE-4A80-B796-9D5A2F7F7B8D}">
      <dsp:nvSpPr>
        <dsp:cNvPr id="0" name=""/>
        <dsp:cNvSpPr/>
      </dsp:nvSpPr>
      <dsp:spPr>
        <a:xfrm>
          <a:off x="5529" y="558354"/>
          <a:ext cx="2081658" cy="1248995"/>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003" tIns="107070" rIns="102003" bIns="107070" numCol="1" spcCol="1270" anchor="ctr" anchorCtr="0">
          <a:noAutofit/>
        </a:bodyPr>
        <a:lstStyle/>
        <a:p>
          <a:pPr marL="0" lvl="0" indent="0" algn="ctr" defTabSz="666750">
            <a:lnSpc>
              <a:spcPct val="90000"/>
            </a:lnSpc>
            <a:spcBef>
              <a:spcPct val="0"/>
            </a:spcBef>
            <a:spcAft>
              <a:spcPct val="35000"/>
            </a:spcAft>
            <a:buNone/>
          </a:pPr>
          <a:r>
            <a:rPr lang="en-US" sz="1500" kern="1200"/>
            <a:t>Assign a key person daily for trust &amp; comfort</a:t>
          </a:r>
        </a:p>
      </dsp:txBody>
      <dsp:txXfrm>
        <a:off x="5529" y="558354"/>
        <a:ext cx="2081658" cy="1248995"/>
      </dsp:txXfrm>
    </dsp:sp>
    <dsp:sp modelId="{6D93CAB2-AF4F-40B2-8AB4-E8F11E0A1F21}">
      <dsp:nvSpPr>
        <dsp:cNvPr id="0" name=""/>
        <dsp:cNvSpPr/>
      </dsp:nvSpPr>
      <dsp:spPr>
        <a:xfrm>
          <a:off x="4645829" y="1137132"/>
          <a:ext cx="448181" cy="91440"/>
        </a:xfrm>
        <a:custGeom>
          <a:avLst/>
          <a:gdLst/>
          <a:ahLst/>
          <a:cxnLst/>
          <a:rect l="0" t="0" r="0" b="0"/>
          <a:pathLst>
            <a:path>
              <a:moveTo>
                <a:pt x="0" y="45720"/>
              </a:moveTo>
              <a:lnTo>
                <a:pt x="448181"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57950" y="1180458"/>
        <a:ext cx="23939" cy="4787"/>
      </dsp:txXfrm>
    </dsp:sp>
    <dsp:sp modelId="{2E79AA1D-7E35-4BF3-9FBB-78E0A0050755}">
      <dsp:nvSpPr>
        <dsp:cNvPr id="0" name=""/>
        <dsp:cNvSpPr/>
      </dsp:nvSpPr>
      <dsp:spPr>
        <a:xfrm>
          <a:off x="2565970" y="558354"/>
          <a:ext cx="2081658" cy="1248995"/>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003" tIns="107070" rIns="102003" bIns="107070" numCol="1" spcCol="1270" anchor="ctr" anchorCtr="0">
          <a:noAutofit/>
        </a:bodyPr>
        <a:lstStyle/>
        <a:p>
          <a:pPr marL="0" lvl="0" indent="0" algn="ctr" defTabSz="666750">
            <a:lnSpc>
              <a:spcPct val="90000"/>
            </a:lnSpc>
            <a:spcBef>
              <a:spcPct val="0"/>
            </a:spcBef>
            <a:spcAft>
              <a:spcPct val="35000"/>
            </a:spcAft>
            <a:buNone/>
          </a:pPr>
          <a:r>
            <a:rPr lang="en-US" sz="1500" kern="1200"/>
            <a:t>Gradual separation plan → slowly increase time apart</a:t>
          </a:r>
        </a:p>
      </dsp:txBody>
      <dsp:txXfrm>
        <a:off x="2565970" y="558354"/>
        <a:ext cx="2081658" cy="1248995"/>
      </dsp:txXfrm>
    </dsp:sp>
    <dsp:sp modelId="{C2E9BE47-EC91-47D5-8476-1A674C4058F1}">
      <dsp:nvSpPr>
        <dsp:cNvPr id="0" name=""/>
        <dsp:cNvSpPr/>
      </dsp:nvSpPr>
      <dsp:spPr>
        <a:xfrm>
          <a:off x="1046359" y="1805550"/>
          <a:ext cx="5120881" cy="448181"/>
        </a:xfrm>
        <a:custGeom>
          <a:avLst/>
          <a:gdLst/>
          <a:ahLst/>
          <a:cxnLst/>
          <a:rect l="0" t="0" r="0" b="0"/>
          <a:pathLst>
            <a:path>
              <a:moveTo>
                <a:pt x="5120881" y="0"/>
              </a:moveTo>
              <a:lnTo>
                <a:pt x="5120881" y="241190"/>
              </a:lnTo>
              <a:lnTo>
                <a:pt x="0" y="241190"/>
              </a:lnTo>
              <a:lnTo>
                <a:pt x="0" y="448181"/>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78219" y="2027247"/>
        <a:ext cx="257160" cy="4787"/>
      </dsp:txXfrm>
    </dsp:sp>
    <dsp:sp modelId="{90F55521-1732-4721-81FF-8D77ABC74B29}">
      <dsp:nvSpPr>
        <dsp:cNvPr id="0" name=""/>
        <dsp:cNvSpPr/>
      </dsp:nvSpPr>
      <dsp:spPr>
        <a:xfrm>
          <a:off x="5126411" y="558354"/>
          <a:ext cx="2081658" cy="1248995"/>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003" tIns="107070" rIns="102003" bIns="107070" numCol="1" spcCol="1270" anchor="ctr" anchorCtr="0">
          <a:noAutofit/>
        </a:bodyPr>
        <a:lstStyle/>
        <a:p>
          <a:pPr marL="0" lvl="0" indent="0" algn="ctr" defTabSz="666750">
            <a:lnSpc>
              <a:spcPct val="90000"/>
            </a:lnSpc>
            <a:spcBef>
              <a:spcPct val="0"/>
            </a:spcBef>
            <a:spcAft>
              <a:spcPct val="35000"/>
            </a:spcAft>
            <a:buNone/>
          </a:pPr>
          <a:r>
            <a:rPr lang="en-US" sz="1500" kern="1200"/>
            <a:t>Allow comfort items (toy, blanket, family photo)</a:t>
          </a:r>
        </a:p>
      </dsp:txBody>
      <dsp:txXfrm>
        <a:off x="5126411" y="558354"/>
        <a:ext cx="2081658" cy="1248995"/>
      </dsp:txXfrm>
    </dsp:sp>
    <dsp:sp modelId="{14313ACC-12D6-4511-BA0C-CFA3156AB23C}">
      <dsp:nvSpPr>
        <dsp:cNvPr id="0" name=""/>
        <dsp:cNvSpPr/>
      </dsp:nvSpPr>
      <dsp:spPr>
        <a:xfrm>
          <a:off x="2085388" y="2864909"/>
          <a:ext cx="448181" cy="91440"/>
        </a:xfrm>
        <a:custGeom>
          <a:avLst/>
          <a:gdLst/>
          <a:ahLst/>
          <a:cxnLst/>
          <a:rect l="0" t="0" r="0" b="0"/>
          <a:pathLst>
            <a:path>
              <a:moveTo>
                <a:pt x="0" y="45720"/>
              </a:moveTo>
              <a:lnTo>
                <a:pt x="448181"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97510" y="2908235"/>
        <a:ext cx="23939" cy="4787"/>
      </dsp:txXfrm>
    </dsp:sp>
    <dsp:sp modelId="{F9F391EC-D142-4530-A984-F5F7616D4B59}">
      <dsp:nvSpPr>
        <dsp:cNvPr id="0" name=""/>
        <dsp:cNvSpPr/>
      </dsp:nvSpPr>
      <dsp:spPr>
        <a:xfrm>
          <a:off x="5529" y="2286131"/>
          <a:ext cx="2081658" cy="1248995"/>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003" tIns="107070" rIns="102003" bIns="107070" numCol="1" spcCol="1270" anchor="ctr" anchorCtr="0">
          <a:noAutofit/>
        </a:bodyPr>
        <a:lstStyle/>
        <a:p>
          <a:pPr marL="0" lvl="0" indent="0" algn="ctr" defTabSz="666750">
            <a:lnSpc>
              <a:spcPct val="90000"/>
            </a:lnSpc>
            <a:spcBef>
              <a:spcPct val="0"/>
            </a:spcBef>
            <a:spcAft>
              <a:spcPct val="35000"/>
            </a:spcAft>
            <a:buNone/>
          </a:pPr>
          <a:r>
            <a:rPr lang="en-US" sz="1500" kern="1200"/>
            <a:t>Support communication → simple words, gestures, picture cards</a:t>
          </a:r>
        </a:p>
      </dsp:txBody>
      <dsp:txXfrm>
        <a:off x="5529" y="2286131"/>
        <a:ext cx="2081658" cy="1248995"/>
      </dsp:txXfrm>
    </dsp:sp>
    <dsp:sp modelId="{15ECC0FC-9725-4148-ACFD-52F9BE78A095}">
      <dsp:nvSpPr>
        <dsp:cNvPr id="0" name=""/>
        <dsp:cNvSpPr/>
      </dsp:nvSpPr>
      <dsp:spPr>
        <a:xfrm>
          <a:off x="4645829" y="2864909"/>
          <a:ext cx="448181" cy="91440"/>
        </a:xfrm>
        <a:custGeom>
          <a:avLst/>
          <a:gdLst/>
          <a:ahLst/>
          <a:cxnLst/>
          <a:rect l="0" t="0" r="0" b="0"/>
          <a:pathLst>
            <a:path>
              <a:moveTo>
                <a:pt x="0" y="45720"/>
              </a:moveTo>
              <a:lnTo>
                <a:pt x="448181"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57950" y="2908235"/>
        <a:ext cx="23939" cy="4787"/>
      </dsp:txXfrm>
    </dsp:sp>
    <dsp:sp modelId="{A24B68F8-8F6F-47D0-A26E-9DB2F72103A4}">
      <dsp:nvSpPr>
        <dsp:cNvPr id="0" name=""/>
        <dsp:cNvSpPr/>
      </dsp:nvSpPr>
      <dsp:spPr>
        <a:xfrm>
          <a:off x="2565970" y="2286131"/>
          <a:ext cx="2081658" cy="1248995"/>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003" tIns="107070" rIns="102003" bIns="107070" numCol="1" spcCol="1270" anchor="ctr" anchorCtr="0">
          <a:noAutofit/>
        </a:bodyPr>
        <a:lstStyle/>
        <a:p>
          <a:pPr marL="0" lvl="0" indent="0" algn="ctr" defTabSz="666750">
            <a:lnSpc>
              <a:spcPct val="90000"/>
            </a:lnSpc>
            <a:spcBef>
              <a:spcPct val="0"/>
            </a:spcBef>
            <a:spcAft>
              <a:spcPct val="35000"/>
            </a:spcAft>
            <a:buNone/>
          </a:pPr>
          <a:r>
            <a:rPr lang="en-US" sz="1500" kern="1200"/>
            <a:t>Encourage small group play first → build social confidence</a:t>
          </a:r>
        </a:p>
      </dsp:txBody>
      <dsp:txXfrm>
        <a:off x="2565970" y="2286131"/>
        <a:ext cx="2081658" cy="1248995"/>
      </dsp:txXfrm>
    </dsp:sp>
    <dsp:sp modelId="{47D8F213-6FD7-4902-BF7A-DDEEC5E4C640}">
      <dsp:nvSpPr>
        <dsp:cNvPr id="0" name=""/>
        <dsp:cNvSpPr/>
      </dsp:nvSpPr>
      <dsp:spPr>
        <a:xfrm>
          <a:off x="5126411" y="2286131"/>
          <a:ext cx="2081658" cy="1248995"/>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003" tIns="107070" rIns="102003" bIns="107070" numCol="1" spcCol="1270" anchor="ctr" anchorCtr="0">
          <a:noAutofit/>
        </a:bodyPr>
        <a:lstStyle/>
        <a:p>
          <a:pPr marL="0" lvl="0" indent="0" algn="ctr" defTabSz="666750">
            <a:lnSpc>
              <a:spcPct val="90000"/>
            </a:lnSpc>
            <a:spcBef>
              <a:spcPct val="0"/>
            </a:spcBef>
            <a:spcAft>
              <a:spcPct val="35000"/>
            </a:spcAft>
            <a:buNone/>
          </a:pPr>
          <a:r>
            <a:rPr lang="en-US" sz="1500" kern="1200"/>
            <a:t>Reflects Bowlby: consistent, loving relationships → emotional safety</a:t>
          </a:r>
        </a:p>
      </dsp:txBody>
      <dsp:txXfrm>
        <a:off x="5126411" y="2286131"/>
        <a:ext cx="2081658" cy="12489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99BFF7-A6E7-4915-817E-4731DD171AB5}">
      <dsp:nvSpPr>
        <dsp:cNvPr id="0" name=""/>
        <dsp:cNvSpPr/>
      </dsp:nvSpPr>
      <dsp:spPr>
        <a:xfrm rot="5400000">
          <a:off x="4106539" y="-1309916"/>
          <a:ext cx="1597417" cy="4616704"/>
        </a:xfrm>
        <a:prstGeom prst="round2SameRect">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kern="1200"/>
            <a:t>- Highlights importance of early emotional bonds</a:t>
          </a:r>
          <a:endParaRPr lang="en-US" sz="1800" kern="1200"/>
        </a:p>
        <a:p>
          <a:pPr marL="171450" lvl="1" indent="-171450" algn="l" defTabSz="800100">
            <a:lnSpc>
              <a:spcPct val="90000"/>
            </a:lnSpc>
            <a:spcBef>
              <a:spcPct val="0"/>
            </a:spcBef>
            <a:spcAft>
              <a:spcPct val="15000"/>
            </a:spcAft>
            <a:buChar char="•"/>
          </a:pPr>
          <a:r>
            <a:rPr lang="en-GB" sz="1800" kern="1200"/>
            <a:t>- Inspired key person approach in nurseries</a:t>
          </a:r>
          <a:endParaRPr lang="en-US" sz="1800" kern="1200"/>
        </a:p>
      </dsp:txBody>
      <dsp:txXfrm rot="-5400000">
        <a:off x="2596896" y="277706"/>
        <a:ext cx="4538725" cy="1441459"/>
      </dsp:txXfrm>
    </dsp:sp>
    <dsp:sp modelId="{BB1582EC-4642-4130-9DAB-4AFCD1702241}">
      <dsp:nvSpPr>
        <dsp:cNvPr id="0" name=""/>
        <dsp:cNvSpPr/>
      </dsp:nvSpPr>
      <dsp:spPr>
        <a:xfrm>
          <a:off x="0" y="49"/>
          <a:ext cx="2596896" cy="1996771"/>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a:t>Strengths:</a:t>
          </a:r>
          <a:endParaRPr lang="en-US" sz="3000" kern="1200"/>
        </a:p>
      </dsp:txBody>
      <dsp:txXfrm>
        <a:off x="97474" y="97523"/>
        <a:ext cx="2401948" cy="1801823"/>
      </dsp:txXfrm>
    </dsp:sp>
    <dsp:sp modelId="{4041F289-2FE8-4163-AB46-6540D6EF99F4}">
      <dsp:nvSpPr>
        <dsp:cNvPr id="0" name=""/>
        <dsp:cNvSpPr/>
      </dsp:nvSpPr>
      <dsp:spPr>
        <a:xfrm rot="5400000">
          <a:off x="4106539" y="786694"/>
          <a:ext cx="1597417" cy="4616704"/>
        </a:xfrm>
        <a:prstGeom prst="round2SameRect">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kern="1200"/>
            <a:t>- Focus on mother–child bond only</a:t>
          </a:r>
          <a:endParaRPr lang="en-US" sz="1800" kern="1200"/>
        </a:p>
        <a:p>
          <a:pPr marL="171450" lvl="1" indent="-171450" algn="l" defTabSz="800100">
            <a:lnSpc>
              <a:spcPct val="90000"/>
            </a:lnSpc>
            <a:spcBef>
              <a:spcPct val="0"/>
            </a:spcBef>
            <a:spcAft>
              <a:spcPct val="15000"/>
            </a:spcAft>
            <a:buChar char="•"/>
          </a:pPr>
          <a:r>
            <a:rPr lang="en-GB" sz="1800" kern="1200"/>
            <a:t>- Not all children affected by separation</a:t>
          </a:r>
          <a:endParaRPr lang="en-US" sz="1800" kern="1200"/>
        </a:p>
        <a:p>
          <a:pPr marL="171450" lvl="1" indent="-171450" algn="l" defTabSz="800100">
            <a:lnSpc>
              <a:spcPct val="90000"/>
            </a:lnSpc>
            <a:spcBef>
              <a:spcPct val="0"/>
            </a:spcBef>
            <a:spcAft>
              <a:spcPct val="15000"/>
            </a:spcAft>
            <a:buChar char="•"/>
          </a:pPr>
          <a:r>
            <a:rPr lang="en-GB" sz="1800" kern="1200"/>
            <a:t>- Attachment is more complex → Ainsworth: secure, avoidant, ambivalent</a:t>
          </a:r>
          <a:endParaRPr lang="en-US" sz="1800" kern="1200"/>
        </a:p>
      </dsp:txBody>
      <dsp:txXfrm rot="-5400000">
        <a:off x="2596896" y="2374317"/>
        <a:ext cx="4538725" cy="1441459"/>
      </dsp:txXfrm>
    </dsp:sp>
    <dsp:sp modelId="{6EA49A77-2632-4975-9A8A-60942D75448F}">
      <dsp:nvSpPr>
        <dsp:cNvPr id="0" name=""/>
        <dsp:cNvSpPr/>
      </dsp:nvSpPr>
      <dsp:spPr>
        <a:xfrm>
          <a:off x="0" y="2096660"/>
          <a:ext cx="2596896" cy="1996771"/>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a:t>Limitations:</a:t>
          </a:r>
          <a:endParaRPr lang="en-US" sz="3000" kern="1200"/>
        </a:p>
      </dsp:txBody>
      <dsp:txXfrm>
        <a:off x="97474" y="2194134"/>
        <a:ext cx="2401948" cy="180182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9B5380-E636-4DAF-AA39-7D6A02F2EC61}" type="datetimeFigureOut">
              <a:rPr lang="en-GB" smtClean="0"/>
              <a:t>06/10/2025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4A329A-8E03-4DE7-9158-6615FDDB28ED}" type="slidenum">
              <a:rPr lang="en-GB" smtClean="0"/>
              <a:t>‹#›</a:t>
            </a:fld>
            <a:endParaRPr lang="en-GB"/>
          </a:p>
        </p:txBody>
      </p:sp>
    </p:spTree>
    <p:extLst>
      <p:ext uri="{BB962C8B-B14F-4D97-AF65-F5344CB8AC3E}">
        <p14:creationId xmlns:p14="http://schemas.microsoft.com/office/powerpoint/2010/main" val="1435815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Hello everyone, my name is Mauricette </a:t>
            </a:r>
            <a:r>
              <a:rPr lang="en-GB" sz="1200" kern="1200" dirty="0" err="1">
                <a:solidFill>
                  <a:schemeClr val="tx1"/>
                </a:solidFill>
                <a:effectLst/>
                <a:latin typeface="+mn-lt"/>
                <a:ea typeface="+mn-ea"/>
                <a:cs typeface="+mn-cs"/>
              </a:rPr>
              <a:t>Mhayerenge</a:t>
            </a:r>
            <a:r>
              <a:rPr lang="en-GB" sz="1200" kern="1200" dirty="0">
                <a:solidFill>
                  <a:schemeClr val="tx1"/>
                </a:solidFill>
                <a:effectLst/>
                <a:latin typeface="+mn-lt"/>
                <a:ea typeface="+mn-ea"/>
                <a:cs typeface="+mn-cs"/>
              </a:rPr>
              <a:t>, and today I’ll be talking about Amira’s case and how Bowlby’s attachment theory helps us understand her development.</a:t>
            </a:r>
          </a:p>
          <a:p>
            <a:r>
              <a:rPr lang="en-GB" sz="1200" kern="1200" dirty="0">
                <a:solidFill>
                  <a:schemeClr val="tx1"/>
                </a:solidFill>
                <a:effectLst/>
                <a:latin typeface="+mn-lt"/>
                <a:ea typeface="+mn-ea"/>
                <a:cs typeface="+mn-cs"/>
              </a:rPr>
              <a:t>Amira is a three-year-old girl who has just started nursery. She becomes very anxious when her carers leave, speaks very little, and finds it hard to join in with other children. These behaviours can tell us a lot about how she’s coping emotionally and socially in her new environment.</a:t>
            </a:r>
          </a:p>
          <a:p>
            <a:r>
              <a:rPr lang="en-GB" sz="1200" kern="1200" dirty="0">
                <a:solidFill>
                  <a:schemeClr val="tx1"/>
                </a:solidFill>
                <a:effectLst/>
                <a:latin typeface="+mn-lt"/>
                <a:ea typeface="+mn-ea"/>
                <a:cs typeface="+mn-cs"/>
              </a:rPr>
              <a:t>In this presentation, I’ll explain Bowlby’s theory, apply it to Amira’s situation, and discuss how both biological and environmental influences shape her behaviour. I’ll also share some practical strategies that could help her settle more confidently in the nursery. In general, I will explain how early relationships shade a child’s confidence and sense of security.</a:t>
            </a:r>
          </a:p>
          <a:p>
            <a:endParaRPr lang="en-GB" dirty="0"/>
          </a:p>
        </p:txBody>
      </p:sp>
      <p:sp>
        <p:nvSpPr>
          <p:cNvPr id="4" name="Slide Number Placeholder 3"/>
          <p:cNvSpPr>
            <a:spLocks noGrp="1"/>
          </p:cNvSpPr>
          <p:nvPr>
            <p:ph type="sldNum" sz="quarter" idx="5"/>
          </p:nvPr>
        </p:nvSpPr>
        <p:spPr/>
        <p:txBody>
          <a:bodyPr/>
          <a:lstStyle/>
          <a:p>
            <a:fld id="{EB4A329A-8E03-4DE7-9158-6615FDDB28ED}" type="slidenum">
              <a:rPr lang="en-GB" smtClean="0"/>
              <a:t>1</a:t>
            </a:fld>
            <a:endParaRPr lang="en-GB"/>
          </a:p>
        </p:txBody>
      </p:sp>
    </p:spTree>
    <p:extLst>
      <p:ext uri="{BB962C8B-B14F-4D97-AF65-F5344CB8AC3E}">
        <p14:creationId xmlns:p14="http://schemas.microsoft.com/office/powerpoint/2010/main" val="30814008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John Bowlby believed that forming early attachments is a natural part of human development. He explained that babies are born with an instinct to stay close to their caregivers because it helps keep them safe and protected from danger (Bell, 2009, Ali, Letourneau &amp; </a:t>
            </a:r>
            <a:r>
              <a:rPr lang="en-GB" sz="1200" kern="1200" dirty="0" err="1">
                <a:solidFill>
                  <a:schemeClr val="tx1"/>
                </a:solidFill>
                <a:effectLst/>
                <a:latin typeface="+mn-lt"/>
                <a:ea typeface="+mn-ea"/>
                <a:cs typeface="+mn-cs"/>
              </a:rPr>
              <a:t>Benzies</a:t>
            </a:r>
            <a:r>
              <a:rPr lang="en-GB" sz="1200" kern="1200" dirty="0">
                <a:solidFill>
                  <a:schemeClr val="tx1"/>
                </a:solidFill>
                <a:effectLst/>
                <a:latin typeface="+mn-lt"/>
                <a:ea typeface="+mn-ea"/>
                <a:cs typeface="+mn-cs"/>
              </a:rPr>
              <a:t>, 2021).</a:t>
            </a:r>
          </a:p>
          <a:p>
            <a:r>
              <a:rPr lang="en-GB" sz="1200" kern="1200" dirty="0">
                <a:solidFill>
                  <a:schemeClr val="tx1"/>
                </a:solidFill>
                <a:effectLst/>
                <a:latin typeface="+mn-lt"/>
                <a:ea typeface="+mn-ea"/>
                <a:cs typeface="+mn-cs"/>
              </a:rPr>
              <a:t>Feeling loved and secure helps a child grow confident, make friends, and try new things. If care isn’t consistent, they may feel worried or clingy.</a:t>
            </a:r>
          </a:p>
          <a:p>
            <a:r>
              <a:rPr lang="en-GB" sz="1200" kern="1200" dirty="0">
                <a:solidFill>
                  <a:schemeClr val="tx1"/>
                </a:solidFill>
                <a:effectLst/>
                <a:latin typeface="+mn-lt"/>
                <a:ea typeface="+mn-ea"/>
                <a:cs typeface="+mn-cs"/>
              </a:rPr>
              <a:t>Bowlby argued that these early experiences create an “internal working model” , a mental framework for how children view themselves and others. If early care is warm and reliable, the child learns that people can be trusted. But if it’s unreliable, the child may grow up expecting rejection or uncertainty. This idea is very influential in early years settings today (Cassidy, Jones &amp; Shaver, 2013).</a:t>
            </a:r>
          </a:p>
          <a:p>
            <a:endParaRPr lang="en-GB" dirty="0"/>
          </a:p>
        </p:txBody>
      </p:sp>
      <p:sp>
        <p:nvSpPr>
          <p:cNvPr id="4" name="Slide Number Placeholder 3"/>
          <p:cNvSpPr>
            <a:spLocks noGrp="1"/>
          </p:cNvSpPr>
          <p:nvPr>
            <p:ph type="sldNum" sz="quarter" idx="5"/>
          </p:nvPr>
        </p:nvSpPr>
        <p:spPr/>
        <p:txBody>
          <a:bodyPr/>
          <a:lstStyle/>
          <a:p>
            <a:fld id="{EB4A329A-8E03-4DE7-9158-6615FDDB28ED}" type="slidenum">
              <a:rPr lang="en-GB" smtClean="0"/>
              <a:t>2</a:t>
            </a:fld>
            <a:endParaRPr lang="en-GB"/>
          </a:p>
        </p:txBody>
      </p:sp>
    </p:spTree>
    <p:extLst>
      <p:ext uri="{BB962C8B-B14F-4D97-AF65-F5344CB8AC3E}">
        <p14:creationId xmlns:p14="http://schemas.microsoft.com/office/powerpoint/2010/main" val="1450287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Bowlby’s theory helps us understand Amira’s behaviour in a meaningful way. Her distress when her carers leave suggests that she might not yet feel secure in the nursery or with her new carers. She may not fully trust yet that they’ll return, which causes her anxiety.</a:t>
            </a:r>
          </a:p>
          <a:p>
            <a:r>
              <a:rPr lang="en-GB" sz="1200" kern="1200" dirty="0">
                <a:solidFill>
                  <a:schemeClr val="tx1"/>
                </a:solidFill>
                <a:effectLst/>
                <a:latin typeface="+mn-lt"/>
                <a:ea typeface="+mn-ea"/>
                <a:cs typeface="+mn-cs"/>
              </a:rPr>
              <a:t>Because her verbal skills are still developing, she struggles to express her feelings or ask for help. This can make her more withdrawn or frustrated. Her hesitation to join group play might mean that she hasn’t yet developed the confidence to interact with unfamiliar children.</a:t>
            </a:r>
          </a:p>
          <a:p>
            <a:r>
              <a:rPr lang="en-GB" sz="1200" kern="1200" dirty="0">
                <a:solidFill>
                  <a:schemeClr val="tx1"/>
                </a:solidFill>
                <a:effectLst/>
                <a:latin typeface="+mn-lt"/>
                <a:ea typeface="+mn-ea"/>
                <a:cs typeface="+mn-cs"/>
              </a:rPr>
              <a:t>Rather than calling these behaviours ‘shyness’ or ‘disobedience,’ practitioners can see them as signs that she needs reassurance and steady care. Bowlby’s theory helps us respond with understanding and patience (Bosmans et al., 2022).</a:t>
            </a:r>
          </a:p>
          <a:p>
            <a:endParaRPr lang="en-GB" dirty="0"/>
          </a:p>
        </p:txBody>
      </p:sp>
      <p:sp>
        <p:nvSpPr>
          <p:cNvPr id="4" name="Slide Number Placeholder 3"/>
          <p:cNvSpPr>
            <a:spLocks noGrp="1"/>
          </p:cNvSpPr>
          <p:nvPr>
            <p:ph type="sldNum" sz="quarter" idx="5"/>
          </p:nvPr>
        </p:nvSpPr>
        <p:spPr/>
        <p:txBody>
          <a:bodyPr/>
          <a:lstStyle/>
          <a:p>
            <a:fld id="{EB4A329A-8E03-4DE7-9158-6615FDDB28ED}" type="slidenum">
              <a:rPr lang="en-GB" smtClean="0"/>
              <a:t>3</a:t>
            </a:fld>
            <a:endParaRPr lang="en-GB"/>
          </a:p>
        </p:txBody>
      </p:sp>
    </p:spTree>
    <p:extLst>
      <p:ext uri="{BB962C8B-B14F-4D97-AF65-F5344CB8AC3E}">
        <p14:creationId xmlns:p14="http://schemas.microsoft.com/office/powerpoint/2010/main" val="249200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several practical ways to support Amira’s emotional and social development in the nursery.</a:t>
            </a:r>
          </a:p>
          <a:p>
            <a:r>
              <a:rPr lang="en-GB" sz="1200" kern="1200" dirty="0">
                <a:solidFill>
                  <a:schemeClr val="tx1"/>
                </a:solidFill>
                <a:effectLst/>
                <a:latin typeface="+mn-lt"/>
                <a:ea typeface="+mn-ea"/>
                <a:cs typeface="+mn-cs"/>
              </a:rPr>
              <a:t>First, assigning her a key person she sees every day helps create a familiar and trusting bond. This person can greet her at drop-off, provide comfort, and act as her secure base while she explores the classroom.</a:t>
            </a:r>
          </a:p>
          <a:p>
            <a:r>
              <a:rPr lang="en-GB" sz="1200" kern="1200" dirty="0">
                <a:solidFill>
                  <a:schemeClr val="tx1"/>
                </a:solidFill>
                <a:effectLst/>
                <a:latin typeface="+mn-lt"/>
                <a:ea typeface="+mn-ea"/>
                <a:cs typeface="+mn-cs"/>
              </a:rPr>
              <a:t>Second, a gradual separation plan can reduce her anxiety. Her carers might stay for short periods at the start, then slowly leave her for longer as she becomes more comfortable.</a:t>
            </a:r>
          </a:p>
          <a:p>
            <a:r>
              <a:rPr lang="en-GB" sz="1200" kern="1200" dirty="0">
                <a:solidFill>
                  <a:schemeClr val="tx1"/>
                </a:solidFill>
                <a:effectLst/>
                <a:latin typeface="+mn-lt"/>
                <a:ea typeface="+mn-ea"/>
                <a:cs typeface="+mn-cs"/>
              </a:rPr>
              <a:t>Third, allowing Amira to bring a comfort item like a soft toy, blanket, or even a photo of her family can help her feel safe in the new environment.</a:t>
            </a:r>
          </a:p>
          <a:p>
            <a:r>
              <a:rPr lang="en-GB" sz="1200" kern="1200" dirty="0">
                <a:solidFill>
                  <a:schemeClr val="tx1"/>
                </a:solidFill>
                <a:effectLst/>
                <a:latin typeface="+mn-lt"/>
                <a:ea typeface="+mn-ea"/>
                <a:cs typeface="+mn-cs"/>
              </a:rPr>
              <a:t>Supporting her communication is also important. Practitioners can use simple words, gestures, and picture cards to help her express her needs or feelings.</a:t>
            </a:r>
          </a:p>
          <a:p>
            <a:r>
              <a:rPr lang="en-GB" sz="1200" kern="1200" dirty="0">
                <a:solidFill>
                  <a:schemeClr val="tx1"/>
                </a:solidFill>
                <a:effectLst/>
                <a:latin typeface="+mn-lt"/>
                <a:ea typeface="+mn-ea"/>
                <a:cs typeface="+mn-cs"/>
              </a:rPr>
              <a:t>Finally, encouraging her to join small group play at first, before moving on to larger groups, can gently build her social confidence. Over time, these steps will help her feel more secure, independent, and ready to learn.</a:t>
            </a:r>
          </a:p>
          <a:p>
            <a:r>
              <a:rPr lang="en-GB" sz="1200" kern="1200" dirty="0">
                <a:solidFill>
                  <a:schemeClr val="tx1"/>
                </a:solidFill>
                <a:effectLst/>
                <a:latin typeface="+mn-lt"/>
                <a:ea typeface="+mn-ea"/>
                <a:cs typeface="+mn-cs"/>
              </a:rPr>
              <a:t>All of these strategies reflect Bowlby’s view that consistent, loving relationships help children feel emotionally safe and ready to explore the world (Taylor, 2025).</a:t>
            </a:r>
          </a:p>
          <a:p>
            <a:endParaRPr lang="en-GB" dirty="0"/>
          </a:p>
        </p:txBody>
      </p:sp>
      <p:sp>
        <p:nvSpPr>
          <p:cNvPr id="4" name="Slide Number Placeholder 3"/>
          <p:cNvSpPr>
            <a:spLocks noGrp="1"/>
          </p:cNvSpPr>
          <p:nvPr>
            <p:ph type="sldNum" sz="quarter" idx="5"/>
          </p:nvPr>
        </p:nvSpPr>
        <p:spPr/>
        <p:txBody>
          <a:bodyPr/>
          <a:lstStyle/>
          <a:p>
            <a:fld id="{EB4A329A-8E03-4DE7-9158-6615FDDB28ED}" type="slidenum">
              <a:rPr lang="en-GB" smtClean="0"/>
              <a:t>4</a:t>
            </a:fld>
            <a:endParaRPr lang="en-GB"/>
          </a:p>
        </p:txBody>
      </p:sp>
    </p:spTree>
    <p:extLst>
      <p:ext uri="{BB962C8B-B14F-4D97-AF65-F5344CB8AC3E}">
        <p14:creationId xmlns:p14="http://schemas.microsoft.com/office/powerpoint/2010/main" val="3120342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Amira’s behaviour can be shaped by both biological and environmental factors — often referred to as nature and nurture.</a:t>
            </a:r>
          </a:p>
          <a:p>
            <a:r>
              <a:rPr lang="en-GB" sz="1200" kern="1200" dirty="0">
                <a:solidFill>
                  <a:schemeClr val="tx1"/>
                </a:solidFill>
                <a:effectLst/>
                <a:latin typeface="+mn-lt"/>
                <a:ea typeface="+mn-ea"/>
                <a:cs typeface="+mn-cs"/>
              </a:rPr>
              <a:t>From a biological perspective, her natural temperament might make her more cautious or sensitive. Some children are simply born more wary of new situations. If she has a slight language delay or slower developmental pace, that can also affect how she interacts with others and how confident she feels.</a:t>
            </a:r>
          </a:p>
          <a:p>
            <a:r>
              <a:rPr lang="en-GB" sz="1200" kern="1200" dirty="0">
                <a:solidFill>
                  <a:schemeClr val="tx1"/>
                </a:solidFill>
                <a:effectLst/>
                <a:latin typeface="+mn-lt"/>
                <a:ea typeface="+mn-ea"/>
                <a:cs typeface="+mn-cs"/>
              </a:rPr>
              <a:t>From an environmental perspective, factors such as changes at home, cultural expectations, or limited early social experiences may have influenced her attachment patterns. For instance, if she was mostly cared for by family members before nursery, adapting to a larger group setting can be overwhelming.</a:t>
            </a:r>
          </a:p>
          <a:p>
            <a:r>
              <a:rPr lang="en-GB" sz="1200" kern="1200" dirty="0">
                <a:solidFill>
                  <a:schemeClr val="tx1"/>
                </a:solidFill>
                <a:effectLst/>
                <a:latin typeface="+mn-lt"/>
                <a:ea typeface="+mn-ea"/>
                <a:cs typeface="+mn-cs"/>
              </a:rPr>
              <a:t>By recognising both nature and nurture, practitioners can form a more complete understanding of Amira’s needs instead of focusing on one cause (Levitt, 2013).</a:t>
            </a:r>
          </a:p>
          <a:p>
            <a:endParaRPr lang="en-GB" dirty="0"/>
          </a:p>
        </p:txBody>
      </p:sp>
      <p:sp>
        <p:nvSpPr>
          <p:cNvPr id="4" name="Slide Number Placeholder 3"/>
          <p:cNvSpPr>
            <a:spLocks noGrp="1"/>
          </p:cNvSpPr>
          <p:nvPr>
            <p:ph type="sldNum" sz="quarter" idx="5"/>
          </p:nvPr>
        </p:nvSpPr>
        <p:spPr/>
        <p:txBody>
          <a:bodyPr/>
          <a:lstStyle/>
          <a:p>
            <a:fld id="{EB4A329A-8E03-4DE7-9158-6615FDDB28ED}" type="slidenum">
              <a:rPr lang="en-GB" smtClean="0"/>
              <a:t>5</a:t>
            </a:fld>
            <a:endParaRPr lang="en-GB"/>
          </a:p>
        </p:txBody>
      </p:sp>
    </p:spTree>
    <p:extLst>
      <p:ext uri="{BB962C8B-B14F-4D97-AF65-F5344CB8AC3E}">
        <p14:creationId xmlns:p14="http://schemas.microsoft.com/office/powerpoint/2010/main" val="2365764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Bowlby’s theory is still one of the most influential ideas in child development. It provides a strong foundation for understanding why early emotional bonds are crucial for well-being. It also inspired the key person approach used in nurseries, ensuring every child forms a close relationship with one trusted adult.</a:t>
            </a:r>
          </a:p>
          <a:p>
            <a:r>
              <a:rPr lang="en-GB" sz="1200" kern="1200" dirty="0">
                <a:solidFill>
                  <a:schemeClr val="tx1"/>
                </a:solidFill>
                <a:effectLst/>
                <a:latin typeface="+mn-lt"/>
                <a:ea typeface="+mn-ea"/>
                <a:cs typeface="+mn-cs"/>
              </a:rPr>
              <a:t>However, it’s important to remember that the theory has its limitations. Bowlby focused heavily on the mother–child bond, which doesn’t always fit modern family structures. Children today may form attachments with fathers, grandparents, or multiple caregivers (Cook &amp; </a:t>
            </a:r>
            <a:r>
              <a:rPr lang="en-GB" sz="1200" kern="1200" dirty="0" err="1">
                <a:solidFill>
                  <a:schemeClr val="tx1"/>
                </a:solidFill>
                <a:effectLst/>
                <a:latin typeface="+mn-lt"/>
                <a:ea typeface="+mn-ea"/>
                <a:cs typeface="+mn-cs"/>
              </a:rPr>
              <a:t>Roggman</a:t>
            </a:r>
            <a:r>
              <a:rPr lang="en-GB" sz="1200" kern="1200" dirty="0">
                <a:solidFill>
                  <a:schemeClr val="tx1"/>
                </a:solidFill>
                <a:effectLst/>
                <a:latin typeface="+mn-lt"/>
                <a:ea typeface="+mn-ea"/>
                <a:cs typeface="+mn-cs"/>
              </a:rPr>
              <a:t>, 2010).</a:t>
            </a:r>
          </a:p>
          <a:p>
            <a:r>
              <a:rPr lang="en-GB" sz="1200" kern="1200" dirty="0">
                <a:solidFill>
                  <a:schemeClr val="tx1"/>
                </a:solidFill>
                <a:effectLst/>
                <a:latin typeface="+mn-lt"/>
                <a:ea typeface="+mn-ea"/>
                <a:cs typeface="+mn-cs"/>
              </a:rPr>
              <a:t>Also, not all children who experience separation develop problems, some adapt very well thanks to resilience or supportive environments. Later, researchers like Ainsworth expanded on Bowlby’s theory, identifying different attachment types and showing that attachment is more complicated than just one model (Khadka, 2025).</a:t>
            </a:r>
          </a:p>
          <a:p>
            <a:endParaRPr lang="en-GB" dirty="0"/>
          </a:p>
        </p:txBody>
      </p:sp>
      <p:sp>
        <p:nvSpPr>
          <p:cNvPr id="4" name="Slide Number Placeholder 3"/>
          <p:cNvSpPr>
            <a:spLocks noGrp="1"/>
          </p:cNvSpPr>
          <p:nvPr>
            <p:ph type="sldNum" sz="quarter" idx="5"/>
          </p:nvPr>
        </p:nvSpPr>
        <p:spPr/>
        <p:txBody>
          <a:bodyPr/>
          <a:lstStyle/>
          <a:p>
            <a:fld id="{EB4A329A-8E03-4DE7-9158-6615FDDB28ED}" type="slidenum">
              <a:rPr lang="en-GB" smtClean="0"/>
              <a:t>6</a:t>
            </a:fld>
            <a:endParaRPr lang="en-GB"/>
          </a:p>
        </p:txBody>
      </p:sp>
    </p:spTree>
    <p:extLst>
      <p:ext uri="{BB962C8B-B14F-4D97-AF65-F5344CB8AC3E}">
        <p14:creationId xmlns:p14="http://schemas.microsoft.com/office/powerpoint/2010/main" val="40431824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sum up, Amira’s anxiety and difficulty joining group play can be better understood through attachment ideas. Children need to feel safe and cared for to grow confidence, learn, and build relationships. By offering steady care, gentle separations, comfort objects, and clear communication, practitioners can help children like Amira feel secure and take part more easily. Even though the theory isn’t perfect, it still helps early years staff understand and respond to children’s emotional needs.</a:t>
            </a:r>
          </a:p>
          <a:p>
            <a:r>
              <a:rPr lang="en-GB" sz="1200" kern="1200" dirty="0">
                <a:solidFill>
                  <a:schemeClr val="tx1"/>
                </a:solidFill>
                <a:effectLst/>
                <a:latin typeface="+mn-lt"/>
                <a:ea typeface="+mn-ea"/>
                <a:cs typeface="+mn-cs"/>
              </a:rPr>
              <a:t>Thank you for listening</a:t>
            </a:r>
          </a:p>
          <a:p>
            <a:endParaRPr lang="en-GB" dirty="0"/>
          </a:p>
        </p:txBody>
      </p:sp>
      <p:sp>
        <p:nvSpPr>
          <p:cNvPr id="4" name="Slide Number Placeholder 3"/>
          <p:cNvSpPr>
            <a:spLocks noGrp="1"/>
          </p:cNvSpPr>
          <p:nvPr>
            <p:ph type="sldNum" sz="quarter" idx="5"/>
          </p:nvPr>
        </p:nvSpPr>
        <p:spPr/>
        <p:txBody>
          <a:bodyPr/>
          <a:lstStyle/>
          <a:p>
            <a:fld id="{EB4A329A-8E03-4DE7-9158-6615FDDB28ED}" type="slidenum">
              <a:rPr lang="en-GB" smtClean="0"/>
              <a:t>7</a:t>
            </a:fld>
            <a:endParaRPr lang="en-GB"/>
          </a:p>
        </p:txBody>
      </p:sp>
    </p:spTree>
    <p:extLst>
      <p:ext uri="{BB962C8B-B14F-4D97-AF65-F5344CB8AC3E}">
        <p14:creationId xmlns:p14="http://schemas.microsoft.com/office/powerpoint/2010/main" val="698835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75596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934372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90977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GB"/>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23462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86994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10/6/2025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86494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29579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69258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50510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43890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656842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302872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145671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849565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41688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87519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10/6/2025</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25571133"/>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webmd.com/parenting/what-is-attachment-parenting?utm_source=chatgpt.com" TargetMode="External"/><Relationship Id="rId3" Type="http://schemas.openxmlformats.org/officeDocument/2006/relationships/hyperlink" Target="https://doi.org/10.1111/j.1756-2589.2009.00025.x" TargetMode="External"/><Relationship Id="rId7" Type="http://schemas.openxmlformats.org/officeDocument/2006/relationships/hyperlink" Target="https://doi.org/10.3126/tutaj.v10i1.74328" TargetMode="External"/><Relationship Id="rId2" Type="http://schemas.openxmlformats.org/officeDocument/2006/relationships/hyperlink" Target="https://doi.org/10.1177/23779608211009000" TargetMode="External"/><Relationship Id="rId1" Type="http://schemas.openxmlformats.org/officeDocument/2006/relationships/slideLayout" Target="../slideLayouts/slideLayout7.xml"/><Relationship Id="rId6" Type="http://schemas.openxmlformats.org/officeDocument/2006/relationships/hyperlink" Target="https://doi.org/10.1080/19424620.2010.531051" TargetMode="External"/><Relationship Id="rId5" Type="http://schemas.openxmlformats.org/officeDocument/2006/relationships/hyperlink" Target="https://doi.org/10.1017/S0954579413000692" TargetMode="External"/><Relationship Id="rId4" Type="http://schemas.openxmlformats.org/officeDocument/2006/relationships/hyperlink" Target="https://doi.org/10.1007/s10567-021-00377-x" TargetMode="External"/><Relationship Id="rId9" Type="http://schemas.openxmlformats.org/officeDocument/2006/relationships/hyperlink" Target="https://doi.org/10.1186/2195-7819-9-1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8000" y="609599"/>
            <a:ext cx="2882531" cy="5545667"/>
          </a:xfrm>
        </p:spPr>
        <p:txBody>
          <a:bodyPr anchor="ctr">
            <a:normAutofit fontScale="90000"/>
          </a:bodyPr>
          <a:lstStyle/>
          <a:p>
            <a:r>
              <a:rPr lang="en-GB" b="1" dirty="0">
                <a:solidFill>
                  <a:schemeClr val="tx1">
                    <a:lumMod val="85000"/>
                    <a:lumOff val="15000"/>
                  </a:schemeClr>
                </a:solidFill>
              </a:rPr>
              <a:t>Mauricette </a:t>
            </a:r>
            <a:r>
              <a:rPr lang="en-GB" b="1" dirty="0" err="1">
                <a:solidFill>
                  <a:schemeClr val="tx1">
                    <a:lumMod val="85000"/>
                    <a:lumOff val="15000"/>
                  </a:schemeClr>
                </a:solidFill>
              </a:rPr>
              <a:t>Mhayerenge</a:t>
            </a:r>
            <a:br>
              <a:rPr lang="en-GB" b="1" dirty="0">
                <a:solidFill>
                  <a:schemeClr val="tx1">
                    <a:lumMod val="85000"/>
                    <a:lumOff val="15000"/>
                  </a:schemeClr>
                </a:solidFill>
              </a:rPr>
            </a:br>
            <a:r>
              <a:rPr lang="en-GB" b="1" dirty="0">
                <a:solidFill>
                  <a:schemeClr val="tx1">
                    <a:lumMod val="85000"/>
                    <a:lumOff val="15000"/>
                  </a:schemeClr>
                </a:solidFill>
              </a:rPr>
              <a:t>Student number:2420920</a:t>
            </a:r>
            <a:br>
              <a:rPr lang="en-GB" dirty="0">
                <a:solidFill>
                  <a:schemeClr val="tx1">
                    <a:lumMod val="85000"/>
                    <a:lumOff val="15000"/>
                  </a:schemeClr>
                </a:solidFill>
              </a:rPr>
            </a:br>
            <a:r>
              <a:rPr lang="en-GB" dirty="0">
                <a:solidFill>
                  <a:schemeClr val="tx1">
                    <a:lumMod val="85000"/>
                    <a:lumOff val="15000"/>
                  </a:schemeClr>
                </a:solidFill>
              </a:rPr>
              <a:t>Module code:LCHS4010</a:t>
            </a:r>
            <a:br>
              <a:rPr lang="en-GB" dirty="0">
                <a:solidFill>
                  <a:schemeClr val="tx1">
                    <a:lumMod val="85000"/>
                    <a:lumOff val="15000"/>
                  </a:schemeClr>
                </a:solidFill>
              </a:rPr>
            </a:br>
            <a:r>
              <a:rPr lang="en-GB" dirty="0">
                <a:solidFill>
                  <a:schemeClr val="tx1">
                    <a:lumMod val="85000"/>
                    <a:lumOff val="15000"/>
                  </a:schemeClr>
                </a:solidFill>
              </a:rPr>
              <a:t>Module Lead: Neale Haddon</a:t>
            </a:r>
          </a:p>
        </p:txBody>
      </p:sp>
      <p:sp>
        <p:nvSpPr>
          <p:cNvPr id="3" name="Content Placeholder 2"/>
          <p:cNvSpPr>
            <a:spLocks noGrp="1"/>
          </p:cNvSpPr>
          <p:nvPr>
            <p:ph idx="1"/>
          </p:nvPr>
        </p:nvSpPr>
        <p:spPr>
          <a:xfrm>
            <a:off x="4587063" y="609600"/>
            <a:ext cx="4133472" cy="5545667"/>
          </a:xfrm>
        </p:spPr>
        <p:txBody>
          <a:bodyPr anchor="ctr">
            <a:normAutofit/>
          </a:bodyPr>
          <a:lstStyle/>
          <a:p>
            <a:r>
              <a:rPr lang="en-GB">
                <a:solidFill>
                  <a:srgbClr val="FFFFFF"/>
                </a:solidFill>
              </a:rPr>
              <a:t>Introduction</a:t>
            </a:r>
          </a:p>
          <a:p>
            <a:r>
              <a:rPr lang="en-GB">
                <a:solidFill>
                  <a:srgbClr val="FFFFFF"/>
                </a:solidFill>
              </a:rPr>
              <a:t>Topic: Amira’s case &amp; Bowlby’s attachment theory</a:t>
            </a:r>
          </a:p>
          <a:p>
            <a:r>
              <a:rPr lang="en-GB">
                <a:solidFill>
                  <a:srgbClr val="FFFFFF"/>
                </a:solidFill>
              </a:rPr>
              <a:t>Amira: 3 years old, new to nursery</a:t>
            </a:r>
          </a:p>
          <a:p>
            <a:pPr lvl="1"/>
            <a:r>
              <a:rPr lang="en-GB">
                <a:solidFill>
                  <a:srgbClr val="FFFFFF"/>
                </a:solidFill>
              </a:rPr>
              <a:t>  - Anxious when carers leave</a:t>
            </a:r>
          </a:p>
          <a:p>
            <a:pPr lvl="1"/>
            <a:r>
              <a:rPr lang="en-GB">
                <a:solidFill>
                  <a:srgbClr val="FFFFFF"/>
                </a:solidFill>
              </a:rPr>
              <a:t>  - Speaks very little</a:t>
            </a:r>
          </a:p>
          <a:p>
            <a:pPr lvl="1"/>
            <a:r>
              <a:rPr lang="en-GB">
                <a:solidFill>
                  <a:srgbClr val="FFFFFF"/>
                </a:solidFill>
              </a:rPr>
              <a:t>  - Struggles to join other children</a:t>
            </a:r>
          </a:p>
          <a:p>
            <a:r>
              <a:rPr lang="en-GB">
                <a:solidFill>
                  <a:srgbClr val="FFFFFF"/>
                </a:solidFill>
              </a:rPr>
              <a:t>Presentation goals:</a:t>
            </a:r>
          </a:p>
          <a:p>
            <a:pPr lvl="1"/>
            <a:r>
              <a:rPr lang="en-GB">
                <a:solidFill>
                  <a:srgbClr val="FFFFFF"/>
                </a:solidFill>
              </a:rPr>
              <a:t>  - Explain Bowlby’s theory</a:t>
            </a:r>
          </a:p>
          <a:p>
            <a:pPr lvl="1"/>
            <a:r>
              <a:rPr lang="en-GB">
                <a:solidFill>
                  <a:srgbClr val="FFFFFF"/>
                </a:solidFill>
              </a:rPr>
              <a:t>  - Apply it to Amira</a:t>
            </a:r>
          </a:p>
          <a:p>
            <a:pPr lvl="1"/>
            <a:r>
              <a:rPr lang="en-GB">
                <a:solidFill>
                  <a:srgbClr val="FFFFFF"/>
                </a:solidFill>
              </a:rPr>
              <a:t>  - Discuss biological &amp; environmental influences</a:t>
            </a:r>
          </a:p>
          <a:p>
            <a:pPr lvl="1"/>
            <a:r>
              <a:rPr lang="en-GB">
                <a:solidFill>
                  <a:srgbClr val="FFFFFF"/>
                </a:solidFill>
              </a:rPr>
              <a:t>  - Share practical strategies</a:t>
            </a:r>
          </a:p>
          <a:p>
            <a:pPr lvl="1"/>
            <a:r>
              <a:rPr lang="en-GB">
                <a:solidFill>
                  <a:srgbClr val="FFFFFF"/>
                </a:solidFill>
              </a:rPr>
              <a:t>  - Highlight importance of early relationships</a:t>
            </a:r>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152550" y="609600"/>
            <a:ext cx="2802951" cy="1320800"/>
          </a:xfrm>
        </p:spPr>
        <p:txBody>
          <a:bodyPr>
            <a:normAutofit/>
          </a:bodyPr>
          <a:lstStyle/>
          <a:p>
            <a:pPr>
              <a:lnSpc>
                <a:spcPct val="90000"/>
              </a:lnSpc>
            </a:pPr>
            <a:r>
              <a:rPr lang="en-GB" sz="2300"/>
              <a:t>Understanding Bowlby’s Attachment Theory</a:t>
            </a:r>
          </a:p>
        </p:txBody>
      </p:sp>
      <p:sp>
        <p:nvSpPr>
          <p:cNvPr id="3" name="Content Placeholder 2"/>
          <p:cNvSpPr>
            <a:spLocks noGrp="1"/>
          </p:cNvSpPr>
          <p:nvPr>
            <p:ph idx="1"/>
          </p:nvPr>
        </p:nvSpPr>
        <p:spPr>
          <a:xfrm>
            <a:off x="3907172" y="2160589"/>
            <a:ext cx="3048329" cy="3880773"/>
          </a:xfrm>
        </p:spPr>
        <p:txBody>
          <a:bodyPr>
            <a:normAutofit/>
          </a:bodyPr>
          <a:lstStyle/>
          <a:p>
            <a:pPr>
              <a:lnSpc>
                <a:spcPct val="90000"/>
              </a:lnSpc>
            </a:pPr>
            <a:r>
              <a:rPr lang="en-GB" sz="1300"/>
              <a:t>Early attachment is natural and crucial for development</a:t>
            </a:r>
          </a:p>
          <a:p>
            <a:pPr>
              <a:lnSpc>
                <a:spcPct val="90000"/>
              </a:lnSpc>
            </a:pPr>
            <a:r>
              <a:rPr lang="en-GB" sz="1300"/>
              <a:t>Babies instinctively stay close to caregivers for safety</a:t>
            </a:r>
          </a:p>
          <a:p>
            <a:pPr>
              <a:lnSpc>
                <a:spcPct val="90000"/>
              </a:lnSpc>
            </a:pPr>
            <a:r>
              <a:rPr lang="en-GB" sz="1300"/>
              <a:t>Secure care → confidence to explore, build relationships, learn</a:t>
            </a:r>
          </a:p>
          <a:p>
            <a:pPr>
              <a:lnSpc>
                <a:spcPct val="90000"/>
              </a:lnSpc>
            </a:pPr>
            <a:r>
              <a:rPr lang="en-GB" sz="1300"/>
              <a:t>Inconsistent care → anxiety, clinginess, withdrawal</a:t>
            </a:r>
          </a:p>
          <a:p>
            <a:pPr>
              <a:lnSpc>
                <a:spcPct val="90000"/>
              </a:lnSpc>
            </a:pPr>
            <a:r>
              <a:rPr lang="en-GB" sz="1300"/>
              <a:t>“Internal working model”:</a:t>
            </a:r>
          </a:p>
          <a:p>
            <a:pPr lvl="1">
              <a:lnSpc>
                <a:spcPct val="90000"/>
              </a:lnSpc>
            </a:pPr>
            <a:r>
              <a:rPr lang="en-GB" sz="1300"/>
              <a:t>  - Positive early care → trust in others</a:t>
            </a:r>
          </a:p>
          <a:p>
            <a:pPr lvl="1">
              <a:lnSpc>
                <a:spcPct val="90000"/>
              </a:lnSpc>
            </a:pPr>
            <a:r>
              <a:rPr lang="en-GB" sz="1300"/>
              <a:t>  - Unreliable care → expectation of rejection</a:t>
            </a:r>
          </a:p>
          <a:p>
            <a:pPr>
              <a:lnSpc>
                <a:spcPct val="90000"/>
              </a:lnSpc>
            </a:pPr>
            <a:r>
              <a:rPr lang="en-GB" sz="1300"/>
              <a:t>Influences early years practice today</a:t>
            </a:r>
          </a:p>
        </p:txBody>
      </p:sp>
      <p:pic>
        <p:nvPicPr>
          <p:cNvPr id="28" name="Picture 27">
            <a:extLst>
              <a:ext uri="{FF2B5EF4-FFF2-40B4-BE49-F238E27FC236}">
                <a16:creationId xmlns:a16="http://schemas.microsoft.com/office/drawing/2014/main" id="{F0207A24-C341-A4FE-EEF3-0B69AB4B67EC}"/>
              </a:ext>
            </a:extLst>
          </p:cNvPr>
          <p:cNvPicPr>
            <a:picLocks noChangeAspect="1"/>
          </p:cNvPicPr>
          <p:nvPr/>
        </p:nvPicPr>
        <p:blipFill>
          <a:blip r:embed="rId3"/>
          <a:srcRect l="36042" r="30771"/>
          <a:stretch>
            <a:fillRect/>
          </a:stretch>
        </p:blipFill>
        <p:spPr>
          <a:xfrm>
            <a:off x="20" y="-1"/>
            <a:ext cx="404620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9" name="Isosceles Triangle 2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609600"/>
            <a:ext cx="7648121" cy="1099457"/>
          </a:xfrm>
        </p:spPr>
        <p:txBody>
          <a:bodyPr>
            <a:normAutofit/>
          </a:bodyPr>
          <a:lstStyle/>
          <a:p>
            <a:r>
              <a:rPr lang="en-GB"/>
              <a:t>Applying the Theory to Amira</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435F1CC-1DA0-CF6A-7615-FE182D222D2F}"/>
              </a:ext>
            </a:extLst>
          </p:cNvPr>
          <p:cNvGraphicFramePr>
            <a:graphicFrameLocks noGrp="1"/>
          </p:cNvGraphicFramePr>
          <p:nvPr>
            <p:ph idx="1"/>
            <p:extLst>
              <p:ext uri="{D42A27DB-BD31-4B8C-83A1-F6EECF244321}">
                <p14:modId xmlns:p14="http://schemas.microsoft.com/office/powerpoint/2010/main" val="1326972217"/>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609600"/>
            <a:ext cx="7648121" cy="1099457"/>
          </a:xfrm>
        </p:spPr>
        <p:txBody>
          <a:bodyPr>
            <a:normAutofit/>
          </a:bodyPr>
          <a:lstStyle/>
          <a:p>
            <a:pPr>
              <a:lnSpc>
                <a:spcPct val="90000"/>
              </a:lnSpc>
            </a:pPr>
            <a:r>
              <a:t>Practical Strategies to Support Amira</a:t>
            </a:r>
            <a:endParaRPr lang="en-GB"/>
          </a:p>
        </p:txBody>
      </p:sp>
      <p:sp>
        <p:nvSpPr>
          <p:cNvPr id="14" name="Isosceles Triangle 13">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7" name="Content Placeholder 2">
            <a:extLst>
              <a:ext uri="{FF2B5EF4-FFF2-40B4-BE49-F238E27FC236}">
                <a16:creationId xmlns:a16="http://schemas.microsoft.com/office/drawing/2014/main" id="{E0ADC0D9-1E23-80EC-3944-E7AA7B2DB887}"/>
              </a:ext>
            </a:extLst>
          </p:cNvPr>
          <p:cNvGraphicFramePr>
            <a:graphicFrameLocks noGrp="1"/>
          </p:cNvGraphicFramePr>
          <p:nvPr>
            <p:ph idx="1"/>
            <p:extLst>
              <p:ext uri="{D42A27DB-BD31-4B8C-83A1-F6EECF244321}">
                <p14:modId xmlns:p14="http://schemas.microsoft.com/office/powerpoint/2010/main" val="3074048234"/>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152550" y="609600"/>
            <a:ext cx="2802951" cy="1320800"/>
          </a:xfrm>
        </p:spPr>
        <p:txBody>
          <a:bodyPr>
            <a:normAutofit/>
          </a:bodyPr>
          <a:lstStyle/>
          <a:p>
            <a:pPr>
              <a:lnSpc>
                <a:spcPct val="90000"/>
              </a:lnSpc>
            </a:pPr>
            <a:r>
              <a:rPr lang="en-GB" sz="2800"/>
              <a:t>Biological and Environmental Influences</a:t>
            </a:r>
          </a:p>
        </p:txBody>
      </p:sp>
      <p:sp>
        <p:nvSpPr>
          <p:cNvPr id="3" name="Content Placeholder 2"/>
          <p:cNvSpPr>
            <a:spLocks noGrp="1"/>
          </p:cNvSpPr>
          <p:nvPr>
            <p:ph idx="1"/>
          </p:nvPr>
        </p:nvSpPr>
        <p:spPr>
          <a:xfrm>
            <a:off x="3907172" y="2160589"/>
            <a:ext cx="3048329" cy="3880773"/>
          </a:xfrm>
        </p:spPr>
        <p:txBody>
          <a:bodyPr>
            <a:normAutofit lnSpcReduction="10000"/>
          </a:bodyPr>
          <a:lstStyle/>
          <a:p>
            <a:pPr>
              <a:lnSpc>
                <a:spcPct val="90000"/>
              </a:lnSpc>
            </a:pPr>
            <a:r>
              <a:rPr lang="en-GB" sz="1700"/>
              <a:t>Biological factors:</a:t>
            </a:r>
          </a:p>
          <a:p>
            <a:pPr lvl="1">
              <a:lnSpc>
                <a:spcPct val="90000"/>
              </a:lnSpc>
            </a:pPr>
            <a:r>
              <a:rPr lang="en-GB" sz="1700"/>
              <a:t>  - Temperament (cautious, sensitive)</a:t>
            </a:r>
          </a:p>
          <a:p>
            <a:pPr lvl="1">
              <a:lnSpc>
                <a:spcPct val="90000"/>
              </a:lnSpc>
            </a:pPr>
            <a:r>
              <a:rPr lang="en-GB" sz="1700"/>
              <a:t>  - Language development or slower pace</a:t>
            </a:r>
          </a:p>
          <a:p>
            <a:pPr>
              <a:lnSpc>
                <a:spcPct val="90000"/>
              </a:lnSpc>
            </a:pPr>
            <a:r>
              <a:rPr lang="en-GB" sz="1700"/>
              <a:t>Environmental factors:</a:t>
            </a:r>
          </a:p>
          <a:p>
            <a:pPr lvl="1">
              <a:lnSpc>
                <a:spcPct val="90000"/>
              </a:lnSpc>
            </a:pPr>
            <a:r>
              <a:rPr lang="en-GB" sz="1700"/>
              <a:t>  - Home changes, cultural expectations</a:t>
            </a:r>
          </a:p>
          <a:p>
            <a:pPr lvl="1">
              <a:lnSpc>
                <a:spcPct val="90000"/>
              </a:lnSpc>
            </a:pPr>
            <a:r>
              <a:rPr lang="en-GB" sz="1700"/>
              <a:t>  - Limited early social experiences</a:t>
            </a:r>
          </a:p>
          <a:p>
            <a:pPr>
              <a:lnSpc>
                <a:spcPct val="90000"/>
              </a:lnSpc>
            </a:pPr>
            <a:r>
              <a:rPr lang="en-GB" sz="1700"/>
              <a:t>Nature + nurture → full understanding of behaviour</a:t>
            </a:r>
          </a:p>
        </p:txBody>
      </p:sp>
      <p:pic>
        <p:nvPicPr>
          <p:cNvPr id="15" name="Picture 14">
            <a:extLst>
              <a:ext uri="{FF2B5EF4-FFF2-40B4-BE49-F238E27FC236}">
                <a16:creationId xmlns:a16="http://schemas.microsoft.com/office/drawing/2014/main" id="{1C7F6441-AD1D-C22F-0C8D-5161C7047E3A}"/>
              </a:ext>
            </a:extLst>
          </p:cNvPr>
          <p:cNvPicPr>
            <a:picLocks noChangeAspect="1"/>
          </p:cNvPicPr>
          <p:nvPr/>
        </p:nvPicPr>
        <p:blipFill>
          <a:blip r:embed="rId3"/>
          <a:srcRect l="27649" r="33116"/>
          <a:stretch>
            <a:fillRect/>
          </a:stretch>
        </p:blipFill>
        <p:spPr>
          <a:xfrm>
            <a:off x="20" y="-1"/>
            <a:ext cx="404620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6" name="Isosceles Triangle 15">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609600"/>
            <a:ext cx="7648121" cy="1099457"/>
          </a:xfrm>
        </p:spPr>
        <p:txBody>
          <a:bodyPr>
            <a:normAutofit/>
          </a:bodyPr>
          <a:lstStyle/>
          <a:p>
            <a:pPr>
              <a:lnSpc>
                <a:spcPct val="90000"/>
              </a:lnSpc>
            </a:pPr>
            <a:r>
              <a:rPr lang="en-GB"/>
              <a:t>Strengths and Limitations of Bowlby’s Theory</a:t>
            </a:r>
          </a:p>
        </p:txBody>
      </p:sp>
      <p:sp>
        <p:nvSpPr>
          <p:cNvPr id="22" name="Isosceles Triangle 21">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6" name="Content Placeholder 2">
            <a:extLst>
              <a:ext uri="{FF2B5EF4-FFF2-40B4-BE49-F238E27FC236}">
                <a16:creationId xmlns:a16="http://schemas.microsoft.com/office/drawing/2014/main" id="{686D79D2-09A4-1819-7541-F1266C591D9D}"/>
              </a:ext>
            </a:extLst>
          </p:cNvPr>
          <p:cNvGraphicFramePr>
            <a:graphicFrameLocks noGrp="1"/>
          </p:cNvGraphicFramePr>
          <p:nvPr>
            <p:ph idx="1"/>
            <p:extLst>
              <p:ext uri="{D42A27DB-BD31-4B8C-83A1-F6EECF244321}">
                <p14:modId xmlns:p14="http://schemas.microsoft.com/office/powerpoint/2010/main" val="1104986543"/>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00126" y="609600"/>
            <a:ext cx="6447501" cy="1320800"/>
          </a:xfrm>
        </p:spPr>
        <p:txBody>
          <a:bodyPr>
            <a:normAutofit/>
          </a:bodyPr>
          <a:lstStyle/>
          <a:p>
            <a:r>
              <a:rPr lang="en-GB"/>
              <a:t>Conclusion</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336549"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3900" y="3818467"/>
            <a:ext cx="3337719"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00950" y="0"/>
            <a:ext cx="12954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5" name="Content Placeholder 2"/>
          <p:cNvSpPr>
            <a:spLocks noGrp="1"/>
          </p:cNvSpPr>
          <p:nvPr>
            <p:ph idx="1"/>
          </p:nvPr>
        </p:nvSpPr>
        <p:spPr>
          <a:xfrm>
            <a:off x="1000126" y="2160590"/>
            <a:ext cx="6353174" cy="3429260"/>
          </a:xfrm>
        </p:spPr>
        <p:txBody>
          <a:bodyPr>
            <a:normAutofit/>
          </a:bodyPr>
          <a:lstStyle/>
          <a:p>
            <a:r>
              <a:t>Bowlby explains Amira’s anxiety &amp; social challenges</a:t>
            </a:r>
          </a:p>
          <a:p>
            <a:r>
              <a:t>Emotional security → foundation for learning, confidence, relationships</a:t>
            </a:r>
          </a:p>
          <a:p>
            <a:r>
              <a:t>Supportive strategies: consistent caregivers, gradual separation, comfort items, communication support</a:t>
            </a:r>
          </a:p>
          <a:p>
            <a:r>
              <a:t>Bowlby’s theory continues to guide early years practice</a:t>
            </a:r>
          </a:p>
          <a:p>
            <a:r>
              <a:t>Children must feel safe, loved, and understood to thrive</a:t>
            </a:r>
          </a:p>
          <a:p>
            <a:r>
              <a:t>Thank you for listening</a:t>
            </a:r>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9230" y="0"/>
            <a:ext cx="1324770"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0" name="Group 79">
            <a:extLst>
              <a:ext uri="{FF2B5EF4-FFF2-40B4-BE49-F238E27FC236}">
                <a16:creationId xmlns:a16="http://schemas.microsoft.com/office/drawing/2014/main" id="{2A83B46E-4B9D-41E7-AEA4-D49D0E7D87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49" name="Straight Connector 48">
              <a:extLst>
                <a:ext uri="{FF2B5EF4-FFF2-40B4-BE49-F238E27FC236}">
                  <a16:creationId xmlns:a16="http://schemas.microsoft.com/office/drawing/2014/main" id="{396A8005-E9F4-4EB9-8920-B40570B4A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90635935-0E19-45AE-833C-28B82B087F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81" name="Rectangle 23">
              <a:extLst>
                <a:ext uri="{FF2B5EF4-FFF2-40B4-BE49-F238E27FC236}">
                  <a16:creationId xmlns:a16="http://schemas.microsoft.com/office/drawing/2014/main" id="{3F51BFFB-86E2-4C0F-A3E6-9EB854CA4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Rectangle 25">
              <a:extLst>
                <a:ext uri="{FF2B5EF4-FFF2-40B4-BE49-F238E27FC236}">
                  <a16:creationId xmlns:a16="http://schemas.microsoft.com/office/drawing/2014/main" id="{BC377650-A34B-4F5C-9CF6-357C1AE1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Isosceles Triangle 82">
              <a:extLst>
                <a:ext uri="{FF2B5EF4-FFF2-40B4-BE49-F238E27FC236}">
                  <a16:creationId xmlns:a16="http://schemas.microsoft.com/office/drawing/2014/main" id="{8EDFD6E0-0A92-4B6A-8B1C-6DD83E629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4" name="Rectangle 27">
              <a:extLst>
                <a:ext uri="{FF2B5EF4-FFF2-40B4-BE49-F238E27FC236}">
                  <a16:creationId xmlns:a16="http://schemas.microsoft.com/office/drawing/2014/main" id="{A1D08E0A-48F2-475F-933A-7D65C5B04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5" name="Rectangle 28">
              <a:extLst>
                <a:ext uri="{FF2B5EF4-FFF2-40B4-BE49-F238E27FC236}">
                  <a16:creationId xmlns:a16="http://schemas.microsoft.com/office/drawing/2014/main" id="{43F7D684-BFDD-4685-8195-32F1ABE31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6" name="Rectangle 29">
              <a:extLst>
                <a:ext uri="{FF2B5EF4-FFF2-40B4-BE49-F238E27FC236}">
                  <a16:creationId xmlns:a16="http://schemas.microsoft.com/office/drawing/2014/main" id="{4A0E8712-3D59-4F13-9FD3-F8889E3C5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Isosceles Triangle 86">
              <a:extLst>
                <a:ext uri="{FF2B5EF4-FFF2-40B4-BE49-F238E27FC236}">
                  <a16:creationId xmlns:a16="http://schemas.microsoft.com/office/drawing/2014/main" id="{D99F7967-C64D-482A-A1B6-896D7EC22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8" name="Isosceles Triangle 87">
              <a:extLst>
                <a:ext uri="{FF2B5EF4-FFF2-40B4-BE49-F238E27FC236}">
                  <a16:creationId xmlns:a16="http://schemas.microsoft.com/office/drawing/2014/main" id="{7CE53433-52BD-4F44-80A5-B57F4B53A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cxnSp>
        <p:nvCxnSpPr>
          <p:cNvPr id="89" name="Straight Connector 88">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44A1BAF-1174-112B-D3BA-6B00B6150787}"/>
              </a:ext>
            </a:extLst>
          </p:cNvPr>
          <p:cNvSpPr txBox="1"/>
          <p:nvPr/>
        </p:nvSpPr>
        <p:spPr>
          <a:xfrm>
            <a:off x="3490721" y="1008993"/>
            <a:ext cx="4680945" cy="5738647"/>
          </a:xfrm>
          <a:prstGeom prst="rect">
            <a:avLst/>
          </a:prstGeom>
        </p:spPr>
        <p:txBody>
          <a:bodyPr vert="horz" lIns="91440" tIns="45720" rIns="91440" bIns="45720" rtlCol="0" anchor="ctr">
            <a:noAutofit/>
          </a:bodyPr>
          <a:lstStyle/>
          <a:p>
            <a:pPr>
              <a:lnSpc>
                <a:spcPct val="90000"/>
              </a:lnSpc>
              <a:spcBef>
                <a:spcPts val="1000"/>
              </a:spcBef>
              <a:buClr>
                <a:schemeClr val="accent1"/>
              </a:buClr>
              <a:buSzPct val="80000"/>
              <a:buFont typeface="Wingdings 3" charset="2"/>
              <a:buChar char=""/>
            </a:pPr>
            <a:r>
              <a:rPr lang="en-US" sz="1100" b="1" dirty="0">
                <a:solidFill>
                  <a:schemeClr val="tx1">
                    <a:lumMod val="75000"/>
                    <a:lumOff val="25000"/>
                  </a:schemeClr>
                </a:solidFill>
                <a:effectLst/>
                <a:latin typeface="Arial" panose="020B0604020202020204" pitchFamily="34" charset="0"/>
                <a:cs typeface="Arial" panose="020B0604020202020204" pitchFamily="34" charset="0"/>
              </a:rPr>
              <a:t>References:</a:t>
            </a:r>
            <a:endParaRPr lang="en-US" sz="1100" dirty="0">
              <a:solidFill>
                <a:schemeClr val="tx1">
                  <a:lumMod val="75000"/>
                  <a:lumOff val="25000"/>
                </a:schemeClr>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Ali, E., Letourneau, N. &amp; </a:t>
            </a:r>
            <a:r>
              <a:rPr lang="en-US" sz="1100" dirty="0" err="1">
                <a:solidFill>
                  <a:schemeClr val="tx1">
                    <a:lumMod val="75000"/>
                    <a:lumOff val="25000"/>
                  </a:schemeClr>
                </a:solidFill>
                <a:effectLst/>
                <a:latin typeface="Arial" panose="020B0604020202020204" pitchFamily="34" charset="0"/>
                <a:cs typeface="Arial" panose="020B0604020202020204" pitchFamily="34" charset="0"/>
              </a:rPr>
              <a:t>Benzies</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K. (2021) ‘Parent–child attachment: A principle-based concept analysis’, </a:t>
            </a:r>
            <a:r>
              <a:rPr lang="en-US" sz="1100" i="1" dirty="0">
                <a:solidFill>
                  <a:schemeClr val="tx1">
                    <a:lumMod val="75000"/>
                    <a:lumOff val="25000"/>
                  </a:schemeClr>
                </a:solidFill>
                <a:effectLst/>
                <a:latin typeface="Arial" panose="020B0604020202020204" pitchFamily="34" charset="0"/>
                <a:cs typeface="Arial" panose="020B0604020202020204" pitchFamily="34" charset="0"/>
              </a:rPr>
              <a:t>SAGE Open Nursing</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7, p. 23779608211009000. Available at: </a:t>
            </a:r>
            <a:r>
              <a:rPr lang="en-US" sz="1100" u="sng" dirty="0">
                <a:solidFill>
                  <a:schemeClr val="tx1">
                    <a:lumMod val="75000"/>
                    <a:lumOff val="25000"/>
                  </a:schemeClr>
                </a:solidFill>
                <a:effectLst/>
                <a:latin typeface="Arial" panose="020B0604020202020204" pitchFamily="34" charset="0"/>
                <a:cs typeface="Arial" panose="020B0604020202020204" pitchFamily="34" charset="0"/>
                <a:hlinkClick r:id="rId2"/>
              </a:rPr>
              <a:t>https://doi.org/10.1177/23779608211009000</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(Accessed: 4 October 2025).</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 </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Bell, D</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 C. (2009) ‘Attachment without fear’, </a:t>
            </a:r>
            <a:r>
              <a:rPr lang="en-US" sz="1100" i="1" dirty="0">
                <a:solidFill>
                  <a:schemeClr val="tx1">
                    <a:lumMod val="75000"/>
                    <a:lumOff val="25000"/>
                  </a:schemeClr>
                </a:solidFill>
                <a:effectLst/>
                <a:latin typeface="Arial" panose="020B0604020202020204" pitchFamily="34" charset="0"/>
                <a:cs typeface="Arial" panose="020B0604020202020204" pitchFamily="34" charset="0"/>
              </a:rPr>
              <a:t>Journal of Family Theory &amp; Review</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1(4), pp. 177–197. Available at: </a:t>
            </a:r>
            <a:r>
              <a:rPr lang="en-US" sz="1100" u="sng" dirty="0">
                <a:solidFill>
                  <a:schemeClr val="tx1">
                    <a:lumMod val="75000"/>
                    <a:lumOff val="25000"/>
                  </a:schemeClr>
                </a:solidFill>
                <a:effectLst/>
                <a:latin typeface="Arial" panose="020B0604020202020204" pitchFamily="34" charset="0"/>
                <a:cs typeface="Arial" panose="020B0604020202020204" pitchFamily="34" charset="0"/>
                <a:hlinkClick r:id="rId3"/>
              </a:rPr>
              <a:t>https://doi.org/10.1111/j.1756-2589.2009.00025.x</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(Accessed: 4 October 2025).</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 </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Bosmans, G., Van </a:t>
            </a:r>
            <a:r>
              <a:rPr lang="en-US" sz="1100" dirty="0" err="1">
                <a:solidFill>
                  <a:schemeClr val="tx1">
                    <a:lumMod val="75000"/>
                    <a:lumOff val="25000"/>
                  </a:schemeClr>
                </a:solidFill>
                <a:effectLst/>
                <a:latin typeface="Arial" panose="020B0604020202020204" pitchFamily="34" charset="0"/>
                <a:cs typeface="Arial" panose="020B0604020202020204" pitchFamily="34" charset="0"/>
              </a:rPr>
              <a:t>Vlierberghe</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L., </a:t>
            </a:r>
            <a:r>
              <a:rPr lang="en-US" sz="1100" dirty="0" err="1">
                <a:solidFill>
                  <a:schemeClr val="tx1">
                    <a:lumMod val="75000"/>
                    <a:lumOff val="25000"/>
                  </a:schemeClr>
                </a:solidFill>
                <a:effectLst/>
                <a:latin typeface="Arial" panose="020B0604020202020204" pitchFamily="34" charset="0"/>
                <a:cs typeface="Arial" panose="020B0604020202020204" pitchFamily="34" charset="0"/>
              </a:rPr>
              <a:t>Bakermans</a:t>
            </a:r>
            <a:r>
              <a:rPr lang="en-US" sz="1100" dirty="0">
                <a:solidFill>
                  <a:schemeClr val="tx1">
                    <a:lumMod val="75000"/>
                    <a:lumOff val="25000"/>
                  </a:schemeClr>
                </a:solidFill>
                <a:effectLst/>
                <a:latin typeface="Arial" panose="020B0604020202020204" pitchFamily="34" charset="0"/>
                <a:cs typeface="Arial" panose="020B0604020202020204" pitchFamily="34" charset="0"/>
              </a:rPr>
              <a:t>-Kranenburg, M. J., Kobak, R., Hermans, D. &amp; van </a:t>
            </a:r>
            <a:r>
              <a:rPr lang="en-US" sz="1100" dirty="0" err="1">
                <a:solidFill>
                  <a:schemeClr val="tx1">
                    <a:lumMod val="75000"/>
                    <a:lumOff val="25000"/>
                  </a:schemeClr>
                </a:solidFill>
                <a:effectLst/>
                <a:latin typeface="Arial" panose="020B0604020202020204" pitchFamily="34" charset="0"/>
                <a:cs typeface="Arial" panose="020B0604020202020204" pitchFamily="34" charset="0"/>
              </a:rPr>
              <a:t>IJzendoorn</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M. H. (2022) ‘A learning theory approach to attachment theory: Exploring clinical applications’, </a:t>
            </a:r>
            <a:r>
              <a:rPr lang="en-US" sz="1100" i="1" dirty="0">
                <a:solidFill>
                  <a:schemeClr val="tx1">
                    <a:lumMod val="75000"/>
                    <a:lumOff val="25000"/>
                  </a:schemeClr>
                </a:solidFill>
                <a:effectLst/>
                <a:latin typeface="Arial" panose="020B0604020202020204" pitchFamily="34" charset="0"/>
                <a:cs typeface="Arial" panose="020B0604020202020204" pitchFamily="34" charset="0"/>
              </a:rPr>
              <a:t>Clinical Child and Family Psychology Review</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25(3), pp. 591–612. Available at: </a:t>
            </a:r>
            <a:r>
              <a:rPr lang="en-US" sz="1100" u="sng" dirty="0">
                <a:solidFill>
                  <a:schemeClr val="tx1">
                    <a:lumMod val="75000"/>
                    <a:lumOff val="25000"/>
                  </a:schemeClr>
                </a:solidFill>
                <a:effectLst/>
                <a:latin typeface="Arial" panose="020B0604020202020204" pitchFamily="34" charset="0"/>
                <a:cs typeface="Arial" panose="020B0604020202020204" pitchFamily="34" charset="0"/>
                <a:hlinkClick r:id="rId4"/>
              </a:rPr>
              <a:t>https://doi.org/10.1007/s10567-021-00377-x</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(Accessed: 4 October 2025).</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 </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Cassidy, J., Jones, J. D. &amp; Shaver, P. R. (2013) ‘Contributions of attachment theory and research: A framework for future research, translation, and policy’, </a:t>
            </a:r>
            <a:r>
              <a:rPr lang="en-US" sz="1100" i="1" dirty="0">
                <a:solidFill>
                  <a:schemeClr val="tx1">
                    <a:lumMod val="75000"/>
                    <a:lumOff val="25000"/>
                  </a:schemeClr>
                </a:solidFill>
                <a:effectLst/>
                <a:latin typeface="Arial" panose="020B0604020202020204" pitchFamily="34" charset="0"/>
                <a:cs typeface="Arial" panose="020B0604020202020204" pitchFamily="34" charset="0"/>
              </a:rPr>
              <a:t>Development and Psychopathology</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25(4 Pt 2), pp. 1415–1434. Available at: </a:t>
            </a:r>
            <a:r>
              <a:rPr lang="en-US" sz="1100" u="sng" dirty="0">
                <a:solidFill>
                  <a:schemeClr val="tx1">
                    <a:lumMod val="75000"/>
                    <a:lumOff val="25000"/>
                  </a:schemeClr>
                </a:solidFill>
                <a:effectLst/>
                <a:latin typeface="Arial" panose="020B0604020202020204" pitchFamily="34" charset="0"/>
                <a:cs typeface="Arial" panose="020B0604020202020204" pitchFamily="34" charset="0"/>
                <a:hlinkClick r:id="rId5"/>
              </a:rPr>
              <a:t>https://doi.org/10.1017/S0954579413000692</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(Accessed: 4 October 2025).</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 </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Cook, G. A. &amp; </a:t>
            </a:r>
            <a:r>
              <a:rPr lang="en-US" sz="1100" dirty="0" err="1">
                <a:solidFill>
                  <a:schemeClr val="tx1">
                    <a:lumMod val="75000"/>
                    <a:lumOff val="25000"/>
                  </a:schemeClr>
                </a:solidFill>
                <a:effectLst/>
                <a:latin typeface="Arial" panose="020B0604020202020204" pitchFamily="34" charset="0"/>
                <a:cs typeface="Arial" panose="020B0604020202020204" pitchFamily="34" charset="0"/>
              </a:rPr>
              <a:t>Roggman</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L. A. (2010) ‘Three-generation attachment: How grandmothers and mothers contribute to children’s attachment security’, </a:t>
            </a:r>
            <a:r>
              <a:rPr lang="en-US" sz="1100" i="1" dirty="0">
                <a:solidFill>
                  <a:schemeClr val="tx1">
                    <a:lumMod val="75000"/>
                    <a:lumOff val="25000"/>
                  </a:schemeClr>
                </a:solidFill>
                <a:effectLst/>
                <a:latin typeface="Arial" panose="020B0604020202020204" pitchFamily="34" charset="0"/>
                <a:cs typeface="Arial" panose="020B0604020202020204" pitchFamily="34" charset="0"/>
              </a:rPr>
              <a:t>Family Science</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1(2), pp. 112–122. Available at: </a:t>
            </a:r>
            <a:r>
              <a:rPr lang="en-US" sz="1100" u="sng" dirty="0">
                <a:solidFill>
                  <a:schemeClr val="tx1">
                    <a:lumMod val="75000"/>
                    <a:lumOff val="25000"/>
                  </a:schemeClr>
                </a:solidFill>
                <a:effectLst/>
                <a:latin typeface="Arial" panose="020B0604020202020204" pitchFamily="34" charset="0"/>
                <a:cs typeface="Arial" panose="020B0604020202020204" pitchFamily="34" charset="0"/>
                <a:hlinkClick r:id="rId6"/>
              </a:rPr>
              <a:t>https://doi.org/10.1080/19424620.2010.531051</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(Accessed: 4 October 2025).</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 </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Khadka, C. (2025) ‘The evolution of attachment theory: From Bowlby to modern perspectives’, </a:t>
            </a:r>
            <a:r>
              <a:rPr lang="en-US" sz="1100" i="1" dirty="0">
                <a:solidFill>
                  <a:schemeClr val="tx1">
                    <a:lumMod val="75000"/>
                    <a:lumOff val="25000"/>
                  </a:schemeClr>
                </a:solidFill>
                <a:effectLst/>
                <a:latin typeface="Arial" panose="020B0604020202020204" pitchFamily="34" charset="0"/>
                <a:cs typeface="Arial" panose="020B0604020202020204" pitchFamily="34" charset="0"/>
              </a:rPr>
              <a:t>TUTA Journal</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10(1), pp. 1–10. Available at: </a:t>
            </a:r>
            <a:r>
              <a:rPr lang="en-US" sz="1100" u="sng" dirty="0">
                <a:solidFill>
                  <a:schemeClr val="tx1">
                    <a:lumMod val="75000"/>
                    <a:lumOff val="25000"/>
                  </a:schemeClr>
                </a:solidFill>
                <a:effectLst/>
                <a:latin typeface="Arial" panose="020B0604020202020204" pitchFamily="34" charset="0"/>
                <a:cs typeface="Arial" panose="020B0604020202020204" pitchFamily="34" charset="0"/>
                <a:hlinkClick r:id="rId7"/>
              </a:rPr>
              <a:t>https://doi.org/10.3126/tutaj.v10i1.74328</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(Accessed: 4 October 2025).</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 </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Taylor, R. B. (2025) ‘What is attachment parenting?’, </a:t>
            </a:r>
            <a:r>
              <a:rPr lang="en-US" sz="1100" i="1" dirty="0">
                <a:solidFill>
                  <a:schemeClr val="tx1">
                    <a:lumMod val="75000"/>
                    <a:lumOff val="25000"/>
                  </a:schemeClr>
                </a:solidFill>
                <a:effectLst/>
                <a:latin typeface="Arial" panose="020B0604020202020204" pitchFamily="34" charset="0"/>
                <a:cs typeface="Arial" panose="020B0604020202020204" pitchFamily="34" charset="0"/>
              </a:rPr>
              <a:t>WebMD</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Available at: </a:t>
            </a:r>
            <a:r>
              <a:rPr lang="en-US" sz="1100" u="sng" dirty="0">
                <a:solidFill>
                  <a:schemeClr val="tx1">
                    <a:lumMod val="75000"/>
                    <a:lumOff val="25000"/>
                  </a:schemeClr>
                </a:solidFill>
                <a:effectLst/>
                <a:latin typeface="Arial" panose="020B0604020202020204" pitchFamily="34" charset="0"/>
                <a:cs typeface="Arial" panose="020B0604020202020204" pitchFamily="34" charset="0"/>
                <a:hlinkClick r:id="rId8"/>
              </a:rPr>
              <a:t>https://www.webmd.com/parenting/what-is-attachment-parenting</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(Accessed: 4 October 2025)</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 </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Levitt, M. (2013) ‘Perceptions of nature, nurture and </a:t>
            </a:r>
            <a:r>
              <a:rPr lang="en-US" sz="1100" dirty="0" err="1">
                <a:solidFill>
                  <a:schemeClr val="tx1">
                    <a:lumMod val="75000"/>
                    <a:lumOff val="25000"/>
                  </a:schemeClr>
                </a:solidFill>
                <a:effectLst/>
                <a:latin typeface="Arial" panose="020B0604020202020204" pitchFamily="34" charset="0"/>
                <a:cs typeface="Arial" panose="020B0604020202020204" pitchFamily="34" charset="0"/>
              </a:rPr>
              <a:t>behaviour</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a:t>
            </a:r>
            <a:r>
              <a:rPr lang="en-US" sz="1100" i="1" dirty="0">
                <a:solidFill>
                  <a:schemeClr val="tx1">
                    <a:lumMod val="75000"/>
                    <a:lumOff val="25000"/>
                  </a:schemeClr>
                </a:solidFill>
                <a:effectLst/>
                <a:latin typeface="Arial" panose="020B0604020202020204" pitchFamily="34" charset="0"/>
                <a:cs typeface="Arial" panose="020B0604020202020204" pitchFamily="34" charset="0"/>
              </a:rPr>
              <a:t>Life Sciences, Society and Policy</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9, p. 13. Available at: </a:t>
            </a:r>
            <a:r>
              <a:rPr lang="en-US" sz="1100" u="sng" dirty="0">
                <a:solidFill>
                  <a:schemeClr val="tx1">
                    <a:lumMod val="75000"/>
                    <a:lumOff val="25000"/>
                  </a:schemeClr>
                </a:solidFill>
                <a:effectLst/>
                <a:latin typeface="Arial" panose="020B0604020202020204" pitchFamily="34" charset="0"/>
                <a:cs typeface="Arial" panose="020B0604020202020204" pitchFamily="34" charset="0"/>
                <a:hlinkClick r:id="rId9"/>
              </a:rPr>
              <a:t>https://doi.org/10.1186/2195-7819-9-13</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(Accessed: 4 October).</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 </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 </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 </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 </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 </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29234823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56</TotalTime>
  <Words>1950</Words>
  <Application>Microsoft Office PowerPoint</Application>
  <PresentationFormat>On-screen Show (4:3)</PresentationFormat>
  <Paragraphs>116</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Trebuchet MS</vt:lpstr>
      <vt:lpstr>Wingdings 3</vt:lpstr>
      <vt:lpstr>Facet</vt:lpstr>
      <vt:lpstr>Mauricette Mhayerenge Student number:2420920 Module code:LCHS4010 Module Lead: Neale Haddon</vt:lpstr>
      <vt:lpstr>Understanding Bowlby’s Attachment Theory</vt:lpstr>
      <vt:lpstr>Applying the Theory to Amira</vt:lpstr>
      <vt:lpstr>Practical Strategies to Support Amira</vt:lpstr>
      <vt:lpstr>Biological and Environmental Influences</vt:lpstr>
      <vt:lpstr>Strengths and Limitations of Bowlby’s Theory</vt:lpstr>
      <vt:lpstr>Conclusion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Lenge, Roger</cp:lastModifiedBy>
  <cp:revision>5</cp:revision>
  <dcterms:created xsi:type="dcterms:W3CDTF">2013-01-27T09:14:16Z</dcterms:created>
  <dcterms:modified xsi:type="dcterms:W3CDTF">2025-10-06T09:42:29Z</dcterms:modified>
  <cp:category/>
</cp:coreProperties>
</file>