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12F60-5A32-8FCC-7551-6DF879CBBD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898C77-EF00-EC6F-EE44-7056B900A9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C7021E-CB28-32D2-1334-41428A44D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E4304-8535-DC43-B8CD-FB517B4C2F83}" type="datetimeFigureOut">
              <a:rPr lang="en-US" smtClean="0"/>
              <a:t>3/21/26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6ABCE1-5028-5C70-7C61-50DCCF69F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4A3300-5804-6CDD-ADC7-CAAF2ACC2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B0EEF-B3C1-7542-ACC1-8AE62AEABF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87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84857-CF0F-BCEC-0A0E-DE3396D34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99CDC9-42CA-920E-1684-E1D75CCBC0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6AE9E4-A070-889F-52F1-DA11D5DA1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E4304-8535-DC43-B8CD-FB517B4C2F83}" type="datetimeFigureOut">
              <a:rPr lang="en-US" smtClean="0"/>
              <a:t>3/21/26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9CC2C3-06B2-3CFA-DA0C-936A68D37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16FF0C-18B2-B4CD-9FF8-A7B7896B0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B0EEF-B3C1-7542-ACC1-8AE62AEABF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017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801329-F9AF-D359-233A-B90D5D61C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B03FBD-1159-B8E0-A0FE-F18A2B1732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C671B4-FE4B-5F4F-05F8-B141F6542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E4304-8535-DC43-B8CD-FB517B4C2F83}" type="datetimeFigureOut">
              <a:rPr lang="en-US" smtClean="0"/>
              <a:t>3/21/26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C7CB06-0E10-3CA9-6AE6-038DFB32D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978967-0754-EFF9-F503-8DE2A01A3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B0EEF-B3C1-7542-ACC1-8AE62AEABF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199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3CEED-2E27-C5DE-9BC5-B6D91CCC0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B9F75F-E477-F440-8DD1-602E54B322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357534-993D-14E8-AC86-FF151367ED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A6EAD4-5F2F-8008-74EF-A88185382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E4304-8535-DC43-B8CD-FB517B4C2F83}" type="datetimeFigureOut">
              <a:rPr lang="en-US" smtClean="0"/>
              <a:t>3/21/26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6C6550-3832-EB99-B082-26B477BE6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FFD0F-08A7-E84E-AE61-9DA036A8B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B0EEF-B3C1-7542-ACC1-8AE62AEABF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577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CF2FE6-48A0-295E-E3E1-4A591FBBE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C38A96-D6A5-CA26-1C47-F07DB2D1B0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07F9EE-5BD8-2565-FF48-8AAEA5EC23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42C1DB-19A1-5F66-A6E7-59C8A30014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428B48-CC64-F4FC-B945-D8D57BA1CC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B06254-0EEB-7109-3B43-0745EE687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E4304-8535-DC43-B8CD-FB517B4C2F83}" type="datetimeFigureOut">
              <a:rPr lang="en-US" smtClean="0"/>
              <a:t>3/21/26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21DF23-D56A-823C-1342-06E956097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7B076C-0299-DAF0-63AA-41D9137E6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B0EEF-B3C1-7542-ACC1-8AE62AEABF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935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6301E0-C329-2224-D47F-1993E67B6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4830AB-235B-38B0-809F-D1AD87B81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E4304-8535-DC43-B8CD-FB517B4C2F83}" type="datetimeFigureOut">
              <a:rPr lang="en-US" smtClean="0"/>
              <a:t>3/21/26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FC6721-A833-82BA-6BDA-6867D5B59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9DC3BF-CD22-1D88-551B-ECA82E4C4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B0EEF-B3C1-7542-ACC1-8AE62AEABF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145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2C752F-FFDC-C7DE-4689-4A66BA428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E4304-8535-DC43-B8CD-FB517B4C2F83}" type="datetimeFigureOut">
              <a:rPr lang="en-US" smtClean="0"/>
              <a:t>3/21/26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0C6DF3-F3C2-CDE6-FED7-FD27D3541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614B6A-E380-127D-28DE-D5ED1B0B0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B0EEF-B3C1-7542-ACC1-8AE62AEABF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073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E42CE-C09E-DE1A-B98F-161594E91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B6010D-CDDB-EE07-C285-A174883C16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9B982F-ABC5-63E9-6912-3B8EC80C43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7BBB1F-997C-BBB4-0A7F-2C39C2FB3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E4304-8535-DC43-B8CD-FB517B4C2F83}" type="datetimeFigureOut">
              <a:rPr lang="en-US" smtClean="0"/>
              <a:t>3/21/26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8AB3E9-22FE-0728-FDD1-3C099A7BB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F21C62-041B-2954-572C-228C0893B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B0EEF-B3C1-7542-ACC1-8AE62AEABF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451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3D6FA-B9E6-698E-20AD-E901FA8F7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82D47D-C4E7-43CD-3FFD-B9B3D2AFA2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223FFC-A5E6-D2E2-FAAC-B065C7F464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C58C9A-A9D0-F4DA-B436-F32DE1D97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E4304-8535-DC43-B8CD-FB517B4C2F83}" type="datetimeFigureOut">
              <a:rPr lang="en-US" smtClean="0"/>
              <a:t>3/21/26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CFD3C8-76E0-13E0-F9D8-83D4D348F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B198F2-0D4C-7E4B-4DE5-BC25EE115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B0EEF-B3C1-7542-ACC1-8AE62AEABF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298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D4D14-86E6-1084-9BC7-592C48C1F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E9DFD7-6101-3715-146B-CC5D8E0A2B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E7B6CD-4E4A-F50C-5FAA-9EB4BC459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E4304-8535-DC43-B8CD-FB517B4C2F83}" type="datetimeFigureOut">
              <a:rPr lang="en-US" smtClean="0"/>
              <a:t>3/21/26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C27FD7-5721-C311-D7BD-513891C6A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B59B8A-3B9D-C300-BC96-EBE5EDF06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B0EEF-B3C1-7542-ACC1-8AE62AEABF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44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EE1C48-FA2A-0FDA-7E57-D12F8C750D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5DB804-B26B-9C0B-CE28-F75E3A7002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F96E79-6CDB-B9CD-F0DA-6A4F60136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E4304-8535-DC43-B8CD-FB517B4C2F83}" type="datetimeFigureOut">
              <a:rPr lang="en-US" smtClean="0"/>
              <a:t>3/21/26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2409EB-214D-46CC-3F1B-3C85B86B1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581911-362C-CA5F-1407-50BA0CD8B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B0EEF-B3C1-7542-ACC1-8AE62AEABF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451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21606A7-6EEB-D7A9-5FD5-A53F1FA83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02170D-8990-CFD2-3B3A-56B9DEBC00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2AA160-31CA-75A5-13DD-5B18B8CB3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7E4304-8535-DC43-B8CD-FB517B4C2F83}" type="datetimeFigureOut">
              <a:rPr lang="en-US" smtClean="0"/>
              <a:t>3/21/26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F30FFD-DB9C-8290-A993-77D6DCE0F5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A531C2-B7E1-DA1B-47D1-E492DBDEFC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3B0EEF-B3C1-7542-ACC1-8AE62AEABF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0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AC8642A-7468-118D-4DDD-E3551E00DB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9667" y="2343371"/>
            <a:ext cx="10752666" cy="3128962"/>
          </a:xfrm>
        </p:spPr>
        <p:txBody>
          <a:bodyPr>
            <a:normAutofit/>
          </a:bodyPr>
          <a:lstStyle/>
          <a:p>
            <a:r>
              <a:rPr lang="en-GB" dirty="0"/>
              <a:t>Module Title: professional career development within H&amp;SC</a:t>
            </a:r>
          </a:p>
          <a:p>
            <a:r>
              <a:rPr lang="en-GB" dirty="0"/>
              <a:t>Module Number: LCHS 4009 (LON)</a:t>
            </a:r>
          </a:p>
          <a:p>
            <a:r>
              <a:rPr lang="en-GB" dirty="0"/>
              <a:t>Assignment No: ASSIGNMENT 1</a:t>
            </a:r>
          </a:p>
          <a:p>
            <a:r>
              <a:rPr lang="en-GB" dirty="0"/>
              <a:t>Student Name: Jorisa Belushi</a:t>
            </a:r>
          </a:p>
          <a:p>
            <a:r>
              <a:rPr lang="en-GB" dirty="0"/>
              <a:t>Student ID: 2440189</a:t>
            </a:r>
          </a:p>
          <a:p>
            <a:r>
              <a:rPr lang="en-GB" dirty="0"/>
              <a:t>Lectures Name: </a:t>
            </a:r>
            <a:r>
              <a:rPr lang="en-GB" dirty="0" err="1"/>
              <a:t>Amitave</a:t>
            </a:r>
            <a:r>
              <a:rPr lang="en-GB" dirty="0"/>
              <a:t> </a:t>
            </a:r>
            <a:r>
              <a:rPr lang="en-GB" dirty="0" err="1"/>
              <a:t>Banik</a:t>
            </a:r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02D35D-942F-6AF4-F6C8-AF72873954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5739"/>
            <a:ext cx="4094046" cy="1707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265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Color Cover">
            <a:extLst>
              <a:ext uri="{FF2B5EF4-FFF2-40B4-BE49-F238E27FC236}">
                <a16:creationId xmlns:a16="http://schemas.microsoft.com/office/drawing/2014/main" id="{815925C2-A704-4D47-B1C1-3FCA5251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01D4315C-C23C-4FD3-98DF-08C29E229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6B47BC-43FD-4C91-8BFF-B41B99A8A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064235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3038185-AC3C-4595-945F-25311424C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75D51AA0-C095-4650-A361-B294320BF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B375918-1EAD-2205-73C2-8C1698FA7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527" y="841248"/>
            <a:ext cx="5917512" cy="5340097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Acknowledge use of AI</a:t>
            </a:r>
            <a:endParaRPr lang="en-US" sz="480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944CB9-B615-6042-25AF-2BF123C094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4410" y="841247"/>
            <a:ext cx="5086048" cy="534009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dirty="0"/>
              <a:t>I can confirm I have not used any AI tools in the research or creation of this assignment. I confirm that I have not presented any AI generated materials as my own work.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53727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907E470A-25F4-47D0-8FEC-EE9FD606B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6220E63-99E1-482A-A0A6-B47EB4BF87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11" name="Color Cover">
              <a:extLst>
                <a:ext uri="{FF2B5EF4-FFF2-40B4-BE49-F238E27FC236}">
                  <a16:creationId xmlns:a16="http://schemas.microsoft.com/office/drawing/2014/main" id="{F8610896-EA5E-4BE8-8398-C1AFC0490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Color Cover">
              <a:extLst>
                <a:ext uri="{FF2B5EF4-FFF2-40B4-BE49-F238E27FC236}">
                  <a16:creationId xmlns:a16="http://schemas.microsoft.com/office/drawing/2014/main" id="{F44E9794-9C4B-427F-BB50-89D893347D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618EE54-271A-4FE8-B6B3-D0FCF55A7A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ECA6F781-4382-4525-9DA8-9D66605F87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Color">
              <a:extLst>
                <a:ext uri="{FF2B5EF4-FFF2-40B4-BE49-F238E27FC236}">
                  <a16:creationId xmlns:a16="http://schemas.microsoft.com/office/drawing/2014/main" id="{209C186B-2883-498E-A176-6B60F8B51B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1CB01E1-A9F8-9022-9E39-8F4803BA2F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4" y="891712"/>
            <a:ext cx="5309616" cy="5160789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Introduction</a:t>
            </a:r>
            <a:endParaRPr lang="en-US" sz="480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5B28-B5B5-6D9E-ED53-86A032E59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5521" y="1310442"/>
            <a:ext cx="4584882" cy="5160790"/>
          </a:xfrm>
        </p:spPr>
        <p:txBody>
          <a:bodyPr anchor="ctr">
            <a:norm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I will be talking about communication </a:t>
            </a:r>
          </a:p>
          <a:p>
            <a:r>
              <a:rPr lang="en-GB" sz="2000" dirty="0">
                <a:solidFill>
                  <a:schemeClr val="bg1"/>
                </a:solidFill>
              </a:rPr>
              <a:t>How communication is important in a health and social care setting </a:t>
            </a:r>
          </a:p>
          <a:p>
            <a:r>
              <a:rPr lang="en-GB" sz="2000" dirty="0">
                <a:solidFill>
                  <a:schemeClr val="bg1"/>
                </a:solidFill>
              </a:rPr>
              <a:t>How communication is used in a health and social care setting </a:t>
            </a:r>
          </a:p>
          <a:p>
            <a:r>
              <a:rPr lang="en-GB" sz="2000" dirty="0">
                <a:solidFill>
                  <a:schemeClr val="bg1"/>
                </a:solidFill>
              </a:rPr>
              <a:t>What is </a:t>
            </a:r>
            <a:r>
              <a:rPr lang="en-GB" sz="2000" dirty="0" err="1">
                <a:solidFill>
                  <a:schemeClr val="bg1"/>
                </a:solidFill>
              </a:rPr>
              <a:t>Tuckmans</a:t>
            </a:r>
            <a:r>
              <a:rPr lang="en-GB" sz="2000" dirty="0">
                <a:solidFill>
                  <a:schemeClr val="bg1"/>
                </a:solidFill>
              </a:rPr>
              <a:t> team development model </a:t>
            </a:r>
          </a:p>
          <a:p>
            <a:r>
              <a:rPr lang="en-GB" sz="2000" dirty="0">
                <a:solidFill>
                  <a:schemeClr val="bg1"/>
                </a:solidFill>
              </a:rPr>
              <a:t>How to apply communication in nursing </a:t>
            </a:r>
          </a:p>
          <a:p>
            <a:endParaRPr lang="en-GB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680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Color Cover">
            <a:extLst>
              <a:ext uri="{FF2B5EF4-FFF2-40B4-BE49-F238E27FC236}">
                <a16:creationId xmlns:a16="http://schemas.microsoft.com/office/drawing/2014/main" id="{815925C2-A704-4D47-B1C1-3FCA5251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01D4315C-C23C-4FD3-98DF-08C29E229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6B47BC-43FD-4C91-8BFF-B41B99A8A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064235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3038185-AC3C-4595-945F-25311424C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75D51AA0-C095-4650-A361-B294320BF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A15151B-D072-26C1-C3C2-7FD36DD73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5129600" cy="5340097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Communication </a:t>
            </a:r>
            <a:endParaRPr lang="en-US" sz="480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5E6893-BEA7-D743-7151-AE4BF4292A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2287" y="536405"/>
            <a:ext cx="5288130" cy="5851451"/>
          </a:xfrm>
        </p:spPr>
        <p:txBody>
          <a:bodyPr anchor="ctr">
            <a:normAutofit/>
          </a:bodyPr>
          <a:lstStyle/>
          <a:p>
            <a:r>
              <a:rPr lang="en-GB" sz="2000" b="1" dirty="0"/>
              <a:t>What is communication?</a:t>
            </a:r>
          </a:p>
          <a:p>
            <a:pPr marL="0" indent="0">
              <a:buNone/>
            </a:pPr>
            <a:r>
              <a:rPr lang="en-GB" sz="2000" dirty="0"/>
              <a:t>Communication is a form of being interactive, talkative, written words or through facial/body expressions  with people to understand each other and work with one and other.  </a:t>
            </a:r>
            <a:r>
              <a:rPr lang="en-GB" sz="2000" b="0" i="0" dirty="0">
                <a:effectLst/>
              </a:rPr>
              <a:t>(Buffalo.edu, 2025)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sz="2000" b="1" dirty="0"/>
              <a:t>Where is communication used in everyday practice in health and social care?</a:t>
            </a:r>
          </a:p>
          <a:p>
            <a:pPr marL="0" indent="0">
              <a:buNone/>
            </a:pPr>
            <a:r>
              <a:rPr lang="en-GB" sz="2000" dirty="0"/>
              <a:t>Hospitals, care homes and emergency services 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sz="2000" b="1" dirty="0"/>
              <a:t>Where and how I have developed communication:</a:t>
            </a:r>
          </a:p>
          <a:p>
            <a:pPr marL="0" indent="0">
              <a:buNone/>
            </a:pPr>
            <a:r>
              <a:rPr lang="en-GB" sz="2000" dirty="0"/>
              <a:t>School and work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143039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Color Cover">
            <a:extLst>
              <a:ext uri="{FF2B5EF4-FFF2-40B4-BE49-F238E27FC236}">
                <a16:creationId xmlns:a16="http://schemas.microsoft.com/office/drawing/2014/main" id="{815925C2-A704-4D47-B1C1-3FCA5251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01D4315C-C23C-4FD3-98DF-08C29E229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6B47BC-43FD-4C91-8BFF-B41B99A8A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064235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3038185-AC3C-4595-945F-25311424C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75D51AA0-C095-4650-A361-B294320BF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F91A857-44C4-CC4A-3A69-D937E022E9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5129600" cy="5340097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Importance of communication in professional practice </a:t>
            </a:r>
            <a:endParaRPr lang="en-US" sz="480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9C5C8D-1819-C822-CB2D-84BB614CF1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74828" y="533792"/>
            <a:ext cx="4730787" cy="5955007"/>
          </a:xfrm>
        </p:spPr>
        <p:txBody>
          <a:bodyPr anchor="ctr">
            <a:normAutofit fontScale="85000" lnSpcReduction="10000"/>
          </a:bodyPr>
          <a:lstStyle/>
          <a:p>
            <a:r>
              <a:rPr lang="en-GB" sz="1900" b="1" dirty="0"/>
              <a:t>Why it’s essential for people in health and social care</a:t>
            </a:r>
          </a:p>
          <a:p>
            <a:pPr marL="0" indent="0">
              <a:buNone/>
            </a:pPr>
            <a:r>
              <a:rPr lang="en-GB" sz="1900" dirty="0"/>
              <a:t>  Building relationships between patients or colleagues, providing information such as care plan and treatments, teamwork between colleagues making sure there is less chances of any mistakes. </a:t>
            </a:r>
          </a:p>
          <a:p>
            <a:r>
              <a:rPr lang="en-GB" sz="1900" b="1" dirty="0"/>
              <a:t>How does communication support safe and effective care and good quality outcomes for service users </a:t>
            </a:r>
          </a:p>
          <a:p>
            <a:pPr marL="0" indent="0">
              <a:buNone/>
            </a:pPr>
            <a:r>
              <a:rPr lang="en-GB" sz="1900" dirty="0"/>
              <a:t>Reduces mistakes, encourages service users to feel heard and safe. </a:t>
            </a:r>
            <a:endParaRPr lang="en-GB" sz="1900" b="1" dirty="0"/>
          </a:p>
          <a:p>
            <a:r>
              <a:rPr lang="en-GB" sz="1900" b="1" dirty="0"/>
              <a:t>How communication benefits:</a:t>
            </a:r>
          </a:p>
          <a:p>
            <a:pPr marL="0" indent="0">
              <a:buNone/>
            </a:pPr>
            <a:r>
              <a:rPr lang="en-GB" sz="1900" b="1" dirty="0"/>
              <a:t>Patients: </a:t>
            </a:r>
            <a:r>
              <a:rPr lang="en-GB" sz="1900" dirty="0"/>
              <a:t>they may feel more respected. They will have more understanding on treatments or medication they are consuming and its linked with train memories care. </a:t>
            </a:r>
            <a:endParaRPr lang="en-GB" sz="1900" b="1" dirty="0"/>
          </a:p>
          <a:p>
            <a:pPr marL="0" indent="0">
              <a:buNone/>
            </a:pPr>
            <a:r>
              <a:rPr lang="en-GB" sz="1900" b="1" dirty="0"/>
              <a:t>Staff: </a:t>
            </a:r>
            <a:r>
              <a:rPr lang="en-GB" sz="1900" dirty="0"/>
              <a:t>less time for errors, more confidence in the job as they know what they are going to do and record keeping will be </a:t>
            </a:r>
          </a:p>
          <a:p>
            <a:pPr marL="0" indent="0">
              <a:buNone/>
            </a:pPr>
            <a:r>
              <a:rPr lang="en-GB" sz="1900" b="1" dirty="0"/>
              <a:t>Colleagues: </a:t>
            </a:r>
            <a:r>
              <a:rPr lang="en-GB" sz="1900" dirty="0"/>
              <a:t>more positive environment around the work space, less delays with patients and better teamwork.</a:t>
            </a:r>
          </a:p>
          <a:p>
            <a:pPr marL="0" indent="0">
              <a:buNone/>
            </a:pPr>
            <a:r>
              <a:rPr lang="en-GB" sz="1900" b="1" dirty="0"/>
              <a:t>Organisations: </a:t>
            </a:r>
            <a:r>
              <a:rPr lang="en-GB" sz="1900" dirty="0"/>
              <a:t>less negative comments about the organisation and less mistakes and danger.</a:t>
            </a:r>
            <a:endParaRPr lang="en-GB" sz="1900" b="1" dirty="0"/>
          </a:p>
          <a:p>
            <a:endParaRPr lang="en-US" sz="13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674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907E470A-25F4-47D0-8FEC-EE9FD606B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6220E63-99E1-482A-A0A6-B47EB4BF87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11" name="Color Cover">
              <a:extLst>
                <a:ext uri="{FF2B5EF4-FFF2-40B4-BE49-F238E27FC236}">
                  <a16:creationId xmlns:a16="http://schemas.microsoft.com/office/drawing/2014/main" id="{F8610896-EA5E-4BE8-8398-C1AFC0490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Color Cover">
              <a:extLst>
                <a:ext uri="{FF2B5EF4-FFF2-40B4-BE49-F238E27FC236}">
                  <a16:creationId xmlns:a16="http://schemas.microsoft.com/office/drawing/2014/main" id="{F44E9794-9C4B-427F-BB50-89D893347D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618EE54-271A-4FE8-B6B3-D0FCF55A7A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ECA6F781-4382-4525-9DA8-9D66605F87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Color">
              <a:extLst>
                <a:ext uri="{FF2B5EF4-FFF2-40B4-BE49-F238E27FC236}">
                  <a16:creationId xmlns:a16="http://schemas.microsoft.com/office/drawing/2014/main" id="{209C186B-2883-498E-A176-6B60F8B51B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2175389-8CC6-AA3C-F8A1-07D533357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4123" y="1197809"/>
            <a:ext cx="5309616" cy="5160789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Tuckman’s Team Development Model</a:t>
            </a:r>
            <a:endParaRPr lang="en-US" sz="480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9AFB9-DA20-A6CC-C9ED-D92C10764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2003" y="767438"/>
            <a:ext cx="4879605" cy="5680742"/>
          </a:xfrm>
        </p:spPr>
        <p:txBody>
          <a:bodyPr anchor="ctr">
            <a:normAutofit lnSpcReduction="10000"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There is 5 stages that include: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bg1"/>
                </a:solidFill>
              </a:rPr>
              <a:t>Forming: this stage is getting to know one and other .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bg1"/>
                </a:solidFill>
              </a:rPr>
              <a:t>Storming: this is when you start discussing ideas and coming to a conclusion which can cause tension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bg1"/>
                </a:solidFill>
              </a:rPr>
              <a:t>Norming: this is when disagreements turn into a agreement where everyone can move forward.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bg1"/>
                </a:solidFill>
              </a:rPr>
              <a:t>Performing: this stage is now where you put opinions and ideas into action 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bg1"/>
                </a:solidFill>
              </a:rPr>
              <a:t>Adjourning: this final stage is where the aim of the first stage has come to the end. 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It has been produced to guide team members understand about communication, management and increase performance of good leadership and teamwork. </a:t>
            </a:r>
            <a:r>
              <a:rPr lang="en-GB" sz="20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(Stein, 2024)</a:t>
            </a:r>
            <a:endParaRPr lang="en-GB" sz="2000" dirty="0">
              <a:solidFill>
                <a:schemeClr val="bg1"/>
              </a:solidFill>
            </a:endParaRPr>
          </a:p>
          <a:p>
            <a:endParaRPr lang="en-GB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1853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50C2E-AD2A-99DA-C621-3FF98D081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973" y="3013924"/>
            <a:ext cx="4392691" cy="3392416"/>
          </a:xfrm>
        </p:spPr>
        <p:txBody>
          <a:bodyPr/>
          <a:lstStyle/>
          <a:p>
            <a:r>
              <a:rPr lang="en-GB" dirty="0"/>
              <a:t>Applying communication in pharmacy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0736D-4A53-7A5E-3A2A-0D84D98E55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4787" y="1095375"/>
            <a:ext cx="5949013" cy="4667250"/>
          </a:xfrm>
        </p:spPr>
        <p:txBody>
          <a:bodyPr>
            <a:normAutofit lnSpcReduction="10000"/>
          </a:bodyPr>
          <a:lstStyle/>
          <a:p>
            <a:r>
              <a:rPr lang="en-GB" sz="2000" dirty="0"/>
              <a:t>You would apply communication in a pharmacy setting as you would have to be communicating with patients like going them advice or suggesting other options of care. </a:t>
            </a:r>
          </a:p>
          <a:p>
            <a:r>
              <a:rPr lang="en-GB" sz="2000" dirty="0"/>
              <a:t>They way you would use communication in a pharmacy setting is by understanding the patients needs and knowing how to help them and advice them for what is best.</a:t>
            </a:r>
          </a:p>
          <a:p>
            <a:r>
              <a:rPr lang="en-GB" sz="2000" dirty="0"/>
              <a:t>When communicating with a patient and advising them on what is best for them an explaining what is suitable for them whilst understanding their needs. </a:t>
            </a:r>
          </a:p>
          <a:p>
            <a:r>
              <a:rPr lang="en-GB" sz="2000" dirty="0"/>
              <a:t>The impact on care refers how pharmacy services affect patient health, safety and overall healthcare outcomes. It has become broader in recent years as pharmacists play a more active clinical role rather than just dispensing medicines. </a:t>
            </a: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A759CA-28BE-D449-DB1C-8A322243DE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973" y="1089077"/>
            <a:ext cx="3522741" cy="233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431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3F1F95-C9D8-4C12-37D4-E6156E515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714" y="1485865"/>
            <a:ext cx="4841406" cy="3886270"/>
          </a:xfrm>
        </p:spPr>
        <p:txBody>
          <a:bodyPr/>
          <a:lstStyle/>
          <a:p>
            <a:r>
              <a:rPr lang="en-GB" dirty="0"/>
              <a:t>How does communication support my future career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738155-7B8E-F4C1-B333-040F99FC76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9606" y="1020165"/>
            <a:ext cx="5257800" cy="5225737"/>
          </a:xfrm>
        </p:spPr>
        <p:txBody>
          <a:bodyPr>
            <a:normAutofit/>
          </a:bodyPr>
          <a:lstStyle/>
          <a:p>
            <a:r>
              <a:rPr lang="en-GB" sz="2000" dirty="0"/>
              <a:t>Communication is the main thing working in a pharmacy setting as you would have to be interacting with patients all day long and different gps o pharmacies about peoples prescriptions.</a:t>
            </a:r>
          </a:p>
          <a:p>
            <a:r>
              <a:rPr lang="en-GB" sz="2000" dirty="0"/>
              <a:t>When it comes to communication as teamwork or my social life I would say I’m very confident and a good listener which is helpful as I would take in all the information.</a:t>
            </a:r>
          </a:p>
          <a:p>
            <a:r>
              <a:rPr lang="en-GB" sz="2000" dirty="0"/>
              <a:t>As a pharmacist it helps further communications as a lot of patients that enter have a disability. For example patients that are death you as a pharmacists would have to do different type of communications that can help in the future.  </a:t>
            </a:r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5645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862B1-A06D-8BAC-9BBA-3F92BB815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42352"/>
            <a:ext cx="10515600" cy="1325563"/>
          </a:xfrm>
        </p:spPr>
        <p:txBody>
          <a:bodyPr/>
          <a:lstStyle/>
          <a:p>
            <a:r>
              <a:rPr lang="en-GB" dirty="0"/>
              <a:t>Referencing 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AF1D60-E3E5-3D17-CDB8-8744E6383A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14417"/>
            <a:ext cx="10515600" cy="4351338"/>
          </a:xfrm>
        </p:spPr>
        <p:txBody>
          <a:bodyPr/>
          <a:lstStyle/>
          <a:p>
            <a:r>
              <a:rPr lang="en-GB" sz="2000" b="0" i="0" dirty="0">
                <a:solidFill>
                  <a:srgbClr val="000000"/>
                </a:solidFill>
                <a:effectLst/>
              </a:rPr>
              <a:t>Buffalo.edu. (2025b). </a:t>
            </a:r>
            <a:r>
              <a:rPr lang="en-GB" sz="2000" b="0" i="1" dirty="0">
                <a:solidFill>
                  <a:srgbClr val="000000"/>
                </a:solidFill>
                <a:effectLst/>
              </a:rPr>
              <a:t>What is Communication?</a:t>
            </a:r>
            <a:r>
              <a:rPr lang="en-GB" sz="2000" b="0" i="0" dirty="0">
                <a:solidFill>
                  <a:srgbClr val="000000"/>
                </a:solidFill>
                <a:effectLst/>
              </a:rPr>
              <a:t> [online] Available at: https://www.buffalo.edu/</a:t>
            </a:r>
            <a:r>
              <a:rPr lang="en-GB" sz="2000" b="0" i="0" dirty="0" err="1">
                <a:solidFill>
                  <a:srgbClr val="000000"/>
                </a:solidFill>
                <a:effectLst/>
              </a:rPr>
              <a:t>cas</a:t>
            </a:r>
            <a:r>
              <a:rPr lang="en-GB" sz="2000" b="0" i="0" dirty="0">
                <a:solidFill>
                  <a:srgbClr val="000000"/>
                </a:solidFill>
                <a:effectLst/>
              </a:rPr>
              <a:t>/communication/about-us/what-is-communication.html.</a:t>
            </a:r>
          </a:p>
          <a:p>
            <a:r>
              <a:rPr lang="en-GB" sz="2000" b="0" i="0" dirty="0">
                <a:solidFill>
                  <a:srgbClr val="000000"/>
                </a:solidFill>
                <a:effectLst/>
              </a:rPr>
              <a:t>Stein, J. (2024b). </a:t>
            </a:r>
            <a:r>
              <a:rPr lang="en-GB" sz="2000" b="0" i="1" dirty="0">
                <a:solidFill>
                  <a:srgbClr val="000000"/>
                </a:solidFill>
                <a:effectLst/>
              </a:rPr>
              <a:t>Using the stages of team development</a:t>
            </a:r>
            <a:r>
              <a:rPr lang="en-GB" sz="2000" b="0" i="0" dirty="0">
                <a:solidFill>
                  <a:srgbClr val="000000"/>
                </a:solidFill>
                <a:effectLst/>
              </a:rPr>
              <a:t>. [online] Massachusetts Institute of Technology. Available at: https://</a:t>
            </a:r>
            <a:r>
              <a:rPr lang="en-GB" sz="2000" b="0" i="0" dirty="0" err="1">
                <a:solidFill>
                  <a:srgbClr val="000000"/>
                </a:solidFill>
                <a:effectLst/>
              </a:rPr>
              <a:t>hr.mit.edu</a:t>
            </a:r>
            <a:r>
              <a:rPr lang="en-GB" sz="2000" b="0" i="0" dirty="0">
                <a:solidFill>
                  <a:srgbClr val="000000"/>
                </a:solidFill>
                <a:effectLst/>
              </a:rPr>
              <a:t>/learning-topics/teams/articles/stages-development.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4862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Acknowledge use of AI</vt:lpstr>
      <vt:lpstr>Introduction</vt:lpstr>
      <vt:lpstr>Communication </vt:lpstr>
      <vt:lpstr>Importance of communication in professional practice </vt:lpstr>
      <vt:lpstr>Tuckman’s Team Development Model</vt:lpstr>
      <vt:lpstr>Applying communication in pharmacy</vt:lpstr>
      <vt:lpstr>How does communication support my future career </vt:lpstr>
      <vt:lpstr>Referencing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Jorisa Belushi (2440189)</dc:creator>
  <cp:lastModifiedBy>Jorisa Belushi (2440189)</cp:lastModifiedBy>
  <cp:revision>1</cp:revision>
  <dcterms:created xsi:type="dcterms:W3CDTF">2026-03-21T19:56:48Z</dcterms:created>
  <dcterms:modified xsi:type="dcterms:W3CDTF">2026-03-22T23:37:00Z</dcterms:modified>
</cp:coreProperties>
</file>