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56" r:id="rId5"/>
    <p:sldId id="277" r:id="rId6"/>
    <p:sldId id="278" r:id="rId7"/>
    <p:sldId id="279" r:id="rId8"/>
    <p:sldId id="288" r:id="rId9"/>
    <p:sldId id="291" r:id="rId10"/>
    <p:sldId id="289" r:id="rId11"/>
    <p:sldId id="269" r:id="rId12"/>
    <p:sldId id="266" r:id="rId13"/>
    <p:sldId id="273" r:id="rId14"/>
    <p:sldId id="274" r:id="rId15"/>
    <p:sldId id="281" r:id="rId16"/>
    <p:sldId id="290" r:id="rId17"/>
    <p:sldId id="292" r:id="rId18"/>
    <p:sldId id="293" r:id="rId19"/>
    <p:sldId id="260" r:id="rId20"/>
    <p:sldId id="264" r:id="rId21"/>
    <p:sldId id="294" r:id="rId22"/>
    <p:sldId id="287" r:id="rId23"/>
    <p:sldId id="295" r:id="rId24"/>
    <p:sldId id="283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48"/>
    <p:restoredTop sz="94694"/>
  </p:normalViewPr>
  <p:slideViewPr>
    <p:cSldViewPr>
      <p:cViewPr varScale="1">
        <p:scale>
          <a:sx n="103" d="100"/>
          <a:sy n="103" d="100"/>
        </p:scale>
        <p:origin x="765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4326DB-6AB0-634A-90E7-42D1610E572A}" type="doc">
      <dgm:prSet loTypeId="urn:microsoft.com/office/officeart/2005/8/layout/cycle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040A9E1-C42E-EE4B-B3B0-9461C074B1D9}">
      <dgm:prSet phldrT="[Text]"/>
      <dgm:spPr/>
      <dgm:t>
        <a:bodyPr/>
        <a:lstStyle/>
        <a:p>
          <a:r>
            <a:rPr lang="en-GB" altLang="en-US" dirty="0"/>
            <a:t>Description of what you wish to change and why</a:t>
          </a:r>
          <a:endParaRPr lang="en-GB" dirty="0"/>
        </a:p>
      </dgm:t>
    </dgm:pt>
    <dgm:pt modelId="{298C6950-06E5-6C4D-BC51-6681F6BDC8EF}" type="parTrans" cxnId="{E2892487-B8DB-FE44-AA27-A62FB2111E12}">
      <dgm:prSet/>
      <dgm:spPr/>
      <dgm:t>
        <a:bodyPr/>
        <a:lstStyle/>
        <a:p>
          <a:endParaRPr lang="en-GB"/>
        </a:p>
      </dgm:t>
    </dgm:pt>
    <dgm:pt modelId="{EEDA7433-5DB3-0949-91CB-9A5F0A89A1EC}" type="sibTrans" cxnId="{E2892487-B8DB-FE44-AA27-A62FB2111E12}">
      <dgm:prSet/>
      <dgm:spPr/>
      <dgm:t>
        <a:bodyPr/>
        <a:lstStyle/>
        <a:p>
          <a:endParaRPr lang="en-GB"/>
        </a:p>
      </dgm:t>
    </dgm:pt>
    <dgm:pt modelId="{AA76C96B-428E-AE4D-B9E4-2A5503B41D60}">
      <dgm:prSet phldrT="[Text]"/>
      <dgm:spPr/>
      <dgm:t>
        <a:bodyPr/>
        <a:lstStyle/>
        <a:p>
          <a:r>
            <a:rPr lang="en-GB" altLang="en-US" dirty="0"/>
            <a:t>How? – references to appropriate literature v. important</a:t>
          </a:r>
          <a:endParaRPr lang="en-GB" dirty="0"/>
        </a:p>
      </dgm:t>
    </dgm:pt>
    <dgm:pt modelId="{DE7646BE-67EA-6744-94BA-D6DC0E5EC7FF}" type="parTrans" cxnId="{43E68C5A-96E5-1243-B051-11892ED9312D}">
      <dgm:prSet/>
      <dgm:spPr/>
      <dgm:t>
        <a:bodyPr/>
        <a:lstStyle/>
        <a:p>
          <a:endParaRPr lang="en-GB"/>
        </a:p>
      </dgm:t>
    </dgm:pt>
    <dgm:pt modelId="{90787CF5-38DE-5943-99D6-9EC50D932645}" type="sibTrans" cxnId="{43E68C5A-96E5-1243-B051-11892ED9312D}">
      <dgm:prSet/>
      <dgm:spPr/>
      <dgm:t>
        <a:bodyPr/>
        <a:lstStyle/>
        <a:p>
          <a:endParaRPr lang="en-GB"/>
        </a:p>
      </dgm:t>
    </dgm:pt>
    <dgm:pt modelId="{65C76D3B-F56D-B443-B696-1210D277791D}">
      <dgm:prSet phldrT="[Text]"/>
      <dgm:spPr/>
      <dgm:t>
        <a:bodyPr/>
        <a:lstStyle/>
        <a:p>
          <a:r>
            <a:rPr lang="en-GB" altLang="en-US" dirty="0"/>
            <a:t>Description and evaluation of change undertaken - self- evaluation, colleagues, students. </a:t>
          </a:r>
          <a:endParaRPr lang="en-GB" dirty="0"/>
        </a:p>
      </dgm:t>
    </dgm:pt>
    <dgm:pt modelId="{FB48A228-1321-AC45-A32C-29A34A257E7D}" type="parTrans" cxnId="{FD1CAC7E-60A9-D945-8B1D-D36DA28A968E}">
      <dgm:prSet/>
      <dgm:spPr/>
      <dgm:t>
        <a:bodyPr/>
        <a:lstStyle/>
        <a:p>
          <a:endParaRPr lang="en-GB"/>
        </a:p>
      </dgm:t>
    </dgm:pt>
    <dgm:pt modelId="{45507123-5AF1-B045-AB68-7C58A866A20D}" type="sibTrans" cxnId="{FD1CAC7E-60A9-D945-8B1D-D36DA28A968E}">
      <dgm:prSet/>
      <dgm:spPr/>
      <dgm:t>
        <a:bodyPr/>
        <a:lstStyle/>
        <a:p>
          <a:endParaRPr lang="en-GB"/>
        </a:p>
      </dgm:t>
    </dgm:pt>
    <dgm:pt modelId="{23A3C0DF-C8AB-8749-AE4A-9DD19B2822EC}">
      <dgm:prSet phldrT="[Text]"/>
      <dgm:spPr/>
      <dgm:t>
        <a:bodyPr/>
        <a:lstStyle/>
        <a:p>
          <a:r>
            <a:rPr lang="en-GB" altLang="en-US" dirty="0"/>
            <a:t>Present situation</a:t>
          </a:r>
          <a:endParaRPr lang="en-GB" dirty="0"/>
        </a:p>
      </dgm:t>
    </dgm:pt>
    <dgm:pt modelId="{5751DAA8-911A-0341-8D51-102911080D6F}" type="parTrans" cxnId="{E0C1D52D-9F70-FE40-BF91-9475983113CE}">
      <dgm:prSet/>
      <dgm:spPr/>
      <dgm:t>
        <a:bodyPr/>
        <a:lstStyle/>
        <a:p>
          <a:endParaRPr lang="en-GB"/>
        </a:p>
      </dgm:t>
    </dgm:pt>
    <dgm:pt modelId="{E5762278-24A7-7E43-91AF-EC52F750C11A}" type="sibTrans" cxnId="{E0C1D52D-9F70-FE40-BF91-9475983113CE}">
      <dgm:prSet/>
      <dgm:spPr/>
      <dgm:t>
        <a:bodyPr/>
        <a:lstStyle/>
        <a:p>
          <a:endParaRPr lang="en-GB"/>
        </a:p>
      </dgm:t>
    </dgm:pt>
    <dgm:pt modelId="{1DE987CE-41BA-D946-BEB0-01F5F2C0A96C}">
      <dgm:prSet phldrT="[Text]"/>
      <dgm:spPr/>
      <dgm:t>
        <a:bodyPr/>
        <a:lstStyle/>
        <a:p>
          <a:r>
            <a:rPr lang="en-GB" dirty="0"/>
            <a:t>What next? </a:t>
          </a:r>
        </a:p>
      </dgm:t>
    </dgm:pt>
    <dgm:pt modelId="{4DFC82EB-80BB-1440-828B-2AC29A78F1ED}" type="parTrans" cxnId="{ED0A5F0D-24A5-344B-97F5-9859383D09C5}">
      <dgm:prSet/>
      <dgm:spPr/>
      <dgm:t>
        <a:bodyPr/>
        <a:lstStyle/>
        <a:p>
          <a:endParaRPr lang="en-GB"/>
        </a:p>
      </dgm:t>
    </dgm:pt>
    <dgm:pt modelId="{A327FEC6-4D72-0749-A324-4280087486B0}" type="sibTrans" cxnId="{ED0A5F0D-24A5-344B-97F5-9859383D09C5}">
      <dgm:prSet/>
      <dgm:spPr/>
      <dgm:t>
        <a:bodyPr/>
        <a:lstStyle/>
        <a:p>
          <a:endParaRPr lang="en-GB"/>
        </a:p>
      </dgm:t>
    </dgm:pt>
    <dgm:pt modelId="{6D40DE29-0A69-3A43-BD6B-40DDB048CF04}" type="pres">
      <dgm:prSet presAssocID="{064326DB-6AB0-634A-90E7-42D1610E572A}" presName="cycle" presStyleCnt="0">
        <dgm:presLayoutVars>
          <dgm:dir/>
          <dgm:resizeHandles val="exact"/>
        </dgm:presLayoutVars>
      </dgm:prSet>
      <dgm:spPr/>
    </dgm:pt>
    <dgm:pt modelId="{8AE49FC1-5CC4-3741-A523-CF38A89FF69E}" type="pres">
      <dgm:prSet presAssocID="{1040A9E1-C42E-EE4B-B3B0-9461C074B1D9}" presName="dummy" presStyleCnt="0"/>
      <dgm:spPr/>
    </dgm:pt>
    <dgm:pt modelId="{9ED44677-4C10-6C40-8939-68BE269E7CDC}" type="pres">
      <dgm:prSet presAssocID="{1040A9E1-C42E-EE4B-B3B0-9461C074B1D9}" presName="node" presStyleLbl="revTx" presStyleIdx="0" presStyleCnt="5">
        <dgm:presLayoutVars>
          <dgm:bulletEnabled val="1"/>
        </dgm:presLayoutVars>
      </dgm:prSet>
      <dgm:spPr/>
    </dgm:pt>
    <dgm:pt modelId="{59DCE4E0-C2BF-8643-BDBA-CF7C23C3DF09}" type="pres">
      <dgm:prSet presAssocID="{EEDA7433-5DB3-0949-91CB-9A5F0A89A1EC}" presName="sibTrans" presStyleLbl="node1" presStyleIdx="0" presStyleCnt="5"/>
      <dgm:spPr/>
    </dgm:pt>
    <dgm:pt modelId="{4AE575C9-8498-C140-A352-7D77DFFEBD54}" type="pres">
      <dgm:prSet presAssocID="{AA76C96B-428E-AE4D-B9E4-2A5503B41D60}" presName="dummy" presStyleCnt="0"/>
      <dgm:spPr/>
    </dgm:pt>
    <dgm:pt modelId="{6DAA14B6-469B-B14B-9952-99B264924E9E}" type="pres">
      <dgm:prSet presAssocID="{AA76C96B-428E-AE4D-B9E4-2A5503B41D60}" presName="node" presStyleLbl="revTx" presStyleIdx="1" presStyleCnt="5">
        <dgm:presLayoutVars>
          <dgm:bulletEnabled val="1"/>
        </dgm:presLayoutVars>
      </dgm:prSet>
      <dgm:spPr/>
    </dgm:pt>
    <dgm:pt modelId="{862AEA8E-60A5-0E4A-816D-B3A4DEB0F693}" type="pres">
      <dgm:prSet presAssocID="{90787CF5-38DE-5943-99D6-9EC50D932645}" presName="sibTrans" presStyleLbl="node1" presStyleIdx="1" presStyleCnt="5"/>
      <dgm:spPr/>
    </dgm:pt>
    <dgm:pt modelId="{565AA0EB-4448-5C40-878A-E82D0E73FE8B}" type="pres">
      <dgm:prSet presAssocID="{65C76D3B-F56D-B443-B696-1210D277791D}" presName="dummy" presStyleCnt="0"/>
      <dgm:spPr/>
    </dgm:pt>
    <dgm:pt modelId="{F2C61FE6-EAF8-2045-A383-17C45F9EE857}" type="pres">
      <dgm:prSet presAssocID="{65C76D3B-F56D-B443-B696-1210D277791D}" presName="node" presStyleLbl="revTx" presStyleIdx="2" presStyleCnt="5">
        <dgm:presLayoutVars>
          <dgm:bulletEnabled val="1"/>
        </dgm:presLayoutVars>
      </dgm:prSet>
      <dgm:spPr/>
    </dgm:pt>
    <dgm:pt modelId="{DD6ACA7E-3A9A-E247-9147-962CBD10BB45}" type="pres">
      <dgm:prSet presAssocID="{45507123-5AF1-B045-AB68-7C58A866A20D}" presName="sibTrans" presStyleLbl="node1" presStyleIdx="2" presStyleCnt="5"/>
      <dgm:spPr/>
    </dgm:pt>
    <dgm:pt modelId="{C397273C-B340-CE4E-A5B4-831BE4D8ED41}" type="pres">
      <dgm:prSet presAssocID="{23A3C0DF-C8AB-8749-AE4A-9DD19B2822EC}" presName="dummy" presStyleCnt="0"/>
      <dgm:spPr/>
    </dgm:pt>
    <dgm:pt modelId="{A248D5AE-E7C0-7E4A-A61E-31733BA08402}" type="pres">
      <dgm:prSet presAssocID="{23A3C0DF-C8AB-8749-AE4A-9DD19B2822EC}" presName="node" presStyleLbl="revTx" presStyleIdx="3" presStyleCnt="5">
        <dgm:presLayoutVars>
          <dgm:bulletEnabled val="1"/>
        </dgm:presLayoutVars>
      </dgm:prSet>
      <dgm:spPr/>
    </dgm:pt>
    <dgm:pt modelId="{FECC6E0D-AC44-A94A-AC9C-4A7DF996DDC7}" type="pres">
      <dgm:prSet presAssocID="{E5762278-24A7-7E43-91AF-EC52F750C11A}" presName="sibTrans" presStyleLbl="node1" presStyleIdx="3" presStyleCnt="5"/>
      <dgm:spPr/>
    </dgm:pt>
    <dgm:pt modelId="{B692D7B7-65DD-9B46-94B0-0601050B0FD2}" type="pres">
      <dgm:prSet presAssocID="{1DE987CE-41BA-D946-BEB0-01F5F2C0A96C}" presName="dummy" presStyleCnt="0"/>
      <dgm:spPr/>
    </dgm:pt>
    <dgm:pt modelId="{671D53C2-0ECD-4C43-801E-363BA423A490}" type="pres">
      <dgm:prSet presAssocID="{1DE987CE-41BA-D946-BEB0-01F5F2C0A96C}" presName="node" presStyleLbl="revTx" presStyleIdx="4" presStyleCnt="5">
        <dgm:presLayoutVars>
          <dgm:bulletEnabled val="1"/>
        </dgm:presLayoutVars>
      </dgm:prSet>
      <dgm:spPr/>
    </dgm:pt>
    <dgm:pt modelId="{50F20EBE-899D-E24E-A43C-C654320B0587}" type="pres">
      <dgm:prSet presAssocID="{A327FEC6-4D72-0749-A324-4280087486B0}" presName="sibTrans" presStyleLbl="node1" presStyleIdx="4" presStyleCnt="5"/>
      <dgm:spPr/>
    </dgm:pt>
  </dgm:ptLst>
  <dgm:cxnLst>
    <dgm:cxn modelId="{90A14002-3006-4B47-B74C-089EE686177B}" type="presOf" srcId="{AA76C96B-428E-AE4D-B9E4-2A5503B41D60}" destId="{6DAA14B6-469B-B14B-9952-99B264924E9E}" srcOrd="0" destOrd="0" presId="urn:microsoft.com/office/officeart/2005/8/layout/cycle1"/>
    <dgm:cxn modelId="{ED0A5F0D-24A5-344B-97F5-9859383D09C5}" srcId="{064326DB-6AB0-634A-90E7-42D1610E572A}" destId="{1DE987CE-41BA-D946-BEB0-01F5F2C0A96C}" srcOrd="4" destOrd="0" parTransId="{4DFC82EB-80BB-1440-828B-2AC29A78F1ED}" sibTransId="{A327FEC6-4D72-0749-A324-4280087486B0}"/>
    <dgm:cxn modelId="{975EB32C-5D91-5848-B552-C6DBA9F87905}" type="presOf" srcId="{1040A9E1-C42E-EE4B-B3B0-9461C074B1D9}" destId="{9ED44677-4C10-6C40-8939-68BE269E7CDC}" srcOrd="0" destOrd="0" presId="urn:microsoft.com/office/officeart/2005/8/layout/cycle1"/>
    <dgm:cxn modelId="{E0C1D52D-9F70-FE40-BF91-9475983113CE}" srcId="{064326DB-6AB0-634A-90E7-42D1610E572A}" destId="{23A3C0DF-C8AB-8749-AE4A-9DD19B2822EC}" srcOrd="3" destOrd="0" parTransId="{5751DAA8-911A-0341-8D51-102911080D6F}" sibTransId="{E5762278-24A7-7E43-91AF-EC52F750C11A}"/>
    <dgm:cxn modelId="{7577D135-B38D-8642-B37E-B8985582EB00}" type="presOf" srcId="{A327FEC6-4D72-0749-A324-4280087486B0}" destId="{50F20EBE-899D-E24E-A43C-C654320B0587}" srcOrd="0" destOrd="0" presId="urn:microsoft.com/office/officeart/2005/8/layout/cycle1"/>
    <dgm:cxn modelId="{43E68C5A-96E5-1243-B051-11892ED9312D}" srcId="{064326DB-6AB0-634A-90E7-42D1610E572A}" destId="{AA76C96B-428E-AE4D-B9E4-2A5503B41D60}" srcOrd="1" destOrd="0" parTransId="{DE7646BE-67EA-6744-94BA-D6DC0E5EC7FF}" sibTransId="{90787CF5-38DE-5943-99D6-9EC50D932645}"/>
    <dgm:cxn modelId="{80CA7B7C-BAA9-E442-8A2D-C8B22963873F}" type="presOf" srcId="{E5762278-24A7-7E43-91AF-EC52F750C11A}" destId="{FECC6E0D-AC44-A94A-AC9C-4A7DF996DDC7}" srcOrd="0" destOrd="0" presId="urn:microsoft.com/office/officeart/2005/8/layout/cycle1"/>
    <dgm:cxn modelId="{C286D07C-9173-6745-A941-67F58FB089FD}" type="presOf" srcId="{45507123-5AF1-B045-AB68-7C58A866A20D}" destId="{DD6ACA7E-3A9A-E247-9147-962CBD10BB45}" srcOrd="0" destOrd="0" presId="urn:microsoft.com/office/officeart/2005/8/layout/cycle1"/>
    <dgm:cxn modelId="{FD1CAC7E-60A9-D945-8B1D-D36DA28A968E}" srcId="{064326DB-6AB0-634A-90E7-42D1610E572A}" destId="{65C76D3B-F56D-B443-B696-1210D277791D}" srcOrd="2" destOrd="0" parTransId="{FB48A228-1321-AC45-A32C-29A34A257E7D}" sibTransId="{45507123-5AF1-B045-AB68-7C58A866A20D}"/>
    <dgm:cxn modelId="{E2892487-B8DB-FE44-AA27-A62FB2111E12}" srcId="{064326DB-6AB0-634A-90E7-42D1610E572A}" destId="{1040A9E1-C42E-EE4B-B3B0-9461C074B1D9}" srcOrd="0" destOrd="0" parTransId="{298C6950-06E5-6C4D-BC51-6681F6BDC8EF}" sibTransId="{EEDA7433-5DB3-0949-91CB-9A5F0A89A1EC}"/>
    <dgm:cxn modelId="{9F87319A-0E4C-5C4E-9788-1E05568076B9}" type="presOf" srcId="{EEDA7433-5DB3-0949-91CB-9A5F0A89A1EC}" destId="{59DCE4E0-C2BF-8643-BDBA-CF7C23C3DF09}" srcOrd="0" destOrd="0" presId="urn:microsoft.com/office/officeart/2005/8/layout/cycle1"/>
    <dgm:cxn modelId="{1FB186C5-DAB3-E74D-9C7C-D186CF45B552}" type="presOf" srcId="{23A3C0DF-C8AB-8749-AE4A-9DD19B2822EC}" destId="{A248D5AE-E7C0-7E4A-A61E-31733BA08402}" srcOrd="0" destOrd="0" presId="urn:microsoft.com/office/officeart/2005/8/layout/cycle1"/>
    <dgm:cxn modelId="{538FCBCB-A4F3-0D4D-8949-5CF676090E22}" type="presOf" srcId="{90787CF5-38DE-5943-99D6-9EC50D932645}" destId="{862AEA8E-60A5-0E4A-816D-B3A4DEB0F693}" srcOrd="0" destOrd="0" presId="urn:microsoft.com/office/officeart/2005/8/layout/cycle1"/>
    <dgm:cxn modelId="{4CB113D9-F6D0-1941-9C95-DBCF01B589DB}" type="presOf" srcId="{1DE987CE-41BA-D946-BEB0-01F5F2C0A96C}" destId="{671D53C2-0ECD-4C43-801E-363BA423A490}" srcOrd="0" destOrd="0" presId="urn:microsoft.com/office/officeart/2005/8/layout/cycle1"/>
    <dgm:cxn modelId="{BDC54EE1-5985-4448-AD48-A71F77DCFD02}" type="presOf" srcId="{064326DB-6AB0-634A-90E7-42D1610E572A}" destId="{6D40DE29-0A69-3A43-BD6B-40DDB048CF04}" srcOrd="0" destOrd="0" presId="urn:microsoft.com/office/officeart/2005/8/layout/cycle1"/>
    <dgm:cxn modelId="{1B1D77E7-2FD2-FB4B-9E10-4010F99AD0D9}" type="presOf" srcId="{65C76D3B-F56D-B443-B696-1210D277791D}" destId="{F2C61FE6-EAF8-2045-A383-17C45F9EE857}" srcOrd="0" destOrd="0" presId="urn:microsoft.com/office/officeart/2005/8/layout/cycle1"/>
    <dgm:cxn modelId="{2C17DA8D-015F-2C42-A7D4-3B4A53852BC5}" type="presParOf" srcId="{6D40DE29-0A69-3A43-BD6B-40DDB048CF04}" destId="{8AE49FC1-5CC4-3741-A523-CF38A89FF69E}" srcOrd="0" destOrd="0" presId="urn:microsoft.com/office/officeart/2005/8/layout/cycle1"/>
    <dgm:cxn modelId="{4D5303B9-6093-7449-AE00-89B945903C6E}" type="presParOf" srcId="{6D40DE29-0A69-3A43-BD6B-40DDB048CF04}" destId="{9ED44677-4C10-6C40-8939-68BE269E7CDC}" srcOrd="1" destOrd="0" presId="urn:microsoft.com/office/officeart/2005/8/layout/cycle1"/>
    <dgm:cxn modelId="{65969A64-70A0-2747-B9F2-D6752605352D}" type="presParOf" srcId="{6D40DE29-0A69-3A43-BD6B-40DDB048CF04}" destId="{59DCE4E0-C2BF-8643-BDBA-CF7C23C3DF09}" srcOrd="2" destOrd="0" presId="urn:microsoft.com/office/officeart/2005/8/layout/cycle1"/>
    <dgm:cxn modelId="{B36AE404-0B8F-8D41-B911-BF01B143F8D3}" type="presParOf" srcId="{6D40DE29-0A69-3A43-BD6B-40DDB048CF04}" destId="{4AE575C9-8498-C140-A352-7D77DFFEBD54}" srcOrd="3" destOrd="0" presId="urn:microsoft.com/office/officeart/2005/8/layout/cycle1"/>
    <dgm:cxn modelId="{0385D7E6-F8AD-AF44-BB96-4D7CFD24B5D8}" type="presParOf" srcId="{6D40DE29-0A69-3A43-BD6B-40DDB048CF04}" destId="{6DAA14B6-469B-B14B-9952-99B264924E9E}" srcOrd="4" destOrd="0" presId="urn:microsoft.com/office/officeart/2005/8/layout/cycle1"/>
    <dgm:cxn modelId="{1DD05167-078E-B949-9F44-4B01850CC3F0}" type="presParOf" srcId="{6D40DE29-0A69-3A43-BD6B-40DDB048CF04}" destId="{862AEA8E-60A5-0E4A-816D-B3A4DEB0F693}" srcOrd="5" destOrd="0" presId="urn:microsoft.com/office/officeart/2005/8/layout/cycle1"/>
    <dgm:cxn modelId="{73061CC7-E2E8-FD43-B444-393400419363}" type="presParOf" srcId="{6D40DE29-0A69-3A43-BD6B-40DDB048CF04}" destId="{565AA0EB-4448-5C40-878A-E82D0E73FE8B}" srcOrd="6" destOrd="0" presId="urn:microsoft.com/office/officeart/2005/8/layout/cycle1"/>
    <dgm:cxn modelId="{BC2A6452-ED30-D24E-88A3-D9884E4848D6}" type="presParOf" srcId="{6D40DE29-0A69-3A43-BD6B-40DDB048CF04}" destId="{F2C61FE6-EAF8-2045-A383-17C45F9EE857}" srcOrd="7" destOrd="0" presId="urn:microsoft.com/office/officeart/2005/8/layout/cycle1"/>
    <dgm:cxn modelId="{192156A9-8E24-6949-A600-1F3588802B1F}" type="presParOf" srcId="{6D40DE29-0A69-3A43-BD6B-40DDB048CF04}" destId="{DD6ACA7E-3A9A-E247-9147-962CBD10BB45}" srcOrd="8" destOrd="0" presId="urn:microsoft.com/office/officeart/2005/8/layout/cycle1"/>
    <dgm:cxn modelId="{069B4B3C-3A9B-D544-9271-D94AC3BBC488}" type="presParOf" srcId="{6D40DE29-0A69-3A43-BD6B-40DDB048CF04}" destId="{C397273C-B340-CE4E-A5B4-831BE4D8ED41}" srcOrd="9" destOrd="0" presId="urn:microsoft.com/office/officeart/2005/8/layout/cycle1"/>
    <dgm:cxn modelId="{84A94516-DD21-1C4C-880A-A78437E32A89}" type="presParOf" srcId="{6D40DE29-0A69-3A43-BD6B-40DDB048CF04}" destId="{A248D5AE-E7C0-7E4A-A61E-31733BA08402}" srcOrd="10" destOrd="0" presId="urn:microsoft.com/office/officeart/2005/8/layout/cycle1"/>
    <dgm:cxn modelId="{EAC95D72-FB3B-5F41-8CA5-193731F64F08}" type="presParOf" srcId="{6D40DE29-0A69-3A43-BD6B-40DDB048CF04}" destId="{FECC6E0D-AC44-A94A-AC9C-4A7DF996DDC7}" srcOrd="11" destOrd="0" presId="urn:microsoft.com/office/officeart/2005/8/layout/cycle1"/>
    <dgm:cxn modelId="{FC1CC417-ABE8-BA4C-B437-D11249564858}" type="presParOf" srcId="{6D40DE29-0A69-3A43-BD6B-40DDB048CF04}" destId="{B692D7B7-65DD-9B46-94B0-0601050B0FD2}" srcOrd="12" destOrd="0" presId="urn:microsoft.com/office/officeart/2005/8/layout/cycle1"/>
    <dgm:cxn modelId="{DF2B1463-C386-6B47-ABC7-2909CE6BA269}" type="presParOf" srcId="{6D40DE29-0A69-3A43-BD6B-40DDB048CF04}" destId="{671D53C2-0ECD-4C43-801E-363BA423A490}" srcOrd="13" destOrd="0" presId="urn:microsoft.com/office/officeart/2005/8/layout/cycle1"/>
    <dgm:cxn modelId="{FAF6F2BA-37D7-074F-B683-D146633ACFB9}" type="presParOf" srcId="{6D40DE29-0A69-3A43-BD6B-40DDB048CF04}" destId="{50F20EBE-899D-E24E-A43C-C654320B0587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D44677-4C10-6C40-8939-68BE269E7CDC}">
      <dsp:nvSpPr>
        <dsp:cNvPr id="0" name=""/>
        <dsp:cNvSpPr/>
      </dsp:nvSpPr>
      <dsp:spPr>
        <a:xfrm>
          <a:off x="4578571" y="28759"/>
          <a:ext cx="968424" cy="968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800" kern="1200" dirty="0"/>
            <a:t>Description of what you wish to change and why</a:t>
          </a:r>
          <a:endParaRPr lang="en-GB" sz="800" kern="1200" dirty="0"/>
        </a:p>
      </dsp:txBody>
      <dsp:txXfrm>
        <a:off x="4578571" y="28759"/>
        <a:ext cx="968424" cy="968424"/>
      </dsp:txXfrm>
    </dsp:sp>
    <dsp:sp modelId="{59DCE4E0-C2BF-8643-BDBA-CF7C23C3DF09}">
      <dsp:nvSpPr>
        <dsp:cNvPr id="0" name=""/>
        <dsp:cNvSpPr/>
      </dsp:nvSpPr>
      <dsp:spPr>
        <a:xfrm>
          <a:off x="2297413" y="373"/>
          <a:ext cx="3634772" cy="3634772"/>
        </a:xfrm>
        <a:prstGeom prst="circularArrow">
          <a:avLst>
            <a:gd name="adj1" fmla="val 5195"/>
            <a:gd name="adj2" fmla="val 335570"/>
            <a:gd name="adj3" fmla="val 21294639"/>
            <a:gd name="adj4" fmla="val 19765014"/>
            <a:gd name="adj5" fmla="val 606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AA14B6-469B-B14B-9952-99B264924E9E}">
      <dsp:nvSpPr>
        <dsp:cNvPr id="0" name=""/>
        <dsp:cNvSpPr/>
      </dsp:nvSpPr>
      <dsp:spPr>
        <a:xfrm>
          <a:off x="5164458" y="1831932"/>
          <a:ext cx="968424" cy="968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800" kern="1200" dirty="0"/>
            <a:t>How? – references to appropriate literature v. important</a:t>
          </a:r>
          <a:endParaRPr lang="en-GB" sz="800" kern="1200" dirty="0"/>
        </a:p>
      </dsp:txBody>
      <dsp:txXfrm>
        <a:off x="5164458" y="1831932"/>
        <a:ext cx="968424" cy="968424"/>
      </dsp:txXfrm>
    </dsp:sp>
    <dsp:sp modelId="{862AEA8E-60A5-0E4A-816D-B3A4DEB0F693}">
      <dsp:nvSpPr>
        <dsp:cNvPr id="0" name=""/>
        <dsp:cNvSpPr/>
      </dsp:nvSpPr>
      <dsp:spPr>
        <a:xfrm>
          <a:off x="2297413" y="373"/>
          <a:ext cx="3634772" cy="3634772"/>
        </a:xfrm>
        <a:prstGeom prst="circularArrow">
          <a:avLst>
            <a:gd name="adj1" fmla="val 5195"/>
            <a:gd name="adj2" fmla="val 335570"/>
            <a:gd name="adj3" fmla="val 4016146"/>
            <a:gd name="adj4" fmla="val 2252103"/>
            <a:gd name="adj5" fmla="val 606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C61FE6-EAF8-2045-A383-17C45F9EE857}">
      <dsp:nvSpPr>
        <dsp:cNvPr id="0" name=""/>
        <dsp:cNvSpPr/>
      </dsp:nvSpPr>
      <dsp:spPr>
        <a:xfrm>
          <a:off x="3630587" y="2946354"/>
          <a:ext cx="968424" cy="968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800" kern="1200" dirty="0"/>
            <a:t>Description and evaluation of change undertaken - self- evaluation, colleagues, students. </a:t>
          </a:r>
          <a:endParaRPr lang="en-GB" sz="800" kern="1200" dirty="0"/>
        </a:p>
      </dsp:txBody>
      <dsp:txXfrm>
        <a:off x="3630587" y="2946354"/>
        <a:ext cx="968424" cy="968424"/>
      </dsp:txXfrm>
    </dsp:sp>
    <dsp:sp modelId="{DD6ACA7E-3A9A-E247-9147-962CBD10BB45}">
      <dsp:nvSpPr>
        <dsp:cNvPr id="0" name=""/>
        <dsp:cNvSpPr/>
      </dsp:nvSpPr>
      <dsp:spPr>
        <a:xfrm>
          <a:off x="2297413" y="373"/>
          <a:ext cx="3634772" cy="3634772"/>
        </a:xfrm>
        <a:prstGeom prst="circularArrow">
          <a:avLst>
            <a:gd name="adj1" fmla="val 5195"/>
            <a:gd name="adj2" fmla="val 335570"/>
            <a:gd name="adj3" fmla="val 8212327"/>
            <a:gd name="adj4" fmla="val 6448284"/>
            <a:gd name="adj5" fmla="val 606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48D5AE-E7C0-7E4A-A61E-31733BA08402}">
      <dsp:nvSpPr>
        <dsp:cNvPr id="0" name=""/>
        <dsp:cNvSpPr/>
      </dsp:nvSpPr>
      <dsp:spPr>
        <a:xfrm>
          <a:off x="2096717" y="1831932"/>
          <a:ext cx="968424" cy="968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800" kern="1200" dirty="0"/>
            <a:t>Present situation</a:t>
          </a:r>
          <a:endParaRPr lang="en-GB" sz="800" kern="1200" dirty="0"/>
        </a:p>
      </dsp:txBody>
      <dsp:txXfrm>
        <a:off x="2096717" y="1831932"/>
        <a:ext cx="968424" cy="968424"/>
      </dsp:txXfrm>
    </dsp:sp>
    <dsp:sp modelId="{FECC6E0D-AC44-A94A-AC9C-4A7DF996DDC7}">
      <dsp:nvSpPr>
        <dsp:cNvPr id="0" name=""/>
        <dsp:cNvSpPr/>
      </dsp:nvSpPr>
      <dsp:spPr>
        <a:xfrm>
          <a:off x="2297413" y="373"/>
          <a:ext cx="3634772" cy="3634772"/>
        </a:xfrm>
        <a:prstGeom prst="circularArrow">
          <a:avLst>
            <a:gd name="adj1" fmla="val 5195"/>
            <a:gd name="adj2" fmla="val 335570"/>
            <a:gd name="adj3" fmla="val 12299416"/>
            <a:gd name="adj4" fmla="val 10769791"/>
            <a:gd name="adj5" fmla="val 606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1D53C2-0ECD-4C43-801E-363BA423A490}">
      <dsp:nvSpPr>
        <dsp:cNvPr id="0" name=""/>
        <dsp:cNvSpPr/>
      </dsp:nvSpPr>
      <dsp:spPr>
        <a:xfrm>
          <a:off x="2682603" y="28759"/>
          <a:ext cx="968424" cy="968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What next? </a:t>
          </a:r>
        </a:p>
      </dsp:txBody>
      <dsp:txXfrm>
        <a:off x="2682603" y="28759"/>
        <a:ext cx="968424" cy="968424"/>
      </dsp:txXfrm>
    </dsp:sp>
    <dsp:sp modelId="{50F20EBE-899D-E24E-A43C-C654320B0587}">
      <dsp:nvSpPr>
        <dsp:cNvPr id="0" name=""/>
        <dsp:cNvSpPr/>
      </dsp:nvSpPr>
      <dsp:spPr>
        <a:xfrm>
          <a:off x="2297413" y="373"/>
          <a:ext cx="3634772" cy="3634772"/>
        </a:xfrm>
        <a:prstGeom prst="circularArrow">
          <a:avLst>
            <a:gd name="adj1" fmla="val 5195"/>
            <a:gd name="adj2" fmla="val 335570"/>
            <a:gd name="adj3" fmla="val 16867130"/>
            <a:gd name="adj4" fmla="val 15197300"/>
            <a:gd name="adj5" fmla="val 606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EFAA19-A382-43C7-A800-66A3CEBF39EB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012794-93EC-4F55-9B44-790A1F2B5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1374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20187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6F2D8A45-521B-4466-BB28-3A7200003E49}" type="slidenum">
              <a:rPr lang="en-US" altLang="en-US"/>
              <a:pPr>
                <a:spcBef>
                  <a:spcPct val="0"/>
                </a:spcBef>
              </a:pPr>
              <a:t>3</a:t>
            </a:fld>
            <a:endParaRPr lang="en-US" altLang="en-US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186160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C6E439-3BC2-57EF-CECD-347D18B01E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>
            <a:extLst>
              <a:ext uri="{FF2B5EF4-FFF2-40B4-BE49-F238E27FC236}">
                <a16:creationId xmlns:a16="http://schemas.microsoft.com/office/drawing/2014/main" id="{90C1C6D0-A78A-B6C1-D2F3-1805D924EBC3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</a:pPr>
            <a:fld id="{95A56E4A-7057-4E5B-B89B-3F75C15EA9A1}" type="slidenum">
              <a:rPr lang="en-US" altLang="en-US"/>
              <a:pPr algn="r">
                <a:spcBef>
                  <a:spcPct val="0"/>
                </a:spcBef>
              </a:pPr>
              <a:t>6</a:t>
            </a:fld>
            <a:endParaRPr lang="en-US" altLang="en-US"/>
          </a:p>
        </p:txBody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9F79FEAC-C63B-835D-63BF-1A87539225C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>
            <a:extLst>
              <a:ext uri="{FF2B5EF4-FFF2-40B4-BE49-F238E27FC236}">
                <a16:creationId xmlns:a16="http://schemas.microsoft.com/office/drawing/2014/main" id="{4D14DF5D-4786-86CD-A32D-13D7F5BAEB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Vary see websites see HEA – subject cebtres Adress key requirements of HEA’s professional standards framework inform practice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349878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dirty="0"/>
              <a:t>Skills e.g. critical thinking, reading skills, analysis, synthesis of material (to other situations)</a:t>
            </a:r>
          </a:p>
          <a:p>
            <a:pPr eaLnBrk="1" hangingPunct="1">
              <a:spcBef>
                <a:spcPct val="0"/>
              </a:spcBef>
            </a:pPr>
            <a:endParaRPr lang="en-GB" dirty="0"/>
          </a:p>
          <a:p>
            <a:pPr eaLnBrk="1" hangingPunct="1">
              <a:spcBef>
                <a:spcPct val="0"/>
              </a:spcBef>
            </a:pPr>
            <a:endParaRPr lang="en-GB" dirty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A385616-4EC0-4B29-BD28-4A108DC18C80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5541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Christine Jones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E8B9145-4522-4B8B-8707-860572CFE7D7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9128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678170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reflection.ed.ac.uk/reflectors-toolkit/reflecting-on-experience/gibbs-reflective-cycle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mailto:K.Gardner@uwtads.ac.uk" TargetMode="External"/><Relationship Id="rId2" Type="http://schemas.openxmlformats.org/officeDocument/2006/relationships/hyperlink" Target="mailto:mark.flagg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anchor="ctr">
            <a:normAutofit/>
          </a:bodyPr>
          <a:lstStyle/>
          <a:p>
            <a:r>
              <a:rPr lang="en-US" altLang="en-US" b="1" dirty="0">
                <a:solidFill>
                  <a:schemeClr val="bg1"/>
                </a:solidFill>
              </a:rPr>
              <a:t> Postgraduate Certificate 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Teaching in Higher Education</a:t>
            </a:r>
          </a:p>
          <a:p>
            <a:r>
              <a:rPr lang="en-GB" dirty="0">
                <a:solidFill>
                  <a:schemeClr val="bg1"/>
                </a:solidFill>
              </a:rPr>
              <a:t>Induction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/>
              <a:t>Background</a:t>
            </a:r>
          </a:p>
        </p:txBody>
      </p:sp>
      <p:sp>
        <p:nvSpPr>
          <p:cNvPr id="13314" name="Rectangle 3"/>
          <p:cNvSpPr>
            <a:spLocks noGrp="1" noChangeArrowheads="1"/>
          </p:cNvSpPr>
          <p:nvPr>
            <p:ph idx="1"/>
          </p:nvPr>
        </p:nvSpPr>
        <p:spPr>
          <a:xfrm>
            <a:off x="484612" y="1394666"/>
            <a:ext cx="8301037" cy="4746625"/>
          </a:xfrm>
        </p:spPr>
        <p:txBody>
          <a:bodyPr vert="horz" lIns="91440" tIns="45720" rIns="91440" bIns="45720" anchor="t">
            <a:normAutofit/>
          </a:bodyPr>
          <a:lstStyle/>
          <a:p>
            <a:pPr indent="-255905" eaLnBrk="1" hangingPunct="1">
              <a:lnSpc>
                <a:spcPct val="90000"/>
              </a:lnSpc>
            </a:pPr>
            <a:endParaRPr lang="en-GB" altLang="en-US" sz="2400" dirty="0">
              <a:cs typeface="Lucida Sans Unicode"/>
            </a:endParaRPr>
          </a:p>
          <a:p>
            <a:pPr indent="-255905" eaLnBrk="1" hangingPunct="1">
              <a:lnSpc>
                <a:spcPct val="150000"/>
              </a:lnSpc>
            </a:pPr>
            <a:r>
              <a:rPr lang="en-GB" altLang="en-US" sz="1400" dirty="0"/>
              <a:t>Developed by collaborative provision - Bangor, Swansea, Cardiff Met, Aberystwyth. </a:t>
            </a:r>
          </a:p>
          <a:p>
            <a:pPr indent="-255905" eaLnBrk="1" hangingPunct="1">
              <a:lnSpc>
                <a:spcPct val="150000"/>
              </a:lnSpc>
            </a:pPr>
            <a:r>
              <a:rPr lang="en-GB" altLang="en-US" sz="1400" dirty="0"/>
              <a:t>Available in both Welsh and English.</a:t>
            </a:r>
            <a:endParaRPr lang="en-GB" altLang="en-US" sz="1400" dirty="0">
              <a:cs typeface="Lucida Sans Unicode"/>
            </a:endParaRPr>
          </a:p>
          <a:p>
            <a:pPr indent="-255905" eaLnBrk="1" hangingPunct="1">
              <a:lnSpc>
                <a:spcPct val="150000"/>
              </a:lnSpc>
            </a:pPr>
            <a:r>
              <a:rPr lang="en-GB" altLang="en-US" sz="1400" dirty="0"/>
              <a:t>140 hours teaching - 2 years to complete.</a:t>
            </a:r>
            <a:endParaRPr lang="en-GB" altLang="en-US" sz="1400" dirty="0">
              <a:cs typeface="Lucida Sans Unicode"/>
            </a:endParaRPr>
          </a:p>
          <a:p>
            <a:pPr indent="-255905" eaLnBrk="1" hangingPunct="1">
              <a:lnSpc>
                <a:spcPct val="150000"/>
              </a:lnSpc>
            </a:pPr>
            <a:r>
              <a:rPr lang="en-GB" altLang="en-US" sz="1400" dirty="0"/>
              <a:t>Assessed by portfolio – two 30 credit modules, level 7.</a:t>
            </a:r>
          </a:p>
          <a:p>
            <a:pPr indent="-255905">
              <a:lnSpc>
                <a:spcPct val="150000"/>
              </a:lnSpc>
            </a:pPr>
            <a:r>
              <a:rPr lang="en-GB" altLang="en-US" sz="1400" dirty="0"/>
              <a:t>Accredited by Advance HE – mod1 </a:t>
            </a:r>
            <a:r>
              <a:rPr lang="en-GB" altLang="en-US" sz="1400" dirty="0">
                <a:highlight>
                  <a:srgbClr val="FFFF00"/>
                </a:highlight>
              </a:rPr>
              <a:t>Associate status, (AFHEA</a:t>
            </a:r>
            <a:r>
              <a:rPr lang="en-GB" altLang="en-US" sz="1400" dirty="0"/>
              <a:t>) both modules </a:t>
            </a:r>
            <a:r>
              <a:rPr lang="en-GB" altLang="en-US" sz="1400" dirty="0">
                <a:highlight>
                  <a:srgbClr val="FFFF00"/>
                </a:highlight>
              </a:rPr>
              <a:t>Fellow status (FHEA) </a:t>
            </a:r>
          </a:p>
          <a:p>
            <a:pPr>
              <a:lnSpc>
                <a:spcPct val="150000"/>
              </a:lnSpc>
            </a:pPr>
            <a:r>
              <a:rPr lang="en-GB" altLang="en-US" sz="1400" dirty="0"/>
              <a:t>Module 1 must be completed in one year</a:t>
            </a:r>
            <a:endParaRPr lang="en-GB" altLang="en-US" sz="1400" dirty="0">
              <a:cs typeface="Lucida Sans Unicode"/>
            </a:endParaRPr>
          </a:p>
          <a:p>
            <a:pPr indent="-255905">
              <a:lnSpc>
                <a:spcPct val="150000"/>
              </a:lnSpc>
            </a:pPr>
            <a:r>
              <a:rPr lang="en-GB" altLang="en-US" sz="1400" dirty="0"/>
              <a:t>Pass mark 50% - Merit and Distinction possible</a:t>
            </a:r>
            <a:endParaRPr lang="en-GB" altLang="en-US" sz="1400" dirty="0">
              <a:cs typeface="Lucida Sans Unicode"/>
            </a:endParaRPr>
          </a:p>
          <a:p>
            <a:pPr indent="-255905">
              <a:lnSpc>
                <a:spcPct val="150000"/>
              </a:lnSpc>
            </a:pPr>
            <a:r>
              <a:rPr lang="en-GB" altLang="en-US" sz="1400" dirty="0"/>
              <a:t>Costs normally borne by Schools/individuals in the case of teaching staff on hourly contracts </a:t>
            </a:r>
            <a:endParaRPr lang="en-GB" altLang="en-US" sz="1400" dirty="0">
              <a:cs typeface="Lucida Sans Unicode"/>
            </a:endParaRPr>
          </a:p>
          <a:p>
            <a:pPr indent="-255905" eaLnBrk="1" hangingPunct="1">
              <a:lnSpc>
                <a:spcPct val="150000"/>
              </a:lnSpc>
            </a:pPr>
            <a:endParaRPr lang="en-GB" altLang="en-US" sz="1400" dirty="0">
              <a:cs typeface="Lucida Sans Unicode"/>
            </a:endParaRPr>
          </a:p>
          <a:p>
            <a:pPr indent="-255905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400" dirty="0">
              <a:cs typeface="Lucida Sans Unicode"/>
            </a:endParaRPr>
          </a:p>
        </p:txBody>
      </p:sp>
    </p:spTree>
    <p:extLst>
      <p:ext uri="{BB962C8B-B14F-4D97-AF65-F5344CB8AC3E}">
        <p14:creationId xmlns:p14="http://schemas.microsoft.com/office/powerpoint/2010/main" val="25928977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39750" y="-22225"/>
            <a:ext cx="8604250" cy="1003300"/>
          </a:xfrm>
        </p:spPr>
        <p:txBody>
          <a:bodyPr lIns="92075" tIns="46038" rIns="92075" bIns="46038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sz="3800" dirty="0"/>
            </a:br>
            <a:br>
              <a:rPr lang="en-GB" sz="3800" dirty="0"/>
            </a:br>
            <a:r>
              <a:rPr lang="en-GB" sz="4000" dirty="0"/>
              <a:t>Summary of programme outcomes	</a:t>
            </a:r>
            <a:br>
              <a:rPr lang="en-GB" sz="4000" dirty="0"/>
            </a:br>
            <a:br>
              <a:rPr lang="en-GB" sz="3600" dirty="0"/>
            </a:br>
            <a:endParaRPr lang="en-GB" sz="3600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188" y="908050"/>
            <a:ext cx="8532812" cy="5041900"/>
          </a:xfrm>
        </p:spPr>
        <p:txBody>
          <a:bodyPr lIns="92075" tIns="46038" rIns="92075" bIns="46038">
            <a:normAutofit fontScale="775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000" b="1" dirty="0"/>
              <a:t>Design, plan and critically evaluate effective </a:t>
            </a:r>
            <a:r>
              <a:rPr lang="en-GB" altLang="en-US" sz="2000" dirty="0"/>
              <a:t>learning opportunities and resources 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000" dirty="0"/>
              <a:t>Critically </a:t>
            </a:r>
            <a:r>
              <a:rPr lang="en-GB" altLang="en-US" sz="2000" b="1" dirty="0"/>
              <a:t>apply an extensive range of teaching and learning methods </a:t>
            </a:r>
            <a:r>
              <a:rPr lang="en-GB" altLang="en-US" sz="2000" dirty="0"/>
              <a:t>to support and enhance learning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000" dirty="0"/>
              <a:t>Display an increased range of </a:t>
            </a:r>
            <a:r>
              <a:rPr lang="en-GB" altLang="en-US" sz="2000" b="1" dirty="0"/>
              <a:t>self, peer and student monitoring and evaluation </a:t>
            </a:r>
            <a:r>
              <a:rPr lang="en-GB" altLang="en-US" sz="2000" dirty="0"/>
              <a:t>techniques to improve practice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000" dirty="0"/>
              <a:t>Critically apply a variety of </a:t>
            </a:r>
            <a:r>
              <a:rPr lang="en-GB" altLang="en-US" sz="2000" b="1" dirty="0"/>
              <a:t>assessment techniques </a:t>
            </a:r>
            <a:r>
              <a:rPr lang="en-GB" altLang="en-US" sz="2000" dirty="0"/>
              <a:t>and provide constructive feedback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000" dirty="0"/>
              <a:t>Combine </a:t>
            </a:r>
            <a:r>
              <a:rPr lang="en-GB" altLang="en-US" sz="2000" b="1" dirty="0"/>
              <a:t>scholarship, research and professional activities </a:t>
            </a:r>
            <a:r>
              <a:rPr lang="en-GB" altLang="en-US" sz="2000" dirty="0"/>
              <a:t>with teaching and learning support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000" dirty="0"/>
              <a:t>Analyse and </a:t>
            </a:r>
            <a:r>
              <a:rPr lang="en-GB" altLang="en-US" sz="2000" b="1" dirty="0"/>
              <a:t>critically reflect</a:t>
            </a:r>
            <a:r>
              <a:rPr lang="en-GB" altLang="en-US" sz="2000" dirty="0"/>
              <a:t> on the effects of your teaching using a variety of monitoring techniques.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000" b="1" dirty="0"/>
              <a:t>Reflect</a:t>
            </a:r>
            <a:r>
              <a:rPr lang="en-GB" altLang="en-US" sz="2000" dirty="0"/>
              <a:t> in an informed way on your personal and professional practice and assess future development needs.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endParaRPr lang="en-GB" altLang="en-US" sz="2600" dirty="0"/>
          </a:p>
          <a:p>
            <a:pPr eaLnBrk="1" hangingPunct="1">
              <a:lnSpc>
                <a:spcPct val="80000"/>
              </a:lnSpc>
            </a:pPr>
            <a:endParaRPr lang="en-GB" altLang="en-US" sz="2600" dirty="0"/>
          </a:p>
          <a:p>
            <a:pPr eaLnBrk="1" hangingPunct="1">
              <a:lnSpc>
                <a:spcPct val="80000"/>
              </a:lnSpc>
            </a:pPr>
            <a:endParaRPr lang="en-GB" altLang="en-US" sz="2600" i="1" dirty="0"/>
          </a:p>
        </p:txBody>
      </p:sp>
    </p:spTree>
    <p:extLst>
      <p:ext uri="{BB962C8B-B14F-4D97-AF65-F5344CB8AC3E}">
        <p14:creationId xmlns:p14="http://schemas.microsoft.com/office/powerpoint/2010/main" val="2339610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Module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856" y="764704"/>
            <a:ext cx="8713787" cy="4896643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900" u="sng" dirty="0"/>
              <a:t>Portfolio of 5,250</a:t>
            </a:r>
            <a:r>
              <a:rPr lang="en-GB" sz="1900" dirty="0"/>
              <a:t> </a:t>
            </a:r>
            <a:endParaRPr lang="en-GB" altLang="en-US" sz="1300" dirty="0"/>
          </a:p>
          <a:p>
            <a:pPr>
              <a:lnSpc>
                <a:spcPct val="160000"/>
              </a:lnSpc>
            </a:pPr>
            <a:r>
              <a:rPr lang="en-GB" altLang="en-US" sz="1400" b="1" dirty="0">
                <a:highlight>
                  <a:srgbClr val="FFFF00"/>
                </a:highlight>
              </a:rPr>
              <a:t>Statement</a:t>
            </a:r>
            <a:r>
              <a:rPr lang="en-GB" altLang="en-US" sz="1400" dirty="0">
                <a:highlight>
                  <a:srgbClr val="FFFF00"/>
                </a:highlight>
              </a:rPr>
              <a:t> on Teaching and Learning </a:t>
            </a:r>
            <a:r>
              <a:rPr lang="en-GB" altLang="en-US" sz="1400" dirty="0"/>
              <a:t>(750 words) </a:t>
            </a:r>
          </a:p>
          <a:p>
            <a:pPr>
              <a:lnSpc>
                <a:spcPct val="160000"/>
              </a:lnSpc>
            </a:pPr>
            <a:r>
              <a:rPr lang="en-GB" altLang="en-US" sz="1400" dirty="0"/>
              <a:t>Micro-teaching session with </a:t>
            </a:r>
            <a:r>
              <a:rPr lang="en-GB" altLang="en-US" sz="1400" b="1" dirty="0">
                <a:highlight>
                  <a:srgbClr val="FFFF00"/>
                </a:highlight>
              </a:rPr>
              <a:t>reflection</a:t>
            </a:r>
            <a:r>
              <a:rPr lang="en-GB" altLang="en-US" sz="1400" dirty="0"/>
              <a:t> (250 words) </a:t>
            </a:r>
            <a:r>
              <a:rPr lang="en-GB" altLang="en-US" sz="1400" b="1" dirty="0">
                <a:solidFill>
                  <a:srgbClr val="FFC000"/>
                </a:solidFill>
              </a:rPr>
              <a:t>– mapped against the PSF 2023</a:t>
            </a:r>
          </a:p>
          <a:p>
            <a:pPr>
              <a:lnSpc>
                <a:spcPct val="160000"/>
              </a:lnSpc>
            </a:pPr>
            <a:r>
              <a:rPr lang="en-GB" altLang="en-US" sz="1400" b="1" dirty="0"/>
              <a:t>Reflective report </a:t>
            </a:r>
            <a:r>
              <a:rPr lang="en-GB" altLang="en-US" sz="1400" dirty="0"/>
              <a:t>of a teaching intervention cycle (3,250 words) </a:t>
            </a:r>
            <a:r>
              <a:rPr lang="en-GB" altLang="en-US" sz="1400" b="1" dirty="0">
                <a:solidFill>
                  <a:srgbClr val="FFC000"/>
                </a:solidFill>
              </a:rPr>
              <a:t>- aligned to the PSF 2023 throughout</a:t>
            </a:r>
          </a:p>
          <a:p>
            <a:pPr>
              <a:lnSpc>
                <a:spcPct val="160000"/>
              </a:lnSpc>
            </a:pPr>
            <a:r>
              <a:rPr lang="en-GB" altLang="en-US" sz="1400" b="1" dirty="0">
                <a:highlight>
                  <a:srgbClr val="FFFF00"/>
                </a:highlight>
              </a:rPr>
              <a:t>3 Observations </a:t>
            </a:r>
            <a:r>
              <a:rPr lang="en-GB" altLang="en-US" sz="1400" dirty="0"/>
              <a:t>– 1 </a:t>
            </a:r>
            <a:r>
              <a:rPr lang="en-GB" altLang="en-US" sz="1400" b="1" dirty="0"/>
              <a:t>by</a:t>
            </a:r>
            <a:r>
              <a:rPr lang="en-GB" altLang="en-US" sz="1400" dirty="0"/>
              <a:t> you and 2 </a:t>
            </a:r>
            <a:r>
              <a:rPr lang="en-GB" altLang="en-US" sz="1400" b="1" dirty="0"/>
              <a:t>of</a:t>
            </a:r>
            <a:r>
              <a:rPr lang="en-GB" altLang="en-US" sz="1400" dirty="0"/>
              <a:t> you (500 words each) </a:t>
            </a:r>
            <a:r>
              <a:rPr lang="en-GB" altLang="en-US" sz="1400" b="1" dirty="0">
                <a:solidFill>
                  <a:srgbClr val="FFC000"/>
                </a:solidFill>
              </a:rPr>
              <a:t>– aligned to the PSF 2023</a:t>
            </a:r>
          </a:p>
          <a:p>
            <a:pPr>
              <a:lnSpc>
                <a:spcPct val="160000"/>
              </a:lnSpc>
            </a:pPr>
            <a:r>
              <a:rPr lang="en-GB" altLang="en-US" sz="1400" b="1" dirty="0">
                <a:highlight>
                  <a:srgbClr val="FFFF00"/>
                </a:highlight>
              </a:rPr>
              <a:t>3 CPD events </a:t>
            </a:r>
            <a:r>
              <a:rPr lang="en-GB" altLang="en-US" sz="1400" dirty="0"/>
              <a:t>– reflections (500 words each) </a:t>
            </a:r>
            <a:r>
              <a:rPr lang="en-GB" altLang="en-US" sz="1400" b="1" dirty="0">
                <a:solidFill>
                  <a:srgbClr val="FFC000"/>
                </a:solidFill>
              </a:rPr>
              <a:t>– showing how you have contributed to your development relevant to the PSF 2023</a:t>
            </a:r>
          </a:p>
          <a:p>
            <a:pPr>
              <a:lnSpc>
                <a:spcPct val="160000"/>
              </a:lnSpc>
            </a:pPr>
            <a:r>
              <a:rPr lang="en-GB" altLang="en-US" sz="1400" dirty="0"/>
              <a:t>40 hours of teaching </a:t>
            </a:r>
          </a:p>
        </p:txBody>
      </p:sp>
    </p:spTree>
    <p:extLst>
      <p:ext uri="{BB962C8B-B14F-4D97-AF65-F5344CB8AC3E}">
        <p14:creationId xmlns:p14="http://schemas.microsoft.com/office/powerpoint/2010/main" val="31063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31CDA-CBEA-F2CA-F9E3-5B64E84F2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Module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E27FD-C39E-A0FF-CFB8-29D56FD8FD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fontAlgn="base"/>
            <a:r>
              <a:rPr lang="en-GB" u="sng" dirty="0"/>
              <a:t>Portfolio of 8,000 words</a:t>
            </a:r>
            <a:r>
              <a:rPr lang="en-GB" dirty="0"/>
              <a:t> </a:t>
            </a:r>
          </a:p>
          <a:p>
            <a:pPr fontAlgn="base">
              <a:lnSpc>
                <a:spcPct val="170000"/>
              </a:lnSpc>
            </a:pPr>
            <a:r>
              <a:rPr lang="en-GB" sz="3500" b="1" dirty="0">
                <a:highlight>
                  <a:srgbClr val="FFFF00"/>
                </a:highlight>
              </a:rPr>
              <a:t>One teaching intervention cycle </a:t>
            </a:r>
            <a:r>
              <a:rPr lang="en-GB" sz="3500" dirty="0"/>
              <a:t>in the form of a reflective report (4,000 words) </a:t>
            </a:r>
            <a:r>
              <a:rPr lang="en-GB" sz="3500" b="1" dirty="0">
                <a:solidFill>
                  <a:srgbClr val="FFC000"/>
                </a:solidFill>
              </a:rPr>
              <a:t>- aligned to the </a:t>
            </a:r>
            <a:r>
              <a:rPr lang="en-GB" sz="3500" b="1" dirty="0">
                <a:solidFill>
                  <a:srgbClr val="FFC000"/>
                </a:solidFill>
                <a:highlight>
                  <a:srgbClr val="FFFF00"/>
                </a:highlight>
              </a:rPr>
              <a:t>PSF 2023 throughout</a:t>
            </a:r>
            <a:r>
              <a:rPr lang="en-GB" sz="3500" dirty="0">
                <a:solidFill>
                  <a:srgbClr val="FFC000"/>
                </a:solidFill>
                <a:highlight>
                  <a:srgbClr val="FFFF00"/>
                </a:highlight>
              </a:rPr>
              <a:t> </a:t>
            </a:r>
          </a:p>
          <a:p>
            <a:pPr fontAlgn="base">
              <a:lnSpc>
                <a:spcPct val="170000"/>
              </a:lnSpc>
            </a:pPr>
            <a:r>
              <a:rPr lang="en-GB" sz="3500" b="1" dirty="0">
                <a:highlight>
                  <a:srgbClr val="FFFF00"/>
                </a:highlight>
              </a:rPr>
              <a:t>One teaching intervention cycle </a:t>
            </a:r>
            <a:r>
              <a:rPr lang="en-GB" sz="3500" dirty="0"/>
              <a:t>in the form of a poster (</a:t>
            </a:r>
            <a:r>
              <a:rPr lang="en-GB" sz="3500" dirty="0" err="1"/>
              <a:t>approx</a:t>
            </a:r>
            <a:r>
              <a:rPr lang="en-GB" sz="3500" dirty="0"/>
              <a:t> 500 words) </a:t>
            </a:r>
            <a:r>
              <a:rPr lang="en-GB" sz="3500" b="1" dirty="0">
                <a:solidFill>
                  <a:srgbClr val="FFC000"/>
                </a:solidFill>
              </a:rPr>
              <a:t>- aligned to the PSF 2023 throughout</a:t>
            </a:r>
            <a:r>
              <a:rPr lang="en-GB" sz="3500" dirty="0">
                <a:solidFill>
                  <a:srgbClr val="FFC000"/>
                </a:solidFill>
              </a:rPr>
              <a:t> </a:t>
            </a:r>
          </a:p>
          <a:p>
            <a:pPr fontAlgn="base">
              <a:lnSpc>
                <a:spcPct val="170000"/>
              </a:lnSpc>
            </a:pPr>
            <a:r>
              <a:rPr lang="en-GB" sz="3500" dirty="0"/>
              <a:t>Reports of </a:t>
            </a:r>
            <a:r>
              <a:rPr lang="en-GB" sz="3500" b="1" dirty="0">
                <a:highlight>
                  <a:srgbClr val="FFFF00"/>
                </a:highlight>
              </a:rPr>
              <a:t>three teaching observations </a:t>
            </a:r>
            <a:r>
              <a:rPr lang="en-GB" sz="3500" dirty="0"/>
              <a:t>(500 words x 3) </a:t>
            </a:r>
            <a:r>
              <a:rPr lang="en-GB" sz="3500" b="1" dirty="0">
                <a:solidFill>
                  <a:srgbClr val="FFC000"/>
                </a:solidFill>
              </a:rPr>
              <a:t>- aligned to the PSF 2023 throughout</a:t>
            </a:r>
            <a:r>
              <a:rPr lang="en-GB" sz="3500" dirty="0">
                <a:solidFill>
                  <a:srgbClr val="FFC000"/>
                </a:solidFill>
              </a:rPr>
              <a:t> </a:t>
            </a:r>
          </a:p>
          <a:p>
            <a:pPr fontAlgn="base">
              <a:lnSpc>
                <a:spcPct val="170000"/>
              </a:lnSpc>
            </a:pPr>
            <a:r>
              <a:rPr lang="en-GB" sz="3500" b="1" dirty="0">
                <a:highlight>
                  <a:srgbClr val="FFFF00"/>
                </a:highlight>
              </a:rPr>
              <a:t>Reflective evaluations </a:t>
            </a:r>
            <a:r>
              <a:rPr lang="en-GB" sz="3500" dirty="0"/>
              <a:t>of three CPD events (500 words x 3) </a:t>
            </a:r>
            <a:r>
              <a:rPr lang="en-GB" sz="3500" b="1" dirty="0"/>
              <a:t>– </a:t>
            </a:r>
            <a:r>
              <a:rPr lang="en-GB" sz="3500" b="1" dirty="0">
                <a:solidFill>
                  <a:srgbClr val="FFC000"/>
                </a:solidFill>
              </a:rPr>
              <a:t>showing how they have contributed to your development relevant to the PSF 2023</a:t>
            </a:r>
            <a:r>
              <a:rPr lang="en-GB" sz="3500" dirty="0">
                <a:solidFill>
                  <a:srgbClr val="FFC000"/>
                </a:solidFill>
              </a:rPr>
              <a:t> </a:t>
            </a:r>
          </a:p>
          <a:p>
            <a:pPr fontAlgn="base">
              <a:lnSpc>
                <a:spcPct val="170000"/>
              </a:lnSpc>
            </a:pPr>
            <a:r>
              <a:rPr lang="en-GB" sz="3500" b="1" dirty="0">
                <a:highlight>
                  <a:srgbClr val="FFFF00"/>
                </a:highlight>
              </a:rPr>
              <a:t>A brief assessment of your professional development </a:t>
            </a:r>
            <a:r>
              <a:rPr lang="en-GB" sz="3500" dirty="0"/>
              <a:t>throughout the programme together with an analysis of future developmental needs (500 words in total) </a:t>
            </a:r>
            <a:r>
              <a:rPr lang="en-GB" sz="3500" b="1" dirty="0">
                <a:solidFill>
                  <a:srgbClr val="FFC000"/>
                </a:solidFill>
              </a:rPr>
              <a:t>– mapped against the PSF 2023</a:t>
            </a:r>
            <a:r>
              <a:rPr lang="en-GB" sz="3500" dirty="0">
                <a:solidFill>
                  <a:srgbClr val="FFC000"/>
                </a:solidFill>
              </a:rPr>
              <a:t> </a:t>
            </a:r>
          </a:p>
          <a:p>
            <a:pPr fontAlgn="base">
              <a:lnSpc>
                <a:spcPct val="170000"/>
              </a:lnSpc>
            </a:pPr>
            <a:r>
              <a:rPr lang="en-GB" sz="3500" dirty="0"/>
              <a:t>100 Hours Teaching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9271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15F1F3-86FB-81BF-C125-4806BF5943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B503AB6A-3BE1-93C6-057B-240CEC21ADF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7772400" cy="981075"/>
          </a:xfrm>
        </p:spPr>
        <p:txBody>
          <a:bodyPr lIns="92075" tIns="46038" rIns="92075" bIns="46038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/>
              <a:t>PGCert tHE: Overview </a:t>
            </a:r>
          </a:p>
        </p:txBody>
      </p:sp>
      <p:sp>
        <p:nvSpPr>
          <p:cNvPr id="22531" name="WordArt 3">
            <a:extLst>
              <a:ext uri="{FF2B5EF4-FFF2-40B4-BE49-F238E27FC236}">
                <a16:creationId xmlns:a16="http://schemas.microsoft.com/office/drawing/2014/main" id="{CE393569-C1C2-B949-0109-9F47D2E64CF1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 rot="5400000">
            <a:off x="-1024730" y="3698081"/>
            <a:ext cx="4430712" cy="581025"/>
          </a:xfrm>
          <a:prstGeom prst="rect">
            <a:avLst/>
          </a:prstGeom>
        </p:spPr>
        <p:txBody>
          <a:bodyPr vert="wordArtVert"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fontAlgn="auto"/>
            <a:endParaRPr lang="en-GB" sz="4000" kern="1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Rockwell Extra Bold" panose="02060903040505020403" pitchFamily="18" charset="0"/>
            </a:endParaRPr>
          </a:p>
        </p:txBody>
      </p:sp>
      <p:grpSp>
        <p:nvGrpSpPr>
          <p:cNvPr id="22532" name="Group 4">
            <a:extLst>
              <a:ext uri="{FF2B5EF4-FFF2-40B4-BE49-F238E27FC236}">
                <a16:creationId xmlns:a16="http://schemas.microsoft.com/office/drawing/2014/main" id="{7E03673D-CD05-61AF-FE25-5596A9EC1884}"/>
              </a:ext>
            </a:extLst>
          </p:cNvPr>
          <p:cNvGrpSpPr>
            <a:grpSpLocks/>
          </p:cNvGrpSpPr>
          <p:nvPr/>
        </p:nvGrpSpPr>
        <p:grpSpPr bwMode="auto">
          <a:xfrm>
            <a:off x="2071000" y="1276253"/>
            <a:ext cx="2657624" cy="4351907"/>
            <a:chOff x="1104" y="1318"/>
            <a:chExt cx="1680" cy="2714"/>
          </a:xfrm>
        </p:grpSpPr>
        <p:grpSp>
          <p:nvGrpSpPr>
            <p:cNvPr id="22552" name="Group 5">
              <a:extLst>
                <a:ext uri="{FF2B5EF4-FFF2-40B4-BE49-F238E27FC236}">
                  <a16:creationId xmlns:a16="http://schemas.microsoft.com/office/drawing/2014/main" id="{A3F0DA3C-1C5E-1F09-C12A-9C69776DD3C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728" y="1632"/>
              <a:ext cx="1008" cy="720"/>
              <a:chOff x="881" y="1425"/>
              <a:chExt cx="1166" cy="942"/>
            </a:xfrm>
          </p:grpSpPr>
          <p:sp>
            <p:nvSpPr>
              <p:cNvPr id="22563" name="Oval 6">
                <a:extLst>
                  <a:ext uri="{FF2B5EF4-FFF2-40B4-BE49-F238E27FC236}">
                    <a16:creationId xmlns:a16="http://schemas.microsoft.com/office/drawing/2014/main" id="{62481257-6C17-5458-CCB0-28C7A048A4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1" y="1631"/>
                <a:ext cx="674" cy="674"/>
              </a:xfrm>
              <a:prstGeom prst="ellipse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 w="25400">
                <a:solidFill>
                  <a:schemeClr val="accent1">
                    <a:lumMod val="20000"/>
                    <a:lumOff val="8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ts val="400"/>
                  </a:spcBef>
                  <a:buClr>
                    <a:schemeClr val="accent1"/>
                  </a:buClr>
                  <a:buSzPct val="68000"/>
                  <a:buFont typeface="Wingdings 3" panose="05040102010807070707" pitchFamily="18" charset="2"/>
                  <a:buChar char=""/>
                  <a:defRPr sz="2700"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1pPr>
                <a:lvl2pPr marL="742950" indent="-285750">
                  <a:spcBef>
                    <a:spcPts val="325"/>
                  </a:spcBef>
                  <a:buClr>
                    <a:schemeClr val="accent1"/>
                  </a:buClr>
                  <a:buFont typeface="Verdana" panose="020B0604030504040204" pitchFamily="34" charset="0"/>
                  <a:buChar char="◦"/>
                  <a:defRPr sz="2300"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2pPr>
                <a:lvl3pPr marL="1143000" indent="-228600">
                  <a:spcBef>
                    <a:spcPts val="350"/>
                  </a:spcBef>
                  <a:buClr>
                    <a:schemeClr val="accent2"/>
                  </a:buClr>
                  <a:buSzPct val="100000"/>
                  <a:buFont typeface="Wingdings 2" panose="05020102010507070707" pitchFamily="18" charset="2"/>
                  <a:buChar char=""/>
                  <a:defRPr sz="2100"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3pPr>
                <a:lvl4pPr marL="1600200" indent="-228600">
                  <a:spcBef>
                    <a:spcPts val="350"/>
                  </a:spcBef>
                  <a:buClr>
                    <a:schemeClr val="accent2"/>
                  </a:buClr>
                  <a:buFont typeface="Wingdings 2" panose="05020102010507070707" pitchFamily="18" charset="2"/>
                  <a:buChar char=""/>
                  <a:defRPr sz="1900"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4pPr>
                <a:lvl5pPr marL="2057400" indent="-228600">
                  <a:spcBef>
                    <a:spcPts val="350"/>
                  </a:spcBef>
                  <a:buClr>
                    <a:schemeClr val="accent2"/>
                  </a:buClr>
                  <a:buFont typeface="Wingdings 2" panose="05020102010507070707" pitchFamily="18" charset="2"/>
                  <a:buChar char=""/>
                  <a:defRPr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5pPr>
                <a:lvl6pPr marL="2514600" indent="-228600" eaLnBrk="0" fontAlgn="base" hangingPunct="0">
                  <a:spcBef>
                    <a:spcPts val="350"/>
                  </a:spcBef>
                  <a:spcAft>
                    <a:spcPct val="0"/>
                  </a:spcAft>
                  <a:buClr>
                    <a:schemeClr val="accent2"/>
                  </a:buClr>
                  <a:buFont typeface="Wingdings 2" panose="05020102010507070707" pitchFamily="18" charset="2"/>
                  <a:buChar char=""/>
                  <a:defRPr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6pPr>
                <a:lvl7pPr marL="2971800" indent="-228600" eaLnBrk="0" fontAlgn="base" hangingPunct="0">
                  <a:spcBef>
                    <a:spcPts val="350"/>
                  </a:spcBef>
                  <a:spcAft>
                    <a:spcPct val="0"/>
                  </a:spcAft>
                  <a:buClr>
                    <a:schemeClr val="accent2"/>
                  </a:buClr>
                  <a:buFont typeface="Wingdings 2" panose="05020102010507070707" pitchFamily="18" charset="2"/>
                  <a:buChar char=""/>
                  <a:defRPr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7pPr>
                <a:lvl8pPr marL="3429000" indent="-228600" eaLnBrk="0" fontAlgn="base" hangingPunct="0">
                  <a:spcBef>
                    <a:spcPts val="350"/>
                  </a:spcBef>
                  <a:spcAft>
                    <a:spcPct val="0"/>
                  </a:spcAft>
                  <a:buClr>
                    <a:schemeClr val="accent2"/>
                  </a:buClr>
                  <a:buFont typeface="Wingdings 2" panose="05020102010507070707" pitchFamily="18" charset="2"/>
                  <a:buChar char=""/>
                  <a:defRPr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8pPr>
                <a:lvl9pPr marL="3886200" indent="-228600" eaLnBrk="0" fontAlgn="base" hangingPunct="0">
                  <a:spcBef>
                    <a:spcPts val="350"/>
                  </a:spcBef>
                  <a:spcAft>
                    <a:spcPct val="0"/>
                  </a:spcAft>
                  <a:buClr>
                    <a:schemeClr val="accent2"/>
                  </a:buClr>
                  <a:buFont typeface="Wingdings 2" panose="05020102010507070707" pitchFamily="18" charset="2"/>
                  <a:buChar char=""/>
                  <a:defRPr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1000" dirty="0">
                    <a:latin typeface="Times New Roman" panose="02020603050405020304" pitchFamily="18" charset="0"/>
                  </a:rPr>
                  <a:t>Report 1</a:t>
                </a:r>
              </a:p>
            </p:txBody>
          </p:sp>
          <p:sp>
            <p:nvSpPr>
              <p:cNvPr id="22564" name="Line 7">
                <a:extLst>
                  <a:ext uri="{FF2B5EF4-FFF2-40B4-BE49-F238E27FC236}">
                    <a16:creationId xmlns:a16="http://schemas.microsoft.com/office/drawing/2014/main" id="{90A69974-6F94-E6CC-1D3A-3860AE306A6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881" y="1761"/>
                <a:ext cx="302" cy="606"/>
              </a:xfrm>
              <a:prstGeom prst="line">
                <a:avLst/>
              </a:prstGeom>
              <a:noFill/>
              <a:ln w="25400">
                <a:solidFill>
                  <a:srgbClr val="FFC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65" name="Line 8">
                <a:extLst>
                  <a:ext uri="{FF2B5EF4-FFF2-40B4-BE49-F238E27FC236}">
                    <a16:creationId xmlns:a16="http://schemas.microsoft.com/office/drawing/2014/main" id="{33DAFDCA-68EA-8880-FA8F-82DF7FF1261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409" y="1425"/>
                <a:ext cx="638" cy="222"/>
              </a:xfrm>
              <a:prstGeom prst="line">
                <a:avLst/>
              </a:prstGeom>
              <a:noFill/>
              <a:ln w="25400">
                <a:solidFill>
                  <a:srgbClr val="FFC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2553" name="Group 9">
              <a:extLst>
                <a:ext uri="{FF2B5EF4-FFF2-40B4-BE49-F238E27FC236}">
                  <a16:creationId xmlns:a16="http://schemas.microsoft.com/office/drawing/2014/main" id="{B1091FD3-BF7F-E3C1-C076-141D5C11B8D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728" y="2448"/>
              <a:ext cx="1008" cy="720"/>
              <a:chOff x="881" y="1425"/>
              <a:chExt cx="1166" cy="942"/>
            </a:xfrm>
          </p:grpSpPr>
          <p:sp>
            <p:nvSpPr>
              <p:cNvPr id="22560" name="Oval 10">
                <a:extLst>
                  <a:ext uri="{FF2B5EF4-FFF2-40B4-BE49-F238E27FC236}">
                    <a16:creationId xmlns:a16="http://schemas.microsoft.com/office/drawing/2014/main" id="{1D7C8904-8021-69AD-C210-929207AB46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3" y="1647"/>
                <a:ext cx="674" cy="674"/>
              </a:xfrm>
              <a:prstGeom prst="ellipse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 w="25400">
                <a:solidFill>
                  <a:schemeClr val="accent1">
                    <a:lumMod val="20000"/>
                    <a:lumOff val="8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ts val="400"/>
                  </a:spcBef>
                  <a:buClr>
                    <a:schemeClr val="accent1"/>
                  </a:buClr>
                  <a:buSzPct val="68000"/>
                  <a:buFont typeface="Wingdings 3" panose="05040102010807070707" pitchFamily="18" charset="2"/>
                  <a:buChar char=""/>
                  <a:defRPr sz="2700"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1pPr>
                <a:lvl2pPr marL="742950" indent="-285750">
                  <a:spcBef>
                    <a:spcPts val="325"/>
                  </a:spcBef>
                  <a:buClr>
                    <a:schemeClr val="accent1"/>
                  </a:buClr>
                  <a:buFont typeface="Verdana" panose="020B0604030504040204" pitchFamily="34" charset="0"/>
                  <a:buChar char="◦"/>
                  <a:defRPr sz="2300"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2pPr>
                <a:lvl3pPr marL="1143000" indent="-228600">
                  <a:spcBef>
                    <a:spcPts val="350"/>
                  </a:spcBef>
                  <a:buClr>
                    <a:schemeClr val="accent2"/>
                  </a:buClr>
                  <a:buSzPct val="100000"/>
                  <a:buFont typeface="Wingdings 2" panose="05020102010507070707" pitchFamily="18" charset="2"/>
                  <a:buChar char=""/>
                  <a:defRPr sz="2100"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3pPr>
                <a:lvl4pPr marL="1600200" indent="-228600">
                  <a:spcBef>
                    <a:spcPts val="350"/>
                  </a:spcBef>
                  <a:buClr>
                    <a:schemeClr val="accent2"/>
                  </a:buClr>
                  <a:buFont typeface="Wingdings 2" panose="05020102010507070707" pitchFamily="18" charset="2"/>
                  <a:buChar char=""/>
                  <a:defRPr sz="1900"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4pPr>
                <a:lvl5pPr marL="2057400" indent="-228600">
                  <a:spcBef>
                    <a:spcPts val="350"/>
                  </a:spcBef>
                  <a:buClr>
                    <a:schemeClr val="accent2"/>
                  </a:buClr>
                  <a:buFont typeface="Wingdings 2" panose="05020102010507070707" pitchFamily="18" charset="2"/>
                  <a:buChar char=""/>
                  <a:defRPr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5pPr>
                <a:lvl6pPr marL="2514600" indent="-228600" eaLnBrk="0" fontAlgn="base" hangingPunct="0">
                  <a:spcBef>
                    <a:spcPts val="350"/>
                  </a:spcBef>
                  <a:spcAft>
                    <a:spcPct val="0"/>
                  </a:spcAft>
                  <a:buClr>
                    <a:schemeClr val="accent2"/>
                  </a:buClr>
                  <a:buFont typeface="Wingdings 2" panose="05020102010507070707" pitchFamily="18" charset="2"/>
                  <a:buChar char=""/>
                  <a:defRPr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6pPr>
                <a:lvl7pPr marL="2971800" indent="-228600" eaLnBrk="0" fontAlgn="base" hangingPunct="0">
                  <a:spcBef>
                    <a:spcPts val="350"/>
                  </a:spcBef>
                  <a:spcAft>
                    <a:spcPct val="0"/>
                  </a:spcAft>
                  <a:buClr>
                    <a:schemeClr val="accent2"/>
                  </a:buClr>
                  <a:buFont typeface="Wingdings 2" panose="05020102010507070707" pitchFamily="18" charset="2"/>
                  <a:buChar char=""/>
                  <a:defRPr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7pPr>
                <a:lvl8pPr marL="3429000" indent="-228600" eaLnBrk="0" fontAlgn="base" hangingPunct="0">
                  <a:spcBef>
                    <a:spcPts val="350"/>
                  </a:spcBef>
                  <a:spcAft>
                    <a:spcPct val="0"/>
                  </a:spcAft>
                  <a:buClr>
                    <a:schemeClr val="accent2"/>
                  </a:buClr>
                  <a:buFont typeface="Wingdings 2" panose="05020102010507070707" pitchFamily="18" charset="2"/>
                  <a:buChar char=""/>
                  <a:defRPr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8pPr>
                <a:lvl9pPr marL="3886200" indent="-228600" eaLnBrk="0" fontAlgn="base" hangingPunct="0">
                  <a:spcBef>
                    <a:spcPts val="350"/>
                  </a:spcBef>
                  <a:spcAft>
                    <a:spcPct val="0"/>
                  </a:spcAft>
                  <a:buClr>
                    <a:schemeClr val="accent2"/>
                  </a:buClr>
                  <a:buFont typeface="Wingdings 2" panose="05020102010507070707" pitchFamily="18" charset="2"/>
                  <a:buChar char=""/>
                  <a:defRPr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1050" dirty="0">
                    <a:latin typeface="Times New Roman" panose="02020603050405020304" pitchFamily="18" charset="0"/>
                  </a:rPr>
                  <a:t>Report 2</a:t>
                </a:r>
              </a:p>
            </p:txBody>
          </p:sp>
          <p:sp>
            <p:nvSpPr>
              <p:cNvPr id="22561" name="Line 11">
                <a:extLst>
                  <a:ext uri="{FF2B5EF4-FFF2-40B4-BE49-F238E27FC236}">
                    <a16:creationId xmlns:a16="http://schemas.microsoft.com/office/drawing/2014/main" id="{07816FB0-48DF-A17B-97C8-9DA072D8F13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881" y="1761"/>
                <a:ext cx="302" cy="606"/>
              </a:xfrm>
              <a:prstGeom prst="line">
                <a:avLst/>
              </a:prstGeom>
              <a:noFill/>
              <a:ln w="25400">
                <a:solidFill>
                  <a:srgbClr val="FFC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62" name="Line 12">
                <a:extLst>
                  <a:ext uri="{FF2B5EF4-FFF2-40B4-BE49-F238E27FC236}">
                    <a16:creationId xmlns:a16="http://schemas.microsoft.com/office/drawing/2014/main" id="{6D760663-3644-DD00-CFAB-23CDB73A6B3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409" y="1425"/>
                <a:ext cx="638" cy="222"/>
              </a:xfrm>
              <a:prstGeom prst="line">
                <a:avLst/>
              </a:prstGeom>
              <a:noFill/>
              <a:ln w="25400">
                <a:solidFill>
                  <a:srgbClr val="FFC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2554" name="Group 13">
              <a:extLst>
                <a:ext uri="{FF2B5EF4-FFF2-40B4-BE49-F238E27FC236}">
                  <a16:creationId xmlns:a16="http://schemas.microsoft.com/office/drawing/2014/main" id="{F152A994-A134-8174-6628-402D929275E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776" y="3312"/>
              <a:ext cx="1008" cy="720"/>
              <a:chOff x="881" y="1425"/>
              <a:chExt cx="1166" cy="942"/>
            </a:xfrm>
          </p:grpSpPr>
          <p:sp>
            <p:nvSpPr>
              <p:cNvPr id="22557" name="Oval 14">
                <a:extLst>
                  <a:ext uri="{FF2B5EF4-FFF2-40B4-BE49-F238E27FC236}">
                    <a16:creationId xmlns:a16="http://schemas.microsoft.com/office/drawing/2014/main" id="{AAACA667-59B9-2169-84C3-1FF73939D3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1" y="1631"/>
                <a:ext cx="674" cy="674"/>
              </a:xfrm>
              <a:prstGeom prst="ellipse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 w="25400">
                <a:solidFill>
                  <a:schemeClr val="accent1">
                    <a:lumMod val="20000"/>
                    <a:lumOff val="8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ts val="400"/>
                  </a:spcBef>
                  <a:buClr>
                    <a:schemeClr val="accent1"/>
                  </a:buClr>
                  <a:buSzPct val="68000"/>
                  <a:buFont typeface="Wingdings 3" panose="05040102010807070707" pitchFamily="18" charset="2"/>
                  <a:buChar char=""/>
                  <a:defRPr sz="2700"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1pPr>
                <a:lvl2pPr marL="742950" indent="-285750">
                  <a:spcBef>
                    <a:spcPts val="325"/>
                  </a:spcBef>
                  <a:buClr>
                    <a:schemeClr val="accent1"/>
                  </a:buClr>
                  <a:buFont typeface="Verdana" panose="020B0604030504040204" pitchFamily="34" charset="0"/>
                  <a:buChar char="◦"/>
                  <a:defRPr sz="2300"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2pPr>
                <a:lvl3pPr marL="1143000" indent="-228600">
                  <a:spcBef>
                    <a:spcPts val="350"/>
                  </a:spcBef>
                  <a:buClr>
                    <a:schemeClr val="accent2"/>
                  </a:buClr>
                  <a:buSzPct val="100000"/>
                  <a:buFont typeface="Wingdings 2" panose="05020102010507070707" pitchFamily="18" charset="2"/>
                  <a:buChar char=""/>
                  <a:defRPr sz="2100"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3pPr>
                <a:lvl4pPr marL="1600200" indent="-228600">
                  <a:spcBef>
                    <a:spcPts val="350"/>
                  </a:spcBef>
                  <a:buClr>
                    <a:schemeClr val="accent2"/>
                  </a:buClr>
                  <a:buFont typeface="Wingdings 2" panose="05020102010507070707" pitchFamily="18" charset="2"/>
                  <a:buChar char=""/>
                  <a:defRPr sz="1900"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4pPr>
                <a:lvl5pPr marL="2057400" indent="-228600">
                  <a:spcBef>
                    <a:spcPts val="350"/>
                  </a:spcBef>
                  <a:buClr>
                    <a:schemeClr val="accent2"/>
                  </a:buClr>
                  <a:buFont typeface="Wingdings 2" panose="05020102010507070707" pitchFamily="18" charset="2"/>
                  <a:buChar char=""/>
                  <a:defRPr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5pPr>
                <a:lvl6pPr marL="2514600" indent="-228600" eaLnBrk="0" fontAlgn="base" hangingPunct="0">
                  <a:spcBef>
                    <a:spcPts val="350"/>
                  </a:spcBef>
                  <a:spcAft>
                    <a:spcPct val="0"/>
                  </a:spcAft>
                  <a:buClr>
                    <a:schemeClr val="accent2"/>
                  </a:buClr>
                  <a:buFont typeface="Wingdings 2" panose="05020102010507070707" pitchFamily="18" charset="2"/>
                  <a:buChar char=""/>
                  <a:defRPr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6pPr>
                <a:lvl7pPr marL="2971800" indent="-228600" eaLnBrk="0" fontAlgn="base" hangingPunct="0">
                  <a:spcBef>
                    <a:spcPts val="350"/>
                  </a:spcBef>
                  <a:spcAft>
                    <a:spcPct val="0"/>
                  </a:spcAft>
                  <a:buClr>
                    <a:schemeClr val="accent2"/>
                  </a:buClr>
                  <a:buFont typeface="Wingdings 2" panose="05020102010507070707" pitchFamily="18" charset="2"/>
                  <a:buChar char=""/>
                  <a:defRPr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7pPr>
                <a:lvl8pPr marL="3429000" indent="-228600" eaLnBrk="0" fontAlgn="base" hangingPunct="0">
                  <a:spcBef>
                    <a:spcPts val="350"/>
                  </a:spcBef>
                  <a:spcAft>
                    <a:spcPct val="0"/>
                  </a:spcAft>
                  <a:buClr>
                    <a:schemeClr val="accent2"/>
                  </a:buClr>
                  <a:buFont typeface="Wingdings 2" panose="05020102010507070707" pitchFamily="18" charset="2"/>
                  <a:buChar char=""/>
                  <a:defRPr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8pPr>
                <a:lvl9pPr marL="3886200" indent="-228600" eaLnBrk="0" fontAlgn="base" hangingPunct="0">
                  <a:spcBef>
                    <a:spcPts val="350"/>
                  </a:spcBef>
                  <a:spcAft>
                    <a:spcPct val="0"/>
                  </a:spcAft>
                  <a:buClr>
                    <a:schemeClr val="accent2"/>
                  </a:buClr>
                  <a:buFont typeface="Wingdings 2" panose="05020102010507070707" pitchFamily="18" charset="2"/>
                  <a:buChar char=""/>
                  <a:defRPr>
                    <a:solidFill>
                      <a:schemeClr val="tx1"/>
                    </a:solidFill>
                    <a:latin typeface="Lucida Sans Unicode" panose="020B0602030504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1000" dirty="0">
                    <a:latin typeface="Times New Roman" panose="02020603050405020304" pitchFamily="18" charset="0"/>
                  </a:rPr>
                  <a:t>Poster</a:t>
                </a:r>
              </a:p>
            </p:txBody>
          </p:sp>
          <p:sp>
            <p:nvSpPr>
              <p:cNvPr id="22558" name="Line 15">
                <a:extLst>
                  <a:ext uri="{FF2B5EF4-FFF2-40B4-BE49-F238E27FC236}">
                    <a16:creationId xmlns:a16="http://schemas.microsoft.com/office/drawing/2014/main" id="{5EF68654-20AA-0F49-1815-3C45301A822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881" y="1761"/>
                <a:ext cx="302" cy="606"/>
              </a:xfrm>
              <a:prstGeom prst="line">
                <a:avLst/>
              </a:prstGeom>
              <a:noFill/>
              <a:ln w="25400">
                <a:solidFill>
                  <a:srgbClr val="FFC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59" name="Line 16">
                <a:extLst>
                  <a:ext uri="{FF2B5EF4-FFF2-40B4-BE49-F238E27FC236}">
                    <a16:creationId xmlns:a16="http://schemas.microsoft.com/office/drawing/2014/main" id="{549222E2-B9D0-260A-B44E-968831E6FF6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409" y="1425"/>
                <a:ext cx="638" cy="222"/>
              </a:xfrm>
              <a:prstGeom prst="line">
                <a:avLst/>
              </a:prstGeom>
              <a:noFill/>
              <a:ln w="25400">
                <a:solidFill>
                  <a:srgbClr val="FFC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2555" name="Text Box 17">
              <a:extLst>
                <a:ext uri="{FF2B5EF4-FFF2-40B4-BE49-F238E27FC236}">
                  <a16:creationId xmlns:a16="http://schemas.microsoft.com/office/drawing/2014/main" id="{216E3242-5523-D55C-5F27-D5551BCF002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93" y="1318"/>
              <a:ext cx="520" cy="345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ts val="400"/>
                </a:spcBef>
                <a:buClr>
                  <a:schemeClr val="accent1"/>
                </a:buClr>
                <a:buSzPct val="68000"/>
                <a:buFont typeface="Wingdings 3" panose="05040102010807070707" pitchFamily="18" charset="2"/>
                <a:buChar char=""/>
                <a:defRPr sz="2700">
                  <a:solidFill>
                    <a:schemeClr val="tx1"/>
                  </a:solidFill>
                  <a:latin typeface="Lucida Sans Unicode" panose="020B0602030504020204" pitchFamily="34" charset="0"/>
                </a:defRPr>
              </a:lvl1pPr>
              <a:lvl2pPr marL="742950" indent="-285750">
                <a:spcBef>
                  <a:spcPts val="325"/>
                </a:spcBef>
                <a:buClr>
                  <a:schemeClr val="accent1"/>
                </a:buClr>
                <a:buFont typeface="Verdana" panose="020B0604030504040204" pitchFamily="34" charset="0"/>
                <a:buChar char="◦"/>
                <a:defRPr sz="2300">
                  <a:solidFill>
                    <a:schemeClr val="tx1"/>
                  </a:solidFill>
                  <a:latin typeface="Lucida Sans Unicode" panose="020B0602030504020204" pitchFamily="34" charset="0"/>
                </a:defRPr>
              </a:lvl2pPr>
              <a:lvl3pPr marL="1143000" indent="-228600">
                <a:spcBef>
                  <a:spcPts val="350"/>
                </a:spcBef>
                <a:buClr>
                  <a:schemeClr val="accent2"/>
                </a:buClr>
                <a:buSzPct val="100000"/>
                <a:buFont typeface="Wingdings 2" panose="05020102010507070707" pitchFamily="18" charset="2"/>
                <a:buChar char=""/>
                <a:defRPr sz="2100">
                  <a:solidFill>
                    <a:schemeClr val="tx1"/>
                  </a:solidFill>
                  <a:latin typeface="Lucida Sans Unicode" panose="020B0602030504020204" pitchFamily="34" charset="0"/>
                </a:defRPr>
              </a:lvl3pPr>
              <a:lvl4pPr marL="1600200" indent="-228600">
                <a:spcBef>
                  <a:spcPts val="350"/>
                </a:spcBef>
                <a:buClr>
                  <a:schemeClr val="accent2"/>
                </a:buClr>
                <a:buFont typeface="Wingdings 2" panose="05020102010507070707" pitchFamily="18" charset="2"/>
                <a:buChar char=""/>
                <a:defRPr sz="1900">
                  <a:solidFill>
                    <a:schemeClr val="tx1"/>
                  </a:solidFill>
                  <a:latin typeface="Lucida Sans Unicode" panose="020B0602030504020204" pitchFamily="34" charset="0"/>
                </a:defRPr>
              </a:lvl4pPr>
              <a:lvl5pPr marL="2057400" indent="-228600">
                <a:spcBef>
                  <a:spcPts val="350"/>
                </a:spcBef>
                <a:buClr>
                  <a:schemeClr val="accent2"/>
                </a:buClr>
                <a:buFont typeface="Wingdings 2" panose="05020102010507070707" pitchFamily="18" charset="2"/>
                <a:buChar char=""/>
                <a:defRPr>
                  <a:solidFill>
                    <a:schemeClr val="tx1"/>
                  </a:solidFill>
                  <a:latin typeface="Lucida Sans Unicode" panose="020B0602030504020204" pitchFamily="34" charset="0"/>
                </a:defRPr>
              </a:lvl5pPr>
              <a:lvl6pPr marL="2514600" indent="-228600" eaLnBrk="0" fontAlgn="base" hangingPunct="0">
                <a:spcBef>
                  <a:spcPts val="350"/>
                </a:spcBef>
                <a:spcAft>
                  <a:spcPct val="0"/>
                </a:spcAft>
                <a:buClr>
                  <a:schemeClr val="accent2"/>
                </a:buClr>
                <a:buFont typeface="Wingdings 2" panose="05020102010507070707" pitchFamily="18" charset="2"/>
                <a:buChar char=""/>
                <a:defRPr>
                  <a:solidFill>
                    <a:schemeClr val="tx1"/>
                  </a:solidFill>
                  <a:latin typeface="Lucida Sans Unicode" panose="020B0602030504020204" pitchFamily="34" charset="0"/>
                </a:defRPr>
              </a:lvl6pPr>
              <a:lvl7pPr marL="2971800" indent="-228600" eaLnBrk="0" fontAlgn="base" hangingPunct="0">
                <a:spcBef>
                  <a:spcPts val="350"/>
                </a:spcBef>
                <a:spcAft>
                  <a:spcPct val="0"/>
                </a:spcAft>
                <a:buClr>
                  <a:schemeClr val="accent2"/>
                </a:buClr>
                <a:buFont typeface="Wingdings 2" panose="05020102010507070707" pitchFamily="18" charset="2"/>
                <a:buChar char=""/>
                <a:defRPr>
                  <a:solidFill>
                    <a:schemeClr val="tx1"/>
                  </a:solidFill>
                  <a:latin typeface="Lucida Sans Unicode" panose="020B0602030504020204" pitchFamily="34" charset="0"/>
                </a:defRPr>
              </a:lvl7pPr>
              <a:lvl8pPr marL="3429000" indent="-228600" eaLnBrk="0" fontAlgn="base" hangingPunct="0">
                <a:spcBef>
                  <a:spcPts val="350"/>
                </a:spcBef>
                <a:spcAft>
                  <a:spcPct val="0"/>
                </a:spcAft>
                <a:buClr>
                  <a:schemeClr val="accent2"/>
                </a:buClr>
                <a:buFont typeface="Wingdings 2" panose="05020102010507070707" pitchFamily="18" charset="2"/>
                <a:buChar char=""/>
                <a:defRPr>
                  <a:solidFill>
                    <a:schemeClr val="tx1"/>
                  </a:solidFill>
                  <a:latin typeface="Lucida Sans Unicode" panose="020B0602030504020204" pitchFamily="34" charset="0"/>
                </a:defRPr>
              </a:lvl8pPr>
              <a:lvl9pPr marL="3886200" indent="-228600" eaLnBrk="0" fontAlgn="base" hangingPunct="0">
                <a:spcBef>
                  <a:spcPts val="350"/>
                </a:spcBef>
                <a:spcAft>
                  <a:spcPct val="0"/>
                </a:spcAft>
                <a:buClr>
                  <a:schemeClr val="accent2"/>
                </a:buClr>
                <a:buFont typeface="Wingdings 2" panose="05020102010507070707" pitchFamily="18" charset="2"/>
                <a:buChar char=""/>
                <a:defRPr>
                  <a:solidFill>
                    <a:schemeClr val="tx1"/>
                  </a:solidFill>
                  <a:latin typeface="Lucida Sans Unicode" panose="020B0602030504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1000" b="1" dirty="0">
                  <a:latin typeface="Arial" panose="020B0604020202020204" pitchFamily="34" charset="0"/>
                </a:rPr>
                <a:t>3 Teaching Cycles</a:t>
              </a:r>
              <a:endParaRPr lang="en-GB" altLang="en-US" sz="1800" dirty="0">
                <a:latin typeface="Times New Roman" panose="02020603050405020304" pitchFamily="18" charset="0"/>
              </a:endParaRPr>
            </a:p>
          </p:txBody>
        </p:sp>
        <p:sp>
          <p:nvSpPr>
            <p:cNvPr id="22556" name="AutoShape 18">
              <a:extLst>
                <a:ext uri="{FF2B5EF4-FFF2-40B4-BE49-F238E27FC236}">
                  <a16:creationId xmlns:a16="http://schemas.microsoft.com/office/drawing/2014/main" id="{F26FF757-A846-CBF5-947D-6856E4F713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04" y="2496"/>
              <a:ext cx="638" cy="312"/>
            </a:xfrm>
            <a:prstGeom prst="rightArrow">
              <a:avLst>
                <a:gd name="adj1" fmla="val 50000"/>
                <a:gd name="adj2" fmla="val 37499"/>
              </a:avLst>
            </a:prstGeom>
            <a:solidFill>
              <a:schemeClr val="accent6">
                <a:lumMod val="40000"/>
                <a:lumOff val="6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ts val="400"/>
                </a:spcBef>
                <a:buClr>
                  <a:schemeClr val="accent1"/>
                </a:buClr>
                <a:buSzPct val="68000"/>
                <a:buFont typeface="Wingdings 3" panose="05040102010807070707" pitchFamily="18" charset="2"/>
                <a:buChar char=""/>
                <a:defRPr sz="2700">
                  <a:solidFill>
                    <a:schemeClr val="tx1"/>
                  </a:solidFill>
                  <a:latin typeface="Lucida Sans Unicode" panose="020B0602030504020204" pitchFamily="34" charset="0"/>
                </a:defRPr>
              </a:lvl1pPr>
              <a:lvl2pPr marL="742950" indent="-285750">
                <a:spcBef>
                  <a:spcPts val="325"/>
                </a:spcBef>
                <a:buClr>
                  <a:schemeClr val="accent1"/>
                </a:buClr>
                <a:buFont typeface="Verdana" panose="020B0604030504040204" pitchFamily="34" charset="0"/>
                <a:buChar char="◦"/>
                <a:defRPr sz="2300">
                  <a:solidFill>
                    <a:schemeClr val="tx1"/>
                  </a:solidFill>
                  <a:latin typeface="Lucida Sans Unicode" panose="020B0602030504020204" pitchFamily="34" charset="0"/>
                </a:defRPr>
              </a:lvl2pPr>
              <a:lvl3pPr marL="1143000" indent="-228600">
                <a:spcBef>
                  <a:spcPts val="350"/>
                </a:spcBef>
                <a:buClr>
                  <a:schemeClr val="accent2"/>
                </a:buClr>
                <a:buSzPct val="100000"/>
                <a:buFont typeface="Wingdings 2" panose="05020102010507070707" pitchFamily="18" charset="2"/>
                <a:buChar char=""/>
                <a:defRPr sz="2100">
                  <a:solidFill>
                    <a:schemeClr val="tx1"/>
                  </a:solidFill>
                  <a:latin typeface="Lucida Sans Unicode" panose="020B0602030504020204" pitchFamily="34" charset="0"/>
                </a:defRPr>
              </a:lvl3pPr>
              <a:lvl4pPr marL="1600200" indent="-228600">
                <a:spcBef>
                  <a:spcPts val="350"/>
                </a:spcBef>
                <a:buClr>
                  <a:schemeClr val="accent2"/>
                </a:buClr>
                <a:buFont typeface="Wingdings 2" panose="05020102010507070707" pitchFamily="18" charset="2"/>
                <a:buChar char=""/>
                <a:defRPr sz="1900">
                  <a:solidFill>
                    <a:schemeClr val="tx1"/>
                  </a:solidFill>
                  <a:latin typeface="Lucida Sans Unicode" panose="020B0602030504020204" pitchFamily="34" charset="0"/>
                </a:defRPr>
              </a:lvl4pPr>
              <a:lvl5pPr marL="2057400" indent="-228600">
                <a:spcBef>
                  <a:spcPts val="350"/>
                </a:spcBef>
                <a:buClr>
                  <a:schemeClr val="accent2"/>
                </a:buClr>
                <a:buFont typeface="Wingdings 2" panose="05020102010507070707" pitchFamily="18" charset="2"/>
                <a:buChar char=""/>
                <a:defRPr>
                  <a:solidFill>
                    <a:schemeClr val="tx1"/>
                  </a:solidFill>
                  <a:latin typeface="Lucida Sans Unicode" panose="020B0602030504020204" pitchFamily="34" charset="0"/>
                </a:defRPr>
              </a:lvl5pPr>
              <a:lvl6pPr marL="2514600" indent="-228600" eaLnBrk="0" fontAlgn="base" hangingPunct="0">
                <a:spcBef>
                  <a:spcPts val="350"/>
                </a:spcBef>
                <a:spcAft>
                  <a:spcPct val="0"/>
                </a:spcAft>
                <a:buClr>
                  <a:schemeClr val="accent2"/>
                </a:buClr>
                <a:buFont typeface="Wingdings 2" panose="05020102010507070707" pitchFamily="18" charset="2"/>
                <a:buChar char=""/>
                <a:defRPr>
                  <a:solidFill>
                    <a:schemeClr val="tx1"/>
                  </a:solidFill>
                  <a:latin typeface="Lucida Sans Unicode" panose="020B0602030504020204" pitchFamily="34" charset="0"/>
                </a:defRPr>
              </a:lvl6pPr>
              <a:lvl7pPr marL="2971800" indent="-228600" eaLnBrk="0" fontAlgn="base" hangingPunct="0">
                <a:spcBef>
                  <a:spcPts val="350"/>
                </a:spcBef>
                <a:spcAft>
                  <a:spcPct val="0"/>
                </a:spcAft>
                <a:buClr>
                  <a:schemeClr val="accent2"/>
                </a:buClr>
                <a:buFont typeface="Wingdings 2" panose="05020102010507070707" pitchFamily="18" charset="2"/>
                <a:buChar char=""/>
                <a:defRPr>
                  <a:solidFill>
                    <a:schemeClr val="tx1"/>
                  </a:solidFill>
                  <a:latin typeface="Lucida Sans Unicode" panose="020B0602030504020204" pitchFamily="34" charset="0"/>
                </a:defRPr>
              </a:lvl7pPr>
              <a:lvl8pPr marL="3429000" indent="-228600" eaLnBrk="0" fontAlgn="base" hangingPunct="0">
                <a:spcBef>
                  <a:spcPts val="350"/>
                </a:spcBef>
                <a:spcAft>
                  <a:spcPct val="0"/>
                </a:spcAft>
                <a:buClr>
                  <a:schemeClr val="accent2"/>
                </a:buClr>
                <a:buFont typeface="Wingdings 2" panose="05020102010507070707" pitchFamily="18" charset="2"/>
                <a:buChar char=""/>
                <a:defRPr>
                  <a:solidFill>
                    <a:schemeClr val="tx1"/>
                  </a:solidFill>
                  <a:latin typeface="Lucida Sans Unicode" panose="020B0602030504020204" pitchFamily="34" charset="0"/>
                </a:defRPr>
              </a:lvl8pPr>
              <a:lvl9pPr marL="3886200" indent="-228600" eaLnBrk="0" fontAlgn="base" hangingPunct="0">
                <a:spcBef>
                  <a:spcPts val="350"/>
                </a:spcBef>
                <a:spcAft>
                  <a:spcPct val="0"/>
                </a:spcAft>
                <a:buClr>
                  <a:schemeClr val="accent2"/>
                </a:buClr>
                <a:buFont typeface="Wingdings 2" panose="05020102010507070707" pitchFamily="18" charset="2"/>
                <a:buChar char=""/>
                <a:defRPr>
                  <a:solidFill>
                    <a:schemeClr val="tx1"/>
                  </a:solidFill>
                  <a:latin typeface="Lucida Sans Unicode" panose="020B0602030504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900" dirty="0">
                  <a:latin typeface="Times New Roman" panose="02020603050405020304" pitchFamily="18" charset="0"/>
                </a:rPr>
                <a:t>Practice Advisor</a:t>
              </a:r>
            </a:p>
          </p:txBody>
        </p:sp>
      </p:grpSp>
      <p:sp>
        <p:nvSpPr>
          <p:cNvPr id="22549" name="WordArt 34">
            <a:extLst>
              <a:ext uri="{FF2B5EF4-FFF2-40B4-BE49-F238E27FC236}">
                <a16:creationId xmlns:a16="http://schemas.microsoft.com/office/drawing/2014/main" id="{28470C00-636E-7A5D-FB8B-2CB8F8EE6E15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 rot="5400000">
            <a:off x="5910558" y="3651545"/>
            <a:ext cx="5200650" cy="640761"/>
          </a:xfrm>
          <a:prstGeom prst="rect">
            <a:avLst/>
          </a:prstGeom>
        </p:spPr>
        <p:txBody>
          <a:bodyPr vert="wordArtVert"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fontAlgn="auto"/>
            <a:endParaRPr lang="en-GB" sz="3600" kern="1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Arial Black" panose="020B0A04020102020204" pitchFamily="34" charset="0"/>
            </a:endParaRPr>
          </a:p>
        </p:txBody>
      </p:sp>
      <p:sp>
        <p:nvSpPr>
          <p:cNvPr id="22534" name="Text Box 38">
            <a:extLst>
              <a:ext uri="{FF2B5EF4-FFF2-40B4-BE49-F238E27FC236}">
                <a16:creationId xmlns:a16="http://schemas.microsoft.com/office/drawing/2014/main" id="{B14A2EB6-43F7-6CF4-CFBD-E944B702AA91}"/>
              </a:ext>
            </a:extLst>
          </p:cNvPr>
          <p:cNvSpPr txBox="1">
            <a:spLocks noChangeArrowheads="1"/>
          </p:cNvSpPr>
          <p:nvPr/>
        </p:nvSpPr>
        <p:spPr bwMode="auto">
          <a:xfrm flipV="1">
            <a:off x="1925638" y="8147050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000">
                <a:solidFill>
                  <a:srgbClr val="FF3300"/>
                </a:solidFill>
                <a:latin typeface="Times New Roman" panose="02020603050405020304" pitchFamily="18" charset="0"/>
              </a:rPr>
              <a:t>A</a:t>
            </a:r>
            <a:endParaRPr lang="en-GB" altLang="en-US" sz="2400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2535" name="TextBox 40">
            <a:extLst>
              <a:ext uri="{FF2B5EF4-FFF2-40B4-BE49-F238E27FC236}">
                <a16:creationId xmlns:a16="http://schemas.microsoft.com/office/drawing/2014/main" id="{48D30601-AD54-E3CE-1586-E52BF815C0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98897" y="1233507"/>
            <a:ext cx="1019175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P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O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R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T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F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O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L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I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22536" name="TextBox 41">
            <a:extLst>
              <a:ext uri="{FF2B5EF4-FFF2-40B4-BE49-F238E27FC236}">
                <a16:creationId xmlns:a16="http://schemas.microsoft.com/office/drawing/2014/main" id="{7CCBA687-6CB9-B0C4-A019-2744A0DFBE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0863" y="1165225"/>
            <a:ext cx="1368425" cy="196977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 b="1" dirty="0">
                <a:latin typeface="Arial" panose="020B0604020202020204" pitchFamily="34" charset="0"/>
              </a:rPr>
              <a:t>- Teaching and Learning Statement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GB" altLang="en-US" sz="1200" b="1" dirty="0">
              <a:latin typeface="Arial" panose="020B0604020202020204" pitchFamily="34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GB" altLang="en-US" sz="1200" b="1" dirty="0">
              <a:latin typeface="Arial" panose="020B0604020202020204" pitchFamily="34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 b="1" dirty="0">
                <a:latin typeface="Arial" panose="020B0604020202020204" pitchFamily="34" charset="0"/>
              </a:rPr>
              <a:t>- 10 minute micro-teach report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GB" altLang="en-US" sz="1200" b="1" dirty="0">
              <a:latin typeface="Arial" panose="020B0604020202020204" pitchFamily="34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GB" altLang="en-US" sz="1400" b="1" dirty="0">
              <a:latin typeface="Arial" panose="020B0604020202020204" pitchFamily="34" charset="0"/>
            </a:endParaRPr>
          </a:p>
        </p:txBody>
      </p:sp>
      <p:sp>
        <p:nvSpPr>
          <p:cNvPr id="22542" name="Rectangle 21">
            <a:extLst>
              <a:ext uri="{FF2B5EF4-FFF2-40B4-BE49-F238E27FC236}">
                <a16:creationId xmlns:a16="http://schemas.microsoft.com/office/drawing/2014/main" id="{DEC15DFC-FCC4-C1CC-EB99-4B8BDD8E0B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78550" y="909638"/>
            <a:ext cx="990600" cy="665145"/>
          </a:xfrm>
          <a:prstGeom prst="rect">
            <a:avLst/>
          </a:prstGeom>
          <a:solidFill>
            <a:srgbClr val="FF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800" b="1" dirty="0">
                <a:latin typeface="Times New Roman" panose="02020603050405020304" pitchFamily="18" charset="0"/>
              </a:rPr>
              <a:t>CPD report</a:t>
            </a:r>
          </a:p>
        </p:txBody>
      </p:sp>
      <p:sp>
        <p:nvSpPr>
          <p:cNvPr id="22543" name="Rectangle 21">
            <a:extLst>
              <a:ext uri="{FF2B5EF4-FFF2-40B4-BE49-F238E27FC236}">
                <a16:creationId xmlns:a16="http://schemas.microsoft.com/office/drawing/2014/main" id="{D2CAA2C7-C101-FE74-DF06-A173272A8B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0163" y="909638"/>
            <a:ext cx="990600" cy="665150"/>
          </a:xfrm>
          <a:prstGeom prst="rect">
            <a:avLst/>
          </a:prstGeom>
          <a:solidFill>
            <a:srgbClr val="99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800" b="1" dirty="0">
                <a:latin typeface="Times New Roman" panose="02020603050405020304" pitchFamily="18" charset="0"/>
              </a:rPr>
              <a:t>Observation of mentor </a:t>
            </a:r>
          </a:p>
        </p:txBody>
      </p:sp>
      <p:sp>
        <p:nvSpPr>
          <p:cNvPr id="22544" name="Rectangle 21">
            <a:extLst>
              <a:ext uri="{FF2B5EF4-FFF2-40B4-BE49-F238E27FC236}">
                <a16:creationId xmlns:a16="http://schemas.microsoft.com/office/drawing/2014/main" id="{24AC598E-F870-55C3-4D23-844E95A836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5940" y="1612147"/>
            <a:ext cx="990600" cy="579879"/>
          </a:xfrm>
          <a:prstGeom prst="rect">
            <a:avLst/>
          </a:prstGeom>
          <a:solidFill>
            <a:srgbClr val="99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800" b="1" dirty="0">
                <a:latin typeface="Times New Roman" panose="02020603050405020304" pitchFamily="18" charset="0"/>
              </a:rPr>
              <a:t>Observation of you </a:t>
            </a:r>
          </a:p>
        </p:txBody>
      </p:sp>
      <p:sp>
        <p:nvSpPr>
          <p:cNvPr id="22545" name="Rectangle 21">
            <a:extLst>
              <a:ext uri="{FF2B5EF4-FFF2-40B4-BE49-F238E27FC236}">
                <a16:creationId xmlns:a16="http://schemas.microsoft.com/office/drawing/2014/main" id="{C9E7F367-9187-0AF3-74C2-1D2A7E7A28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26764" y="2227685"/>
            <a:ext cx="990600" cy="651871"/>
          </a:xfrm>
          <a:prstGeom prst="rect">
            <a:avLst/>
          </a:prstGeom>
          <a:solidFill>
            <a:srgbClr val="99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800" b="1" dirty="0">
                <a:latin typeface="Times New Roman" panose="02020603050405020304" pitchFamily="18" charset="0"/>
              </a:rPr>
              <a:t>Observation of you </a:t>
            </a:r>
          </a:p>
        </p:txBody>
      </p:sp>
      <p:sp>
        <p:nvSpPr>
          <p:cNvPr id="22546" name="Rectangle 21">
            <a:extLst>
              <a:ext uri="{FF2B5EF4-FFF2-40B4-BE49-F238E27FC236}">
                <a16:creationId xmlns:a16="http://schemas.microsoft.com/office/drawing/2014/main" id="{B95DFF14-8962-60B2-713E-98A0061AC5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0163" y="3102819"/>
            <a:ext cx="990600" cy="676771"/>
          </a:xfrm>
          <a:prstGeom prst="rect">
            <a:avLst/>
          </a:prstGeom>
          <a:solidFill>
            <a:srgbClr val="99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800" b="1" dirty="0">
                <a:latin typeface="Times New Roman" panose="02020603050405020304" pitchFamily="18" charset="0"/>
              </a:rPr>
              <a:t>Observation of you </a:t>
            </a:r>
          </a:p>
        </p:txBody>
      </p:sp>
      <p:sp>
        <p:nvSpPr>
          <p:cNvPr id="22547" name="Rectangle 21">
            <a:extLst>
              <a:ext uri="{FF2B5EF4-FFF2-40B4-BE49-F238E27FC236}">
                <a16:creationId xmlns:a16="http://schemas.microsoft.com/office/drawing/2014/main" id="{A9404856-79EB-0491-28E6-44CB235DDA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26764" y="3827302"/>
            <a:ext cx="990600" cy="624355"/>
          </a:xfrm>
          <a:prstGeom prst="rect">
            <a:avLst/>
          </a:prstGeom>
          <a:solidFill>
            <a:srgbClr val="99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800" b="1" dirty="0">
                <a:latin typeface="Times New Roman" panose="02020603050405020304" pitchFamily="18" charset="0"/>
              </a:rPr>
              <a:t>Observation of you </a:t>
            </a:r>
          </a:p>
        </p:txBody>
      </p:sp>
      <p:sp>
        <p:nvSpPr>
          <p:cNvPr id="22548" name="Rectangle 21">
            <a:extLst>
              <a:ext uri="{FF2B5EF4-FFF2-40B4-BE49-F238E27FC236}">
                <a16:creationId xmlns:a16="http://schemas.microsoft.com/office/drawing/2014/main" id="{1FFEB850-6B1D-E020-8395-8F98D23FE2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27042" y="4513552"/>
            <a:ext cx="990600" cy="624351"/>
          </a:xfrm>
          <a:prstGeom prst="rect">
            <a:avLst/>
          </a:prstGeom>
          <a:solidFill>
            <a:srgbClr val="99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800" b="1" dirty="0">
                <a:latin typeface="Times New Roman" panose="02020603050405020304" pitchFamily="18" charset="0"/>
              </a:rPr>
              <a:t>Observation of you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EDF1096-23FF-B314-7F5E-802EFA11940F}"/>
              </a:ext>
            </a:extLst>
          </p:cNvPr>
          <p:cNvSpPr txBox="1"/>
          <p:nvPr/>
        </p:nvSpPr>
        <p:spPr>
          <a:xfrm>
            <a:off x="7294563" y="4765926"/>
            <a:ext cx="934591" cy="430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Evaluation Report 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90B9C50-A538-8DFB-A48D-E1BB5762ACE1}"/>
              </a:ext>
            </a:extLst>
          </p:cNvPr>
          <p:cNvCxnSpPr/>
          <p:nvPr/>
        </p:nvCxnSpPr>
        <p:spPr>
          <a:xfrm>
            <a:off x="4722491" y="3013226"/>
            <a:ext cx="3175555" cy="0"/>
          </a:xfrm>
          <a:prstGeom prst="line">
            <a:avLst/>
          </a:prstGeom>
          <a:ln w="825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911A2DC4-A378-39B3-1F71-5E49FCBE8C7D}"/>
              </a:ext>
            </a:extLst>
          </p:cNvPr>
          <p:cNvSpPr txBox="1"/>
          <p:nvPr/>
        </p:nvSpPr>
        <p:spPr>
          <a:xfrm>
            <a:off x="7227457" y="2296133"/>
            <a:ext cx="869224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Mod1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0D53EB-4AFC-3780-77C2-833119AB2792}"/>
              </a:ext>
            </a:extLst>
          </p:cNvPr>
          <p:cNvSpPr txBox="1"/>
          <p:nvPr/>
        </p:nvSpPr>
        <p:spPr>
          <a:xfrm>
            <a:off x="7195865" y="3212750"/>
            <a:ext cx="869224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Mod2</a:t>
            </a:r>
          </a:p>
        </p:txBody>
      </p:sp>
      <p:sp>
        <p:nvSpPr>
          <p:cNvPr id="7" name="Rectangle 21">
            <a:extLst>
              <a:ext uri="{FF2B5EF4-FFF2-40B4-BE49-F238E27FC236}">
                <a16:creationId xmlns:a16="http://schemas.microsoft.com/office/drawing/2014/main" id="{5C18AF87-4C13-33D2-2101-6AD17CFCF3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86945" y="1626475"/>
            <a:ext cx="990600" cy="565552"/>
          </a:xfrm>
          <a:prstGeom prst="rect">
            <a:avLst/>
          </a:prstGeom>
          <a:solidFill>
            <a:srgbClr val="FF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800" b="1" dirty="0">
                <a:latin typeface="Times New Roman" panose="02020603050405020304" pitchFamily="18" charset="0"/>
              </a:rPr>
              <a:t>CPD report</a:t>
            </a:r>
          </a:p>
        </p:txBody>
      </p:sp>
      <p:sp>
        <p:nvSpPr>
          <p:cNvPr id="8" name="Rectangle 21">
            <a:extLst>
              <a:ext uri="{FF2B5EF4-FFF2-40B4-BE49-F238E27FC236}">
                <a16:creationId xmlns:a16="http://schemas.microsoft.com/office/drawing/2014/main" id="{2F256B3D-74A0-ACFF-63B1-4D84A47D6C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86945" y="2214412"/>
            <a:ext cx="990600" cy="665145"/>
          </a:xfrm>
          <a:prstGeom prst="rect">
            <a:avLst/>
          </a:prstGeom>
          <a:solidFill>
            <a:srgbClr val="FF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800" b="1" dirty="0">
                <a:latin typeface="Times New Roman" panose="02020603050405020304" pitchFamily="18" charset="0"/>
              </a:rPr>
              <a:t>CPD report</a:t>
            </a:r>
          </a:p>
        </p:txBody>
      </p:sp>
      <p:sp>
        <p:nvSpPr>
          <p:cNvPr id="9" name="Rectangle 21">
            <a:extLst>
              <a:ext uri="{FF2B5EF4-FFF2-40B4-BE49-F238E27FC236}">
                <a16:creationId xmlns:a16="http://schemas.microsoft.com/office/drawing/2014/main" id="{A9BD39BB-B4E3-1CE9-A0C6-32FB460D30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78550" y="3119635"/>
            <a:ext cx="990600" cy="665145"/>
          </a:xfrm>
          <a:prstGeom prst="rect">
            <a:avLst/>
          </a:prstGeom>
          <a:solidFill>
            <a:srgbClr val="FF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800" b="1" dirty="0">
                <a:latin typeface="Times New Roman" panose="02020603050405020304" pitchFamily="18" charset="0"/>
              </a:rPr>
              <a:t>CPD report</a:t>
            </a:r>
          </a:p>
        </p:txBody>
      </p:sp>
      <p:sp>
        <p:nvSpPr>
          <p:cNvPr id="10" name="Rectangle 21">
            <a:extLst>
              <a:ext uri="{FF2B5EF4-FFF2-40B4-BE49-F238E27FC236}">
                <a16:creationId xmlns:a16="http://schemas.microsoft.com/office/drawing/2014/main" id="{C29430A2-C3D3-628A-381B-66370A0254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78550" y="3843224"/>
            <a:ext cx="990600" cy="608433"/>
          </a:xfrm>
          <a:prstGeom prst="rect">
            <a:avLst/>
          </a:prstGeom>
          <a:solidFill>
            <a:srgbClr val="FF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800" b="1" dirty="0">
                <a:latin typeface="Times New Roman" panose="02020603050405020304" pitchFamily="18" charset="0"/>
              </a:rPr>
              <a:t>CPD report</a:t>
            </a:r>
          </a:p>
        </p:txBody>
      </p:sp>
      <p:sp>
        <p:nvSpPr>
          <p:cNvPr id="12" name="Rectangle 21">
            <a:extLst>
              <a:ext uri="{FF2B5EF4-FFF2-40B4-BE49-F238E27FC236}">
                <a16:creationId xmlns:a16="http://schemas.microsoft.com/office/drawing/2014/main" id="{2CD97337-20DC-FB96-8E60-837192832B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78550" y="4504890"/>
            <a:ext cx="990600" cy="665145"/>
          </a:xfrm>
          <a:prstGeom prst="rect">
            <a:avLst/>
          </a:prstGeom>
          <a:solidFill>
            <a:srgbClr val="FF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800" b="1" dirty="0">
                <a:latin typeface="Times New Roman" panose="02020603050405020304" pitchFamily="18" charset="0"/>
              </a:rPr>
              <a:t>CPD report</a:t>
            </a:r>
          </a:p>
        </p:txBody>
      </p:sp>
    </p:spTree>
    <p:extLst>
      <p:ext uri="{BB962C8B-B14F-4D97-AF65-F5344CB8AC3E}">
        <p14:creationId xmlns:p14="http://schemas.microsoft.com/office/powerpoint/2010/main" val="37482448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E9DAE-3D25-1ED4-D927-D27856E252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br>
              <a:rPr lang="en-GB" sz="2200" dirty="0"/>
            </a:br>
            <a:r>
              <a:rPr lang="en-GB" sz="2200" dirty="0"/>
              <a:t>The Teaching cycles</a:t>
            </a:r>
            <a:br>
              <a:rPr lang="en-GB" sz="2200" dirty="0"/>
            </a:br>
            <a:r>
              <a:rPr lang="en-GB" altLang="en-US" sz="1100" dirty="0"/>
              <a:t>Teaching cycle 1 – module 1 (3,250 words report.)</a:t>
            </a:r>
            <a:br>
              <a:rPr lang="en-GB" altLang="en-US" sz="1100" dirty="0"/>
            </a:br>
            <a:r>
              <a:rPr lang="en-GB" altLang="en-US" sz="1100" dirty="0"/>
              <a:t>Teaching cycles 2 &amp; 3 - module 2 (4,500 words in total.)</a:t>
            </a:r>
            <a:br>
              <a:rPr lang="en-GB" altLang="en-US" sz="1100" dirty="0"/>
            </a:br>
            <a:r>
              <a:rPr lang="cy-GB" sz="1100" b="1" dirty="0">
                <a:solidFill>
                  <a:srgbClr val="FF0066"/>
                </a:solidFill>
              </a:rPr>
              <a:t>The three interventions must be separate from one another and be appropriately underpinned with literature</a:t>
            </a:r>
            <a:br>
              <a:rPr lang="en-GB" altLang="en-US" dirty="0"/>
            </a:b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3771C9B-7B2D-D673-94C6-6CBCA39F06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577875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8940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What to evaluate?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marL="420624" indent="-384048"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Clarity of learning outcomes/ assessment criteria</a:t>
            </a:r>
          </a:p>
          <a:p>
            <a:pPr marL="420624" indent="-384048"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Development of skills – critical thinking, reading, synthesis</a:t>
            </a:r>
          </a:p>
          <a:p>
            <a:pPr marL="420624" indent="-384048"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Quality/ clarity/ usefulness of feedback</a:t>
            </a:r>
          </a:p>
          <a:p>
            <a:pPr marL="420624" indent="-384048"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Relevance/ appropriateness of assessment</a:t>
            </a:r>
          </a:p>
          <a:p>
            <a:pPr marL="420624" indent="-384048"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Quality/ clarity/ relevance/ variety/ success of delivery of curriculum</a:t>
            </a:r>
          </a:p>
          <a:p>
            <a:pPr marL="420624" indent="-384048"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Administrative arrangements/ physical environment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EB7D04-87EB-4614-8506-8E320731EF5F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4471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dirty="0">
                <a:solidFill>
                  <a:srgbClr val="002060"/>
                </a:solidFill>
              </a:rPr>
              <a:t>Starting point for teaching cycle:</a:t>
            </a:r>
          </a:p>
        </p:txBody>
      </p:sp>
      <p:sp>
        <p:nvSpPr>
          <p:cNvPr id="192515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1268760"/>
            <a:ext cx="7803083" cy="4248472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 typeface="Wingdings" pitchFamily="2" charset="2"/>
              <a:buNone/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sz="2400" dirty="0"/>
              <a:t>How can I improve what I am doing?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Is what I am doing really working?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What do I want to investigate/ develop?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What can I do that is realistic and worthwhile ?</a:t>
            </a:r>
            <a:br>
              <a:rPr lang="en-GB" sz="2400" dirty="0"/>
            </a:br>
            <a:r>
              <a:rPr lang="en-GB" sz="2400" dirty="0"/>
              <a:t>Why?</a:t>
            </a:r>
            <a:br>
              <a:rPr lang="en-GB" sz="2400" dirty="0"/>
            </a:br>
            <a:r>
              <a:rPr lang="en-GB" sz="2400" dirty="0"/>
              <a:t>What evidence is out there to support investigating this?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Who can I consult with?</a:t>
            </a:r>
          </a:p>
        </p:txBody>
      </p:sp>
      <p:sp>
        <p:nvSpPr>
          <p:cNvPr id="7171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8A1A1F7-0E62-463A-948E-52B877E38892}" type="slidenum">
              <a:rPr lang="en-GB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407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Questions to consider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GB" sz="2000" dirty="0"/>
              <a:t>How would this improve student learning? / Students’ learning experience?</a:t>
            </a:r>
          </a:p>
          <a:p>
            <a:pPr eaLnBrk="1" hangingPunct="1">
              <a:lnSpc>
                <a:spcPct val="150000"/>
              </a:lnSpc>
            </a:pPr>
            <a:r>
              <a:rPr lang="en-GB" sz="2000" dirty="0"/>
              <a:t>Who are your students?  Why is the existing provision not fit for purpose?</a:t>
            </a:r>
          </a:p>
          <a:p>
            <a:pPr eaLnBrk="1" hangingPunct="1">
              <a:lnSpc>
                <a:spcPct val="150000"/>
              </a:lnSpc>
            </a:pPr>
            <a:r>
              <a:rPr lang="en-GB" sz="2000" dirty="0"/>
              <a:t>How feasible is this intervention/ teaching cycle?</a:t>
            </a:r>
          </a:p>
          <a:p>
            <a:pPr eaLnBrk="1" hangingPunct="1">
              <a:lnSpc>
                <a:spcPct val="150000"/>
              </a:lnSpc>
            </a:pPr>
            <a:r>
              <a:rPr lang="en-GB" sz="2000" dirty="0"/>
              <a:t>What would you personally gain from this?</a:t>
            </a:r>
          </a:p>
          <a:p>
            <a:pPr eaLnBrk="1" hangingPunct="1">
              <a:lnSpc>
                <a:spcPct val="150000"/>
              </a:lnSpc>
            </a:pPr>
            <a:r>
              <a:rPr lang="en-GB" sz="2000" dirty="0"/>
              <a:t>What effect would this have on others teaching in the team?</a:t>
            </a:r>
          </a:p>
          <a:p>
            <a:pPr eaLnBrk="1" hangingPunct="1">
              <a:lnSpc>
                <a:spcPct val="150000"/>
              </a:lnSpc>
            </a:pPr>
            <a:r>
              <a:rPr lang="en-GB" sz="2000" dirty="0"/>
              <a:t>What flow on effects might there be?</a:t>
            </a:r>
          </a:p>
          <a:p>
            <a:endParaRPr lang="en-GB" sz="2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EB7D04-87EB-4614-8506-8E320731EF5F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9961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0" dirty="0"/>
              <a:t>More questions to consider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sz="2400" dirty="0"/>
              <a:t>What other stakeholders are involved?</a:t>
            </a:r>
          </a:p>
          <a:p>
            <a:pPr eaLnBrk="1" hangingPunct="1">
              <a:lnSpc>
                <a:spcPct val="150000"/>
              </a:lnSpc>
            </a:pPr>
            <a:r>
              <a:rPr lang="en-GB" sz="2400" dirty="0"/>
              <a:t>What specifically are the key questions you would wish to answer?</a:t>
            </a:r>
          </a:p>
          <a:p>
            <a:pPr eaLnBrk="1" hangingPunct="1">
              <a:lnSpc>
                <a:spcPct val="150000"/>
              </a:lnSpc>
            </a:pPr>
            <a:r>
              <a:rPr lang="en-GB" sz="2400" dirty="0"/>
              <a:t>What data would you collect?</a:t>
            </a:r>
          </a:p>
          <a:p>
            <a:pPr eaLnBrk="1" hangingPunct="1">
              <a:lnSpc>
                <a:spcPct val="150000"/>
              </a:lnSpc>
            </a:pPr>
            <a:r>
              <a:rPr lang="en-GB" sz="2400" dirty="0"/>
              <a:t>How would you collect it?</a:t>
            </a:r>
          </a:p>
          <a:p>
            <a:pPr eaLnBrk="1" hangingPunct="1">
              <a:lnSpc>
                <a:spcPct val="150000"/>
              </a:lnSpc>
            </a:pPr>
            <a:r>
              <a:rPr lang="en-GB" sz="2400" dirty="0"/>
              <a:t>What skills do you need to do this?</a:t>
            </a:r>
          </a:p>
          <a:p>
            <a:pPr eaLnBrk="1" hangingPunct="1">
              <a:lnSpc>
                <a:spcPct val="150000"/>
              </a:lnSpc>
            </a:pPr>
            <a:r>
              <a:rPr lang="en-GB" sz="2400" dirty="0"/>
              <a:t>Are there ethical issues involved here?</a:t>
            </a:r>
          </a:p>
          <a:p>
            <a:pPr eaLnBrk="1" hangingPunct="1">
              <a:lnSpc>
                <a:spcPct val="150000"/>
              </a:lnSpc>
            </a:pPr>
            <a:r>
              <a:rPr lang="en-GB" sz="2400" dirty="0"/>
              <a:t>What problems do you anticipate?</a:t>
            </a:r>
          </a:p>
          <a:p>
            <a:endParaRPr lang="en-GB" sz="2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EB7D04-87EB-4614-8506-8E320731EF5F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9821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3600" dirty="0">
                <a:latin typeface="+mn-lt"/>
              </a:rPr>
              <a:t>Observations</a:t>
            </a:r>
          </a:p>
        </p:txBody>
      </p:sp>
      <p:sp>
        <p:nvSpPr>
          <p:cNvPr id="14338" name="Content Placeholder 2"/>
          <p:cNvSpPr>
            <a:spLocks noGrp="1"/>
          </p:cNvSpPr>
          <p:nvPr>
            <p:ph idx="1"/>
          </p:nvPr>
        </p:nvSpPr>
        <p:spPr>
          <a:xfrm>
            <a:off x="250825" y="908050"/>
            <a:ext cx="8642350" cy="5078413"/>
          </a:xfrm>
        </p:spPr>
        <p:txBody>
          <a:bodyPr>
            <a:normAutofit/>
          </a:bodyPr>
          <a:lstStyle/>
          <a:p>
            <a:pPr eaLnBrk="1" hangingPunct="1">
              <a:lnSpc>
                <a:spcPct val="170000"/>
              </a:lnSpc>
              <a:defRPr/>
            </a:pPr>
            <a:r>
              <a:rPr lang="cy-GB" sz="2400" b="1" dirty="0"/>
              <a:t>Teaching Observations:</a:t>
            </a:r>
            <a:r>
              <a:rPr lang="cy-GB" sz="2400" dirty="0"/>
              <a:t> </a:t>
            </a:r>
          </a:p>
          <a:p>
            <a:pPr eaLnBrk="1" hangingPunct="1">
              <a:lnSpc>
                <a:spcPct val="170000"/>
              </a:lnSpc>
              <a:defRPr/>
            </a:pPr>
            <a:r>
              <a:rPr lang="cy-GB" sz="2400" dirty="0"/>
              <a:t>There are three module one and three in module 2.</a:t>
            </a:r>
          </a:p>
          <a:p>
            <a:pPr eaLnBrk="1" hangingPunct="1">
              <a:lnSpc>
                <a:spcPct val="170000"/>
              </a:lnSpc>
              <a:defRPr/>
            </a:pPr>
            <a:r>
              <a:rPr lang="cy-GB" sz="2400" dirty="0"/>
              <a:t>They must be in report format (equivalent to 3,000 words).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y-GB" sz="2400" dirty="0"/>
          </a:p>
          <a:p>
            <a:pPr eaLnBrk="1" hangingPunct="1">
              <a:buFont typeface="Wingdings" pitchFamily="2" charset="2"/>
              <a:buNone/>
              <a:defRPr/>
            </a:pPr>
            <a:endParaRPr lang="cy-GB" sz="2400" dirty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y-GB" sz="2400" dirty="0"/>
              <a:t>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42781443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5C502-8A5C-9D80-8C5E-DFE5BE159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CPD sessions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A31AC-D778-C805-562D-5A491A172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70000"/>
              </a:lnSpc>
              <a:defRPr/>
            </a:pPr>
            <a:r>
              <a:rPr lang="cy-GB" sz="1800" dirty="0"/>
              <a:t>CPD sessions: Three for each module</a:t>
            </a:r>
          </a:p>
          <a:p>
            <a:pPr>
              <a:lnSpc>
                <a:spcPct val="170000"/>
              </a:lnSpc>
              <a:defRPr/>
            </a:pPr>
            <a:r>
              <a:rPr lang="cy-GB" sz="1800" dirty="0"/>
              <a:t>Written evaluations of sessions attended to be included in the portfolio</a:t>
            </a:r>
          </a:p>
          <a:p>
            <a:pPr>
              <a:lnSpc>
                <a:spcPct val="170000"/>
              </a:lnSpc>
              <a:defRPr/>
            </a:pPr>
            <a:r>
              <a:rPr lang="cy-GB" sz="1800" dirty="0"/>
              <a:t>Important to attend enough CPD sessions and reflect on them in the portfolio</a:t>
            </a:r>
          </a:p>
          <a:p>
            <a:pPr>
              <a:buNone/>
              <a:defRPr/>
            </a:pPr>
            <a:endParaRPr lang="cy-GB" sz="2000" dirty="0">
              <a:solidFill>
                <a:srgbClr val="FF0066"/>
              </a:solidFill>
            </a:endParaRPr>
          </a:p>
          <a:p>
            <a:pPr>
              <a:buNone/>
              <a:defRPr/>
            </a:pPr>
            <a:endParaRPr lang="cy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27886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B71CE6F-12BE-0C58-203B-CF886314E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Some useful concepts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E10E07-431A-8E50-B4CB-27215AFFBC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PG Cert tHE –Induction </a:t>
            </a:r>
          </a:p>
        </p:txBody>
      </p:sp>
    </p:spTree>
    <p:extLst>
      <p:ext uri="{BB962C8B-B14F-4D97-AF65-F5344CB8AC3E}">
        <p14:creationId xmlns:p14="http://schemas.microsoft.com/office/powerpoint/2010/main" val="7068076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8332846-3613-298E-49CC-9B3A18163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Gibbs’ reflective cycle </a:t>
            </a:r>
          </a:p>
        </p:txBody>
      </p:sp>
      <p:pic>
        <p:nvPicPr>
          <p:cNvPr id="7" name="Content Placeholder 6" descr="A diagram of a diagram&#10;&#10;AI-generated content may be incorrect.">
            <a:extLst>
              <a:ext uri="{FF2B5EF4-FFF2-40B4-BE49-F238E27FC236}">
                <a16:creationId xmlns:a16="http://schemas.microsoft.com/office/drawing/2014/main" id="{DB70F79F-D034-0136-DD05-62FCDB9704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513669"/>
            <a:ext cx="3683000" cy="3619500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EE1EFCD-C4CD-E30C-0374-DA8DC4E89ADC}"/>
              </a:ext>
            </a:extLst>
          </p:cNvPr>
          <p:cNvSpPr txBox="1"/>
          <p:nvPr/>
        </p:nvSpPr>
        <p:spPr>
          <a:xfrm>
            <a:off x="323528" y="5229200"/>
            <a:ext cx="4572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dirty="0">
                <a:hlinkClick r:id="rId3"/>
              </a:rPr>
              <a:t>https://reflection.ed.ac.uk/reflectors-toolkit/reflecting-on-experience/gibbs-reflective-cycle</a:t>
            </a:r>
            <a:endParaRPr lang="en-US" sz="11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7355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Kimber</a:t>
            </a:r>
            <a:r>
              <a:rPr lang="en-GB" dirty="0"/>
              <a:t> (1997)</a:t>
            </a:r>
          </a:p>
        </p:txBody>
      </p:sp>
      <p:pic>
        <p:nvPicPr>
          <p:cNvPr id="4" name="Picture 4" descr="ST Kember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57200" y="2064573"/>
            <a:ext cx="8229600" cy="29876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John Biggs (2003)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196752"/>
            <a:ext cx="8424936" cy="4666523"/>
          </a:xfrm>
          <a:ln>
            <a:solidFill>
              <a:schemeClr val="accent1"/>
            </a:solidFill>
          </a:ln>
        </p:spPr>
        <p:txBody>
          <a:bodyPr/>
          <a:lstStyle/>
          <a:p>
            <a:pPr>
              <a:buNone/>
            </a:pPr>
            <a:endParaRPr lang="en-GB" dirty="0"/>
          </a:p>
          <a:p>
            <a:pPr algn="ctr">
              <a:buNone/>
            </a:pPr>
            <a:r>
              <a:rPr lang="en-GB" dirty="0"/>
              <a:t>Principles of Alignment</a:t>
            </a:r>
          </a:p>
        </p:txBody>
      </p:sp>
      <p:sp>
        <p:nvSpPr>
          <p:cNvPr id="6" name="Rectangle 5"/>
          <p:cNvSpPr/>
          <p:nvPr/>
        </p:nvSpPr>
        <p:spPr>
          <a:xfrm>
            <a:off x="3779912" y="2780928"/>
            <a:ext cx="1944216" cy="25922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dirty="0"/>
              <a:t>TEACHING APPROACHES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Learning activities to promote deep learning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6876256" y="2780928"/>
            <a:ext cx="1872208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dirty="0"/>
              <a:t>ASSESSMENT</a:t>
            </a:r>
          </a:p>
          <a:p>
            <a:pPr algn="ctr"/>
            <a:r>
              <a:rPr lang="en-GB" dirty="0"/>
              <a:t>PROCEDURES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Tasks set to address desired outcomes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1560" y="2780928"/>
            <a:ext cx="1944216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LEARNING OUTCOMES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Understanding of level of learning required</a:t>
            </a:r>
          </a:p>
          <a:p>
            <a:pPr algn="ctr"/>
            <a:endParaRPr lang="en-GB" dirty="0"/>
          </a:p>
        </p:txBody>
      </p:sp>
      <p:sp>
        <p:nvSpPr>
          <p:cNvPr id="15" name="Right Arrow 14"/>
          <p:cNvSpPr/>
          <p:nvPr/>
        </p:nvSpPr>
        <p:spPr>
          <a:xfrm>
            <a:off x="2699792" y="3717032"/>
            <a:ext cx="978408" cy="6286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ight Arrow 15"/>
          <p:cNvSpPr/>
          <p:nvPr/>
        </p:nvSpPr>
        <p:spPr>
          <a:xfrm>
            <a:off x="5796136" y="3645024"/>
            <a:ext cx="978408" cy="7006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E4162-50B8-F066-1A96-B1F965D80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Practice advisors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18139-0497-8701-7BED-C50DF830D1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Familiar with practice </a:t>
            </a:r>
          </a:p>
          <a:p>
            <a:r>
              <a:rPr lang="en-US" dirty="0"/>
              <a:t>Have a teaching qualification</a:t>
            </a:r>
          </a:p>
          <a:p>
            <a:r>
              <a:rPr lang="en-US" dirty="0"/>
              <a:t>Advance HE </a:t>
            </a:r>
            <a:r>
              <a:rPr lang="en-US" dirty="0" err="1"/>
              <a:t>acreditation</a:t>
            </a:r>
            <a:endParaRPr lang="en-US" dirty="0"/>
          </a:p>
          <a:p>
            <a:r>
              <a:rPr lang="en-US" dirty="0"/>
              <a:t>Critical friend </a:t>
            </a:r>
          </a:p>
          <a:p>
            <a:r>
              <a:rPr lang="en-US" dirty="0"/>
              <a:t>Observation skills  </a:t>
            </a:r>
          </a:p>
          <a:p>
            <a:r>
              <a:rPr lang="en-US" dirty="0"/>
              <a:t>Will get a briefing from us </a:t>
            </a:r>
          </a:p>
          <a:p>
            <a:r>
              <a:rPr lang="en-US" dirty="0"/>
              <a:t>You chose and let us know.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2326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173" y="1017888"/>
            <a:ext cx="8791833" cy="525162"/>
          </a:xfrm>
        </p:spPr>
        <p:txBody>
          <a:bodyPr>
            <a:normAutofit/>
          </a:bodyPr>
          <a:lstStyle/>
          <a:p>
            <a:r>
              <a:rPr lang="en-GB" sz="2400" dirty="0"/>
              <a:t>For our observations we need to consider: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7135" y="1543051"/>
            <a:ext cx="8507627" cy="394692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• </a:t>
            </a:r>
            <a:r>
              <a:rPr lang="en-GB" b="1" dirty="0"/>
              <a:t>What </a:t>
            </a:r>
            <a:r>
              <a:rPr lang="en-GB" dirty="0"/>
              <a:t>to observe and For what </a:t>
            </a:r>
            <a:r>
              <a:rPr lang="en-GB" b="1" dirty="0"/>
              <a:t>purpose </a:t>
            </a:r>
          </a:p>
          <a:p>
            <a:r>
              <a:rPr lang="en-GB" b="1" u="sng" dirty="0"/>
              <a:t>What to Observe</a:t>
            </a:r>
          </a:p>
          <a:p>
            <a:r>
              <a:rPr lang="en-GB" dirty="0"/>
              <a:t>We could consider:</a:t>
            </a:r>
          </a:p>
          <a:p>
            <a:pPr lvl="1"/>
            <a:r>
              <a:rPr lang="en-GB" dirty="0"/>
              <a:t>Structure</a:t>
            </a:r>
          </a:p>
          <a:p>
            <a:pPr lvl="1"/>
            <a:r>
              <a:rPr lang="en-GB" dirty="0"/>
              <a:t>Learning objectives</a:t>
            </a:r>
          </a:p>
          <a:p>
            <a:pPr lvl="1"/>
            <a:r>
              <a:rPr lang="en-GB" dirty="0"/>
              <a:t>Teaching strategies / activities - appropriateness, effectiveness</a:t>
            </a:r>
          </a:p>
          <a:p>
            <a:pPr lvl="1"/>
            <a:r>
              <a:rPr lang="en-GB" dirty="0"/>
              <a:t>Resources</a:t>
            </a:r>
          </a:p>
          <a:p>
            <a:pPr lvl="1"/>
            <a:r>
              <a:rPr lang="en-GB" dirty="0"/>
              <a:t>Questioning techniques</a:t>
            </a:r>
          </a:p>
          <a:p>
            <a:pPr lvl="1"/>
            <a:r>
              <a:rPr lang="en-GB" dirty="0"/>
              <a:t>Pace of lesson</a:t>
            </a:r>
          </a:p>
          <a:p>
            <a:pPr lvl="1"/>
            <a:r>
              <a:rPr lang="en-GB" dirty="0"/>
              <a:t>Use of praise / encouragement / feedback</a:t>
            </a:r>
          </a:p>
          <a:p>
            <a:pPr lvl="1"/>
            <a:r>
              <a:rPr lang="en-GB" dirty="0"/>
              <a:t>Monitoring understanding</a:t>
            </a:r>
          </a:p>
          <a:p>
            <a:pPr lvl="1"/>
            <a:r>
              <a:rPr lang="en-GB" dirty="0"/>
              <a:t>Assessing achievement of </a:t>
            </a:r>
            <a:r>
              <a:rPr lang="en-GB" dirty="0" err="1"/>
              <a:t>Lo’s</a:t>
            </a:r>
            <a:endParaRPr lang="en-GB" dirty="0"/>
          </a:p>
          <a:p>
            <a:pPr lvl="1"/>
            <a:r>
              <a:rPr lang="en-GB" dirty="0"/>
              <a:t>Enthusiasm for, interest in and knowledge of subject</a:t>
            </a:r>
          </a:p>
          <a:p>
            <a:pPr lvl="1"/>
            <a:r>
              <a:rPr lang="en-GB" dirty="0"/>
              <a:t>Plenary.</a:t>
            </a:r>
          </a:p>
          <a:p>
            <a:r>
              <a:rPr lang="en-GB" b="1" u="sng" dirty="0"/>
              <a:t>For What Purpose</a:t>
            </a: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To provide constructive feedback to aid reflection, development and improvement.</a:t>
            </a:r>
          </a:p>
        </p:txBody>
      </p:sp>
    </p:spTree>
    <p:extLst>
      <p:ext uri="{BB962C8B-B14F-4D97-AF65-F5344CB8AC3E}">
        <p14:creationId xmlns:p14="http://schemas.microsoft.com/office/powerpoint/2010/main" val="2892191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DC87B-5A2B-40CB-AA90-35E735A87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Microteach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C090A5-8314-E398-9F06-5347B306FC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Early </a:t>
            </a:r>
            <a:r>
              <a:rPr lang="en-US" dirty="0"/>
              <a:t>November </a:t>
            </a:r>
          </a:p>
        </p:txBody>
      </p:sp>
    </p:spTree>
    <p:extLst>
      <p:ext uri="{BB962C8B-B14F-4D97-AF65-F5344CB8AC3E}">
        <p14:creationId xmlns:p14="http://schemas.microsoft.com/office/powerpoint/2010/main" val="19776074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468313" y="260648"/>
            <a:ext cx="8229600" cy="93610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/>
              <a:t> Programme arrangements</a:t>
            </a:r>
          </a:p>
        </p:txBody>
      </p:sp>
      <p:sp>
        <p:nvSpPr>
          <p:cNvPr id="24578" name="Content Placeholder 2"/>
          <p:cNvSpPr>
            <a:spLocks noGrp="1"/>
          </p:cNvSpPr>
          <p:nvPr>
            <p:ph idx="1"/>
          </p:nvPr>
        </p:nvSpPr>
        <p:spPr>
          <a:xfrm>
            <a:off x="468313" y="1196975"/>
            <a:ext cx="8445500" cy="5249863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Induction </a:t>
            </a:r>
          </a:p>
          <a:p>
            <a:pPr eaLnBrk="1" hangingPunct="1"/>
            <a:r>
              <a:rPr lang="en-GB" altLang="en-US" sz="2400" dirty="0"/>
              <a:t>Tutorials</a:t>
            </a:r>
          </a:p>
          <a:p>
            <a:pPr eaLnBrk="1" hangingPunct="1"/>
            <a:r>
              <a:rPr lang="en-GB" altLang="en-US" sz="2400" dirty="0"/>
              <a:t>Academic Development Programme in Teams</a:t>
            </a:r>
          </a:p>
          <a:p>
            <a:pPr eaLnBrk="1" hangingPunct="1"/>
            <a:r>
              <a:rPr lang="en-GB" altLang="en-US" sz="2400" dirty="0"/>
              <a:t>Retreats</a:t>
            </a:r>
          </a:p>
          <a:p>
            <a:pPr eaLnBrk="1" hangingPunct="1"/>
            <a:r>
              <a:rPr lang="en-GB" altLang="en-US" sz="2400" dirty="0"/>
              <a:t>Submission dates :</a:t>
            </a:r>
          </a:p>
          <a:p>
            <a:pPr eaLnBrk="1" hangingPunct="1"/>
            <a:r>
              <a:rPr lang="en-GB" altLang="en-US" sz="2400" dirty="0"/>
              <a:t>30 Jan 2026</a:t>
            </a:r>
          </a:p>
          <a:p>
            <a:pPr eaLnBrk="1" hangingPunct="1"/>
            <a:r>
              <a:rPr lang="en-GB" altLang="en-US" sz="2400" dirty="0"/>
              <a:t> 30 April  2026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400" dirty="0">
                <a:solidFill>
                  <a:schemeClr val="bg2">
                    <a:lumMod val="75000"/>
                  </a:schemeClr>
                </a:solidFill>
                <a:hlinkClick r:id="rId2"/>
              </a:rPr>
              <a:t>mark.flagg@uwtsd.ac.uk</a:t>
            </a:r>
            <a:endParaRPr lang="en-GB" altLang="en-US" sz="2400" dirty="0">
              <a:solidFill>
                <a:schemeClr val="bg2">
                  <a:lumMod val="75000"/>
                </a:schemeClr>
              </a:solidFill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400" dirty="0">
                <a:solidFill>
                  <a:schemeClr val="bg2">
                    <a:lumMod val="75000"/>
                  </a:schemeClr>
                </a:solidFill>
                <a:hlinkClick r:id="rId3"/>
              </a:rPr>
              <a:t>K.Gardner@uwtads.ac.uk</a:t>
            </a:r>
            <a:endParaRPr lang="en-GB" altLang="en-US" sz="2400" dirty="0">
              <a:solidFill>
                <a:schemeClr val="bg2">
                  <a:lumMod val="75000"/>
                </a:schemeClr>
              </a:solidFill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2400" dirty="0">
              <a:solidFill>
                <a:schemeClr val="bg2">
                  <a:lumMod val="75000"/>
                </a:schemeClr>
              </a:solidFill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2400" dirty="0"/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3654764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E0DEAD79807744A33C0999C3BED08C" ma:contentTypeVersion="7" ma:contentTypeDescription="Create a new document." ma:contentTypeScope="" ma:versionID="259bf92b74c77e67804fe0d86c3eb5c5">
  <xsd:schema xmlns:xsd="http://www.w3.org/2001/XMLSchema" xmlns:xs="http://www.w3.org/2001/XMLSchema" xmlns:p="http://schemas.microsoft.com/office/2006/metadata/properties" xmlns:ns2="6dd1c96b-863d-4352-8496-166d9a9d3ee1" targetNamespace="http://schemas.microsoft.com/office/2006/metadata/properties" ma:root="true" ma:fieldsID="f4ad78c21ef7dd416d3d39764f4e8228" ns2:_="">
    <xsd:import namespace="6dd1c96b-863d-4352-8496-166d9a9d3ee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d1c96b-863d-4352-8496-166d9a9d3ee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6dd1c96b-863d-4352-8496-166d9a9d3ee1"/>
    <ds:schemaRef ds:uri="http://purl.org/dc/terms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C571916-AD48-48FE-9AE9-ECA001B62AD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dd1c96b-863d-4352-8496-166d9a9d3ee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1148</Words>
  <Application>Microsoft Office PowerPoint</Application>
  <PresentationFormat>On-screen Show (4:3)</PresentationFormat>
  <Paragraphs>194</Paragraphs>
  <Slides>21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Myriad Pro</vt:lpstr>
      <vt:lpstr>Arial</vt:lpstr>
      <vt:lpstr>Arial Black</vt:lpstr>
      <vt:lpstr>Calibri</vt:lpstr>
      <vt:lpstr>Lucida Sans Unicode</vt:lpstr>
      <vt:lpstr>Rockwell Extra Bold</vt:lpstr>
      <vt:lpstr>Times New Roman</vt:lpstr>
      <vt:lpstr>Wingdings</vt:lpstr>
      <vt:lpstr>20140311PresentationUWTSDTemplate</vt:lpstr>
      <vt:lpstr> Postgraduate Certificate </vt:lpstr>
      <vt:lpstr>Background</vt:lpstr>
      <vt:lpstr>  Summary of programme outcomes   </vt:lpstr>
      <vt:lpstr>Module 1</vt:lpstr>
      <vt:lpstr>Module 2</vt:lpstr>
      <vt:lpstr>PGCert tHE: Overview </vt:lpstr>
      <vt:lpstr> The Teaching cycles Teaching cycle 1 – module 1 (3,250 words report.) Teaching cycles 2 &amp; 3 - module 2 (4,500 words in total.) The three interventions must be separate from one another and be appropriately underpinned with literature </vt:lpstr>
      <vt:lpstr>What to evaluate?</vt:lpstr>
      <vt:lpstr>Starting point for teaching cycle:</vt:lpstr>
      <vt:lpstr>Questions to consider</vt:lpstr>
      <vt:lpstr>More questions to consider</vt:lpstr>
      <vt:lpstr>Observations</vt:lpstr>
      <vt:lpstr>CPD sessions</vt:lpstr>
      <vt:lpstr>Some useful concepts</vt:lpstr>
      <vt:lpstr>Gibbs’ reflective cycle </vt:lpstr>
      <vt:lpstr>Kimber (1997)</vt:lpstr>
      <vt:lpstr>John Biggs (2003)</vt:lpstr>
      <vt:lpstr>Practice advisors </vt:lpstr>
      <vt:lpstr>For our observations we need to consider:</vt:lpstr>
      <vt:lpstr>Microteach</vt:lpstr>
      <vt:lpstr> Programme arrangements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Katie Gardner</cp:lastModifiedBy>
  <cp:revision>9</cp:revision>
  <dcterms:created xsi:type="dcterms:W3CDTF">2015-04-14T15:21:28Z</dcterms:created>
  <dcterms:modified xsi:type="dcterms:W3CDTF">2025-10-09T09:58:17Z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0x01010084E0DEAD79807744A33C0999C3BED08C</vt:lpwstr>
  </property>
</Properties>
</file>