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5" r:id="rId6"/>
    <p:sldId id="278" r:id="rId7"/>
    <p:sldId id="266" r:id="rId8"/>
    <p:sldId id="277" r:id="rId9"/>
    <p:sldId id="276" r:id="rId10"/>
    <p:sldId id="257" r:id="rId11"/>
    <p:sldId id="275" r:id="rId12"/>
    <p:sldId id="279" r:id="rId13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6E19320-5E7A-ED16-3411-BE35DA0A5960}" name="Kira Webb" initials="KW" userId="75b695d3fbc811e8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82" d="100"/>
          <a:sy n="82" d="100"/>
        </p:scale>
        <p:origin x="720" y="7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30/6/2016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4A4844B-5D5D-4D8E-9E71-6B297DF4019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589861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30/6/2016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E0FDE7-FE71-46E3-9512-437B13AD5F4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66979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4812" y="1524000"/>
            <a:ext cx="8839201" cy="3200400"/>
          </a:xfrm>
        </p:spPr>
        <p:txBody>
          <a:bodyPr rtlCol="0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74813" y="4876800"/>
            <a:ext cx="7162799" cy="990600"/>
          </a:xfrm>
        </p:spPr>
        <p:txBody>
          <a:bodyPr lIns="91440"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50" baseline="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988707708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086934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3429000"/>
            <a:ext cx="9601201" cy="2286000"/>
          </a:xfrm>
        </p:spPr>
        <p:txBody>
          <a:bodyPr rtlCol="0" anchor="b">
            <a:normAutofit/>
          </a:bodyPr>
          <a:lstStyle>
            <a:lvl1pPr algn="l">
              <a:defRPr sz="4800" b="0" cap="none" baseline="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685800"/>
            <a:ext cx="7543800" cy="1066800"/>
          </a:xfrm>
        </p:spPr>
        <p:txBody>
          <a:bodyPr lIns="91440" rtlCol="0" anchor="t"/>
          <a:lstStyle>
            <a:lvl1pPr marL="0" indent="0">
              <a:spcBef>
                <a:spcPts val="0"/>
              </a:spcBef>
              <a:buNone/>
              <a:defRPr sz="2000" cap="all" spc="250" baseline="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889115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3" y="1828800"/>
            <a:ext cx="4648199" cy="4343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2" y="1828801"/>
            <a:ext cx="4648202" cy="4343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878386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4646376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438400"/>
            <a:ext cx="4648199" cy="37338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6812" y="1676400"/>
            <a:ext cx="4648201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6812" y="2438400"/>
            <a:ext cx="4648201" cy="37338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692022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311206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31275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08012" y="0"/>
            <a:ext cx="4883563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99452" y="0"/>
            <a:ext cx="4700684" cy="6858000"/>
          </a:xfrm>
          <a:prstGeom prst="rect">
            <a:avLst/>
          </a:prstGeom>
          <a:solidFill>
            <a:schemeClr val="accent2">
              <a:lumMod val="75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685800"/>
            <a:ext cx="3581400" cy="3886200"/>
          </a:xfrm>
        </p:spPr>
        <p:txBody>
          <a:bodyPr rtlCol="0" anchor="b">
            <a:noAutofit/>
          </a:bodyPr>
          <a:lstStyle>
            <a:lvl1pPr algn="l">
              <a:defRPr sz="4000" b="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3" y="4724400"/>
            <a:ext cx="3581400" cy="1401764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4413" y="685800"/>
            <a:ext cx="5484970" cy="5486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575847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608012" y="0"/>
            <a:ext cx="4883563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99452" y="0"/>
            <a:ext cx="4700684" cy="6858000"/>
          </a:xfrm>
          <a:prstGeom prst="rect">
            <a:avLst/>
          </a:prstGeom>
          <a:solidFill>
            <a:schemeClr val="accent2">
              <a:lumMod val="75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685800"/>
            <a:ext cx="3581400" cy="3886200"/>
          </a:xfrm>
        </p:spPr>
        <p:txBody>
          <a:bodyPr rtlCol="0" anchor="b">
            <a:noAutofit/>
          </a:bodyPr>
          <a:lstStyle>
            <a:lvl1pPr algn="l">
              <a:defRPr sz="4000" b="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3" y="4724400"/>
            <a:ext cx="3581400" cy="1401764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&#10;"/>
          <p:cNvSpPr>
            <a:spLocks noGrp="1"/>
          </p:cNvSpPr>
          <p:nvPr>
            <p:ph type="pic" idx="1"/>
          </p:nvPr>
        </p:nvSpPr>
        <p:spPr>
          <a:xfrm>
            <a:off x="6094413" y="685800"/>
            <a:ext cx="5486400" cy="5486400"/>
          </a:xfrm>
          <a:solidFill>
            <a:schemeClr val="tx2">
              <a:lumMod val="10000"/>
            </a:schemeClr>
          </a:solidFill>
          <a:ln w="50800">
            <a:solidFill>
              <a:schemeClr val="tx1"/>
            </a:solidFill>
            <a:miter lim="800000"/>
          </a:ln>
          <a:effectLst>
            <a:outerShdw blurRad="190500" algn="ctr" rotWithShape="0">
              <a:prstClr val="black">
                <a:alpha val="50000"/>
              </a:prst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934091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lternative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5393372" y="0"/>
            <a:ext cx="67954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5484812" y="0"/>
            <a:ext cx="6704012" cy="6858000"/>
          </a:xfrm>
          <a:prstGeom prst="rect">
            <a:avLst/>
          </a:prstGeom>
          <a:solidFill>
            <a:schemeClr val="accent2">
              <a:lumMod val="75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3" y="685800"/>
            <a:ext cx="4267200" cy="3886200"/>
          </a:xfrm>
        </p:spPr>
        <p:txBody>
          <a:bodyPr rtlCol="0" anchor="b">
            <a:noAutofit/>
          </a:bodyPr>
          <a:lstStyle>
            <a:lvl1pPr algn="l">
              <a:defRPr sz="4000" b="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13" y="4724400"/>
            <a:ext cx="4267200" cy="14478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&#10;"/>
          <p:cNvSpPr>
            <a:spLocks noGrp="1"/>
          </p:cNvSpPr>
          <p:nvPr>
            <p:ph type="pic" idx="1"/>
          </p:nvPr>
        </p:nvSpPr>
        <p:spPr>
          <a:xfrm>
            <a:off x="6094413" y="685800"/>
            <a:ext cx="5486400" cy="5486400"/>
          </a:xfrm>
          <a:solidFill>
            <a:schemeClr val="tx2">
              <a:lumMod val="10000"/>
            </a:schemeClr>
          </a:solidFill>
          <a:ln w="50800">
            <a:solidFill>
              <a:schemeClr val="tx1"/>
            </a:solidFill>
            <a:miter lim="800000"/>
          </a:ln>
          <a:effectLst>
            <a:outerShdw blurRad="190500" algn="ctr" rotWithShape="0">
              <a:prstClr val="black">
                <a:alpha val="50000"/>
              </a:prst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36954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99604"/>
      </p:ext>
    </p:extLst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75812" y="685801"/>
            <a:ext cx="1219201" cy="54864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3" y="685800"/>
            <a:ext cx="8153399" cy="5486400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30/6/2016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299542E4-2CCF-42F6-9D92-ED5680351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202115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2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4" y="1828800"/>
            <a:ext cx="96012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38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99412" y="6400801"/>
            <a:ext cx="13200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US"/>
              <a:t>30/6/2016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675812" y="6400801"/>
            <a:ext cx="12192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99542E4-2CCF-42F6-9D92-ED56803513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082099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2" r:id="rId10"/>
    <p:sldLayoutId id="2147483658" r:id="rId11"/>
    <p:sldLayoutId id="2147483659" r:id="rId12"/>
  </p:sldLayoutIdLst>
  <p:transition>
    <p:fade/>
  </p:transition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800"/>
        </a:spcBef>
        <a:buFont typeface="Century" pitchFamily="18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9164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23160" indent="-22860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28600" algn="l" defTabSz="914400" rtl="0" eaLnBrk="1" latinLnBrk="0" hangingPunct="1"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54680" indent="-22860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benedante.blogspot.com/2019/12/pocklington-shield.html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aeology.co.uk/articles/features/iron-age-chariot-burial.htm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aeology.org/news/8289-191213-england-pocklington-shield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archaeology.co.uk/articles/news/further-chariot-burial-discovered-at-pocklington.htm" TargetMode="Externa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aeology.co.uk/articles/news/further-chariot-burial-discovered-at-pocklington.htm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frameworks.org/eoe/resource-assessments/late-bronze-age-to-middle-iron-age/" TargetMode="External"/><Relationship Id="rId2" Type="http://schemas.openxmlformats.org/officeDocument/2006/relationships/hyperlink" Target="https://benedante.blogspot.com/2019/12/pocklington-shield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2307/j.ctv138wskk.9" TargetMode="External"/><Relationship Id="rId5" Type="http://schemas.openxmlformats.org/officeDocument/2006/relationships/hyperlink" Target="https://doi.org/10.2307/j.ctv138wskk.17" TargetMode="External"/><Relationship Id="rId4" Type="http://schemas.openxmlformats.org/officeDocument/2006/relationships/hyperlink" Target="https://www.oxfordreference.com/view/10.1093/acref/9780199534043.001.0001/acref-9780199534043-e-26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aeology.co.uk/articles/features/iron-age-chariot-burial.htm" TargetMode="External"/><Relationship Id="rId7" Type="http://schemas.openxmlformats.org/officeDocument/2006/relationships/hyperlink" Target="http://www.jstor.org/stable/644217" TargetMode="External"/><Relationship Id="rId2" Type="http://schemas.openxmlformats.org/officeDocument/2006/relationships/hyperlink" Target="https://doi.org/10.2307/j.ctv138wskk.6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arwick.ac.uk/fac/arts/classics/warwickclassicsnetwork/romancoventry/resources/prehistoricbritain/ironage/" TargetMode="External"/><Relationship Id="rId5" Type="http://schemas.openxmlformats.org/officeDocument/2006/relationships/hyperlink" Target="https://doi.org/10.2307/j.ctv138wskk.7" TargetMode="External"/><Relationship Id="rId4" Type="http://schemas.openxmlformats.org/officeDocument/2006/relationships/hyperlink" Target="https://archaeology.co.uk/articles/news/further-chariot-burial-discovered-at-pocklingto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3127" y="306281"/>
            <a:ext cx="7522570" cy="1472208"/>
          </a:xfrm>
        </p:spPr>
        <p:txBody>
          <a:bodyPr rtlCol="0"/>
          <a:lstStyle/>
          <a:p>
            <a:pPr algn="ctr" rtl="0"/>
            <a:r>
              <a:rPr lang="en-gb" dirty="0"/>
              <a:t>Pocklington Chariot Burials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85676" y="1778489"/>
            <a:ext cx="2017471" cy="49530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rgbClr val="96B86B"/>
                </a:solidFill>
              </a:rPr>
              <a:t>Kira Webb </a:t>
            </a:r>
          </a:p>
        </p:txBody>
      </p:sp>
      <p:pic>
        <p:nvPicPr>
          <p:cNvPr id="5" name="Picture 4" descr="A close-up of a metal objec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9FD9C41-5541-B5C5-9525-ADB6E7E28C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66218" y="1431071"/>
            <a:ext cx="3456384" cy="53229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F73FA1-5DB9-5F76-1001-127589BE6C44}"/>
              </a:ext>
            </a:extLst>
          </p:cNvPr>
          <p:cNvSpPr txBox="1"/>
          <p:nvPr/>
        </p:nvSpPr>
        <p:spPr>
          <a:xfrm>
            <a:off x="4402222" y="591134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Image reference: </a:t>
            </a:r>
            <a:r>
              <a:rPr lang="en-GB" i="1" dirty="0">
                <a:hlinkClick r:id="rId2"/>
              </a:rPr>
              <a:t>Bedell 2019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008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400">
        <p:fade/>
      </p:transition>
    </mc:Choice>
    <mc:Fallback xmlns=""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674184" y="388446"/>
            <a:ext cx="4080520" cy="713555"/>
          </a:xfrm>
        </p:spPr>
        <p:txBody>
          <a:bodyPr rtlCol="0"/>
          <a:lstStyle/>
          <a:p>
            <a:pPr algn="ctr" rtl="0"/>
            <a:r>
              <a:rPr lang="en-gb" sz="4800" dirty="0"/>
              <a:t>Introduction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4294967295"/>
          </p:nvPr>
        </p:nvSpPr>
        <p:spPr>
          <a:xfrm>
            <a:off x="627383" y="1355395"/>
            <a:ext cx="5328592" cy="4409220"/>
          </a:xfrm>
        </p:spPr>
        <p:txBody>
          <a:bodyPr rtlCol="0">
            <a:no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British Iron Age: 8</a:t>
            </a:r>
            <a:r>
              <a:rPr lang="en-US" sz="2200" baseline="30000" dirty="0"/>
              <a:t>th</a:t>
            </a:r>
            <a:r>
              <a:rPr lang="en-US" sz="2200" dirty="0"/>
              <a:t> century BC – 1</a:t>
            </a:r>
            <a:r>
              <a:rPr lang="en-US" sz="2200" baseline="30000" dirty="0"/>
              <a:t>st</a:t>
            </a:r>
            <a:r>
              <a:rPr lang="en-US" sz="2200" dirty="0"/>
              <a:t> century AD. Defined by technological advances brought on by ironworking (University of Warwick).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The Pocklington </a:t>
            </a:r>
            <a:r>
              <a:rPr lang="en-US" sz="2200" dirty="0" err="1"/>
              <a:t>cemetary</a:t>
            </a:r>
            <a:r>
              <a:rPr lang="en-US" sz="2200" dirty="0"/>
              <a:t>. A prehistoric site attributed to the Arras culture, housing the remains of over 170 people over 2-3 centuries. (Stephens and Ware 2020a, 20-21).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Why are the Pocklington chariot burials important (</a:t>
            </a:r>
            <a:r>
              <a:rPr lang="en-US" sz="2200" dirty="0" err="1"/>
              <a:t>Krakowa</a:t>
            </a:r>
            <a:r>
              <a:rPr lang="en-US" sz="2200" dirty="0"/>
              <a:t> 2017)? </a:t>
            </a:r>
          </a:p>
        </p:txBody>
      </p:sp>
      <p:pic>
        <p:nvPicPr>
          <p:cNvPr id="9" name="Picture Placeholder 8" descr="A map of a town&#10;&#10;Description automatically generated with medium confidence">
            <a:extLst>
              <a:ext uri="{FF2B5EF4-FFF2-40B4-BE49-F238E27FC236}">
                <a16:creationId xmlns:a16="http://schemas.microsoft.com/office/drawing/2014/main" id="{8F42771A-254C-64A9-8A4E-1A0D89CFD8DA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"/>
          <a:stretch/>
        </p:blipFill>
        <p:spPr>
          <a:xfrm>
            <a:off x="6670477" y="1540061"/>
            <a:ext cx="4896544" cy="44092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DFB41D-7123-E25A-8C06-3A9A5DDFC5EC}"/>
              </a:ext>
            </a:extLst>
          </p:cNvPr>
          <p:cNvSpPr txBox="1"/>
          <p:nvPr/>
        </p:nvSpPr>
        <p:spPr>
          <a:xfrm>
            <a:off x="6526462" y="6018009"/>
            <a:ext cx="5040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Image reference: Stephens and Ware 2020 </a:t>
            </a:r>
          </a:p>
        </p:txBody>
      </p:sp>
    </p:spTree>
    <p:extLst>
      <p:ext uri="{BB962C8B-B14F-4D97-AF65-F5344CB8AC3E}">
        <p14:creationId xmlns:p14="http://schemas.microsoft.com/office/powerpoint/2010/main" val="270729863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6080" y="357436"/>
            <a:ext cx="5376664" cy="759296"/>
          </a:xfrm>
        </p:spPr>
        <p:txBody>
          <a:bodyPr rtlCol="0">
            <a:normAutofit/>
          </a:bodyPr>
          <a:lstStyle/>
          <a:p>
            <a:pPr rtl="0"/>
            <a:r>
              <a:rPr lang="en-GB" sz="4800" dirty="0"/>
              <a:t>The Arras Culture </a:t>
            </a:r>
            <a:endParaRPr lang="en-gb" sz="48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77988" y="1144520"/>
            <a:ext cx="7632848" cy="5524839"/>
          </a:xfrm>
        </p:spPr>
        <p:txBody>
          <a:bodyPr rtlCol="0">
            <a:noAutofit/>
          </a:bodyPr>
          <a:lstStyle/>
          <a:p>
            <a:pPr rtl="0"/>
            <a:r>
              <a:rPr lang="en-US" sz="2200" dirty="0"/>
              <a:t>The Arras culture resided in East Yorkshire in the Middle Iron Age (</a:t>
            </a:r>
            <a:r>
              <a:rPr lang="en-US" sz="2200" dirty="0" err="1"/>
              <a:t>Darvill</a:t>
            </a:r>
            <a:r>
              <a:rPr lang="en-US" sz="2200" dirty="0"/>
              <a:t> 2008). </a:t>
            </a:r>
          </a:p>
          <a:p>
            <a:pPr rtl="0"/>
            <a:endParaRPr lang="en-US" sz="2200" dirty="0"/>
          </a:p>
          <a:p>
            <a:pPr rtl="0"/>
            <a:r>
              <a:rPr lang="en-US" sz="2200" dirty="0"/>
              <a:t>They are best known for their burial practices; square barrows, coffin-like structures, chariot burials, grave goods (</a:t>
            </a:r>
            <a:r>
              <a:rPr lang="en-US" sz="2200" dirty="0" err="1"/>
              <a:t>Halkon</a:t>
            </a:r>
            <a:r>
              <a:rPr lang="en-US" sz="2200" dirty="0"/>
              <a:t> 2020, 9-14). </a:t>
            </a:r>
          </a:p>
          <a:p>
            <a:pPr rtl="0"/>
            <a:endParaRPr lang="en-US" sz="2200" dirty="0"/>
          </a:p>
          <a:p>
            <a:r>
              <a:rPr lang="en-US" sz="2200" dirty="0"/>
              <a:t>Grave goods in the Pocklington burials include weapons, jewellery, tools and meat (Stephens and Ware 2020a, 22-27). </a:t>
            </a:r>
          </a:p>
          <a:p>
            <a:pPr rtl="0"/>
            <a:endParaRPr lang="en-US" sz="2200" dirty="0"/>
          </a:p>
          <a:p>
            <a:pPr rtl="0"/>
            <a:r>
              <a:rPr lang="en-US" sz="2200" dirty="0"/>
              <a:t>Arras burial practices are similar to those of other La Tène cultures from Gaul, leading to discussions around immigration (</a:t>
            </a:r>
            <a:r>
              <a:rPr lang="en-GB" sz="2200" b="0" i="0" dirty="0" err="1">
                <a:effectLst/>
              </a:rPr>
              <a:t>Götz</a:t>
            </a:r>
            <a:r>
              <a:rPr lang="en-GB" sz="2200" b="0" i="0" dirty="0">
                <a:effectLst/>
              </a:rPr>
              <a:t> 2020, </a:t>
            </a:r>
            <a:r>
              <a:rPr lang="en-US" sz="2200" dirty="0"/>
              <a:t>186-190). </a:t>
            </a:r>
          </a:p>
        </p:txBody>
      </p:sp>
    </p:spTree>
    <p:extLst>
      <p:ext uri="{BB962C8B-B14F-4D97-AF65-F5344CB8AC3E}">
        <p14:creationId xmlns:p14="http://schemas.microsoft.com/office/powerpoint/2010/main" val="3006635341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513" y="685800"/>
            <a:ext cx="3686199" cy="1159024"/>
          </a:xfrm>
        </p:spPr>
        <p:txBody>
          <a:bodyPr rtlCol="0"/>
          <a:lstStyle/>
          <a:p>
            <a:pPr algn="ctr" rtl="0"/>
            <a:r>
              <a:rPr lang="en-gb" sz="4800" dirty="0"/>
              <a:t>Death and the Afterlife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8513" y="1988840"/>
            <a:ext cx="4267200" cy="4711878"/>
          </a:xfrm>
        </p:spPr>
        <p:txBody>
          <a:bodyPr rtlCol="0">
            <a:no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One of two chariot burials in the Pocklington area. First chariot burial to include ponies (Stephens and Ware 2020b, 28-29).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Why bury items with people? Provision, status, care (Giles, Green and Peixoto 2020, 47-63).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Challenges in studying Iron Age beliefs (Brudenell n.d.).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7" name="Picture Placeholder 6" descr="A group of people looking at a skeleton in the dirt&#10;&#10;Description automatically generated">
            <a:extLst>
              <a:ext uri="{FF2B5EF4-FFF2-40B4-BE49-F238E27FC236}">
                <a16:creationId xmlns:a16="http://schemas.microsoft.com/office/drawing/2014/main" id="{9E94E1E9-17C0-D699-2D9E-5FAAB8EB2A2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3" r="16643"/>
          <a:stretch>
            <a:fillRect/>
          </a:stretch>
        </p:blipFill>
        <p:spPr/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E34649-E75E-F30B-EFD2-55ADC630F65F}"/>
              </a:ext>
            </a:extLst>
          </p:cNvPr>
          <p:cNvSpPr txBox="1"/>
          <p:nvPr/>
        </p:nvSpPr>
        <p:spPr>
          <a:xfrm>
            <a:off x="6382444" y="6237312"/>
            <a:ext cx="4823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reference: </a:t>
            </a:r>
            <a:r>
              <a:rPr lang="en-GB" i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Current Archaeology 2017 </a:t>
            </a:r>
            <a:endParaRPr lang="en-GB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93404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09836" y="260648"/>
            <a:ext cx="3528392" cy="1303040"/>
          </a:xfrm>
        </p:spPr>
        <p:txBody>
          <a:bodyPr rtlCol="0"/>
          <a:lstStyle/>
          <a:p>
            <a:pPr algn="ctr" rtl="0"/>
            <a:r>
              <a:rPr lang="en-gb" sz="4800" dirty="0"/>
              <a:t>Inalienable Objects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D610E99-41D8-E74A-BFD6-4F918437B7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09836" y="2204864"/>
            <a:ext cx="4267200" cy="410445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‘The object acts as a vehicle for bringing past time into the present’ (Weiner 1985, 210). </a:t>
            </a:r>
          </a:p>
          <a:p>
            <a:r>
              <a:rPr lang="en-GB" sz="22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Arras Shield: a La Tène decorated shield made of wood, leather and copper alloy. The shield, when complete, would have been rectangular (Stephens and Ware 2020b, 30).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4" name="Picture Placeholder 3" descr="A close-up of a shield">
            <a:extLst>
              <a:ext uri="{FF2B5EF4-FFF2-40B4-BE49-F238E27FC236}">
                <a16:creationId xmlns:a16="http://schemas.microsoft.com/office/drawing/2014/main" id="{0F624BB4-2A89-31EB-1E28-403A472A133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35" b="4735"/>
          <a:stretch/>
        </p:blipFill>
        <p:spPr>
          <a:xfrm>
            <a:off x="6094413" y="116632"/>
            <a:ext cx="5486400" cy="662473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C7B16E-EBBE-E03C-DFA1-3AB6D2EAFC33}"/>
              </a:ext>
            </a:extLst>
          </p:cNvPr>
          <p:cNvSpPr txBox="1"/>
          <p:nvPr/>
        </p:nvSpPr>
        <p:spPr>
          <a:xfrm rot="5400000">
            <a:off x="8871366" y="3244334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Image reference: British Archaeology 2020 </a:t>
            </a:r>
            <a:r>
              <a:rPr lang="en-GB" i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823832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820" y="685800"/>
            <a:ext cx="3907160" cy="1296144"/>
          </a:xfrm>
        </p:spPr>
        <p:txBody>
          <a:bodyPr rtlCol="0"/>
          <a:lstStyle/>
          <a:p>
            <a:pPr algn="ctr" rtl="0"/>
            <a:r>
              <a:rPr lang="en-gb" sz="4800" dirty="0"/>
              <a:t>Messages for the Living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5820" y="2348880"/>
            <a:ext cx="4267200" cy="3024336"/>
          </a:xfrm>
        </p:spPr>
        <p:txBody>
          <a:bodyPr rtlCol="0">
            <a:normAutofit fontScale="92500" lnSpcReduction="10000"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i="1" dirty="0"/>
              <a:t>Groundbreaking</a:t>
            </a:r>
            <a:r>
              <a:rPr lang="en-US" sz="2200" dirty="0"/>
              <a:t> discovery of a unique chariot burial (Stephens and Ware 2020b, 28-31).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A potential leader (Giles, Green and Peixoto 2020, 47-63).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200" dirty="0"/>
              <a:t>Positioning of the ponies (</a:t>
            </a:r>
            <a:r>
              <a:rPr lang="en-US" sz="2200" dirty="0" err="1"/>
              <a:t>Krakowa</a:t>
            </a:r>
            <a:r>
              <a:rPr lang="en-US" sz="2200" dirty="0"/>
              <a:t> 2019).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AE1000-32BE-14FA-1425-64BB3F6B63DB}"/>
              </a:ext>
            </a:extLst>
          </p:cNvPr>
          <p:cNvSpPr txBox="1"/>
          <p:nvPr/>
        </p:nvSpPr>
        <p:spPr>
          <a:xfrm>
            <a:off x="6382444" y="623731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reference: </a:t>
            </a:r>
            <a:r>
              <a:rPr lang="en-GB" i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Current Archaeology 2019 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12" name="Picture Placeholder 11" descr="A close-up of a grave&#10;&#10;Description automatically generated">
            <a:extLst>
              <a:ext uri="{FF2B5EF4-FFF2-40B4-BE49-F238E27FC236}">
                <a16:creationId xmlns:a16="http://schemas.microsoft.com/office/drawing/2014/main" id="{BEC575F6-403A-5234-2362-D55DF9B081E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3" r="16643"/>
          <a:stretch>
            <a:fillRect/>
          </a:stretch>
        </p:blipFill>
        <p:spPr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25421093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828" y="620688"/>
            <a:ext cx="3830215" cy="1287016"/>
          </a:xfrm>
        </p:spPr>
        <p:txBody>
          <a:bodyPr rtlCol="0"/>
          <a:lstStyle/>
          <a:p>
            <a:pPr algn="ctr" rtl="0"/>
            <a:r>
              <a:rPr lang="en-GB" sz="4800" dirty="0"/>
              <a:t>Final Thoughts </a:t>
            </a:r>
            <a:endParaRPr lang="en-gb" sz="4800" dirty="0"/>
          </a:p>
        </p:txBody>
      </p:sp>
      <p:pic>
        <p:nvPicPr>
          <p:cNvPr id="9" name="Picture Placeholder 8" descr="A skeleton in the dirt">
            <a:extLst>
              <a:ext uri="{FF2B5EF4-FFF2-40B4-BE49-F238E27FC236}">
                <a16:creationId xmlns:a16="http://schemas.microsoft.com/office/drawing/2014/main" id="{D3E644B6-44D4-43E8-B348-5B11E99FF2F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7" b="12527"/>
          <a:stretch>
            <a:fillRect/>
          </a:stretch>
        </p:blipFill>
        <p:spPr/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00441F-35E3-9D33-C0A0-C54B1B92F60F}"/>
              </a:ext>
            </a:extLst>
          </p:cNvPr>
          <p:cNvSpPr txBox="1"/>
          <p:nvPr/>
        </p:nvSpPr>
        <p:spPr>
          <a:xfrm>
            <a:off x="6389341" y="623731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Image Reference: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Current Archaeology 2019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5DDD21-549B-E821-3B3D-FD61E52027C8}"/>
              </a:ext>
            </a:extLst>
          </p:cNvPr>
          <p:cNvSpPr txBox="1"/>
          <p:nvPr/>
        </p:nvSpPr>
        <p:spPr>
          <a:xfrm>
            <a:off x="1053852" y="2197893"/>
            <a:ext cx="361419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What do we know?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What is still unknown?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impact the Pocklington chariot burials have on archaeological study (Stephens and Ware 2020b, 26-30). </a:t>
            </a:r>
          </a:p>
        </p:txBody>
      </p:sp>
    </p:spTree>
    <p:extLst>
      <p:ext uri="{BB962C8B-B14F-4D97-AF65-F5344CB8AC3E}">
        <p14:creationId xmlns:p14="http://schemas.microsoft.com/office/powerpoint/2010/main" val="232995028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0558" y="13995"/>
            <a:ext cx="3967708" cy="694184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7748" y="620688"/>
            <a:ext cx="11521280" cy="6120680"/>
          </a:xfrm>
        </p:spPr>
        <p:txBody>
          <a:bodyPr rtlCol="0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Bedell, John. 2019. “Pocklington Shield.” Photograph. </a:t>
            </a:r>
            <a:r>
              <a:rPr lang="en-GB" sz="1600" i="1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Bensozia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December 8</a:t>
            </a:r>
            <a:r>
              <a:rPr lang="en-GB" sz="1600" kern="100" baseline="300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2019. </a:t>
            </a:r>
            <a:r>
              <a:rPr lang="en-GB" sz="1600" u="sng" kern="100" dirty="0"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https://benedante.blogspot.com/2019/12/pocklington-shield.html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Brudenell, Matt. n.d. “Late Bronze Age to Middle Iron Age Resource Assessment.” East of England Research Framework. Accessed 23</a:t>
            </a:r>
            <a:r>
              <a:rPr lang="en-GB" sz="1600" kern="100" baseline="300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March 2024. </a:t>
            </a:r>
            <a:r>
              <a:rPr lang="en-GB" sz="1600" u="sng" kern="100" dirty="0"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https://researchframeworks.org/eoe/resource-assessments/late-bronze-age-to-middle-iron-age/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Darvill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Timothy. "Arras Culture." In </a:t>
            </a:r>
            <a:r>
              <a:rPr lang="en-GB" sz="1600" i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Concise Oxford Dictionary of Archaeology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Oxford University Press, 2008. </a:t>
            </a:r>
            <a:r>
              <a:rPr lang="en-GB" sz="1600" u="sng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https://www.oxfordreference.com/view/10.1093/acref/9780199534043.001.0001/acref-9780199534043-e-260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1600" dirty="0">
              <a:ea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Fernández-</a:t>
            </a:r>
            <a:r>
              <a:rPr lang="en-GB" sz="1600" kern="0" spc="-25" dirty="0" err="1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Götz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Manuel. “Migrations in Iron Age Europe: A Comparative View.” In </a:t>
            </a:r>
            <a:r>
              <a:rPr lang="en-GB" sz="1600" i="1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The Arras Culture of Eastern Yorkshire – Celebrating the Iron Age: Proceedings of “Arras 200 – Celebrating the Iron Age." Royal Archaeological Institute Annual Conference.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edited by Peter </a:t>
            </a:r>
            <a:r>
              <a:rPr lang="en-GB" sz="1600" kern="0" spc="-25" dirty="0" err="1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Halkon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179–200. Oxbow Books, 2020. </a:t>
            </a:r>
            <a:r>
              <a:rPr lang="en-GB" sz="1600" u="sng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https://doi.org/10.2307/j.ctv138wskk.17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. </a:t>
            </a:r>
            <a:endParaRPr lang="en-GB" sz="1600" kern="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Giles, Melanie, Victoria Green, and Pedro Peixoto. “Wide Connections: Women, Mobility and Power in Iron Age East Yorkshire.” In </a:t>
            </a:r>
            <a:r>
              <a:rPr lang="en-GB" sz="1600" i="1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The Arras Culture of Eastern Yorkshire – Celebrating the Iron Age: Proceedings of “Arras 200 – Celebrating the Iron Age." Royal Archaeological Institute Annual Conference.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edited by Peter </a:t>
            </a:r>
            <a:r>
              <a:rPr lang="en-GB" sz="1600" kern="0" spc="-25" dirty="0" err="1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Halkon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47–66. Oxbow Books, 2020. </a:t>
            </a:r>
            <a:r>
              <a:rPr lang="en-GB" sz="1600" u="sng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https://doi.org/10.2307/j.ctv138wskk.9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49502989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7748" y="332656"/>
            <a:ext cx="11521280" cy="6120680"/>
          </a:xfrm>
        </p:spPr>
        <p:txBody>
          <a:bodyPr rtlCol="0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Halkon</a:t>
            </a:r>
            <a:r>
              <a:rPr lang="en-GB" sz="1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Peter. “Setting the Scene – Landscape and Settlement in Iron Age Eastern Yorkshire.” In </a:t>
            </a:r>
            <a:r>
              <a:rPr lang="en-GB" sz="16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Arras Culture of Eastern Yorkshire – Celebrating the Iron Age: Proceedings of “Arras 200 – Celebrating the Iron Age." Royal Archaeological Institute Annual Conference.</a:t>
            </a:r>
            <a:r>
              <a:rPr lang="en-GB" sz="1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edited by Peter </a:t>
            </a:r>
            <a:r>
              <a:rPr lang="en-GB" sz="1600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Halkon</a:t>
            </a:r>
            <a:r>
              <a:rPr lang="en-GB" sz="1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1–16. Oxbow Books, 2020. </a:t>
            </a:r>
            <a:r>
              <a:rPr lang="en-GB" sz="1600" u="sng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https://doi.org/10.2307/j.ctv138wskk.6</a:t>
            </a:r>
            <a:r>
              <a:rPr lang="en-GB" sz="1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600" kern="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spc="-25" dirty="0" err="1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Krakowa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Kathryn. 2017. “An Iron Age chariot burial.” </a:t>
            </a:r>
            <a:r>
              <a:rPr lang="en-GB" sz="1600" i="1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Current Archaeology 327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May 1</a:t>
            </a:r>
            <a:r>
              <a:rPr lang="en-GB" sz="1600" kern="0" spc="-25" baseline="30000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st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 2017. </a:t>
            </a:r>
            <a:r>
              <a:rPr lang="en-GB" sz="1600" u="sng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https://archaeology.co.uk/articles/features/iron-age-chariot-burial.htm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 </a:t>
            </a:r>
            <a:endParaRPr lang="en-GB" sz="1600" kern="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spc="-25" dirty="0" err="1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Krakowa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Kathryn. 2019. “Further chariot burial discovered at Pocklington.” </a:t>
            </a:r>
            <a:r>
              <a:rPr lang="en-GB" sz="1600" i="1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Current Archaeology 347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January 3</a:t>
            </a:r>
            <a:r>
              <a:rPr lang="en-GB" sz="1600" kern="0" spc="-25" baseline="30000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rd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 2019. </a:t>
            </a:r>
            <a:r>
              <a:rPr lang="en-GB" sz="1600" u="sng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https://archaeology.co.uk/articles/news/further-chariot-burial-discovered-at-pocklington.htm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Stephens, Mark, and Paula Ware. 2020a. “The Iron Age Cemetery at Pocklington and Other Excavations by MAP.” In </a:t>
            </a:r>
            <a:r>
              <a:rPr lang="en-GB" sz="1600" i="1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The Arras Culture of Eastern Yorkshire – Celebrating the Iron Age: Proceedings of “Arras 200 – Celebrating the Iron Age." Royal Archaeological Institute Annual Conference.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edited by Peter </a:t>
            </a:r>
            <a:r>
              <a:rPr lang="en-GB" sz="1600" kern="0" spc="-25" dirty="0" err="1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Halkon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17–32. Oxbow Books, 2020. </a:t>
            </a:r>
            <a:r>
              <a:rPr lang="en-GB" sz="1600" u="sng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https://doi.org/10.2307/j.ctv138wskk.7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.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Stephens, Mark and Paula Ware. 2020b. “Pocklington: More than chariots.” </a:t>
            </a:r>
            <a:r>
              <a:rPr lang="en-GB" sz="1600" i="1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British Archaeology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24-31. July/August 2020.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University of Warwick. n.d. “Iron Age Britain.” Accessed on March 11</a:t>
            </a:r>
            <a:r>
              <a:rPr lang="en-GB" sz="1600" kern="0" spc="-25" baseline="30000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th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, 2024. </a:t>
            </a:r>
            <a:r>
              <a:rPr lang="en-GB" sz="1600" u="sng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https://warwick.ac.uk/fac/arts/classics/warwickclassicsnetwork/romancoventry/resources/prehistoricbritain/ironage/</a:t>
            </a:r>
            <a:r>
              <a:rPr lang="en-GB" sz="1600" kern="0" spc="-25" dirty="0">
                <a:effectLst/>
                <a:ea typeface="Times New Roman" panose="02020603050405020304" pitchFamily="18" charset="0"/>
                <a:cs typeface="Helvetica" panose="020B0604020202020204" pitchFamily="34" charset="0"/>
              </a:rPr>
              <a:t> 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Weiner, Annette B. “Inalienable Wealth.” </a:t>
            </a:r>
            <a:r>
              <a:rPr lang="en-GB" sz="16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American Ethnologist</a:t>
            </a:r>
            <a:r>
              <a:rPr lang="en-GB" sz="1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12, no. 2 (1985): 210–27. </a:t>
            </a:r>
            <a:r>
              <a:rPr lang="en-GB" sz="1600" u="sng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http://www.jstor.org/stable/644217</a:t>
            </a:r>
            <a:r>
              <a:rPr lang="en-GB" sz="1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61279941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Woodgrain 16x9">
  <a:themeElements>
    <a:clrScheme name="Woodgrain_16x9">
      <a:dk1>
        <a:sysClr val="windowText" lastClr="000000"/>
      </a:dk1>
      <a:lt1>
        <a:sysClr val="window" lastClr="FFFFFF"/>
      </a:lt1>
      <a:dk2>
        <a:srgbClr val="90B365"/>
      </a:dk2>
      <a:lt2>
        <a:srgbClr val="EEECE1"/>
      </a:lt2>
      <a:accent1>
        <a:srgbClr val="4283D2"/>
      </a:accent1>
      <a:accent2>
        <a:srgbClr val="6E9D35"/>
      </a:accent2>
      <a:accent3>
        <a:srgbClr val="DE6742"/>
      </a:accent3>
      <a:accent4>
        <a:srgbClr val="8F73DF"/>
      </a:accent4>
      <a:accent5>
        <a:srgbClr val="CB991B"/>
      </a:accent5>
      <a:accent6>
        <a:srgbClr val="7F7F7F"/>
      </a:accent6>
      <a:hlink>
        <a:srgbClr val="90B365"/>
      </a:hlink>
      <a:folHlink>
        <a:srgbClr val="7F7F7F"/>
      </a:folHlink>
    </a:clrScheme>
    <a:fontScheme name="Century">
      <a:majorFont>
        <a:latin typeface="Century"/>
        <a:ea typeface=""/>
        <a:cs typeface=""/>
      </a:majorFont>
      <a:minorFont>
        <a:latin typeface="Century"/>
        <a:ea typeface=""/>
        <a:cs typeface="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w="25400" h="1905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01115" id="{6D802E96-7B24-457C-A326-69AF839D4486}" vid="{C3FFE3C6-9A62-4BEA-9FE0-A8BC12B9BCCA}"/>
    </a:ext>
  </a:extLst>
</a:theme>
</file>

<file path=ppt/theme/theme2.xml><?xml version="1.0" encoding="utf-8"?>
<a:theme xmlns:a="http://schemas.openxmlformats.org/drawingml/2006/main" name="Office Theme">
  <a:themeElements>
    <a:clrScheme name="Woodgrain_16x9">
      <a:dk1>
        <a:sysClr val="windowText" lastClr="000000"/>
      </a:dk1>
      <a:lt1>
        <a:sysClr val="window" lastClr="FFFFFF"/>
      </a:lt1>
      <a:dk2>
        <a:srgbClr val="90B365"/>
      </a:dk2>
      <a:lt2>
        <a:srgbClr val="EEECE1"/>
      </a:lt2>
      <a:accent1>
        <a:srgbClr val="4283D2"/>
      </a:accent1>
      <a:accent2>
        <a:srgbClr val="6E9D35"/>
      </a:accent2>
      <a:accent3>
        <a:srgbClr val="DE6742"/>
      </a:accent3>
      <a:accent4>
        <a:srgbClr val="8F73DF"/>
      </a:accent4>
      <a:accent5>
        <a:srgbClr val="CB991B"/>
      </a:accent5>
      <a:accent6>
        <a:srgbClr val="7F7F7F"/>
      </a:accent6>
      <a:hlink>
        <a:srgbClr val="90B365"/>
      </a:hlink>
      <a:folHlink>
        <a:srgbClr val="7F7F7F"/>
      </a:folHlink>
    </a:clrScheme>
    <a:fontScheme name="Century">
      <a:majorFont>
        <a:latin typeface="Century"/>
        <a:ea typeface=""/>
        <a:cs typeface=""/>
      </a:majorFont>
      <a:minorFont>
        <a:latin typeface="Century"/>
        <a:ea typeface=""/>
        <a:cs typeface="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w="25400" h="1905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Woodgrain_16x9">
      <a:dk1>
        <a:sysClr val="windowText" lastClr="000000"/>
      </a:dk1>
      <a:lt1>
        <a:sysClr val="window" lastClr="FFFFFF"/>
      </a:lt1>
      <a:dk2>
        <a:srgbClr val="90B365"/>
      </a:dk2>
      <a:lt2>
        <a:srgbClr val="EEECE1"/>
      </a:lt2>
      <a:accent1>
        <a:srgbClr val="4283D2"/>
      </a:accent1>
      <a:accent2>
        <a:srgbClr val="6E9D35"/>
      </a:accent2>
      <a:accent3>
        <a:srgbClr val="DE6742"/>
      </a:accent3>
      <a:accent4>
        <a:srgbClr val="8F73DF"/>
      </a:accent4>
      <a:accent5>
        <a:srgbClr val="CB991B"/>
      </a:accent5>
      <a:accent6>
        <a:srgbClr val="7F7F7F"/>
      </a:accent6>
      <a:hlink>
        <a:srgbClr val="90B365"/>
      </a:hlink>
      <a:folHlink>
        <a:srgbClr val="7F7F7F"/>
      </a:folHlink>
    </a:clrScheme>
    <a:fontScheme name="Century">
      <a:majorFont>
        <a:latin typeface="Century"/>
        <a:ea typeface=""/>
        <a:cs typeface=""/>
      </a:majorFont>
      <a:minorFont>
        <a:latin typeface="Century"/>
        <a:ea typeface=""/>
        <a:cs typeface="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w="25400" h="1905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1360511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TP102801114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706531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3C20563B-C646-42AF-9D0D-76DF086793C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EB9514F-6A45-47F4-BC6D-A865E29717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335E791-7449-4708-8DE9-182EC4D8A134}">
  <ds:schemaRefs>
    <ds:schemaRef ds:uri="4873beb7-5857-4685-be1f-d57550cc96cc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Woodgrain nature presentation (widescreen)</Template>
  <TotalTime>4949</TotalTime>
  <Words>991</Words>
  <Application>Microsoft Office PowerPoint</Application>
  <PresentationFormat>Custom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Century</vt:lpstr>
      <vt:lpstr>Times New Roman</vt:lpstr>
      <vt:lpstr>Woodgrain 16x9</vt:lpstr>
      <vt:lpstr>Pocklington Chariot Burials </vt:lpstr>
      <vt:lpstr>Introduction</vt:lpstr>
      <vt:lpstr>The Arras Culture </vt:lpstr>
      <vt:lpstr>Death and the Afterlife </vt:lpstr>
      <vt:lpstr>Inalienable Objects </vt:lpstr>
      <vt:lpstr>Messages for the Living </vt:lpstr>
      <vt:lpstr>Final Thoughts 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Chariot Burials in Iron Age Britain </dc:title>
  <dc:creator>Kira Webb</dc:creator>
  <cp:lastModifiedBy>Kira Webb</cp:lastModifiedBy>
  <cp:revision>36</cp:revision>
  <dcterms:created xsi:type="dcterms:W3CDTF">2024-03-19T21:48:18Z</dcterms:created>
  <dcterms:modified xsi:type="dcterms:W3CDTF">2024-03-30T11:47:04Z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