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70" r:id="rId3"/>
    <p:sldId id="259" r:id="rId4"/>
    <p:sldId id="260" r:id="rId5"/>
    <p:sldId id="261" r:id="rId6"/>
    <p:sldId id="262" r:id="rId7"/>
    <p:sldId id="264" r:id="rId8"/>
    <p:sldId id="267" r:id="rId9"/>
    <p:sldId id="269" r:id="rId10"/>
    <p:sldId id="268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018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1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006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81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495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73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843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57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047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11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9630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8868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99178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33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225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0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D7009-5222-4AB4-A924-471C1277F873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64957D-8307-4229-ADFB-DA1F7FD590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72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1931" y="2413318"/>
            <a:ext cx="9144000" cy="165576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3200" b="1" dirty="0" smtClean="0"/>
              <a:t>Group: 4</a:t>
            </a:r>
          </a:p>
          <a:p>
            <a:pPr algn="l"/>
            <a:r>
              <a:rPr lang="en-GB" sz="3200" b="1" dirty="0" smtClean="0"/>
              <a:t>Protecting </a:t>
            </a:r>
            <a:r>
              <a:rPr lang="en-GB" sz="3200" b="1" dirty="0" smtClean="0"/>
              <a:t>Functionality</a:t>
            </a:r>
          </a:p>
          <a:p>
            <a:pPr algn="l"/>
            <a:r>
              <a:rPr lang="en-GB" sz="3200" b="1" dirty="0" smtClean="0"/>
              <a:t> </a:t>
            </a:r>
            <a:r>
              <a:rPr lang="en-GB" sz="3200" b="1" dirty="0"/>
              <a:t>Roles in Information Security Management</a:t>
            </a:r>
          </a:p>
        </p:txBody>
      </p:sp>
    </p:spTree>
    <p:extLst>
      <p:ext uri="{BB962C8B-B14F-4D97-AF65-F5344CB8AC3E}">
        <p14:creationId xmlns:p14="http://schemas.microsoft.com/office/powerpoint/2010/main" val="266030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18"/>
          <a:stretch/>
        </p:blipFill>
        <p:spPr>
          <a:xfrm>
            <a:off x="770708" y="1750423"/>
            <a:ext cx="8503293" cy="3553097"/>
          </a:xfrm>
        </p:spPr>
      </p:pic>
    </p:spTree>
    <p:extLst>
      <p:ext uri="{BB962C8B-B14F-4D97-AF65-F5344CB8AC3E}">
        <p14:creationId xmlns:p14="http://schemas.microsoft.com/office/powerpoint/2010/main" val="3711715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86151"/>
          </a:xfrm>
        </p:spPr>
        <p:txBody>
          <a:bodyPr/>
          <a:lstStyle/>
          <a:p>
            <a:pPr algn="l"/>
            <a:r>
              <a:rPr lang="en-GB" b="1" dirty="0" smtClean="0"/>
              <a:t>     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36089" y="3108957"/>
            <a:ext cx="6815669" cy="132080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Protecting the functionality of an organization through information </a:t>
            </a:r>
            <a:r>
              <a:rPr lang="en-GB" sz="2000" dirty="0" smtClean="0"/>
              <a:t>security.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 smtClean="0"/>
              <a:t>crucial task involves </a:t>
            </a:r>
            <a:r>
              <a:rPr lang="en-GB" sz="2000" dirty="0"/>
              <a:t>multiple layers of </a:t>
            </a:r>
            <a:r>
              <a:rPr lang="en-GB" sz="2000" dirty="0" smtClean="0"/>
              <a:t>management.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stakeholders</a:t>
            </a:r>
            <a:r>
              <a:rPr lang="en-GB" sz="2000" dirty="0" smtClean="0"/>
              <a:t>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 smtClean="0"/>
              <a:t> </a:t>
            </a:r>
            <a:r>
              <a:rPr lang="en-GB" sz="2000" dirty="0"/>
              <a:t>General management, </a:t>
            </a:r>
            <a:r>
              <a:rPr lang="en-GB" sz="2000" dirty="0" smtClean="0"/>
              <a:t>IT </a:t>
            </a:r>
            <a:r>
              <a:rPr lang="en-GB" sz="2000" dirty="0"/>
              <a:t>management</a:t>
            </a:r>
            <a:r>
              <a:rPr lang="en-GB" sz="2000" dirty="0" smtClean="0"/>
              <a:t>, information </a:t>
            </a:r>
            <a:r>
              <a:rPr lang="en-GB" sz="2000" dirty="0"/>
              <a:t>security management</a:t>
            </a:r>
          </a:p>
        </p:txBody>
      </p:sp>
    </p:spTree>
    <p:extLst>
      <p:ext uri="{BB962C8B-B14F-4D97-AF65-F5344CB8AC3E}">
        <p14:creationId xmlns:p14="http://schemas.microsoft.com/office/powerpoint/2010/main" val="2765670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86151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General Management's</a:t>
            </a:r>
            <a:br>
              <a:rPr lang="en-GB" b="1" dirty="0" smtClean="0"/>
            </a:br>
            <a:r>
              <a:rPr lang="en-GB" b="1" dirty="0" smtClean="0"/>
              <a:t> </a:t>
            </a:r>
            <a:r>
              <a:rPr lang="en-GB" b="1" dirty="0" smtClean="0"/>
              <a:t>Priority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0754" y="2808514"/>
            <a:ext cx="91440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Leadership's </a:t>
            </a:r>
            <a:r>
              <a:rPr lang="en-GB" dirty="0"/>
              <a:t>role in setting the security culture.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Allocating resources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 Managing Budget </a:t>
            </a:r>
            <a:r>
              <a:rPr lang="en-GB" dirty="0"/>
              <a:t>for security.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Making risk-based decisions.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Ensuring regulatory compliance.</a:t>
            </a: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21577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86151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IT Management Duty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174274"/>
            <a:ext cx="91440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Manage software and hardware.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Manage Technical </a:t>
            </a:r>
            <a:r>
              <a:rPr lang="en-GB" dirty="0"/>
              <a:t>aspects of security, </a:t>
            </a:r>
            <a:endParaRPr lang="en-GB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includes </a:t>
            </a:r>
            <a:r>
              <a:rPr lang="en-GB" dirty="0"/>
              <a:t>system and network security.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Access control for data and critical systems.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planning </a:t>
            </a:r>
            <a:r>
              <a:rPr lang="en-GB" dirty="0"/>
              <a:t>and execution.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45612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86151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Info Security Management Duty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94262" y="2808514"/>
            <a:ext cx="9144000" cy="1655762"/>
          </a:xfrm>
        </p:spPr>
        <p:txBody>
          <a:bodyPr>
            <a:noAutofit/>
          </a:bodyPr>
          <a:lstStyle/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Developing security policies and frameworks.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Conducting risk assessments and prioritizing security measures.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Promoting security awareness and training</a:t>
            </a:r>
            <a:r>
              <a:rPr lang="en-GB" dirty="0" smtClean="0"/>
              <a:t>.</a:t>
            </a: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88637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686151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Collaboration </a:t>
            </a:r>
            <a:r>
              <a:rPr lang="en-GB" b="1" dirty="0"/>
              <a:t>and </a:t>
            </a:r>
            <a:r>
              <a:rPr lang="en-GB" b="1" dirty="0" smtClean="0"/>
              <a:t>      </a:t>
            </a:r>
            <a:r>
              <a:rPr lang="en-GB" b="1" dirty="0" smtClean="0"/>
              <a:t>       Coordination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94262" y="2808514"/>
            <a:ext cx="9144000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protect </a:t>
            </a:r>
            <a:r>
              <a:rPr lang="en-GB" dirty="0"/>
              <a:t>an organization's ability to function in the face of </a:t>
            </a:r>
            <a:endParaRPr lang="en-GB" dirty="0" smtClean="0"/>
          </a:p>
          <a:p>
            <a:pPr algn="l"/>
            <a:r>
              <a:rPr lang="en-GB" dirty="0"/>
              <a:t> </a:t>
            </a:r>
            <a:r>
              <a:rPr lang="en-GB" dirty="0" smtClean="0"/>
              <a:t>     evolving </a:t>
            </a:r>
            <a:r>
              <a:rPr lang="en-GB" dirty="0"/>
              <a:t>cyber threats </a:t>
            </a:r>
            <a:endParaRPr lang="en-GB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</a:t>
            </a:r>
            <a:r>
              <a:rPr lang="en-GB" dirty="0" smtClean="0"/>
              <a:t>nsures </a:t>
            </a:r>
            <a:r>
              <a:rPr lang="en-GB" dirty="0"/>
              <a:t>that security efforts are </a:t>
            </a:r>
            <a:r>
              <a:rPr lang="en-GB" dirty="0" smtClean="0"/>
              <a:t>associated </a:t>
            </a:r>
            <a:r>
              <a:rPr lang="en-GB" dirty="0"/>
              <a:t>with the </a:t>
            </a:r>
            <a:r>
              <a:rPr lang="en-GB" dirty="0" smtClean="0"/>
              <a:t>bigger </a:t>
            </a:r>
            <a:r>
              <a:rPr lang="en-GB" dirty="0"/>
              <a:t>goals of the </a:t>
            </a:r>
            <a:r>
              <a:rPr lang="en-GB" dirty="0" smtClean="0"/>
              <a:t>organization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25940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Phreaker’s</a:t>
            </a:r>
            <a:r>
              <a:rPr lang="en-US" dirty="0" smtClean="0"/>
              <a:t> </a:t>
            </a:r>
            <a:r>
              <a:rPr lang="en-US" dirty="0"/>
              <a:t>Manual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Refers to Guide or Document</a:t>
            </a:r>
          </a:p>
          <a:p>
            <a:r>
              <a:rPr lang="en-GB" dirty="0" smtClean="0"/>
              <a:t>Contain information about System</a:t>
            </a:r>
          </a:p>
          <a:p>
            <a:r>
              <a:rPr lang="en-GB" dirty="0" smtClean="0"/>
              <a:t>Manipulation</a:t>
            </a:r>
          </a:p>
          <a:p>
            <a:r>
              <a:rPr lang="en-GB" dirty="0" smtClean="0"/>
              <a:t>Unauthorized Actions</a:t>
            </a:r>
          </a:p>
          <a:p>
            <a:r>
              <a:rPr lang="en-GB" dirty="0" smtClean="0"/>
              <a:t>Involves Exploring And Exploiting vulnerabilities in Tele-communication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919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Phreaker’s</a:t>
            </a:r>
            <a:r>
              <a:rPr lang="en-US" dirty="0" smtClean="0"/>
              <a:t> </a:t>
            </a:r>
            <a:r>
              <a:rPr lang="en-US" dirty="0"/>
              <a:t>Manual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388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Here you will find some of the basic but necessary terms that should be known</a:t>
            </a:r>
          </a:p>
          <a:p>
            <a:pPr marL="0" indent="0">
              <a:buNone/>
            </a:pPr>
            <a:r>
              <a:rPr lang="en-GB" sz="1600" dirty="0"/>
              <a:t>by any phreak who wants to be respected at all...</a:t>
            </a:r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r>
              <a:rPr lang="en-GB" sz="1600" dirty="0" smtClean="0"/>
              <a:t>Phreak </a:t>
            </a:r>
            <a:r>
              <a:rPr lang="en-GB" sz="1600" dirty="0"/>
              <a:t>[</a:t>
            </a:r>
            <a:r>
              <a:rPr lang="en-GB" sz="1600" dirty="0" err="1"/>
              <a:t>fr'eek</a:t>
            </a:r>
            <a:r>
              <a:rPr lang="en-GB" sz="1600" dirty="0"/>
              <a:t>]:1.  The action of using </a:t>
            </a:r>
            <a:r>
              <a:rPr lang="en-GB" sz="1600" dirty="0" err="1"/>
              <a:t>mischevious</a:t>
            </a:r>
            <a:r>
              <a:rPr lang="en-GB" sz="1600" dirty="0"/>
              <a:t> and mostly illegal ways</a:t>
            </a:r>
          </a:p>
          <a:p>
            <a:pPr marL="0" indent="0">
              <a:buNone/>
            </a:pPr>
            <a:r>
              <a:rPr lang="en-GB" sz="1600" dirty="0"/>
              <a:t>in order to not pay for some sort of telecommunications  bill, order, transfer,</a:t>
            </a:r>
          </a:p>
          <a:p>
            <a:pPr marL="0" indent="0">
              <a:buNone/>
            </a:pPr>
            <a:r>
              <a:rPr lang="en-GB" sz="1600" dirty="0"/>
              <a:t>or other service. It often involves usage of highly illegal boxes and machines</a:t>
            </a:r>
          </a:p>
          <a:p>
            <a:pPr marL="0" indent="0">
              <a:buNone/>
            </a:pPr>
            <a:r>
              <a:rPr lang="en-GB" sz="1600" dirty="0"/>
              <a:t>in order to defeat the security that is set up to avoid this sort of</a:t>
            </a:r>
          </a:p>
          <a:p>
            <a:pPr marL="0" indent="0">
              <a:buNone/>
            </a:pPr>
            <a:r>
              <a:rPr lang="en-GB" sz="1600" dirty="0"/>
              <a:t>happening.</a:t>
            </a:r>
          </a:p>
          <a:p>
            <a:pPr marL="0" indent="0">
              <a:buNone/>
            </a:pPr>
            <a:r>
              <a:rPr lang="en-GB" sz="1600" dirty="0"/>
              <a:t> [</a:t>
            </a:r>
            <a:r>
              <a:rPr lang="en-GB" sz="1600" dirty="0" err="1"/>
              <a:t>fr'eaking</a:t>
            </a:r>
            <a:r>
              <a:rPr lang="en-GB" sz="1600" dirty="0"/>
              <a:t>]. v. 2.  A person who uses the above methods of destruction and</a:t>
            </a:r>
          </a:p>
          <a:p>
            <a:pPr marL="0" indent="0">
              <a:buNone/>
            </a:pPr>
            <a:r>
              <a:rPr lang="en-GB" sz="1600" dirty="0"/>
              <a:t>chaos in order to make a better life for all. A true </a:t>
            </a:r>
            <a:r>
              <a:rPr lang="en-GB" sz="1600" dirty="0" err="1"/>
              <a:t>phreaker</a:t>
            </a:r>
            <a:r>
              <a:rPr lang="en-GB" sz="1600" dirty="0"/>
              <a:t> will not </a:t>
            </a:r>
            <a:r>
              <a:rPr lang="en-GB" sz="1600" dirty="0" err="1"/>
              <a:t>not</a:t>
            </a:r>
            <a:r>
              <a:rPr lang="en-GB" sz="1600" dirty="0"/>
              <a:t> go</a:t>
            </a:r>
          </a:p>
          <a:p>
            <a:pPr marL="0" indent="0">
              <a:buNone/>
            </a:pPr>
            <a:r>
              <a:rPr lang="en-GB" sz="1600" dirty="0"/>
              <a:t>against his fellows or narc on people who have ragged on him or do anything</a:t>
            </a:r>
          </a:p>
          <a:p>
            <a:pPr marL="0" indent="0">
              <a:buNone/>
            </a:pPr>
            <a:r>
              <a:rPr lang="en-GB" sz="1600" dirty="0"/>
              <a:t>termed to be </a:t>
            </a:r>
            <a:r>
              <a:rPr lang="en-GB" sz="1600" dirty="0" err="1"/>
              <a:t>dishonorable</a:t>
            </a:r>
            <a:r>
              <a:rPr lang="en-GB" sz="1600" dirty="0"/>
              <a:t> to phreaks.</a:t>
            </a:r>
          </a:p>
          <a:p>
            <a:pPr marL="0" indent="0">
              <a:buNone/>
            </a:pPr>
            <a:r>
              <a:rPr lang="en-GB" sz="1600" dirty="0"/>
              <a:t> [</a:t>
            </a:r>
            <a:r>
              <a:rPr lang="en-GB" sz="1600" dirty="0" err="1"/>
              <a:t>fr'eek</a:t>
            </a:r>
            <a:r>
              <a:rPr lang="en-GB" sz="1600" dirty="0"/>
              <a:t>]. n.    3.  A certain code or dialup useful in the action of being a</a:t>
            </a:r>
          </a:p>
          <a:p>
            <a:pPr marL="0" indent="0">
              <a:buNone/>
            </a:pPr>
            <a:r>
              <a:rPr lang="en-GB" sz="1600" dirty="0"/>
              <a:t>phreak. (Example: "I hacked a new metro phreak last night.")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55431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</a:t>
            </a:r>
            <a:r>
              <a:rPr lang="en-US" dirty="0"/>
              <a:t>Official </a:t>
            </a:r>
            <a:r>
              <a:rPr lang="en-US" dirty="0" err="1"/>
              <a:t>Phreaker’s</a:t>
            </a:r>
            <a:r>
              <a:rPr lang="en-US" dirty="0"/>
              <a:t> Manual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manual pro-</a:t>
            </a:r>
            <a:r>
              <a:rPr lang="en-GB" dirty="0" err="1"/>
              <a:t>vides</a:t>
            </a:r>
            <a:r>
              <a:rPr lang="en-GB" dirty="0"/>
              <a:t> many ways to find loop-holes and alternate ways around different communication system security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After reading this manual, system administrators would be more aware of and could use different approaches to </a:t>
            </a:r>
            <a:r>
              <a:rPr lang="en-GB" dirty="0" smtClean="0"/>
              <a:t>Implement </a:t>
            </a:r>
            <a:r>
              <a:rPr lang="en-GB" dirty="0"/>
              <a:t>a security </a:t>
            </a:r>
            <a:r>
              <a:rPr lang="en-GB" dirty="0" smtClean="0"/>
              <a:t>program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65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3005" y="534535"/>
            <a:ext cx="9144000" cy="1686151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2742" y="2664823"/>
            <a:ext cx="9144000" cy="1655762"/>
          </a:xfrm>
        </p:spPr>
        <p:txBody>
          <a:bodyPr>
            <a:noAutofit/>
          </a:bodyPr>
          <a:lstStyle/>
          <a:p>
            <a:pPr algn="l"/>
            <a:r>
              <a:rPr lang="en-GB" b="1" dirty="0" smtClean="0"/>
              <a:t>Teamwork is Key:</a:t>
            </a:r>
          </a:p>
          <a:p>
            <a:pPr algn="l"/>
            <a:r>
              <a:rPr lang="en-GB" dirty="0" smtClean="0"/>
              <a:t> Protecting an organization's functionality relies on teamwork between different management levels. They need to collaborate closely.</a:t>
            </a:r>
          </a:p>
          <a:p>
            <a:pPr algn="l"/>
            <a:endParaRPr lang="en-GB" b="1" dirty="0" smtClean="0"/>
          </a:p>
          <a:p>
            <a:pPr algn="l"/>
            <a:r>
              <a:rPr lang="en-GB" b="1" dirty="0" smtClean="0"/>
              <a:t>Think Both Strategically and Technically:</a:t>
            </a:r>
          </a:p>
          <a:p>
            <a:pPr algn="l"/>
            <a:r>
              <a:rPr lang="en-GB" dirty="0" smtClean="0"/>
              <a:t> A balanced approach that combines strategic planning with technical safeguards is vital for strong security.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99022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3005" y="534535"/>
            <a:ext cx="9144000" cy="1686151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8868" y="2390503"/>
            <a:ext cx="9144000" cy="1655762"/>
          </a:xfrm>
        </p:spPr>
        <p:txBody>
          <a:bodyPr>
            <a:noAutofit/>
          </a:bodyPr>
          <a:lstStyle/>
          <a:p>
            <a:pPr algn="l"/>
            <a:r>
              <a:rPr lang="en-GB" sz="2000" b="1" dirty="0"/>
              <a:t>Adapt and Work Together</a:t>
            </a:r>
            <a:r>
              <a:rPr lang="en-GB" sz="2000" b="1" dirty="0" smtClean="0"/>
              <a:t>:</a:t>
            </a:r>
          </a:p>
          <a:p>
            <a:pPr algn="l"/>
            <a:r>
              <a:rPr lang="en-GB" sz="2000" dirty="0" smtClean="0"/>
              <a:t> </a:t>
            </a:r>
            <a:r>
              <a:rPr lang="en-GB" sz="2000" dirty="0"/>
              <a:t>By adapting to evolving threats and working together</a:t>
            </a:r>
            <a:r>
              <a:rPr lang="en-GB" sz="2000" dirty="0" smtClean="0"/>
              <a:t>,</a:t>
            </a:r>
          </a:p>
          <a:p>
            <a:pPr algn="l"/>
            <a:r>
              <a:rPr lang="en-GB" sz="2000" dirty="0" smtClean="0"/>
              <a:t> </a:t>
            </a:r>
            <a:r>
              <a:rPr lang="en-GB" sz="2000" dirty="0"/>
              <a:t>organizations become more resilient and better </a:t>
            </a:r>
            <a:r>
              <a:rPr lang="en-GB" sz="2000" dirty="0" smtClean="0"/>
              <a:t>equipped</a:t>
            </a:r>
          </a:p>
          <a:p>
            <a:pPr algn="l"/>
            <a:r>
              <a:rPr lang="en-GB" sz="2000" dirty="0" smtClean="0"/>
              <a:t> </a:t>
            </a:r>
            <a:r>
              <a:rPr lang="en-GB" sz="2000" dirty="0"/>
              <a:t>to handle security challenges.</a:t>
            </a:r>
          </a:p>
          <a:p>
            <a:pPr algn="l"/>
            <a:r>
              <a:rPr lang="en-GB" sz="2000" b="1" dirty="0"/>
              <a:t>Prioritize Success:</a:t>
            </a:r>
            <a:r>
              <a:rPr lang="en-GB" sz="2000" dirty="0"/>
              <a:t> </a:t>
            </a:r>
            <a:endParaRPr lang="en-GB" sz="2000" dirty="0" smtClean="0"/>
          </a:p>
          <a:p>
            <a:pPr algn="l"/>
            <a:r>
              <a:rPr lang="en-GB" sz="2000" dirty="0" smtClean="0"/>
              <a:t>The </a:t>
            </a:r>
            <a:r>
              <a:rPr lang="en-GB" sz="2000" dirty="0"/>
              <a:t>collective effort should prioritize the </a:t>
            </a:r>
            <a:r>
              <a:rPr lang="en-GB" sz="2000" dirty="0" smtClean="0"/>
              <a:t>organization's</a:t>
            </a:r>
          </a:p>
          <a:p>
            <a:pPr algn="l"/>
            <a:r>
              <a:rPr lang="en-GB" sz="2000" dirty="0" smtClean="0"/>
              <a:t> </a:t>
            </a:r>
            <a:r>
              <a:rPr lang="en-GB" sz="2000" dirty="0"/>
              <a:t>long-term success by securing its ability to function effectively </a:t>
            </a:r>
            <a:endParaRPr lang="en-GB" sz="2000" dirty="0" smtClean="0"/>
          </a:p>
          <a:p>
            <a:pPr algn="l"/>
            <a:r>
              <a:rPr lang="en-GB" sz="2000" dirty="0" smtClean="0"/>
              <a:t>and </a:t>
            </a:r>
            <a:r>
              <a:rPr lang="en-GB" sz="2000" dirty="0"/>
              <a:t>securely.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6411097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138</TotalTime>
  <Words>351</Words>
  <Application>Microsoft Office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      Introduction</vt:lpstr>
      <vt:lpstr>General Management's  Priority</vt:lpstr>
      <vt:lpstr>IT Management Duty</vt:lpstr>
      <vt:lpstr>Info Security Management Duty</vt:lpstr>
      <vt:lpstr>Collaboration and              Coordination</vt:lpstr>
      <vt:lpstr>Phreaker’s Manual</vt:lpstr>
      <vt:lpstr>Phreaker’s Manual</vt:lpstr>
      <vt:lpstr> The Official Phreaker’s Manual</vt:lpstr>
      <vt:lpstr>Conclusion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447914424492</dc:creator>
  <cp:lastModifiedBy>447914424492</cp:lastModifiedBy>
  <cp:revision>15</cp:revision>
  <dcterms:created xsi:type="dcterms:W3CDTF">2023-10-12T22:18:18Z</dcterms:created>
  <dcterms:modified xsi:type="dcterms:W3CDTF">2023-10-13T11:09:07Z</dcterms:modified>
</cp:coreProperties>
</file>