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314" r:id="rId3"/>
    <p:sldId id="258" r:id="rId4"/>
    <p:sldId id="387" r:id="rId5"/>
    <p:sldId id="322" r:id="rId6"/>
    <p:sldId id="380" r:id="rId7"/>
    <p:sldId id="389" r:id="rId8"/>
    <p:sldId id="382" r:id="rId9"/>
    <p:sldId id="383" r:id="rId10"/>
    <p:sldId id="327" r:id="rId11"/>
    <p:sldId id="388" r:id="rId12"/>
    <p:sldId id="386" r:id="rId13"/>
    <p:sldId id="390" r:id="rId14"/>
    <p:sldId id="37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8" d="100"/>
          <a:sy n="98" d="100"/>
        </p:scale>
        <p:origin x="96"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A04193-9E25-472F-A5E3-D02CF03F58D5}" type="doc">
      <dgm:prSet loTypeId="urn:microsoft.com/office/officeart/2016/7/layout/VerticalSolidActionList" loCatId="List" qsTypeId="urn:microsoft.com/office/officeart/2005/8/quickstyle/simple4" qsCatId="simple" csTypeId="urn:microsoft.com/office/officeart/2005/8/colors/colorful5" csCatId="colorful"/>
      <dgm:spPr/>
      <dgm:t>
        <a:bodyPr/>
        <a:lstStyle/>
        <a:p>
          <a:endParaRPr lang="en-US"/>
        </a:p>
      </dgm:t>
    </dgm:pt>
    <dgm:pt modelId="{78651F50-4307-4330-AC53-3A9AB5A76567}" type="pres">
      <dgm:prSet presAssocID="{85A04193-9E25-472F-A5E3-D02CF03F58D5}" presName="Name0" presStyleCnt="0">
        <dgm:presLayoutVars>
          <dgm:dir/>
          <dgm:animLvl val="lvl"/>
          <dgm:resizeHandles val="exact"/>
        </dgm:presLayoutVars>
      </dgm:prSet>
      <dgm:spPr/>
    </dgm:pt>
  </dgm:ptLst>
  <dgm:cxnLst>
    <dgm:cxn modelId="{B39F0BB0-2DDA-495D-9A26-12C335056EC4}" type="presOf" srcId="{85A04193-9E25-472F-A5E3-D02CF03F58D5}" destId="{78651F50-4307-4330-AC53-3A9AB5A76567}" srcOrd="0"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51E2BE-189D-417C-AE09-37A0E7C1443D}" type="datetimeFigureOut">
              <a:rPr lang="en-GB" smtClean="0"/>
              <a:t>19/11/2023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8C456-481E-45C7-8653-3E52B4066F1F}" type="slidenum">
              <a:rPr lang="en-GB" smtClean="0"/>
              <a:t>‹#›</a:t>
            </a:fld>
            <a:endParaRPr lang="en-GB"/>
          </a:p>
        </p:txBody>
      </p:sp>
    </p:spTree>
    <p:extLst>
      <p:ext uri="{BB962C8B-B14F-4D97-AF65-F5344CB8AC3E}">
        <p14:creationId xmlns:p14="http://schemas.microsoft.com/office/powerpoint/2010/main" val="2701568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904F0-D950-9A02-E93D-8E2C0C18CF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BCD010-DB41-12E9-D8BB-3386049AD3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1FE7E6-9D00-67E3-DAE4-E2E6753CFABF}"/>
              </a:ext>
            </a:extLst>
          </p:cNvPr>
          <p:cNvSpPr>
            <a:spLocks noGrp="1"/>
          </p:cNvSpPr>
          <p:nvPr>
            <p:ph type="dt" sz="half" idx="10"/>
          </p:nvPr>
        </p:nvSpPr>
        <p:spPr/>
        <p:txBody>
          <a:bodyPr/>
          <a:lstStyle/>
          <a:p>
            <a:fld id="{4BAC347D-3EA7-48FD-8CBB-1DE3E43F7D73}" type="datetimeFigureOut">
              <a:rPr lang="en-GB" smtClean="0"/>
              <a:t>19/11/2023</a:t>
            </a:fld>
            <a:endParaRPr lang="en-GB"/>
          </a:p>
        </p:txBody>
      </p:sp>
      <p:sp>
        <p:nvSpPr>
          <p:cNvPr id="5" name="Footer Placeholder 4">
            <a:extLst>
              <a:ext uri="{FF2B5EF4-FFF2-40B4-BE49-F238E27FC236}">
                <a16:creationId xmlns:a16="http://schemas.microsoft.com/office/drawing/2014/main" id="{7D52B62B-9661-6D41-765E-20CD63819F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75822-77AE-7EB1-4BBD-980AFBD45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7571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97EAF-617E-A22A-30B7-AD2C6D0D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68B982-B0DE-3CEB-816D-E758BD2482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3B0C9C-5FCB-446E-0F85-541EB7400163}"/>
              </a:ext>
            </a:extLst>
          </p:cNvPr>
          <p:cNvSpPr>
            <a:spLocks noGrp="1"/>
          </p:cNvSpPr>
          <p:nvPr>
            <p:ph type="dt" sz="half" idx="10"/>
          </p:nvPr>
        </p:nvSpPr>
        <p:spPr/>
        <p:txBody>
          <a:bodyPr/>
          <a:lstStyle/>
          <a:p>
            <a:fld id="{4BAC347D-3EA7-48FD-8CBB-1DE3E43F7D73}" type="datetimeFigureOut">
              <a:rPr lang="en-GB" smtClean="0"/>
              <a:t>19/11/2023</a:t>
            </a:fld>
            <a:endParaRPr lang="en-GB"/>
          </a:p>
        </p:txBody>
      </p:sp>
      <p:sp>
        <p:nvSpPr>
          <p:cNvPr id="5" name="Footer Placeholder 4">
            <a:extLst>
              <a:ext uri="{FF2B5EF4-FFF2-40B4-BE49-F238E27FC236}">
                <a16:creationId xmlns:a16="http://schemas.microsoft.com/office/drawing/2014/main" id="{B61290CE-B08D-8CFF-68CE-7BB879FA2B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C1A2AB-B380-EF49-E891-5FBAEF7EADD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451962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509CE-1856-FE4B-2FD4-956F596D78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DAB8AE-40BB-E3E9-D445-464F3860E4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727604-252A-F1EA-0A0F-B573EAF6D974}"/>
              </a:ext>
            </a:extLst>
          </p:cNvPr>
          <p:cNvSpPr>
            <a:spLocks noGrp="1"/>
          </p:cNvSpPr>
          <p:nvPr>
            <p:ph type="dt" sz="half" idx="10"/>
          </p:nvPr>
        </p:nvSpPr>
        <p:spPr/>
        <p:txBody>
          <a:bodyPr/>
          <a:lstStyle/>
          <a:p>
            <a:fld id="{4BAC347D-3EA7-48FD-8CBB-1DE3E43F7D73}" type="datetimeFigureOut">
              <a:rPr lang="en-GB" smtClean="0"/>
              <a:t>19/11/2023</a:t>
            </a:fld>
            <a:endParaRPr lang="en-GB"/>
          </a:p>
        </p:txBody>
      </p:sp>
      <p:sp>
        <p:nvSpPr>
          <p:cNvPr id="5" name="Footer Placeholder 4">
            <a:extLst>
              <a:ext uri="{FF2B5EF4-FFF2-40B4-BE49-F238E27FC236}">
                <a16:creationId xmlns:a16="http://schemas.microsoft.com/office/drawing/2014/main" id="{C4D2A553-E4AB-E425-FB7C-71A45968C7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6A280D-9EF8-1495-F35A-BCFA2777FC7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471885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590E2-DE2B-727E-6813-74A41541B2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7F6EC9-8880-4915-B487-560BC68EDF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BF777E-CA71-BD12-EE91-EA1FCBDAC8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E63E9A-9A6A-2547-2356-C03391FD2DFC}"/>
              </a:ext>
            </a:extLst>
          </p:cNvPr>
          <p:cNvSpPr>
            <a:spLocks noGrp="1"/>
          </p:cNvSpPr>
          <p:nvPr>
            <p:ph type="dt" sz="half" idx="10"/>
          </p:nvPr>
        </p:nvSpPr>
        <p:spPr/>
        <p:txBody>
          <a:bodyPr/>
          <a:lstStyle/>
          <a:p>
            <a:fld id="{4BAC347D-3EA7-48FD-8CBB-1DE3E43F7D73}" type="datetimeFigureOut">
              <a:rPr lang="en-GB" smtClean="0"/>
              <a:t>19/11/2023</a:t>
            </a:fld>
            <a:endParaRPr lang="en-GB"/>
          </a:p>
        </p:txBody>
      </p:sp>
      <p:sp>
        <p:nvSpPr>
          <p:cNvPr id="6" name="Footer Placeholder 5">
            <a:extLst>
              <a:ext uri="{FF2B5EF4-FFF2-40B4-BE49-F238E27FC236}">
                <a16:creationId xmlns:a16="http://schemas.microsoft.com/office/drawing/2014/main" id="{3BE57CE0-B61A-7EDD-89BD-2E3680085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A5DB2D-4CED-4372-23D1-66935E776DEB}"/>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322519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7439D-F900-E65D-DD4B-F338241302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800228-CA94-654A-ED2A-1961D23FFE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4D7E31-AE3A-8AFA-A3F2-02BA922411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B698EE-01E7-BE10-24FE-AC4D290D15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7A4920-CF06-C77B-56DE-8347F37E93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47AFAD-A33D-A6F0-220D-69CEAAA4C1D8}"/>
              </a:ext>
            </a:extLst>
          </p:cNvPr>
          <p:cNvSpPr>
            <a:spLocks noGrp="1"/>
          </p:cNvSpPr>
          <p:nvPr>
            <p:ph type="dt" sz="half" idx="10"/>
          </p:nvPr>
        </p:nvSpPr>
        <p:spPr/>
        <p:txBody>
          <a:bodyPr/>
          <a:lstStyle/>
          <a:p>
            <a:fld id="{4BAC347D-3EA7-48FD-8CBB-1DE3E43F7D73}" type="datetimeFigureOut">
              <a:rPr lang="en-GB" smtClean="0"/>
              <a:t>19/11/2023</a:t>
            </a:fld>
            <a:endParaRPr lang="en-GB"/>
          </a:p>
        </p:txBody>
      </p:sp>
      <p:sp>
        <p:nvSpPr>
          <p:cNvPr id="8" name="Footer Placeholder 7">
            <a:extLst>
              <a:ext uri="{FF2B5EF4-FFF2-40B4-BE49-F238E27FC236}">
                <a16:creationId xmlns:a16="http://schemas.microsoft.com/office/drawing/2014/main" id="{187BFA63-7D2B-1BF5-97EC-B52461D8E1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4B67E4-4A2F-B30B-F6ED-704BA13466E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336453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3A03-5C61-14F0-4097-F7AA28D1CD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0C55ED-14D1-D660-700B-E6CA75CAF639}"/>
              </a:ext>
            </a:extLst>
          </p:cNvPr>
          <p:cNvSpPr>
            <a:spLocks noGrp="1"/>
          </p:cNvSpPr>
          <p:nvPr>
            <p:ph type="dt" sz="half" idx="10"/>
          </p:nvPr>
        </p:nvSpPr>
        <p:spPr/>
        <p:txBody>
          <a:bodyPr/>
          <a:lstStyle/>
          <a:p>
            <a:fld id="{4BAC347D-3EA7-48FD-8CBB-1DE3E43F7D73}" type="datetimeFigureOut">
              <a:rPr lang="en-GB" smtClean="0"/>
              <a:t>19/11/2023</a:t>
            </a:fld>
            <a:endParaRPr lang="en-GB"/>
          </a:p>
        </p:txBody>
      </p:sp>
      <p:sp>
        <p:nvSpPr>
          <p:cNvPr id="4" name="Footer Placeholder 3">
            <a:extLst>
              <a:ext uri="{FF2B5EF4-FFF2-40B4-BE49-F238E27FC236}">
                <a16:creationId xmlns:a16="http://schemas.microsoft.com/office/drawing/2014/main" id="{8F20D5B7-33AA-DFFD-5875-A3B38CE962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6DB6F5-9834-2D16-844B-4C8D494B5A77}"/>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064465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98771B-A570-E5F9-D6F1-C0A048E9B411}"/>
              </a:ext>
            </a:extLst>
          </p:cNvPr>
          <p:cNvSpPr>
            <a:spLocks noGrp="1"/>
          </p:cNvSpPr>
          <p:nvPr>
            <p:ph type="dt" sz="half" idx="10"/>
          </p:nvPr>
        </p:nvSpPr>
        <p:spPr/>
        <p:txBody>
          <a:bodyPr/>
          <a:lstStyle/>
          <a:p>
            <a:fld id="{4BAC347D-3EA7-48FD-8CBB-1DE3E43F7D73}" type="datetimeFigureOut">
              <a:rPr lang="en-GB" smtClean="0"/>
              <a:t>19/11/2023</a:t>
            </a:fld>
            <a:endParaRPr lang="en-GB"/>
          </a:p>
        </p:txBody>
      </p:sp>
      <p:sp>
        <p:nvSpPr>
          <p:cNvPr id="3" name="Footer Placeholder 2">
            <a:extLst>
              <a:ext uri="{FF2B5EF4-FFF2-40B4-BE49-F238E27FC236}">
                <a16:creationId xmlns:a16="http://schemas.microsoft.com/office/drawing/2014/main" id="{3CC06A7B-3AA2-DCDA-181F-E0A0D382E4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8A567D-B4D1-547F-CA54-D71E4967F00D}"/>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960959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1DC8A-5BC9-0AD6-41E2-B3F9EA8C7F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FA7FDF-0B29-1D1E-BFCD-F8042102B0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B63C53-01D7-DABB-876F-8CB2E6EBBE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BA1DE6-35B6-2634-B0C1-3758978A36D1}"/>
              </a:ext>
            </a:extLst>
          </p:cNvPr>
          <p:cNvSpPr>
            <a:spLocks noGrp="1"/>
          </p:cNvSpPr>
          <p:nvPr>
            <p:ph type="dt" sz="half" idx="10"/>
          </p:nvPr>
        </p:nvSpPr>
        <p:spPr/>
        <p:txBody>
          <a:bodyPr/>
          <a:lstStyle/>
          <a:p>
            <a:fld id="{4BAC347D-3EA7-48FD-8CBB-1DE3E43F7D73}" type="datetimeFigureOut">
              <a:rPr lang="en-GB" smtClean="0"/>
              <a:t>19/11/2023</a:t>
            </a:fld>
            <a:endParaRPr lang="en-GB"/>
          </a:p>
        </p:txBody>
      </p:sp>
      <p:sp>
        <p:nvSpPr>
          <p:cNvPr id="6" name="Footer Placeholder 5">
            <a:extLst>
              <a:ext uri="{FF2B5EF4-FFF2-40B4-BE49-F238E27FC236}">
                <a16:creationId xmlns:a16="http://schemas.microsoft.com/office/drawing/2014/main" id="{8300301B-B471-4498-A39A-801F87E21B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CC3497-9E6F-F639-64F5-C5F0E16BF9B4}"/>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536316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77F74-4860-CC30-C159-576761C0A7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BEB209-3F99-890C-4484-3ECB773DD9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EA1318-7FAD-7F76-63D3-FC3F17E2A8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27C810-1D63-BFF3-EFCD-3D5ECF5AF9AE}"/>
              </a:ext>
            </a:extLst>
          </p:cNvPr>
          <p:cNvSpPr>
            <a:spLocks noGrp="1"/>
          </p:cNvSpPr>
          <p:nvPr>
            <p:ph type="dt" sz="half" idx="10"/>
          </p:nvPr>
        </p:nvSpPr>
        <p:spPr/>
        <p:txBody>
          <a:bodyPr/>
          <a:lstStyle/>
          <a:p>
            <a:fld id="{4BAC347D-3EA7-48FD-8CBB-1DE3E43F7D73}" type="datetimeFigureOut">
              <a:rPr lang="en-GB" smtClean="0"/>
              <a:t>19/11/2023</a:t>
            </a:fld>
            <a:endParaRPr lang="en-GB"/>
          </a:p>
        </p:txBody>
      </p:sp>
      <p:sp>
        <p:nvSpPr>
          <p:cNvPr id="6" name="Footer Placeholder 5">
            <a:extLst>
              <a:ext uri="{FF2B5EF4-FFF2-40B4-BE49-F238E27FC236}">
                <a16:creationId xmlns:a16="http://schemas.microsoft.com/office/drawing/2014/main" id="{AA163D8C-349C-FA83-2ECE-94940C49A9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984CE-9512-B8C1-4C9D-EA08A21880D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76455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BB5DC-BBA7-E1CF-F2BA-08CCB611A4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C5C720-6C86-F475-BB72-2817C195E6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E5B3E6-8AD9-07B7-F2B3-2F0A38E22F29}"/>
              </a:ext>
            </a:extLst>
          </p:cNvPr>
          <p:cNvSpPr>
            <a:spLocks noGrp="1"/>
          </p:cNvSpPr>
          <p:nvPr>
            <p:ph type="dt" sz="half" idx="10"/>
          </p:nvPr>
        </p:nvSpPr>
        <p:spPr/>
        <p:txBody>
          <a:bodyPr/>
          <a:lstStyle/>
          <a:p>
            <a:fld id="{4BAC347D-3EA7-48FD-8CBB-1DE3E43F7D73}" type="datetimeFigureOut">
              <a:rPr lang="en-GB" smtClean="0"/>
              <a:t>19/11/2023</a:t>
            </a:fld>
            <a:endParaRPr lang="en-GB"/>
          </a:p>
        </p:txBody>
      </p:sp>
      <p:sp>
        <p:nvSpPr>
          <p:cNvPr id="5" name="Footer Placeholder 4">
            <a:extLst>
              <a:ext uri="{FF2B5EF4-FFF2-40B4-BE49-F238E27FC236}">
                <a16:creationId xmlns:a16="http://schemas.microsoft.com/office/drawing/2014/main" id="{7326EF4D-ED1E-9242-1922-FEAB5539BF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10BFC-36F4-8231-F3BA-D24C7F12270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15252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0B0CAC-A3A6-070B-3ACF-1311E18221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366D51-4602-7C3D-95E5-4543A043BF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FC0FF4-B3ED-E782-9484-3C109EA90DC2}"/>
              </a:ext>
            </a:extLst>
          </p:cNvPr>
          <p:cNvSpPr>
            <a:spLocks noGrp="1"/>
          </p:cNvSpPr>
          <p:nvPr>
            <p:ph type="dt" sz="half" idx="10"/>
          </p:nvPr>
        </p:nvSpPr>
        <p:spPr/>
        <p:txBody>
          <a:bodyPr/>
          <a:lstStyle/>
          <a:p>
            <a:fld id="{4BAC347D-3EA7-48FD-8CBB-1DE3E43F7D73}" type="datetimeFigureOut">
              <a:rPr lang="en-GB" smtClean="0"/>
              <a:t>19/11/2023</a:t>
            </a:fld>
            <a:endParaRPr lang="en-GB"/>
          </a:p>
        </p:txBody>
      </p:sp>
      <p:sp>
        <p:nvSpPr>
          <p:cNvPr id="5" name="Footer Placeholder 4">
            <a:extLst>
              <a:ext uri="{FF2B5EF4-FFF2-40B4-BE49-F238E27FC236}">
                <a16:creationId xmlns:a16="http://schemas.microsoft.com/office/drawing/2014/main" id="{93FA0947-4E76-13AE-8523-6391BA6B44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466659-77F7-CE45-76EF-425AE8374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6993593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10986630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2" pos="7104">
          <p15:clr>
            <a:srgbClr val="FBAE40"/>
          </p15:clr>
        </p15:guide>
        <p15:guide id="3" pos="4344">
          <p15:clr>
            <a:srgbClr val="FBAE40"/>
          </p15:clr>
        </p15:guide>
        <p15:guide id="4" pos="4560">
          <p15:clr>
            <a:srgbClr val="FBAE40"/>
          </p15:clr>
        </p15:guide>
        <p15:guide id="8" orient="horz" pos="1848">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823D93-9050-9E1B-5D3E-9C6A91C357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F73620-924C-F6C4-2592-93C979DC8E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0A2BD6-3259-0172-E5EE-775CA65B68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AC347D-3EA7-48FD-8CBB-1DE3E43F7D73}" type="datetimeFigureOut">
              <a:rPr lang="en-GB" smtClean="0"/>
              <a:t>19/11/2023</a:t>
            </a:fld>
            <a:endParaRPr lang="en-GB"/>
          </a:p>
        </p:txBody>
      </p:sp>
      <p:sp>
        <p:nvSpPr>
          <p:cNvPr id="5" name="Footer Placeholder 4">
            <a:extLst>
              <a:ext uri="{FF2B5EF4-FFF2-40B4-BE49-F238E27FC236}">
                <a16:creationId xmlns:a16="http://schemas.microsoft.com/office/drawing/2014/main" id="{4771A30E-37C4-AE7B-CD33-26AC224980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A1D8AF-C1D8-7ACE-035B-CC32F82F91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68910B-04D3-44D4-98D5-A6E4344328E8}" type="slidenum">
              <a:rPr lang="en-GB" smtClean="0"/>
              <a:t>‹#›</a:t>
            </a:fld>
            <a:endParaRPr lang="en-GB"/>
          </a:p>
        </p:txBody>
      </p:sp>
    </p:spTree>
    <p:extLst>
      <p:ext uri="{BB962C8B-B14F-4D97-AF65-F5344CB8AC3E}">
        <p14:creationId xmlns:p14="http://schemas.microsoft.com/office/powerpoint/2010/main" val="2184269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anadianpayrollservices.com/work-culture-canada-vs-united-states/" TargetMode="External"/><Relationship Id="rId2" Type="http://schemas.openxmlformats.org/officeDocument/2006/relationships/hyperlink" Target="https://bizfluent.com/about-6574247-canada-vs--america-s-business-culture.html" TargetMode="External"/><Relationship Id="rId1" Type="http://schemas.openxmlformats.org/officeDocument/2006/relationships/slideLayout" Target="../slideLayouts/slideLayout2.xml"/><Relationship Id="rId4" Type="http://schemas.openxmlformats.org/officeDocument/2006/relationships/hyperlink" Target="https://macleans.ca/economy/business/doing-business-across-the-border-hsbc-has-some-hilarious-cultural-advice/"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Picture 50">
            <a:extLst>
              <a:ext uri="{FF2B5EF4-FFF2-40B4-BE49-F238E27FC236}">
                <a16:creationId xmlns:a16="http://schemas.microsoft.com/office/drawing/2014/main" id="{F1FC2047-E230-DF9B-5667-CD9FA260FA8E}"/>
              </a:ext>
            </a:extLst>
          </p:cNvPr>
          <p:cNvPicPr>
            <a:picLocks noChangeAspect="1"/>
          </p:cNvPicPr>
          <p:nvPr/>
        </p:nvPicPr>
        <p:blipFill rotWithShape="1">
          <a:blip r:embed="rId2"/>
          <a:srcRect t="25000"/>
          <a:stretch/>
        </p:blipFill>
        <p:spPr>
          <a:xfrm>
            <a:off x="20" y="10"/>
            <a:ext cx="12191981" cy="6857990"/>
          </a:xfrm>
          <a:prstGeom prst="rect">
            <a:avLst/>
          </a:prstGeom>
        </p:spPr>
      </p:pic>
      <p:sp>
        <p:nvSpPr>
          <p:cNvPr id="57" name="Rectangle 5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249D11-6254-B170-9726-BE5F95AA18BF}"/>
              </a:ext>
            </a:extLst>
          </p:cNvPr>
          <p:cNvSpPr>
            <a:spLocks noGrp="1"/>
          </p:cNvSpPr>
          <p:nvPr>
            <p:ph type="ctrTitle"/>
          </p:nvPr>
        </p:nvSpPr>
        <p:spPr>
          <a:xfrm>
            <a:off x="404553" y="3091928"/>
            <a:ext cx="9078562" cy="2387600"/>
          </a:xfrm>
        </p:spPr>
        <p:txBody>
          <a:bodyPr>
            <a:normAutofit/>
          </a:bodyPr>
          <a:lstStyle/>
          <a:p>
            <a:pPr algn="l"/>
            <a:r>
              <a:rPr lang="en-GB" sz="5100">
                <a:solidFill>
                  <a:schemeClr val="bg1"/>
                </a:solidFill>
              </a:rPr>
              <a:t>Week 6</a:t>
            </a:r>
            <a:br>
              <a:rPr lang="en-GB" sz="5100">
                <a:solidFill>
                  <a:schemeClr val="bg1"/>
                </a:solidFill>
              </a:rPr>
            </a:br>
            <a:br>
              <a:rPr lang="en-GB" sz="5100">
                <a:solidFill>
                  <a:schemeClr val="bg1"/>
                </a:solidFill>
              </a:rPr>
            </a:br>
            <a:r>
              <a:rPr lang="en-GB" sz="5100">
                <a:solidFill>
                  <a:schemeClr val="bg1"/>
                </a:solidFill>
              </a:rPr>
              <a:t>Country profiles</a:t>
            </a:r>
            <a:endParaRPr lang="en-GB" sz="5100" dirty="0">
              <a:solidFill>
                <a:schemeClr val="bg1"/>
              </a:solidFill>
            </a:endParaRPr>
          </a:p>
        </p:txBody>
      </p:sp>
      <p:sp>
        <p:nvSpPr>
          <p:cNvPr id="59" name="Rectangle: Rounded Corners 58">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3CC8C34-0AF6-A90A-DC39-EAE01C2C5195}"/>
              </a:ext>
            </a:extLst>
          </p:cNvPr>
          <p:cNvSpPr>
            <a:spLocks noGrp="1"/>
          </p:cNvSpPr>
          <p:nvPr>
            <p:ph type="subTitle" idx="1"/>
          </p:nvPr>
        </p:nvSpPr>
        <p:spPr>
          <a:xfrm>
            <a:off x="404553" y="5624945"/>
            <a:ext cx="9078562" cy="592975"/>
          </a:xfrm>
        </p:spPr>
        <p:txBody>
          <a:bodyPr anchor="ctr">
            <a:normAutofit/>
          </a:bodyPr>
          <a:lstStyle/>
          <a:p>
            <a:pPr algn="l"/>
            <a:r>
              <a:rPr lang="en-GB">
                <a:solidFill>
                  <a:schemeClr val="bg1"/>
                </a:solidFill>
              </a:rPr>
              <a:t>BMBM6021</a:t>
            </a:r>
            <a:endParaRPr lang="en-GB" dirty="0">
              <a:solidFill>
                <a:schemeClr val="bg1"/>
              </a:solidFill>
            </a:endParaRPr>
          </a:p>
        </p:txBody>
      </p:sp>
    </p:spTree>
    <p:extLst>
      <p:ext uri="{BB962C8B-B14F-4D97-AF65-F5344CB8AC3E}">
        <p14:creationId xmlns:p14="http://schemas.microsoft.com/office/powerpoint/2010/main" val="157608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9" y="1683757"/>
            <a:ext cx="2970638" cy="1642248"/>
          </a:xfrm>
        </p:spPr>
        <p:txBody>
          <a:bodyPr anchor="b">
            <a:normAutofit/>
          </a:bodyPr>
          <a:lstStyle/>
          <a:p>
            <a:r>
              <a:rPr lang="en-GB" sz="4800" b="1" dirty="0">
                <a:solidFill>
                  <a:schemeClr val="bg1"/>
                </a:solidFill>
              </a:rPr>
              <a:t>This week, we will:</a:t>
            </a:r>
          </a:p>
        </p:txBody>
      </p:sp>
      <p:graphicFrame>
        <p:nvGraphicFramePr>
          <p:cNvPr id="5" name="Content Placeholder 2">
            <a:extLst>
              <a:ext uri="{FF2B5EF4-FFF2-40B4-BE49-F238E27FC236}">
                <a16:creationId xmlns:a16="http://schemas.microsoft.com/office/drawing/2014/main" id="{4900FF22-9893-D8F8-BD77-DDE40F7A057D}"/>
              </a:ext>
            </a:extLst>
          </p:cNvPr>
          <p:cNvGraphicFramePr>
            <a:graphicFrameLocks noGrp="1"/>
          </p:cNvGraphicFramePr>
          <p:nvPr>
            <p:ph idx="1"/>
            <p:extLst>
              <p:ext uri="{D42A27DB-BD31-4B8C-83A1-F6EECF244321}">
                <p14:modId xmlns:p14="http://schemas.microsoft.com/office/powerpoint/2010/main" val="203432261"/>
              </p:ext>
            </p:extLst>
          </p:nvPr>
        </p:nvGraphicFramePr>
        <p:xfrm flipH="1">
          <a:off x="11867744" y="6527260"/>
          <a:ext cx="45719" cy="97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6DAB9DA-C20B-86FB-FC4B-518976787EA8}"/>
              </a:ext>
            </a:extLst>
          </p:cNvPr>
          <p:cNvSpPr txBox="1"/>
          <p:nvPr/>
        </p:nvSpPr>
        <p:spPr>
          <a:xfrm>
            <a:off x="4487452" y="984738"/>
            <a:ext cx="6981459" cy="3108543"/>
          </a:xfrm>
          <a:prstGeom prst="rect">
            <a:avLst/>
          </a:prstGeom>
          <a:noFill/>
        </p:spPr>
        <p:txBody>
          <a:bodyPr wrap="square">
            <a:spAutoFit/>
          </a:bodyPr>
          <a:lstStyle/>
          <a:p>
            <a:pPr marL="457200" indent="-457200">
              <a:buFont typeface="Arial" panose="020B0604020202020204" pitchFamily="34" charset="0"/>
              <a:buChar char="•"/>
            </a:pPr>
            <a:r>
              <a:rPr lang="en-GB" sz="3200" dirty="0"/>
              <a:t>Begin to explore the differences of doing business in different countries.</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The focus is on the UK, Canada and the US.</a:t>
            </a:r>
          </a:p>
          <a:p>
            <a:pPr marL="457200" indent="-457200">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3168918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52672" y="165370"/>
            <a:ext cx="7498726" cy="204281"/>
          </a:xfrm>
        </p:spPr>
        <p:txBody>
          <a:bodyPr anchor="b">
            <a:normAutofit fontScale="90000"/>
          </a:bodyPr>
          <a:lstStyle/>
          <a:p>
            <a:endParaRPr lang="en-GB" sz="4000" b="1" dirty="0">
              <a:latin typeface="+mn-lt"/>
            </a:endParaRPr>
          </a:p>
        </p:txBody>
      </p:sp>
      <p:sp>
        <p:nvSpPr>
          <p:cNvPr id="3" name="Content Placeholder 2"/>
          <p:cNvSpPr>
            <a:spLocks noGrp="1"/>
          </p:cNvSpPr>
          <p:nvPr>
            <p:ph idx="1"/>
          </p:nvPr>
        </p:nvSpPr>
        <p:spPr>
          <a:xfrm>
            <a:off x="3278221" y="282102"/>
            <a:ext cx="8679317" cy="5988069"/>
          </a:xfrm>
        </p:spPr>
        <p:txBody>
          <a:bodyPr anchor="t">
            <a:noAutofit/>
          </a:bodyPr>
          <a:lstStyle/>
          <a:p>
            <a:pPr>
              <a:lnSpc>
                <a:spcPct val="120000"/>
              </a:lnSpc>
            </a:pPr>
            <a:r>
              <a:rPr lang="en-GB" sz="2300" dirty="0"/>
              <a:t>British society is multi-ethnic and multi-cultural, and whilst there are some areas characterised by social segregation, society as a whole is far more racially integrated than for example in the United States.</a:t>
            </a:r>
          </a:p>
          <a:p>
            <a:pPr>
              <a:lnSpc>
                <a:spcPct val="120000"/>
              </a:lnSpc>
            </a:pPr>
            <a:endParaRPr lang="en-GB" sz="400" dirty="0"/>
          </a:p>
          <a:p>
            <a:pPr fontAlgn="base">
              <a:spcBef>
                <a:spcPts val="600"/>
              </a:spcBef>
              <a:spcAft>
                <a:spcPts val="600"/>
              </a:spcAft>
            </a:pPr>
            <a:r>
              <a:rPr lang="en-GB" sz="2300" dirty="0"/>
              <a:t>Not all British are English – the people of Wales, Scotland and Northern Ireland are proud of their own history and traditions. Wales and Scotland have their own languages alongside English</a:t>
            </a:r>
            <a:r>
              <a:rPr lang="en-GB" sz="2400" dirty="0"/>
              <a:t>.</a:t>
            </a:r>
          </a:p>
          <a:p>
            <a:pPr fontAlgn="base">
              <a:spcBef>
                <a:spcPts val="600"/>
              </a:spcBef>
              <a:spcAft>
                <a:spcPts val="600"/>
              </a:spcAft>
            </a:pPr>
            <a:endParaRPr lang="en-GB" sz="400" dirty="0"/>
          </a:p>
          <a:p>
            <a:pPr fontAlgn="base">
              <a:spcBef>
                <a:spcPts val="600"/>
              </a:spcBef>
              <a:spcAft>
                <a:spcPts val="600"/>
              </a:spcAft>
            </a:pPr>
            <a:r>
              <a:rPr lang="en-GB" sz="2300" dirty="0"/>
              <a:t>British society is individualistic but rooted in tradition. British people are proud of their history and value the Queen. The Queen remains an important symbol of ‘Britishness’.</a:t>
            </a:r>
          </a:p>
          <a:p>
            <a:pPr fontAlgn="base">
              <a:spcBef>
                <a:spcPts val="600"/>
              </a:spcBef>
              <a:spcAft>
                <a:spcPts val="600"/>
              </a:spcAft>
            </a:pPr>
            <a:endParaRPr lang="en-GB" sz="400" dirty="0"/>
          </a:p>
          <a:p>
            <a:pPr fontAlgn="base">
              <a:spcBef>
                <a:spcPts val="600"/>
              </a:spcBef>
              <a:spcAft>
                <a:spcPts val="600"/>
              </a:spcAft>
            </a:pPr>
            <a:r>
              <a:rPr lang="en-GB" sz="2300" dirty="0"/>
              <a:t>Communication is much less direct than that of other northern  Europeans and North Americans. British conversation is polite, British people avoid using absolute statements but expect listeners to understand the nuances </a:t>
            </a:r>
          </a:p>
          <a:p>
            <a:pPr marL="0" indent="0" fontAlgn="base">
              <a:spcBef>
                <a:spcPts val="600"/>
              </a:spcBef>
              <a:spcAft>
                <a:spcPts val="600"/>
              </a:spcAft>
              <a:buNone/>
            </a:pPr>
            <a:endParaRPr lang="en-GB" sz="600" dirty="0"/>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A270A91-3AD1-D0F6-3981-48DB20F90C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064" y="954595"/>
            <a:ext cx="3217473" cy="1938528"/>
          </a:xfrm>
          <a:prstGeom prst="rect">
            <a:avLst/>
          </a:prstGeom>
          <a:effectLst>
            <a:softEdge rad="63500"/>
          </a:effectLst>
        </p:spPr>
      </p:pic>
      <p:sp>
        <p:nvSpPr>
          <p:cNvPr id="7" name="TextBox 6">
            <a:extLst>
              <a:ext uri="{FF2B5EF4-FFF2-40B4-BE49-F238E27FC236}">
                <a16:creationId xmlns:a16="http://schemas.microsoft.com/office/drawing/2014/main" id="{0DA6986C-626B-B284-D976-6DFFE8B81223}"/>
              </a:ext>
            </a:extLst>
          </p:cNvPr>
          <p:cNvSpPr txBox="1"/>
          <p:nvPr/>
        </p:nvSpPr>
        <p:spPr>
          <a:xfrm>
            <a:off x="285491" y="3247382"/>
            <a:ext cx="3060824" cy="1569660"/>
          </a:xfrm>
          <a:prstGeom prst="rect">
            <a:avLst/>
          </a:prstGeom>
          <a:noFill/>
        </p:spPr>
        <p:txBody>
          <a:bodyPr wrap="square">
            <a:spAutoFit/>
          </a:bodyPr>
          <a:lstStyle/>
          <a:p>
            <a:r>
              <a:rPr lang="en-GB" sz="3200" dirty="0"/>
              <a:t>Doing business in the </a:t>
            </a:r>
            <a:r>
              <a:rPr lang="en-GB" sz="3200" b="1" dirty="0"/>
              <a:t>United Kingdom</a:t>
            </a:r>
            <a:endParaRPr lang="en-GB" sz="3200" dirty="0"/>
          </a:p>
        </p:txBody>
      </p:sp>
    </p:spTree>
    <p:extLst>
      <p:ext uri="{BB962C8B-B14F-4D97-AF65-F5344CB8AC3E}">
        <p14:creationId xmlns:p14="http://schemas.microsoft.com/office/powerpoint/2010/main" val="3705712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Exercise</a:t>
            </a:r>
          </a:p>
        </p:txBody>
      </p:sp>
      <p:sp>
        <p:nvSpPr>
          <p:cNvPr id="3" name="Content Placeholder 2"/>
          <p:cNvSpPr>
            <a:spLocks noGrp="1"/>
          </p:cNvSpPr>
          <p:nvPr>
            <p:ph idx="1"/>
          </p:nvPr>
        </p:nvSpPr>
        <p:spPr>
          <a:xfrm>
            <a:off x="542611" y="1999622"/>
            <a:ext cx="11193864" cy="4371033"/>
          </a:xfrm>
        </p:spPr>
        <p:txBody>
          <a:bodyPr anchor="ctr">
            <a:normAutofit/>
          </a:bodyPr>
          <a:lstStyle/>
          <a:p>
            <a:r>
              <a:rPr lang="en-GB" sz="3200" dirty="0"/>
              <a:t>Find the Hofstede website on your phone/laptop (share with other students if needed) and compare your home country to the UK on Hofstede’s dimensions.</a:t>
            </a:r>
          </a:p>
          <a:p>
            <a:endParaRPr lang="en-GB" sz="500" dirty="0"/>
          </a:p>
          <a:p>
            <a:r>
              <a:rPr lang="en-GB" sz="3200" dirty="0"/>
              <a:t>What would you need to look out for?</a:t>
            </a:r>
          </a:p>
          <a:p>
            <a:endParaRPr lang="en-GB" sz="500" dirty="0"/>
          </a:p>
          <a:p>
            <a:r>
              <a:rPr lang="en-GB" sz="3200" dirty="0"/>
              <a:t>Is Canada more likely to be a high context or a low context society?</a:t>
            </a:r>
          </a:p>
          <a:p>
            <a:endParaRPr lang="en-GB" sz="3200" dirty="0"/>
          </a:p>
        </p:txBody>
      </p:sp>
    </p:spTree>
    <p:extLst>
      <p:ext uri="{BB962C8B-B14F-4D97-AF65-F5344CB8AC3E}">
        <p14:creationId xmlns:p14="http://schemas.microsoft.com/office/powerpoint/2010/main" val="3454192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617436" y="365125"/>
            <a:ext cx="8736362" cy="610235"/>
          </a:xfrm>
        </p:spPr>
        <p:txBody>
          <a:bodyPr>
            <a:normAutofit fontScale="90000"/>
          </a:bodyPr>
          <a:lstStyle/>
          <a:p>
            <a:r>
              <a:rPr lang="en-GB" b="1" dirty="0">
                <a:latin typeface="+mn-lt"/>
              </a:rPr>
              <a:t>British People </a:t>
            </a:r>
          </a:p>
        </p:txBody>
      </p:sp>
      <p:sp>
        <p:nvSpPr>
          <p:cNvPr id="20" name="Freeform: Shape 19">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0A8598F8-62BB-3479-77EF-062F53AC4D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576" y="1113078"/>
            <a:ext cx="1778287" cy="5063885"/>
          </a:xfrm>
          <a:prstGeom prst="rect">
            <a:avLst/>
          </a:prstGeom>
        </p:spPr>
      </p:pic>
      <p:sp>
        <p:nvSpPr>
          <p:cNvPr id="3" name="Content Placeholder 2"/>
          <p:cNvSpPr>
            <a:spLocks noGrp="1"/>
          </p:cNvSpPr>
          <p:nvPr>
            <p:ph idx="1"/>
          </p:nvPr>
        </p:nvSpPr>
        <p:spPr>
          <a:xfrm>
            <a:off x="2523744" y="1184340"/>
            <a:ext cx="8830054" cy="5423724"/>
          </a:xfrm>
        </p:spPr>
        <p:txBody>
          <a:bodyPr>
            <a:noAutofit/>
          </a:bodyPr>
          <a:lstStyle/>
          <a:p>
            <a:pPr>
              <a:spcBef>
                <a:spcPts val="0"/>
              </a:spcBef>
            </a:pPr>
            <a:r>
              <a:rPr lang="en-GB" sz="2300" dirty="0"/>
              <a:t>Depending on the industry sector, British organisations can still be quite hierarchical with distinctive status differences. However, in the last two decades many organisations have adopted more flatter structures</a:t>
            </a:r>
            <a:r>
              <a:rPr lang="en-GB" sz="2200" dirty="0"/>
              <a:t>. </a:t>
            </a:r>
          </a:p>
          <a:p>
            <a:pPr>
              <a:spcBef>
                <a:spcPts val="0"/>
              </a:spcBef>
            </a:pPr>
            <a:endParaRPr lang="en-GB" sz="400" dirty="0"/>
          </a:p>
          <a:p>
            <a:pPr>
              <a:spcBef>
                <a:spcPts val="0"/>
              </a:spcBef>
            </a:pPr>
            <a:endParaRPr lang="en-GB" sz="400" dirty="0"/>
          </a:p>
          <a:p>
            <a:pPr>
              <a:spcBef>
                <a:spcPts val="0"/>
              </a:spcBef>
            </a:pPr>
            <a:r>
              <a:rPr lang="en-GB" sz="2300" dirty="0"/>
              <a:t>It is increasingly common to address colleagues and business partners by their first name. Generally British people are informal but keep some personal reserve.  </a:t>
            </a:r>
          </a:p>
          <a:p>
            <a:pPr>
              <a:spcBef>
                <a:spcPts val="0"/>
              </a:spcBef>
            </a:pPr>
            <a:endParaRPr lang="en-GB" sz="400" dirty="0"/>
          </a:p>
          <a:p>
            <a:pPr fontAlgn="base">
              <a:spcAft>
                <a:spcPts val="600"/>
              </a:spcAft>
            </a:pPr>
            <a:r>
              <a:rPr lang="en-GB" sz="2300" dirty="0"/>
              <a:t>Do not like to over emphasise or hard sell. This is seen as pushy and aggressive</a:t>
            </a:r>
            <a:r>
              <a:rPr lang="en-GB" sz="2200" dirty="0"/>
              <a:t>.</a:t>
            </a:r>
          </a:p>
          <a:p>
            <a:pPr fontAlgn="base">
              <a:spcAft>
                <a:spcPts val="600"/>
              </a:spcAft>
            </a:pPr>
            <a:r>
              <a:rPr lang="en-GB" sz="2300" dirty="0"/>
              <a:t>British people do not like fast decision making which they see as rash</a:t>
            </a:r>
            <a:r>
              <a:rPr lang="en-GB" sz="2200" dirty="0"/>
              <a:t>.</a:t>
            </a:r>
          </a:p>
          <a:p>
            <a:pPr fontAlgn="base">
              <a:spcAft>
                <a:spcPts val="600"/>
              </a:spcAft>
            </a:pPr>
            <a:r>
              <a:rPr lang="en-GB" sz="2300" dirty="0"/>
              <a:t>Humour is an important part of British communication and can be expected in oral communications and presentations</a:t>
            </a:r>
            <a:r>
              <a:rPr lang="en-GB" sz="2200" dirty="0"/>
              <a:t>. </a:t>
            </a:r>
          </a:p>
          <a:p>
            <a:pPr fontAlgn="base">
              <a:spcAft>
                <a:spcPts val="600"/>
              </a:spcAft>
            </a:pPr>
            <a:r>
              <a:rPr lang="en-GB" sz="2300" dirty="0"/>
              <a:t>Are usually technological knowledgeable, even if they do not display the newest gadgets.  </a:t>
            </a:r>
          </a:p>
        </p:txBody>
      </p:sp>
    </p:spTree>
    <p:extLst>
      <p:ext uri="{BB962C8B-B14F-4D97-AF65-F5344CB8AC3E}">
        <p14:creationId xmlns:p14="http://schemas.microsoft.com/office/powerpoint/2010/main" val="1715458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7095" y="341377"/>
            <a:ext cx="6451694" cy="804672"/>
          </a:xfrm>
        </p:spPr>
        <p:txBody>
          <a:bodyPr>
            <a:normAutofit/>
          </a:bodyPr>
          <a:lstStyle/>
          <a:p>
            <a:r>
              <a:rPr lang="en-GB" sz="4000" b="1" dirty="0">
                <a:latin typeface="+mn-lt"/>
              </a:rPr>
              <a:t>America </a:t>
            </a:r>
          </a:p>
        </p:txBody>
      </p:sp>
      <p:sp>
        <p:nvSpPr>
          <p:cNvPr id="3" name="Content Placeholder 2"/>
          <p:cNvSpPr>
            <a:spLocks noGrp="1"/>
          </p:cNvSpPr>
          <p:nvPr>
            <p:ph idx="1"/>
          </p:nvPr>
        </p:nvSpPr>
        <p:spPr>
          <a:xfrm>
            <a:off x="390144" y="1146049"/>
            <a:ext cx="7120128" cy="5370574"/>
          </a:xfrm>
        </p:spPr>
        <p:txBody>
          <a:bodyPr>
            <a:noAutofit/>
          </a:bodyPr>
          <a:lstStyle/>
          <a:p>
            <a:pPr lvl="0" hangingPunct="0">
              <a:spcBef>
                <a:spcPts val="0"/>
              </a:spcBef>
              <a:spcAft>
                <a:spcPts val="600"/>
              </a:spcAft>
            </a:pPr>
            <a:r>
              <a:rPr lang="en-GB" dirty="0"/>
              <a:t>Not one North American culture – a melting pot of many cultures.</a:t>
            </a:r>
          </a:p>
          <a:p>
            <a:pPr lvl="0" hangingPunct="0">
              <a:spcBef>
                <a:spcPts val="0"/>
              </a:spcBef>
              <a:spcAft>
                <a:spcPts val="600"/>
              </a:spcAft>
            </a:pPr>
            <a:endParaRPr lang="en-GB" sz="400" dirty="0"/>
          </a:p>
          <a:p>
            <a:pPr lvl="0" hangingPunct="0">
              <a:spcBef>
                <a:spcPts val="0"/>
              </a:spcBef>
              <a:spcAft>
                <a:spcPts val="600"/>
              </a:spcAft>
            </a:pPr>
            <a:r>
              <a:rPr lang="en-GB" dirty="0"/>
              <a:t>Canada is bilingual French/English.</a:t>
            </a:r>
          </a:p>
          <a:p>
            <a:pPr lvl="0" hangingPunct="0">
              <a:spcBef>
                <a:spcPts val="0"/>
              </a:spcBef>
              <a:spcAft>
                <a:spcPts val="600"/>
              </a:spcAft>
            </a:pPr>
            <a:endParaRPr lang="en-GB" sz="400" dirty="0"/>
          </a:p>
          <a:p>
            <a:pPr lvl="0" hangingPunct="0">
              <a:spcBef>
                <a:spcPts val="0"/>
              </a:spcBef>
              <a:spcAft>
                <a:spcPts val="600"/>
              </a:spcAft>
            </a:pPr>
            <a:r>
              <a:rPr lang="en-GB" dirty="0"/>
              <a:t>Parts of America are becoming bilingual Spanish/English.</a:t>
            </a:r>
          </a:p>
          <a:p>
            <a:pPr lvl="0" hangingPunct="0">
              <a:spcBef>
                <a:spcPts val="0"/>
              </a:spcBef>
              <a:spcAft>
                <a:spcPts val="600"/>
              </a:spcAft>
            </a:pPr>
            <a:endParaRPr lang="en-GB" sz="400" dirty="0"/>
          </a:p>
          <a:p>
            <a:pPr lvl="0" hangingPunct="0">
              <a:spcBef>
                <a:spcPts val="0"/>
              </a:spcBef>
              <a:spcAft>
                <a:spcPts val="600"/>
              </a:spcAft>
            </a:pPr>
            <a:r>
              <a:rPr lang="en-GB" dirty="0"/>
              <a:t>South of Rio Grande is Latin America which is much poorer.</a:t>
            </a:r>
          </a:p>
          <a:p>
            <a:pPr lvl="0" hangingPunct="0">
              <a:spcBef>
                <a:spcPts val="0"/>
              </a:spcBef>
              <a:spcAft>
                <a:spcPts val="600"/>
              </a:spcAft>
            </a:pPr>
            <a:endParaRPr lang="en-GB" sz="400" dirty="0"/>
          </a:p>
          <a:p>
            <a:pPr lvl="0" hangingPunct="0">
              <a:spcBef>
                <a:spcPts val="0"/>
              </a:spcBef>
              <a:spcAft>
                <a:spcPts val="600"/>
              </a:spcAft>
            </a:pPr>
            <a:r>
              <a:rPr lang="en-GB" dirty="0"/>
              <a:t>USA and Canada also have native populations (Eskimos/</a:t>
            </a:r>
            <a:r>
              <a:rPr lang="en-GB" dirty="0" err="1"/>
              <a:t>Inuits</a:t>
            </a:r>
            <a:r>
              <a:rPr lang="en-GB" dirty="0"/>
              <a:t>; Navajos etc)</a:t>
            </a:r>
          </a:p>
          <a:p>
            <a:pPr lvl="0" hangingPunct="0">
              <a:spcBef>
                <a:spcPts val="0"/>
              </a:spcBef>
              <a:spcAft>
                <a:spcPts val="600"/>
              </a:spcAft>
            </a:pPr>
            <a:endParaRPr lang="en-GB" sz="400" dirty="0"/>
          </a:p>
          <a:p>
            <a:pPr lvl="0" hangingPunct="0">
              <a:spcBef>
                <a:spcPts val="0"/>
              </a:spcBef>
              <a:spcAft>
                <a:spcPts val="600"/>
              </a:spcAft>
            </a:pPr>
            <a:r>
              <a:rPr lang="en-GB" dirty="0"/>
              <a:t>Americans are very ethnocentric and are proud of their country and its achievements.</a:t>
            </a:r>
          </a:p>
        </p:txBody>
      </p:sp>
      <p:pic>
        <p:nvPicPr>
          <p:cNvPr id="1026" name="Picture 2" descr="The Americas Single States Political Map With National Borders Stock  Illustration - Download Image Now - iStock">
            <a:extLst>
              <a:ext uri="{FF2B5EF4-FFF2-40B4-BE49-F238E27FC236}">
                <a16:creationId xmlns:a16="http://schemas.microsoft.com/office/drawing/2014/main" id="{4FBC1AC0-61C4-3293-299A-F298FFBCFC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26" r="1" b="6685"/>
          <a:stretch/>
        </p:blipFill>
        <p:spPr bwMode="auto">
          <a:xfrm>
            <a:off x="7376160" y="10"/>
            <a:ext cx="4815840"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0307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Exercise</a:t>
            </a:r>
          </a:p>
        </p:txBody>
      </p:sp>
      <p:sp>
        <p:nvSpPr>
          <p:cNvPr id="3" name="Content Placeholder 2"/>
          <p:cNvSpPr>
            <a:spLocks noGrp="1"/>
          </p:cNvSpPr>
          <p:nvPr>
            <p:ph idx="1"/>
          </p:nvPr>
        </p:nvSpPr>
        <p:spPr>
          <a:xfrm>
            <a:off x="542611" y="1999622"/>
            <a:ext cx="11193864" cy="4371033"/>
          </a:xfrm>
        </p:spPr>
        <p:txBody>
          <a:bodyPr anchor="ctr">
            <a:normAutofit/>
          </a:bodyPr>
          <a:lstStyle/>
          <a:p>
            <a:r>
              <a:rPr lang="en-GB" sz="3200" dirty="0"/>
              <a:t>Find the Hofstede website on your phone/laptop (share with other students if needed) and compare your home country, the UK and Canda on Hofstede’s dimensions.</a:t>
            </a:r>
          </a:p>
          <a:p>
            <a:endParaRPr lang="en-GB" sz="3200" dirty="0"/>
          </a:p>
          <a:p>
            <a:r>
              <a:rPr lang="en-GB" sz="3200" dirty="0"/>
              <a:t>What would you need to look out for?</a:t>
            </a:r>
          </a:p>
          <a:p>
            <a:endParaRPr lang="en-GB" sz="3200" dirty="0"/>
          </a:p>
          <a:p>
            <a:r>
              <a:rPr lang="en-GB" sz="3200" dirty="0"/>
              <a:t>Is Canada more likely to be a high context or a low context society?</a:t>
            </a:r>
          </a:p>
        </p:txBody>
      </p:sp>
    </p:spTree>
    <p:extLst>
      <p:ext uri="{BB962C8B-B14F-4D97-AF65-F5344CB8AC3E}">
        <p14:creationId xmlns:p14="http://schemas.microsoft.com/office/powerpoint/2010/main" val="2497781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52672" y="165370"/>
            <a:ext cx="7498726" cy="204281"/>
          </a:xfrm>
        </p:spPr>
        <p:txBody>
          <a:bodyPr anchor="b">
            <a:normAutofit fontScale="90000"/>
          </a:bodyPr>
          <a:lstStyle/>
          <a:p>
            <a:endParaRPr lang="en-GB" sz="4000" b="1" dirty="0">
              <a:latin typeface="+mn-lt"/>
            </a:endParaRPr>
          </a:p>
        </p:txBody>
      </p:sp>
      <p:sp>
        <p:nvSpPr>
          <p:cNvPr id="3" name="Content Placeholder 2"/>
          <p:cNvSpPr>
            <a:spLocks noGrp="1"/>
          </p:cNvSpPr>
          <p:nvPr>
            <p:ph idx="1"/>
          </p:nvPr>
        </p:nvSpPr>
        <p:spPr>
          <a:xfrm>
            <a:off x="3057875" y="282102"/>
            <a:ext cx="8899664" cy="5988069"/>
          </a:xfrm>
        </p:spPr>
        <p:txBody>
          <a:bodyPr anchor="t">
            <a:noAutofit/>
          </a:bodyPr>
          <a:lstStyle/>
          <a:p>
            <a:pPr hangingPunct="0">
              <a:spcBef>
                <a:spcPts val="600"/>
              </a:spcBef>
              <a:spcAft>
                <a:spcPts val="600"/>
              </a:spcAft>
            </a:pPr>
            <a:r>
              <a:rPr lang="en-GB" dirty="0"/>
              <a:t>In Canada 2 different cultures – French and English.</a:t>
            </a:r>
          </a:p>
          <a:p>
            <a:pPr hangingPunct="0">
              <a:spcBef>
                <a:spcPts val="0"/>
              </a:spcBef>
            </a:pPr>
            <a:r>
              <a:rPr lang="en-GB" dirty="0"/>
              <a:t>All Canadians are ready to confront problems </a:t>
            </a:r>
          </a:p>
          <a:p>
            <a:pPr marL="0" indent="0" hangingPunct="0">
              <a:spcBef>
                <a:spcPts val="0"/>
              </a:spcBef>
              <a:buNone/>
            </a:pPr>
            <a:r>
              <a:rPr lang="en-GB" dirty="0"/>
              <a:t>    and try to solve them.</a:t>
            </a:r>
          </a:p>
          <a:p>
            <a:pPr hangingPunct="0">
              <a:spcBef>
                <a:spcPts val="600"/>
              </a:spcBef>
              <a:spcAft>
                <a:spcPts val="600"/>
              </a:spcAft>
            </a:pPr>
            <a:r>
              <a:rPr lang="en-GB" dirty="0"/>
              <a:t>French Canadians tend to value relationship building and influencing their colleagues/visitors.</a:t>
            </a:r>
          </a:p>
          <a:p>
            <a:pPr hangingPunct="0">
              <a:spcBef>
                <a:spcPts val="600"/>
              </a:spcBef>
              <a:spcAft>
                <a:spcPts val="600"/>
              </a:spcAft>
            </a:pPr>
            <a:r>
              <a:rPr lang="en-GB" dirty="0"/>
              <a:t>Canada is mainly an individualistic culture where individual aspirations are important.</a:t>
            </a:r>
          </a:p>
          <a:p>
            <a:pPr hangingPunct="0">
              <a:spcBef>
                <a:spcPts val="600"/>
              </a:spcBef>
              <a:spcAft>
                <a:spcPts val="600"/>
              </a:spcAft>
            </a:pPr>
            <a:r>
              <a:rPr lang="en-GB" dirty="0"/>
              <a:t>Canadian businessmen are friendly and informal.</a:t>
            </a:r>
          </a:p>
          <a:p>
            <a:pPr hangingPunct="0">
              <a:spcBef>
                <a:spcPts val="600"/>
              </a:spcBef>
              <a:spcAft>
                <a:spcPts val="600"/>
              </a:spcAft>
            </a:pPr>
            <a:r>
              <a:rPr lang="en-GB" dirty="0"/>
              <a:t>English Canadians are less concerned with protocol and ceremony than their French-speaking counterparts.</a:t>
            </a:r>
          </a:p>
          <a:p>
            <a:pPr hangingPunct="0">
              <a:spcBef>
                <a:spcPts val="600"/>
              </a:spcBef>
              <a:spcAft>
                <a:spcPts val="600"/>
              </a:spcAft>
            </a:pPr>
            <a:r>
              <a:rPr lang="en-GB" dirty="0"/>
              <a:t>All Canadians appreciate a prompt beginning and end to meetings – starting or ending late is not liked</a:t>
            </a:r>
          </a:p>
          <a:p>
            <a:pPr marL="0" indent="0" fontAlgn="base">
              <a:spcBef>
                <a:spcPts val="600"/>
              </a:spcBef>
              <a:spcAft>
                <a:spcPts val="600"/>
              </a:spcAft>
              <a:buNone/>
            </a:pPr>
            <a:endParaRPr lang="en-GB" sz="600" dirty="0"/>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DA6986C-626B-B284-D976-6DFFE8B81223}"/>
              </a:ext>
            </a:extLst>
          </p:cNvPr>
          <p:cNvSpPr txBox="1"/>
          <p:nvPr/>
        </p:nvSpPr>
        <p:spPr>
          <a:xfrm>
            <a:off x="285491" y="3247382"/>
            <a:ext cx="2652262" cy="1569660"/>
          </a:xfrm>
          <a:prstGeom prst="rect">
            <a:avLst/>
          </a:prstGeom>
          <a:noFill/>
        </p:spPr>
        <p:txBody>
          <a:bodyPr wrap="square">
            <a:spAutoFit/>
          </a:bodyPr>
          <a:lstStyle/>
          <a:p>
            <a:r>
              <a:rPr lang="en-GB" sz="3200" dirty="0"/>
              <a:t>Doing business in </a:t>
            </a:r>
            <a:r>
              <a:rPr lang="en-GB" sz="3200" b="1" dirty="0"/>
              <a:t>Canada</a:t>
            </a:r>
            <a:endParaRPr lang="en-GB" sz="3200" dirty="0"/>
          </a:p>
        </p:txBody>
      </p:sp>
      <p:pic>
        <p:nvPicPr>
          <p:cNvPr id="4" name="Picture 3">
            <a:extLst>
              <a:ext uri="{FF2B5EF4-FFF2-40B4-BE49-F238E27FC236}">
                <a16:creationId xmlns:a16="http://schemas.microsoft.com/office/drawing/2014/main" id="{19430291-E431-A88A-0B4B-294901D80C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491" y="916349"/>
            <a:ext cx="2486892" cy="1985628"/>
          </a:xfrm>
          <a:prstGeom prst="rect">
            <a:avLst/>
          </a:prstGeom>
        </p:spPr>
      </p:pic>
    </p:spTree>
    <p:extLst>
      <p:ext uri="{BB962C8B-B14F-4D97-AF65-F5344CB8AC3E}">
        <p14:creationId xmlns:p14="http://schemas.microsoft.com/office/powerpoint/2010/main" val="4184987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52672" y="165370"/>
            <a:ext cx="7498726" cy="204281"/>
          </a:xfrm>
        </p:spPr>
        <p:txBody>
          <a:bodyPr anchor="b">
            <a:normAutofit fontScale="90000"/>
          </a:bodyPr>
          <a:lstStyle/>
          <a:p>
            <a:endParaRPr lang="en-GB" sz="4000" b="1" dirty="0">
              <a:latin typeface="+mn-lt"/>
            </a:endParaRPr>
          </a:p>
        </p:txBody>
      </p:sp>
      <p:sp>
        <p:nvSpPr>
          <p:cNvPr id="3" name="Content Placeholder 2"/>
          <p:cNvSpPr>
            <a:spLocks noGrp="1"/>
          </p:cNvSpPr>
          <p:nvPr>
            <p:ph idx="1"/>
          </p:nvPr>
        </p:nvSpPr>
        <p:spPr>
          <a:xfrm>
            <a:off x="3057875" y="282102"/>
            <a:ext cx="8899664" cy="5988069"/>
          </a:xfrm>
        </p:spPr>
        <p:txBody>
          <a:bodyPr anchor="t">
            <a:noAutofit/>
          </a:bodyPr>
          <a:lstStyle/>
          <a:p>
            <a:pPr hangingPunct="0">
              <a:spcBef>
                <a:spcPts val="0"/>
              </a:spcBef>
            </a:pPr>
            <a:r>
              <a:rPr lang="en-GB" sz="2800" dirty="0"/>
              <a:t>11 September 2001 changed USA from being open and trusting to being more suspicious. </a:t>
            </a:r>
          </a:p>
          <a:p>
            <a:pPr marL="0" indent="0" hangingPunct="0">
              <a:spcBef>
                <a:spcPts val="0"/>
              </a:spcBef>
              <a:buNone/>
            </a:pPr>
            <a:endParaRPr lang="en-GB" sz="2800" dirty="0"/>
          </a:p>
          <a:p>
            <a:pPr marL="0" indent="0" hangingPunct="0">
              <a:spcBef>
                <a:spcPts val="0"/>
              </a:spcBef>
              <a:buNone/>
            </a:pPr>
            <a:r>
              <a:rPr lang="en-GB" sz="2800" dirty="0"/>
              <a:t>Americans</a:t>
            </a:r>
          </a:p>
          <a:p>
            <a:pPr hangingPunct="0">
              <a:spcBef>
                <a:spcPts val="0"/>
              </a:spcBef>
            </a:pPr>
            <a:r>
              <a:rPr lang="en-GB" dirty="0"/>
              <a:t>A</a:t>
            </a:r>
            <a:r>
              <a:rPr lang="en-GB" sz="2800" dirty="0"/>
              <a:t>dmire people born to poverty but become rich/famous/influential through hard work.</a:t>
            </a:r>
          </a:p>
          <a:p>
            <a:pPr hangingPunct="0">
              <a:spcBef>
                <a:spcPts val="0"/>
              </a:spcBef>
            </a:pPr>
            <a:endParaRPr lang="en-GB" sz="800" dirty="0"/>
          </a:p>
          <a:p>
            <a:pPr hangingPunct="0">
              <a:spcBef>
                <a:spcPts val="0"/>
              </a:spcBef>
            </a:pPr>
            <a:r>
              <a:rPr lang="en-GB" dirty="0"/>
              <a:t>V</a:t>
            </a:r>
            <a:r>
              <a:rPr lang="en-GB" sz="2800" dirty="0"/>
              <a:t>alue a country  and people who are strong and self-reliant; organised; well structured.</a:t>
            </a:r>
          </a:p>
          <a:p>
            <a:pPr hangingPunct="0">
              <a:spcBef>
                <a:spcPts val="0"/>
              </a:spcBef>
            </a:pPr>
            <a:endParaRPr lang="en-GB" sz="800" dirty="0"/>
          </a:p>
          <a:p>
            <a:pPr hangingPunct="0">
              <a:spcBef>
                <a:spcPts val="0"/>
              </a:spcBef>
            </a:pPr>
            <a:r>
              <a:rPr lang="en-GB" dirty="0"/>
              <a:t>D</a:t>
            </a:r>
            <a:r>
              <a:rPr lang="en-GB" sz="2800" dirty="0"/>
              <a:t>islike too much interference in their lives and in their economy – free market forces with low taxation and minimal welfare provision are the order of the day.</a:t>
            </a:r>
          </a:p>
          <a:p>
            <a:pPr hangingPunct="0">
              <a:spcBef>
                <a:spcPts val="0"/>
              </a:spcBef>
            </a:pPr>
            <a:endParaRPr lang="en-GB" sz="800" dirty="0"/>
          </a:p>
          <a:p>
            <a:pPr hangingPunct="0">
              <a:spcBef>
                <a:spcPts val="0"/>
              </a:spcBef>
            </a:pPr>
            <a:r>
              <a:rPr lang="en-GB" dirty="0"/>
              <a:t>T</a:t>
            </a:r>
            <a:r>
              <a:rPr lang="en-GB" sz="2800" dirty="0"/>
              <a:t>heir own idea of democracy is seen as appropriate for the whole world.</a:t>
            </a:r>
          </a:p>
          <a:p>
            <a:pPr marL="0" indent="0" fontAlgn="base">
              <a:spcBef>
                <a:spcPts val="600"/>
              </a:spcBef>
              <a:spcAft>
                <a:spcPts val="600"/>
              </a:spcAft>
              <a:buNone/>
            </a:pPr>
            <a:endParaRPr lang="en-GB" sz="600" dirty="0"/>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DA6986C-626B-B284-D976-6DFFE8B81223}"/>
              </a:ext>
            </a:extLst>
          </p:cNvPr>
          <p:cNvSpPr txBox="1"/>
          <p:nvPr/>
        </p:nvSpPr>
        <p:spPr>
          <a:xfrm>
            <a:off x="285491" y="3247383"/>
            <a:ext cx="2537923" cy="2554545"/>
          </a:xfrm>
          <a:prstGeom prst="rect">
            <a:avLst/>
          </a:prstGeom>
          <a:noFill/>
        </p:spPr>
        <p:txBody>
          <a:bodyPr wrap="square">
            <a:spAutoFit/>
          </a:bodyPr>
          <a:lstStyle/>
          <a:p>
            <a:r>
              <a:rPr lang="en-GB" sz="3200" dirty="0"/>
              <a:t>Doing business in </a:t>
            </a:r>
            <a:r>
              <a:rPr lang="en-GB" sz="3200" b="1" dirty="0"/>
              <a:t>The United States of America</a:t>
            </a:r>
            <a:endParaRPr lang="en-GB" sz="3200" dirty="0"/>
          </a:p>
        </p:txBody>
      </p:sp>
      <p:pic>
        <p:nvPicPr>
          <p:cNvPr id="5" name="Picture 4">
            <a:extLst>
              <a:ext uri="{FF2B5EF4-FFF2-40B4-BE49-F238E27FC236}">
                <a16:creationId xmlns:a16="http://schemas.microsoft.com/office/drawing/2014/main" id="{220B3518-3930-C302-056D-1FFA8E604F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4461" y="974227"/>
            <a:ext cx="2405804" cy="1674283"/>
          </a:xfrm>
          <a:prstGeom prst="rect">
            <a:avLst/>
          </a:prstGeom>
        </p:spPr>
      </p:pic>
    </p:spTree>
    <p:extLst>
      <p:ext uri="{BB962C8B-B14F-4D97-AF65-F5344CB8AC3E}">
        <p14:creationId xmlns:p14="http://schemas.microsoft.com/office/powerpoint/2010/main" val="760310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Americans</a:t>
            </a:r>
          </a:p>
        </p:txBody>
      </p:sp>
      <p:sp>
        <p:nvSpPr>
          <p:cNvPr id="3" name="Content Placeholder 2"/>
          <p:cNvSpPr>
            <a:spLocks noGrp="1"/>
          </p:cNvSpPr>
          <p:nvPr>
            <p:ph idx="1"/>
          </p:nvPr>
        </p:nvSpPr>
        <p:spPr>
          <a:xfrm>
            <a:off x="542611" y="1999622"/>
            <a:ext cx="11193864" cy="4371033"/>
          </a:xfrm>
        </p:spPr>
        <p:txBody>
          <a:bodyPr anchor="ctr">
            <a:normAutofit fontScale="77500" lnSpcReduction="20000"/>
          </a:bodyPr>
          <a:lstStyle/>
          <a:p>
            <a:pPr>
              <a:lnSpc>
                <a:spcPct val="120000"/>
              </a:lnSpc>
              <a:spcBef>
                <a:spcPts val="600"/>
              </a:spcBef>
              <a:spcAft>
                <a:spcPts val="600"/>
              </a:spcAft>
            </a:pPr>
            <a:r>
              <a:rPr lang="en-GB" sz="3200" dirty="0"/>
              <a:t>Value influence and power but not royalty or and class</a:t>
            </a:r>
          </a:p>
          <a:p>
            <a:pPr>
              <a:lnSpc>
                <a:spcPct val="120000"/>
              </a:lnSpc>
              <a:spcBef>
                <a:spcPts val="600"/>
              </a:spcBef>
              <a:spcAft>
                <a:spcPts val="600"/>
              </a:spcAft>
            </a:pPr>
            <a:r>
              <a:rPr lang="en-GB" sz="3200" dirty="0"/>
              <a:t>Are friendly and informal but have a noncontact culture – so don’t hug or touch.</a:t>
            </a:r>
          </a:p>
          <a:p>
            <a:pPr>
              <a:lnSpc>
                <a:spcPct val="120000"/>
              </a:lnSpc>
              <a:spcBef>
                <a:spcPts val="600"/>
              </a:spcBef>
              <a:spcAft>
                <a:spcPts val="600"/>
              </a:spcAft>
            </a:pPr>
            <a:r>
              <a:rPr lang="en-GB" sz="3200" dirty="0"/>
              <a:t>Heritage &amp; ancestry important to them</a:t>
            </a:r>
          </a:p>
          <a:p>
            <a:pPr>
              <a:lnSpc>
                <a:spcPct val="120000"/>
              </a:lnSpc>
              <a:spcBef>
                <a:spcPts val="600"/>
              </a:spcBef>
              <a:spcAft>
                <a:spcPts val="600"/>
              </a:spcAft>
            </a:pPr>
            <a:r>
              <a:rPr lang="en-GB" sz="3200" dirty="0"/>
              <a:t>Like directness and precision</a:t>
            </a:r>
          </a:p>
          <a:p>
            <a:pPr>
              <a:lnSpc>
                <a:spcPct val="120000"/>
              </a:lnSpc>
              <a:spcBef>
                <a:spcPts val="600"/>
              </a:spcBef>
              <a:spcAft>
                <a:spcPts val="600"/>
              </a:spcAft>
            </a:pPr>
            <a:r>
              <a:rPr lang="en-GB" sz="3200" dirty="0"/>
              <a:t>Are known for being generous</a:t>
            </a:r>
          </a:p>
          <a:p>
            <a:pPr>
              <a:lnSpc>
                <a:spcPct val="120000"/>
              </a:lnSpc>
              <a:spcBef>
                <a:spcPts val="600"/>
              </a:spcBef>
              <a:spcAft>
                <a:spcPts val="600"/>
              </a:spcAft>
            </a:pPr>
            <a:r>
              <a:rPr lang="en-GB" sz="3200" dirty="0"/>
              <a:t>Appearances count, dress and grooming are important</a:t>
            </a:r>
          </a:p>
          <a:p>
            <a:pPr>
              <a:lnSpc>
                <a:spcPct val="120000"/>
              </a:lnSpc>
              <a:spcBef>
                <a:spcPts val="600"/>
              </a:spcBef>
              <a:spcAft>
                <a:spcPts val="600"/>
              </a:spcAft>
            </a:pPr>
            <a:r>
              <a:rPr lang="en-GB" sz="3200" dirty="0"/>
              <a:t>American society is largely segregated on racial lines. Whilst people mix in the work place, they usually do not live in the same neighbourhoods</a:t>
            </a:r>
          </a:p>
        </p:txBody>
      </p:sp>
    </p:spTree>
    <p:extLst>
      <p:ext uri="{BB962C8B-B14F-4D97-AF65-F5344CB8AC3E}">
        <p14:creationId xmlns:p14="http://schemas.microsoft.com/office/powerpoint/2010/main" val="4027267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Exercise</a:t>
            </a:r>
          </a:p>
        </p:txBody>
      </p:sp>
      <p:sp>
        <p:nvSpPr>
          <p:cNvPr id="3" name="Content Placeholder 2"/>
          <p:cNvSpPr>
            <a:spLocks noGrp="1"/>
          </p:cNvSpPr>
          <p:nvPr>
            <p:ph idx="1"/>
          </p:nvPr>
        </p:nvSpPr>
        <p:spPr>
          <a:xfrm>
            <a:off x="542611" y="1999622"/>
            <a:ext cx="11193864" cy="4371033"/>
          </a:xfrm>
        </p:spPr>
        <p:txBody>
          <a:bodyPr anchor="ctr">
            <a:normAutofit/>
          </a:bodyPr>
          <a:lstStyle/>
          <a:p>
            <a:r>
              <a:rPr lang="en-GB" sz="3200" dirty="0"/>
              <a:t>Find the Hofstede website on your phone/laptop (share with other students if needed) and compare your home country, the UK and United States on Hofstede’s dimensions.</a:t>
            </a:r>
          </a:p>
          <a:p>
            <a:endParaRPr lang="en-GB" sz="3200" dirty="0"/>
          </a:p>
          <a:p>
            <a:r>
              <a:rPr lang="en-GB" sz="3200" dirty="0"/>
              <a:t>What would you need to look out for?</a:t>
            </a:r>
          </a:p>
          <a:p>
            <a:endParaRPr lang="en-GB" sz="3200" dirty="0"/>
          </a:p>
          <a:p>
            <a:r>
              <a:rPr lang="en-GB" sz="3200" dirty="0"/>
              <a:t>Are the United States more likely to be a high context or a low context society?</a:t>
            </a:r>
          </a:p>
        </p:txBody>
      </p:sp>
    </p:spTree>
    <p:extLst>
      <p:ext uri="{BB962C8B-B14F-4D97-AF65-F5344CB8AC3E}">
        <p14:creationId xmlns:p14="http://schemas.microsoft.com/office/powerpoint/2010/main" val="2789051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35021" y="428016"/>
            <a:ext cx="10816377" cy="758329"/>
          </a:xfrm>
        </p:spPr>
        <p:txBody>
          <a:bodyPr anchor="b">
            <a:normAutofit/>
          </a:bodyPr>
          <a:lstStyle/>
          <a:p>
            <a:r>
              <a:rPr lang="en-GB" sz="4000" b="1" dirty="0">
                <a:latin typeface="+mn-lt"/>
              </a:rPr>
              <a:t>Summary</a:t>
            </a:r>
          </a:p>
        </p:txBody>
      </p:sp>
      <p:sp>
        <p:nvSpPr>
          <p:cNvPr id="3" name="Content Placeholder 2"/>
          <p:cNvSpPr>
            <a:spLocks noGrp="1"/>
          </p:cNvSpPr>
          <p:nvPr>
            <p:ph idx="1"/>
          </p:nvPr>
        </p:nvSpPr>
        <p:spPr>
          <a:xfrm>
            <a:off x="535021" y="1391055"/>
            <a:ext cx="11225719" cy="4879115"/>
          </a:xfrm>
        </p:spPr>
        <p:txBody>
          <a:bodyPr anchor="t">
            <a:noAutofit/>
          </a:bodyPr>
          <a:lstStyle/>
          <a:p>
            <a:r>
              <a:rPr lang="en-GB" dirty="0"/>
              <a:t>Despite the historic affinity between the US, the UK and Canada, there are distinctive differences when dealing with partners from these countries</a:t>
            </a:r>
          </a:p>
          <a:p>
            <a:endParaRPr lang="en-GB" dirty="0"/>
          </a:p>
          <a:p>
            <a:r>
              <a:rPr lang="en-GB" dirty="0"/>
              <a:t>All three countries are individualistic universalist societies with low power distance and medium/high allowance of indulgence. They differ on the dimensions of masculinity, time orientation and uncertainty avoidance.</a:t>
            </a:r>
          </a:p>
          <a:p>
            <a:pPr marL="0" indent="0">
              <a:buNone/>
            </a:pPr>
            <a:endParaRPr lang="en-GB" dirty="0"/>
          </a:p>
          <a:p>
            <a:r>
              <a:rPr lang="en-GB" dirty="0"/>
              <a:t>Americans and English speaking Canadians are low context communicators, British and French Canadians are higher context communicators</a:t>
            </a:r>
          </a:p>
          <a:p>
            <a:pPr marL="0" indent="0">
              <a:buNone/>
            </a:pPr>
            <a:endParaRPr lang="en-GB" dirty="0"/>
          </a:p>
          <a:p>
            <a:endParaRPr lang="en-GB" sz="2800" dirty="0"/>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41423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Resources</a:t>
            </a:r>
          </a:p>
        </p:txBody>
      </p:sp>
      <p:sp>
        <p:nvSpPr>
          <p:cNvPr id="3" name="Content Placeholder 2"/>
          <p:cNvSpPr>
            <a:spLocks noGrp="1"/>
          </p:cNvSpPr>
          <p:nvPr>
            <p:ph idx="1"/>
          </p:nvPr>
        </p:nvSpPr>
        <p:spPr>
          <a:xfrm>
            <a:off x="542611" y="1999622"/>
            <a:ext cx="11193864" cy="4371033"/>
          </a:xfrm>
        </p:spPr>
        <p:txBody>
          <a:bodyPr anchor="ctr">
            <a:normAutofit/>
          </a:bodyPr>
          <a:lstStyle/>
          <a:p>
            <a:r>
              <a:rPr lang="en-GB" sz="2000" dirty="0">
                <a:hlinkClick r:id="rId2"/>
              </a:rPr>
              <a:t>Canada Vs. America's Business Culture | </a:t>
            </a:r>
            <a:r>
              <a:rPr lang="en-GB" sz="2000" dirty="0" err="1">
                <a:hlinkClick r:id="rId2"/>
              </a:rPr>
              <a:t>Bizfluent</a:t>
            </a:r>
            <a:endParaRPr lang="en-GB" sz="2000" dirty="0"/>
          </a:p>
          <a:p>
            <a:r>
              <a:rPr lang="en-GB" sz="2000" dirty="0">
                <a:hlinkClick r:id="rId3"/>
              </a:rPr>
              <a:t>Exploring Work Culture Differences in Canada vs. United States (canadianpayrollservices.com)</a:t>
            </a:r>
            <a:endParaRPr lang="en-GB" sz="2000" dirty="0"/>
          </a:p>
          <a:p>
            <a:r>
              <a:rPr lang="en-GB" sz="2000" dirty="0">
                <a:hlinkClick r:id="rId4"/>
              </a:rPr>
              <a:t>Doing business with Americans? HSBC has some (hilarious) cultural advice (macleans.</a:t>
            </a:r>
            <a:r>
              <a:rPr lang="en-GB" sz="2000">
                <a:hlinkClick r:id="rId4"/>
              </a:rPr>
              <a:t>ca)</a:t>
            </a:r>
            <a:endParaRPr lang="en-GB" sz="2000"/>
          </a:p>
          <a:p>
            <a:endParaRPr lang="en-GB" sz="2000" dirty="0"/>
          </a:p>
          <a:p>
            <a:endParaRPr lang="en-GB" sz="2000" dirty="0"/>
          </a:p>
        </p:txBody>
      </p:sp>
    </p:spTree>
    <p:extLst>
      <p:ext uri="{BB962C8B-B14F-4D97-AF65-F5344CB8AC3E}">
        <p14:creationId xmlns:p14="http://schemas.microsoft.com/office/powerpoint/2010/main" val="37822748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862BE641-75C4-4E46-8941-FF881DEBFFC0}"/>
              </a:ext>
            </a:extLst>
          </p:cNvPr>
          <p:cNvSpPr>
            <a:spLocks noGrp="1"/>
          </p:cNvSpPr>
          <p:nvPr>
            <p:ph type="title"/>
          </p:nvPr>
        </p:nvSpPr>
        <p:spPr>
          <a:xfrm>
            <a:off x="1069788" y="2654490"/>
            <a:ext cx="4567686" cy="3220382"/>
          </a:xfrm>
        </p:spPr>
        <p:txBody>
          <a:bodyPr vert="horz" lIns="91440" tIns="45720" rIns="91440" bIns="45720" rtlCol="0" anchor="t">
            <a:normAutofit/>
          </a:bodyPr>
          <a:lstStyle/>
          <a:p>
            <a:pPr algn="r"/>
            <a:r>
              <a:rPr lang="en-US" sz="4800">
                <a:solidFill>
                  <a:srgbClr val="FFFFFF"/>
                </a:solidFill>
              </a:rPr>
              <a:t>Any Questions?</a:t>
            </a:r>
          </a:p>
        </p:txBody>
      </p:sp>
      <p:pic>
        <p:nvPicPr>
          <p:cNvPr id="5" name="Picture Placeholder 4" descr="Quizzical burrowing owl looking forward">
            <a:extLst>
              <a:ext uri="{FF2B5EF4-FFF2-40B4-BE49-F238E27FC236}">
                <a16:creationId xmlns:a16="http://schemas.microsoft.com/office/drawing/2014/main" id="{DA2DF4EC-645E-4BA6-8628-BDC3F018980A}"/>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l="681" r="38730" b="1"/>
          <a:stretch/>
        </p:blipFill>
        <p:spPr>
          <a:xfrm>
            <a:off x="6553199" y="457200"/>
            <a:ext cx="5181602" cy="5943600"/>
          </a:xfrm>
          <a:prstGeom prst="rect">
            <a:avLst/>
          </a:prstGeom>
        </p:spPr>
      </p:pic>
    </p:spTree>
    <p:extLst>
      <p:ext uri="{BB962C8B-B14F-4D97-AF65-F5344CB8AC3E}">
        <p14:creationId xmlns:p14="http://schemas.microsoft.com/office/powerpoint/2010/main" val="41420404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0</TotalTime>
  <Words>932</Words>
  <Application>Microsoft Office PowerPoint</Application>
  <PresentationFormat>Widescreen</PresentationFormat>
  <Paragraphs>93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Wingdings</vt:lpstr>
      <vt:lpstr>Office Theme</vt:lpstr>
      <vt:lpstr>Week 6  Country profiles</vt:lpstr>
      <vt:lpstr>This week, we will:</vt:lpstr>
      <vt:lpstr>PowerPoint Presentation</vt:lpstr>
      <vt:lpstr>Exercise</vt:lpstr>
      <vt:lpstr>British People </vt:lpstr>
      <vt:lpstr>America </vt:lpstr>
      <vt:lpstr>Exercise</vt:lpstr>
      <vt:lpstr>PowerPoint Presentation</vt:lpstr>
      <vt:lpstr>PowerPoint Presentation</vt:lpstr>
      <vt:lpstr>Americans</vt:lpstr>
      <vt:lpstr>Exercise</vt:lpstr>
      <vt:lpstr>Summary</vt:lpstr>
      <vt:lpstr>Resources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dc:title>
  <dc:creator>Lisa Knight</dc:creator>
  <cp:lastModifiedBy>Gwyneth Jones</cp:lastModifiedBy>
  <cp:revision>54</cp:revision>
  <dcterms:created xsi:type="dcterms:W3CDTF">2022-10-03T13:55:11Z</dcterms:created>
  <dcterms:modified xsi:type="dcterms:W3CDTF">2023-11-19T23:51:30Z</dcterms:modified>
</cp:coreProperties>
</file>