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6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3" r:id="rId58"/>
    <p:sldId id="312" r:id="rId5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3" roundtripDataSignature="AMtx7mjJadl1fJeXXIWDVhH8FSAr+kxS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BA851ED-AF6F-4BDE-AA86-58B052BF7915}">
  <a:tblStyle styleId="{9BA851ED-AF6F-4BDE-AA86-58B052BF7915}" styleName="Table_0">
    <a:wholeTbl>
      <a:tcTxStyle b="off" i="off">
        <a:font>
          <a:latin typeface="Rockwell"/>
          <a:ea typeface="Rockwell"/>
          <a:cs typeface="Rockwell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CF3EE"/>
          </a:solidFill>
        </a:fill>
      </a:tcStyle>
    </a:wholeTbl>
    <a:band1H>
      <a:tcTxStyle b="off" i="off"/>
      <a:tcStyle>
        <a:tcBdr/>
        <a:fill>
          <a:solidFill>
            <a:srgbClr val="D7E6DB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7E6DB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Rockwell"/>
          <a:ea typeface="Rockwell"/>
          <a:cs typeface="Rockwell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Rockwell"/>
          <a:ea typeface="Rockwell"/>
          <a:cs typeface="Rockwell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Rockwell"/>
          <a:ea typeface="Rockwell"/>
          <a:cs typeface="Rockwell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Rockwell"/>
          <a:ea typeface="Rockwell"/>
          <a:cs typeface="Rockwell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81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customschemas.google.com/relationships/presentationmetadata" Target="meta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2e8cafb0996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" name="Google Shape;63;g2e8cafb0996_2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64" name="Google Shape;64;g2e8cafb0996_2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9" name="Google Shape;6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9" name="Google Shape;7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8" name="Google Shape;8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96" name="Google Shape;9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3" name="Google Shape;10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/>
              <a:t>https://www.cmro.gov.hk/html/eng/about_us/development.html</a:t>
            </a:r>
            <a:endParaRPr/>
          </a:p>
        </p:txBody>
      </p:sp>
      <p:sp>
        <p:nvSpPr>
          <p:cNvPr id="104" name="Google Shape;104;p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6" name="Google Shape;11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7" name="Google Shape;12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2" name="Google Shape;14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9" name="Google Shape;159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1" name="Google Shape;17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3" name="Google Shape;183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0" name="Google Shape;19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74a00bf527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9" name="Google Shape;199;g274a00bf52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8" name="Google Shape;21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7" name="Google Shape;22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4" name="Google Shape;23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e79894a8b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5" name="Google Shape;245;g2e79894a8b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274a00bf527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4" name="Google Shape;254;g274a00bf527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7" name="Google Shape;26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4" name="Google Shape;27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01" name="Google Shape;30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3" name="Google Shape;32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4" name="Google Shape;35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6" name="Google Shape;396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7" name="Google Shape;407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8" name="Google Shape;418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1" name="Google Shape;431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274d850482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8" name="Google Shape;438;g274d850482c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g274d850482c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274dd8d6630_2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274dd8d6630_2_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g274dd8d6630_2_1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274dd8d6630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9" name="Google Shape;459;g274dd8d6630_2_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0" name="Google Shape;460;g274dd8d6630_2_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7" name="Google Shape;46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274dd8d6630_2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4" name="Google Shape;474;g274dd8d6630_2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g274dd8d6630_2_2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1" name="Google Shape;481;g274dd8d6630_2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g274dd8d6630_2_26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8" name="Google Shape;488;g274dd8d6630_2_2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274dd8d6630_2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5" name="Google Shape;495;g274dd8d6630_2_2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6" name="Google Shape;496;g274dd8d6630_2_2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" name="Google Shape;501;p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2" name="Google Shape;502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g273b79c4d2e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9" name="Google Shape;509;g273b79c4d2e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73b79c4d2e_0_5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6" name="Google Shape;516;g273b79c4d2e_0_5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g273b79c4d2e_0_6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0" name="Google Shape;530;g273b79c4d2e_0_6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g2e845ed585a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59" name="Google Shape;559;g2e845ed585a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0" name="Google Shape;560;g2e845ed585a_0_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42</a:t>
            </a:fld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273b79c4d2e_0_8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7" name="Google Shape;567;g273b79c4d2e_0_8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g273b79c4d2e_0_10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4" name="Google Shape;584;g273b79c4d2e_0_10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g2e845ed585a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7" name="Google Shape;597;g2e845ed585a_0_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8" name="Google Shape;598;g2e845ed585a_0_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45</a:t>
            </a:fld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g273b79c4d2e_0_1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0" name="Google Shape;610;g273b79c4d2e_0_1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" name="Google Shape;623;g2e895baa707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4" name="Google Shape;624;g2e895baa707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g2e77933d1df_1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g2e77933d1df_1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g273b79c4d2e_0_2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g273b79c4d2e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g273b79c4d2e_0_14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3" name="Google Shape;663;g273b79c4d2e_0_14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1" name="Google Shape;671;g274c1a53868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72" name="Google Shape;672;g274c1a53868_0_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73" name="Google Shape;673;g274c1a53868_0_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51</a:t>
            </a:fld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2" name="Google Shape;682;p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83" name="Google Shape;683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90" name="Google Shape;690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p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96" name="Google Shape;696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1" name="Google Shape;701;g273b79c4d2e_0_16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02" name="Google Shape;702;g273b79c4d2e_0_16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08" name="Google Shape;708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14" name="Google Shape;714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2e8cafb0996_2_49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g2e8cafb0996_2_10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700" cy="273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900"/>
              <a:buNone/>
              <a:defRPr sz="6900"/>
            </a:lvl9pPr>
          </a:lstStyle>
          <a:p>
            <a:endParaRPr/>
          </a:p>
        </p:txBody>
      </p:sp>
      <p:sp>
        <p:nvSpPr>
          <p:cNvPr id="17" name="Google Shape;17;g2e8cafb0996_2_10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700" cy="10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  <p:sp>
        <p:nvSpPr>
          <p:cNvPr id="18" name="Google Shape;18;g2e8cafb0996_2_10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g2e8cafb0996_2_2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g2e8cafb0996_2_2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2e8cafb0996_2_51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g2e8cafb0996_2_51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marL="914400" lvl="1" indent="-3429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◦"/>
              <a:defRPr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3pPr>
            <a:lvl4pPr marL="1828800" lvl="3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4pPr>
            <a:lvl5pPr marL="2286000" lvl="4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5pPr>
            <a:lvl6pPr marL="2743200" lvl="5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6pPr>
            <a:lvl7pPr marL="3200400" lvl="6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7pPr>
            <a:lvl8pPr marL="3657600" lvl="7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◦"/>
              <a:defRPr/>
            </a:lvl8pPr>
            <a:lvl9pPr marL="4114800" lvl="8" indent="-3429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◦"/>
              <a:defRPr/>
            </a:lvl9pPr>
          </a:lstStyle>
          <a:p>
            <a:endParaRPr/>
          </a:p>
        </p:txBody>
      </p:sp>
      <p:sp>
        <p:nvSpPr>
          <p:cNvPr id="25" name="Google Shape;25;g2e8cafb0996_2_51"/>
          <p:cNvSpPr txBox="1">
            <a:spLocks noGrp="1"/>
          </p:cNvSpPr>
          <p:nvPr>
            <p:ph type="dt" idx="10"/>
          </p:nvPr>
        </p:nvSpPr>
        <p:spPr>
          <a:xfrm>
            <a:off x="1097280" y="6459785"/>
            <a:ext cx="24723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Google Shape;26;g2e8cafb0996_2_51"/>
          <p:cNvSpPr txBox="1">
            <a:spLocks noGrp="1"/>
          </p:cNvSpPr>
          <p:nvPr>
            <p:ph type="ftr" idx="11"/>
          </p:nvPr>
        </p:nvSpPr>
        <p:spPr>
          <a:xfrm>
            <a:off x="3686185" y="6459785"/>
            <a:ext cx="48228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g2e8cafb0996_2_51"/>
          <p:cNvSpPr txBox="1">
            <a:spLocks noGrp="1"/>
          </p:cNvSpPr>
          <p:nvPr>
            <p:ph type="sldNum" idx="12"/>
          </p:nvPr>
        </p:nvSpPr>
        <p:spPr>
          <a:xfrm>
            <a:off x="9900458" y="6459785"/>
            <a:ext cx="13119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Calibri"/>
              <a:buNone/>
              <a:defRPr sz="105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28" name="Google Shape;28;g2e8cafb0996_2_51" descr="Chinese Medical Centre TCM Herbal Medicin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5087494"/>
            <a:ext cx="2937753" cy="20589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2e8cafb0996_2_14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700" cy="112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1" name="Google Shape;31;g2e8cafb0996_2_14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2e8cafb0996_2_17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g2e8cafb0996_2_17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5" name="Google Shape;35;g2e8cafb0996_2_17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2e8cafb0996_2_2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7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g2e8cafb0996_2_2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9" name="Google Shape;39;g2e8cafb0996_2_21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53331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 sz="1900"/>
            </a:lvl1pPr>
            <a:lvl2pPr marL="914400" lvl="1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0" name="Google Shape;40;g2e8cafb0996_2_2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g2e8cafb0996_2_29"/>
          <p:cNvSpPr txBox="1">
            <a:spLocks noGrp="1"/>
          </p:cNvSpPr>
          <p:nvPr>
            <p:ph type="title"/>
          </p:nvPr>
        </p:nvSpPr>
        <p:spPr>
          <a:xfrm>
            <a:off x="415600" y="740800"/>
            <a:ext cx="3744000" cy="100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43" name="Google Shape;43;g2e8cafb0996_2_29"/>
          <p:cNvSpPr txBox="1">
            <a:spLocks noGrp="1"/>
          </p:cNvSpPr>
          <p:nvPr>
            <p:ph type="body" idx="1"/>
          </p:nvPr>
        </p:nvSpPr>
        <p:spPr>
          <a:xfrm>
            <a:off x="415600" y="1852800"/>
            <a:ext cx="3744000" cy="423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1pPr>
            <a:lvl2pPr marL="914400" lvl="1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2pPr>
            <a:lvl3pPr marL="1371600" lvl="2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3pPr>
            <a:lvl4pPr marL="1828800" lvl="3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4pPr>
            <a:lvl5pPr marL="2286000" lvl="4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44" name="Google Shape;44;g2e8cafb0996_2_29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2e8cafb0996_2_33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300" cy="54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400"/>
              <a:buNone/>
              <a:defRPr sz="6400"/>
            </a:lvl9pPr>
          </a:lstStyle>
          <a:p>
            <a:endParaRPr/>
          </a:p>
        </p:txBody>
      </p:sp>
      <p:sp>
        <p:nvSpPr>
          <p:cNvPr id="47" name="Google Shape;47;g2e8cafb0996_2_33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2e8cafb0996_2_36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g2e8cafb0996_2_36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700" cy="197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 sz="5600"/>
            </a:lvl9pPr>
          </a:lstStyle>
          <a:p>
            <a:endParaRPr/>
          </a:p>
        </p:txBody>
      </p:sp>
      <p:sp>
        <p:nvSpPr>
          <p:cNvPr id="51" name="Google Shape;51;g2e8cafb0996_2_36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700" cy="16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2" name="Google Shape;52;g2e8cafb0996_2_36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5900" cy="492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g2e8cafb0996_2_3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2e8cafb0996_2_42"/>
          <p:cNvSpPr txBox="1">
            <a:spLocks noGrp="1"/>
          </p:cNvSpPr>
          <p:nvPr>
            <p:ph type="body" idx="1"/>
          </p:nvPr>
        </p:nvSpPr>
        <p:spPr>
          <a:xfrm>
            <a:off x="415600" y="5640767"/>
            <a:ext cx="7998300" cy="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</a:lstStyle>
          <a:p>
            <a:endParaRPr/>
          </a:p>
        </p:txBody>
      </p:sp>
      <p:sp>
        <p:nvSpPr>
          <p:cNvPr id="56" name="Google Shape;56;g2e8cafb0996_2_42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e8cafb0996_2_45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700" cy="26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9" name="Google Shape;59;g2e8cafb0996_2_45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700" cy="1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lvl="0" indent="-381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1pPr>
            <a:lvl2pPr marL="914400" lvl="1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g2e8cafb0996_2_45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2e8cafb0996_2_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700"/>
              <a:buFont typeface="Arial"/>
              <a:buNone/>
              <a:defRPr sz="37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g2e8cafb0996_2_6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rmAutofit/>
          </a:bodyPr>
          <a:lstStyle>
            <a:lvl1pPr marL="457200" marR="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Arial"/>
              <a:buChar char="●"/>
              <a:defRPr sz="2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●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○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900"/>
              <a:buFont typeface="Arial"/>
              <a:buChar char="■"/>
              <a:defRPr sz="19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g2e8cafb0996_2_6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jp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5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g"/><Relationship Id="rId11" Type="http://schemas.openxmlformats.org/officeDocument/2006/relationships/image" Target="../media/image29.png"/><Relationship Id="rId5" Type="http://schemas.openxmlformats.org/officeDocument/2006/relationships/image" Target="../media/image23.jpg"/><Relationship Id="rId10" Type="http://schemas.openxmlformats.org/officeDocument/2006/relationships/image" Target="../media/image28.png"/><Relationship Id="rId4" Type="http://schemas.openxmlformats.org/officeDocument/2006/relationships/image" Target="../media/image22.jp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3" Type="http://schemas.openxmlformats.org/officeDocument/2006/relationships/image" Target="../media/image39.png"/><Relationship Id="rId7" Type="http://schemas.openxmlformats.org/officeDocument/2006/relationships/hyperlink" Target="https://www.youtube.com/watch?v=iIoMQQtdwvE" TargetMode="External"/><Relationship Id="rId12" Type="http://schemas.openxmlformats.org/officeDocument/2006/relationships/image" Target="../media/image46.png"/><Relationship Id="rId2" Type="http://schemas.openxmlformats.org/officeDocument/2006/relationships/notesSlide" Target="../notesSlides/notesSlide21.xml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image" Target="../media/image45.jpg"/><Relationship Id="rId5" Type="http://schemas.openxmlformats.org/officeDocument/2006/relationships/image" Target="../media/image41.jpg"/><Relationship Id="rId15" Type="http://schemas.openxmlformats.org/officeDocument/2006/relationships/hyperlink" Target="https://youtu.be/vQPhXHyrefI?si=mXWLMD9zt33phg4h" TargetMode="External"/><Relationship Id="rId10" Type="http://schemas.openxmlformats.org/officeDocument/2006/relationships/image" Target="../media/image44.png"/><Relationship Id="rId4" Type="http://schemas.openxmlformats.org/officeDocument/2006/relationships/image" Target="../media/image40.png"/><Relationship Id="rId9" Type="http://schemas.openxmlformats.org/officeDocument/2006/relationships/hyperlink" Target="https://www.youtube.com/watch?v=vJXHB2sFrWI" TargetMode="External"/><Relationship Id="rId1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5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jpg"/><Relationship Id="rId11" Type="http://schemas.openxmlformats.org/officeDocument/2006/relationships/image" Target="../media/image56.png"/><Relationship Id="rId5" Type="http://schemas.openxmlformats.org/officeDocument/2006/relationships/image" Target="../media/image39.png"/><Relationship Id="rId10" Type="http://schemas.openxmlformats.org/officeDocument/2006/relationships/image" Target="../media/image55.png"/><Relationship Id="rId4" Type="http://schemas.openxmlformats.org/officeDocument/2006/relationships/image" Target="../media/image51.png"/><Relationship Id="rId9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0.png"/><Relationship Id="rId4" Type="http://schemas.openxmlformats.org/officeDocument/2006/relationships/image" Target="../media/image6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59.png"/><Relationship Id="rId3" Type="http://schemas.openxmlformats.org/officeDocument/2006/relationships/image" Target="../media/image46.png"/><Relationship Id="rId7" Type="http://schemas.openxmlformats.org/officeDocument/2006/relationships/image" Target="../media/image53.png"/><Relationship Id="rId12" Type="http://schemas.openxmlformats.org/officeDocument/2006/relationships/image" Target="../media/image6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jpg"/><Relationship Id="rId11" Type="http://schemas.openxmlformats.org/officeDocument/2006/relationships/image" Target="../media/image64.jpg"/><Relationship Id="rId5" Type="http://schemas.openxmlformats.org/officeDocument/2006/relationships/image" Target="../media/image45.jpg"/><Relationship Id="rId15" Type="http://schemas.openxmlformats.org/officeDocument/2006/relationships/image" Target="../media/image66.png"/><Relationship Id="rId10" Type="http://schemas.openxmlformats.org/officeDocument/2006/relationships/image" Target="../media/image63.png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image" Target="../media/image6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4.png"/><Relationship Id="rId5" Type="http://schemas.openxmlformats.org/officeDocument/2006/relationships/image" Target="../media/image73.jpg"/><Relationship Id="rId4" Type="http://schemas.openxmlformats.org/officeDocument/2006/relationships/image" Target="../media/image7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7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80.png"/><Relationship Id="rId7" Type="http://schemas.openxmlformats.org/officeDocument/2006/relationships/image" Target="../media/image84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3.jpg"/><Relationship Id="rId5" Type="http://schemas.openxmlformats.org/officeDocument/2006/relationships/image" Target="../media/image82.jpg"/><Relationship Id="rId4" Type="http://schemas.openxmlformats.org/officeDocument/2006/relationships/image" Target="../media/image81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image" Target="../media/image84.jpg"/><Relationship Id="rId3" Type="http://schemas.openxmlformats.org/officeDocument/2006/relationships/image" Target="../media/image80.png"/><Relationship Id="rId7" Type="http://schemas.openxmlformats.org/officeDocument/2006/relationships/image" Target="../media/image88.png"/><Relationship Id="rId12" Type="http://schemas.openxmlformats.org/officeDocument/2006/relationships/image" Target="../media/image83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7.png"/><Relationship Id="rId11" Type="http://schemas.openxmlformats.org/officeDocument/2006/relationships/image" Target="../media/image82.jp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1.png"/><Relationship Id="rId9" Type="http://schemas.openxmlformats.org/officeDocument/2006/relationships/image" Target="../media/image9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5.png"/><Relationship Id="rId4" Type="http://schemas.openxmlformats.org/officeDocument/2006/relationships/image" Target="../media/image9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5.png"/><Relationship Id="rId5" Type="http://schemas.openxmlformats.org/officeDocument/2006/relationships/image" Target="../media/image104.jpg"/><Relationship Id="rId4" Type="http://schemas.openxmlformats.org/officeDocument/2006/relationships/image" Target="../media/image10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1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emf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ista.com/statistics/975647/hong-kong-chinese-drugs-and-herbs-retail-sales-value/" TargetMode="External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facebook.com/vitagreenhk" TargetMode="Externa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s://partnernet.hktb.com/filemanager/LatestStatistics/461/Tourism_Statistics_12_2023.pdf" TargetMode="External"/><Relationship Id="rId3" Type="http://schemas.openxmlformats.org/officeDocument/2006/relationships/hyperlink" Target="https://www.wyth.net/overview?lang=en" TargetMode="External"/><Relationship Id="rId7" Type="http://schemas.openxmlformats.org/officeDocument/2006/relationships/hyperlink" Target="https://www1.hkexnews.hk/app/sehk/2024/106506/a119537/sehk24052701163.pdf" TargetMode="External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mro.gov.hk/html/eng/about_us/development.html" TargetMode="External"/><Relationship Id="rId5" Type="http://schemas.openxmlformats.org/officeDocument/2006/relationships/hyperlink" Target="https://eshop.vitagreen.com/" TargetMode="External"/><Relationship Id="rId4" Type="http://schemas.openxmlformats.org/officeDocument/2006/relationships/hyperlink" Target="https://www.wyth.net/annual-report" TargetMode="Externa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g2e8cafb0996_2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4075" y="152400"/>
            <a:ext cx="5847191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2" name="Google Shape;72;p1" descr="A person weighing a weight sca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5531" r="2" b="2"/>
          <a:stretch/>
        </p:blipFill>
        <p:spPr>
          <a:xfrm>
            <a:off x="1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"/>
          <p:cNvSpPr/>
          <p:nvPr/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5294"/>
                </a:srgbClr>
              </a:gs>
              <a:gs pos="35000">
                <a:srgbClr val="FFFFFF">
                  <a:alpha val="74509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"/>
          <p:cNvSpPr txBox="1">
            <a:spLocks noGrp="1"/>
          </p:cNvSpPr>
          <p:nvPr>
            <p:ph type="ctrTitle"/>
          </p:nvPr>
        </p:nvSpPr>
        <p:spPr>
          <a:xfrm>
            <a:off x="7855393" y="880609"/>
            <a:ext cx="4184409" cy="3692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lay"/>
              <a:buNone/>
            </a:pPr>
            <a:r>
              <a:rPr lang="en-US" sz="2400">
                <a:latin typeface="Arial"/>
                <a:ea typeface="Arial"/>
                <a:cs typeface="Arial"/>
                <a:sym typeface="Arial"/>
              </a:rPr>
              <a:t>Programme: MBA</a:t>
            </a:r>
            <a:br>
              <a:rPr lang="en-US" sz="2400">
                <a:latin typeface="Arial"/>
                <a:ea typeface="Arial"/>
                <a:cs typeface="Arial"/>
                <a:sym typeface="Arial"/>
              </a:rPr>
            </a:br>
            <a:r>
              <a:rPr lang="en-US" sz="2400">
                <a:latin typeface="Arial"/>
                <a:ea typeface="Arial"/>
                <a:cs typeface="Arial"/>
                <a:sym typeface="Arial"/>
              </a:rPr>
              <a:t>Module:</a:t>
            </a:r>
            <a:br>
              <a:rPr lang="en-US" sz="2400">
                <a:latin typeface="Arial"/>
                <a:ea typeface="Arial"/>
                <a:cs typeface="Arial"/>
                <a:sym typeface="Arial"/>
              </a:rPr>
            </a:br>
            <a:r>
              <a:rPr lang="en-US" sz="2400">
                <a:latin typeface="Arial"/>
                <a:ea typeface="Arial"/>
                <a:cs typeface="Arial"/>
                <a:sym typeface="Arial"/>
              </a:rPr>
              <a:t>Marketing Management</a:t>
            </a:r>
            <a:br>
              <a:rPr lang="en-US" sz="2400">
                <a:latin typeface="Arial"/>
                <a:ea typeface="Arial"/>
                <a:cs typeface="Arial"/>
                <a:sym typeface="Arial"/>
              </a:rPr>
            </a:br>
            <a:br>
              <a:rPr lang="en-US" sz="2400">
                <a:latin typeface="Arial"/>
                <a:ea typeface="Arial"/>
                <a:cs typeface="Arial"/>
                <a:sym typeface="Arial"/>
              </a:rPr>
            </a:br>
            <a:r>
              <a:rPr lang="en-US" sz="2400">
                <a:latin typeface="Arial"/>
                <a:ea typeface="Arial"/>
                <a:cs typeface="Arial"/>
                <a:sym typeface="Arial"/>
              </a:rPr>
              <a:t>Module Code: HKBM 7012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" name="Google Shape;75;p1"/>
          <p:cNvSpPr txBox="1">
            <a:spLocks noGrp="1"/>
          </p:cNvSpPr>
          <p:nvPr>
            <p:ph type="subTitle" idx="1"/>
          </p:nvPr>
        </p:nvSpPr>
        <p:spPr>
          <a:xfrm>
            <a:off x="7935403" y="4103914"/>
            <a:ext cx="3679654" cy="23345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GROUP 3:</a:t>
            </a:r>
            <a:endParaRPr sz="16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Sharon - Ng Kit Ching</a:t>
            </a:r>
            <a:endParaRPr sz="16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Fion – Leung Wing Chong</a:t>
            </a:r>
            <a:endParaRPr sz="16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Jay - Lee Tat Cheong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⁠Lucas - Lai Chun </a:t>
            </a:r>
            <a:r>
              <a:rPr lang="en-US" sz="1600" dirty="0" err="1">
                <a:latin typeface="Arial"/>
                <a:ea typeface="Arial"/>
                <a:cs typeface="Arial"/>
                <a:sym typeface="Arial"/>
              </a:rPr>
              <a:t>Wui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600" dirty="0">
                <a:latin typeface="Arial"/>
                <a:ea typeface="Arial"/>
                <a:cs typeface="Arial"/>
                <a:sym typeface="Arial"/>
              </a:rPr>
              <a:t>Aster - Wu Nga Shan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endParaRPr sz="1600" dirty="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6" name="Google Shape;76;p1" descr="Discover University of Wales Trinity Saint Davi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30052" y="100113"/>
            <a:ext cx="1809750" cy="72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"/>
                                        <p:tgtEl>
                                          <p:spTgt spid="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35732" y="132555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3"/>
          <p:cNvSpPr txBox="1"/>
          <p:nvPr/>
        </p:nvSpPr>
        <p:spPr>
          <a:xfrm>
            <a:off x="5428101" y="2079150"/>
            <a:ext cx="6138600" cy="298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This presentation is about Wai Yuen Tong –  renowned traditional Chinese Medicine (TCM) manufacturer and retailer in Hong Kong.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By reviewing the company background and analyzing the market situation, we have come up some recommendations for Wai Yuen Tong ‘s marketing strategies in the future.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590"/>
              <a:buFont typeface="Arial"/>
              <a:buNone/>
            </a:pP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3"/>
          <p:cNvSpPr txBox="1">
            <a:spLocks noGrp="1"/>
          </p:cNvSpPr>
          <p:nvPr>
            <p:ph type="title"/>
          </p:nvPr>
        </p:nvSpPr>
        <p:spPr>
          <a:xfrm>
            <a:off x="1066805" y="1782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INTRODUCTION 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" name="Google Shape;8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74963" y="1900695"/>
            <a:ext cx="4350147" cy="3164055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3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AGENDA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4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Market Overview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Company Background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Segmentation, Targeting and Positioning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Promotion Evaluation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Traditional Marketing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Social Media Plan Recommendation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GANTT Chart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22860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35732" y="132555"/>
            <a:ext cx="3313905" cy="1325564"/>
          </a:xfrm>
          <a:prstGeom prst="rect">
            <a:avLst/>
          </a:prstGeom>
          <a:noFill/>
          <a:ln>
            <a:noFill/>
          </a:ln>
        </p:spPr>
      </p:pic>
      <p:sp>
        <p:nvSpPr>
          <p:cNvPr id="93" name="Google Shape;93;p4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3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3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Market Overview</a:t>
            </a:r>
            <a:endParaRPr/>
          </a:p>
        </p:txBody>
      </p:sp>
      <p:sp>
        <p:nvSpPr>
          <p:cNvPr id="100" name="Google Shape;100;p13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8"/>
          <p:cNvSpPr txBox="1">
            <a:spLocks noGrp="1"/>
          </p:cNvSpPr>
          <p:nvPr>
            <p:ph type="title"/>
          </p:nvPr>
        </p:nvSpPr>
        <p:spPr>
          <a:xfrm>
            <a:off x="242363" y="952422"/>
            <a:ext cx="10058400" cy="62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MARKET OVERVIEW - Traditional Chinese Medicine (TCM)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8"/>
          <p:cNvSpPr txBox="1"/>
          <p:nvPr/>
        </p:nvSpPr>
        <p:spPr>
          <a:xfrm>
            <a:off x="8687750" y="5992200"/>
            <a:ext cx="3504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Development of Chinese Medicine in Hong Kong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8" name="Google Shape;108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35732" y="132555"/>
            <a:ext cx="3313905" cy="1325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57530" y="4483768"/>
            <a:ext cx="1663341" cy="1178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85750" y="2217000"/>
            <a:ext cx="2593808" cy="1969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993812" y="1943142"/>
            <a:ext cx="2143138" cy="231062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8"/>
          <p:cNvSpPr txBox="1"/>
          <p:nvPr/>
        </p:nvSpPr>
        <p:spPr>
          <a:xfrm>
            <a:off x="5035125" y="1926747"/>
            <a:ext cx="6634361" cy="43170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least </a:t>
            </a:r>
            <a:r>
              <a:rPr lang="en-US" sz="16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5,000</a:t>
            </a: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years of history, contributions in disease prevention, treatment and health care                          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212529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P</a:t>
            </a: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hysical approaches (acupuncture and tai chi) and herbal products to address health problems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70000"/>
              </a:lnSpc>
              <a:spcBef>
                <a:spcPts val="14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Since the 1980s, Hong Kong society has gradually increased its attention and interest in traditional Chinese medicine, TCM became an important role in Hong Kong’s medical system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70000"/>
              </a:lnSpc>
              <a:spcBef>
                <a:spcPts val="14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Promoting the development of Hong Kong’s traditional Chinese medicine industry in various aspects: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established Hong Kong Chinese Medicine Council for the implementation of TCM related regulations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1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➢"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launched full-time Chinese medicine degree courses in local universities to cultivate high-quality professionals and to strengthen Hong Kong’s ability in developing into an international center for Chinese medicine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8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"/>
          <p:cNvSpPr txBox="1">
            <a:spLocks noGrp="1"/>
          </p:cNvSpPr>
          <p:nvPr>
            <p:ph type="title"/>
          </p:nvPr>
        </p:nvSpPr>
        <p:spPr>
          <a:xfrm>
            <a:off x="258248" y="964441"/>
            <a:ext cx="9153300" cy="7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54543"/>
              <a:buFont typeface="Arial"/>
              <a:buNone/>
            </a:pPr>
            <a:endParaRPr sz="33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7924"/>
              <a:buFont typeface="Arial"/>
              <a:buNone/>
            </a:pPr>
            <a:r>
              <a:rPr lang="en-US" sz="2650" b="1">
                <a:latin typeface="Arial"/>
                <a:ea typeface="Arial"/>
                <a:cs typeface="Arial"/>
                <a:sym typeface="Arial"/>
              </a:rPr>
              <a:t>MARKET OVERVIEW -  Health Supplements </a:t>
            </a:r>
            <a:endParaRPr sz="265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7924"/>
              <a:buFont typeface="Arial"/>
              <a:buNone/>
            </a:pPr>
            <a:r>
              <a:rPr lang="en-US" sz="2650" b="1">
                <a:latin typeface="Arial"/>
                <a:ea typeface="Arial"/>
                <a:cs typeface="Arial"/>
                <a:sym typeface="Arial"/>
              </a:rPr>
              <a:t>(Definition and Classification)</a:t>
            </a:r>
            <a:endParaRPr sz="265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lang="en-US" sz="1800" b="1">
                <a:latin typeface="Arial"/>
                <a:ea typeface="Arial"/>
                <a:cs typeface="Arial"/>
                <a:sym typeface="Arial"/>
              </a:rPr>
              <a:t>  </a:t>
            </a: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8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9" name="Google Shape;11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12000" y="-1350"/>
            <a:ext cx="3444600" cy="1325576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7"/>
          <p:cNvSpPr txBox="1"/>
          <p:nvPr/>
        </p:nvSpPr>
        <p:spPr>
          <a:xfrm>
            <a:off x="1220775" y="1980300"/>
            <a:ext cx="9963000" cy="33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7"/>
          <p:cNvSpPr txBox="1"/>
          <p:nvPr/>
        </p:nvSpPr>
        <p:spPr>
          <a:xfrm>
            <a:off x="6130498" y="2179211"/>
            <a:ext cx="4917000" cy="3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marR="0" lvl="0" indent="-3238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❖"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Pills, capsules, tablets, granules, powders, liquids or semi-solids with health claims that are taken orally in recommended dosages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238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❖"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Contain nutrients or other health-enhancing substances for supplementing normal diet or adjusting human physiological functions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144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238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❖"/>
            </a:pPr>
            <a:r>
              <a:rPr lang="en-US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Disease prevention, strengthen the function of immune system, liver and kidney.    Anti-ageing, weight control etc </a:t>
            </a:r>
            <a:endParaRPr sz="1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2" name="Google Shape;12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" y="2396015"/>
            <a:ext cx="6061505" cy="2208069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7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7"/>
          <p:cNvSpPr txBox="1"/>
          <p:nvPr/>
        </p:nvSpPr>
        <p:spPr>
          <a:xfrm>
            <a:off x="10770841" y="5987262"/>
            <a:ext cx="1421159" cy="26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05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HKEXnews</a:t>
            </a:r>
            <a:endParaRPr sz="105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7157" y="30718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8"/>
          <p:cNvSpPr txBox="1"/>
          <p:nvPr/>
        </p:nvSpPr>
        <p:spPr>
          <a:xfrm>
            <a:off x="411118" y="1458118"/>
            <a:ext cx="11152022" cy="4706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69863" y="1993245"/>
            <a:ext cx="7698407" cy="4091647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8"/>
          <p:cNvSpPr txBox="1"/>
          <p:nvPr/>
        </p:nvSpPr>
        <p:spPr>
          <a:xfrm>
            <a:off x="9265298" y="1699896"/>
            <a:ext cx="682966" cy="83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3" name="Google Shape;133;p8" descr="一張含有 文字, 螢幕擷取畫面, 設計, Rectangle 的圖片&#10;&#10;自動產生的描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00927" y="2412257"/>
            <a:ext cx="786505" cy="931280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0000"/>
              </a:srgbClr>
            </a:outerShdw>
          </a:effectLst>
        </p:spPr>
      </p:pic>
      <p:sp>
        <p:nvSpPr>
          <p:cNvPr id="134" name="Google Shape;134;p8"/>
          <p:cNvSpPr txBox="1"/>
          <p:nvPr/>
        </p:nvSpPr>
        <p:spPr>
          <a:xfrm>
            <a:off x="2087432" y="2385004"/>
            <a:ext cx="1921024" cy="1072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(2019 to 2023)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8 billion to 8.6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(2023 to 2028)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8.6 billion to 10.7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8" descr="一張含有 文字, 美工圖案, 圖形, 海報 的圖片&#10;&#10;自動產生的描述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00927" y="3572186"/>
            <a:ext cx="846908" cy="931280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0000"/>
              </a:srgbClr>
            </a:outerShdw>
          </a:effectLst>
        </p:spPr>
      </p:pic>
      <p:sp>
        <p:nvSpPr>
          <p:cNvPr id="136" name="Google Shape;136;p8"/>
          <p:cNvSpPr txBox="1"/>
          <p:nvPr/>
        </p:nvSpPr>
        <p:spPr>
          <a:xfrm>
            <a:off x="2138059" y="3559699"/>
            <a:ext cx="1819770" cy="870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(2019 to 2023)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1 billion to 1.4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(2023 to 2028)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1.4 billion to 2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8"/>
          <p:cNvSpPr txBox="1">
            <a:spLocks noGrp="1"/>
          </p:cNvSpPr>
          <p:nvPr>
            <p:ph type="title"/>
          </p:nvPr>
        </p:nvSpPr>
        <p:spPr>
          <a:xfrm>
            <a:off x="270936" y="274924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MARKET OVERVIEW -  Health Supplements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(Market Size and Growth Figures - Hong Kong)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8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8"/>
          <p:cNvSpPr txBox="1"/>
          <p:nvPr/>
        </p:nvSpPr>
        <p:spPr>
          <a:xfrm>
            <a:off x="10770841" y="6055300"/>
            <a:ext cx="1421159" cy="26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05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HKEXnews</a:t>
            </a:r>
            <a:endParaRPr sz="105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7157" y="30718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9"/>
          <p:cNvSpPr txBox="1"/>
          <p:nvPr/>
        </p:nvSpPr>
        <p:spPr>
          <a:xfrm>
            <a:off x="500729" y="1458118"/>
            <a:ext cx="11152022" cy="47063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9"/>
          <p:cNvSpPr txBox="1"/>
          <p:nvPr/>
        </p:nvSpPr>
        <p:spPr>
          <a:xfrm>
            <a:off x="803640" y="1356281"/>
            <a:ext cx="682966" cy="83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7" name="Google Shape;147;p9" descr="一張含有 文字, 螢幕擷取畫面, 設計, Rectangle 的圖片&#10;&#10;自動產生的描述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86312" y="3288641"/>
            <a:ext cx="786505" cy="931280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0000"/>
              </a:srgbClr>
            </a:outerShdw>
          </a:effectLst>
        </p:spPr>
      </p:pic>
      <p:sp>
        <p:nvSpPr>
          <p:cNvPr id="148" name="Google Shape;148;p9"/>
          <p:cNvSpPr txBox="1"/>
          <p:nvPr/>
        </p:nvSpPr>
        <p:spPr>
          <a:xfrm>
            <a:off x="2172817" y="3261388"/>
            <a:ext cx="1921024" cy="12780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(2019 to 2023)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125.8 billion to 138.2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(2023 to 2028)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138.2 billion to 165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9" descr="一張含有 文字, 美工圖案, 圖形, 海報 的圖片&#10;&#10;自動產生的描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86312" y="4448570"/>
            <a:ext cx="846908" cy="931280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0000"/>
              </a:srgbClr>
            </a:outerShdw>
          </a:effectLst>
        </p:spPr>
      </p:pic>
      <p:sp>
        <p:nvSpPr>
          <p:cNvPr id="150" name="Google Shape;150;p9"/>
          <p:cNvSpPr txBox="1"/>
          <p:nvPr/>
        </p:nvSpPr>
        <p:spPr>
          <a:xfrm>
            <a:off x="2223444" y="4436083"/>
            <a:ext cx="1819770" cy="10656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(2019 to 2023)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47.2 billion to 89.8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(2023 to 2028)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89.8 billion to 165 billion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1" name="Google Shape;151;p9" descr="一張含有 文字, 螢幕擷取畫面, 字型, 圖表 的圖片&#10;&#10;自動產生的描述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06799" y="1779042"/>
            <a:ext cx="7584141" cy="38645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9" descr="一張含有 服裝, 卡通, 螢幕擷取畫面, 人員 的圖片&#10;&#10;自動產生的描述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386312" y="1899542"/>
            <a:ext cx="785067" cy="931280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0000"/>
              </a:srgbClr>
            </a:outerShdw>
          </a:effectLst>
        </p:spPr>
      </p:pic>
      <p:sp>
        <p:nvSpPr>
          <p:cNvPr id="153" name="Google Shape;153;p9"/>
          <p:cNvSpPr txBox="1"/>
          <p:nvPr/>
        </p:nvSpPr>
        <p:spPr>
          <a:xfrm>
            <a:off x="2157525" y="1899548"/>
            <a:ext cx="1870500" cy="1667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Hong Kong Visitor Arrival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(2023)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Total 33,999,660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 China 26,760,453 (79%)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 sz="1100" b="1" i="0" u="none" strike="noStrike" cap="none">
              <a:solidFill>
                <a:schemeClr val="accent6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Arial"/>
              <a:buNone/>
            </a:pPr>
            <a:r>
              <a:rPr lang="en-US" sz="1100" b="1" i="0" u="none" strike="noStrike" cap="none">
                <a:solidFill>
                  <a:schemeClr val="accent6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4" name="Google Shape;154;p9"/>
          <p:cNvSpPr txBox="1">
            <a:spLocks noGrp="1"/>
          </p:cNvSpPr>
          <p:nvPr>
            <p:ph type="title"/>
          </p:nvPr>
        </p:nvSpPr>
        <p:spPr>
          <a:xfrm>
            <a:off x="270936" y="292480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MARKET OVERVIEW -  Health Supplements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(Market Size and Growth Figures - PRC)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5" name="Google Shape;155;p9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9"/>
          <p:cNvSpPr txBox="1"/>
          <p:nvPr/>
        </p:nvSpPr>
        <p:spPr>
          <a:xfrm>
            <a:off x="8390021" y="5987262"/>
            <a:ext cx="3801979" cy="25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HKEXnews, Hong Kong Tourism Board PartnerNet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0"/>
          <p:cNvSpPr txBox="1">
            <a:spLocks noGrp="1"/>
          </p:cNvSpPr>
          <p:nvPr>
            <p:ph type="title"/>
          </p:nvPr>
        </p:nvSpPr>
        <p:spPr>
          <a:xfrm>
            <a:off x="270936" y="968531"/>
            <a:ext cx="6939000" cy="77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MARKET OVERVIEW -  Health Supplements</a:t>
            </a:r>
            <a:endParaRPr sz="24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2400" b="1">
                <a:latin typeface="Arial"/>
                <a:ea typeface="Arial"/>
                <a:cs typeface="Arial"/>
                <a:sym typeface="Arial"/>
              </a:rPr>
              <a:t>(Key Drivers) </a:t>
            </a:r>
            <a:endParaRPr sz="24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7157" y="30718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0"/>
          <p:cNvSpPr txBox="1"/>
          <p:nvPr/>
        </p:nvSpPr>
        <p:spPr>
          <a:xfrm>
            <a:off x="3972414" y="1932201"/>
            <a:ext cx="7047900" cy="3419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Rising of Healthcare Awareness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outbreak of the COVID-19 pandemic boosting the development of health awareness, especially among the young population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Tourism Recovery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Hong Kong recorded 34 million arrivals in 2023, of which arrivals from China accounted for 79% of the total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Aging Population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⮚"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number of people aged 65 or above continues to grow (from 1.4 million in 2019 to 1.7 million in 2023.  Forecast to increase to 2.1 million by 2028)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4" name="Google Shape;164;p10" descr="Is an aging society a threat or an opportunity for hospitality?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53926" y="4256000"/>
            <a:ext cx="2298350" cy="1161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" name="Google Shape;165;p10" descr="G20 summit to discuss tourism recovery post-COVID-19 - CGT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19362" y="3036200"/>
            <a:ext cx="2167475" cy="11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0" descr="A Guide to Low Alcohol For Health Conscious Drinkers – Drydrinke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31052" y="1851002"/>
            <a:ext cx="2144100" cy="1127382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10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10"/>
          <p:cNvSpPr txBox="1"/>
          <p:nvPr/>
        </p:nvSpPr>
        <p:spPr>
          <a:xfrm>
            <a:off x="10770841" y="6055300"/>
            <a:ext cx="1421159" cy="26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05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HKEXnews</a:t>
            </a:r>
            <a:endParaRPr sz="105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 txBox="1">
            <a:spLocks noGrp="1"/>
          </p:cNvSpPr>
          <p:nvPr>
            <p:ph type="title"/>
          </p:nvPr>
        </p:nvSpPr>
        <p:spPr>
          <a:xfrm>
            <a:off x="1201675" y="601725"/>
            <a:ext cx="8768100" cy="13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US" sz="2400" b="1"/>
              <a:t>MARKET OVERVIEW -  Health Supplements </a:t>
            </a:r>
            <a:endParaRPr sz="2400" b="1"/>
          </a:p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US" sz="2400" b="1"/>
              <a:t>(Future Trends)</a:t>
            </a:r>
            <a:endParaRPr sz="2400" b="1"/>
          </a:p>
        </p:txBody>
      </p:sp>
      <p:pic>
        <p:nvPicPr>
          <p:cNvPr id="174" name="Google Shape;17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07157" y="30718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11"/>
          <p:cNvSpPr txBox="1"/>
          <p:nvPr/>
        </p:nvSpPr>
        <p:spPr>
          <a:xfrm>
            <a:off x="1255818" y="1706793"/>
            <a:ext cx="11151900" cy="470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6" name="Google Shape;176;p11"/>
          <p:cNvSpPr txBox="1"/>
          <p:nvPr/>
        </p:nvSpPr>
        <p:spPr>
          <a:xfrm>
            <a:off x="4872775" y="1857825"/>
            <a:ext cx="6601800" cy="789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Blooming of Digital and E-Commerce Shopping Model: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Projection on online penetration rate of health supplements market in Hong Kong (forecast to reach 16.1% in 2028 from 14% in 2023) and China (forecast to reach 50% in 2028 from 39.4% in 2023)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rPr lang="en-US" sz="16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Increasing on the Demand of Pet Health Products:</a:t>
            </a: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Rising of pet population (including dogs, cats, birds, fish, reptiles and smaller mammals) in Hong Kong (increased by 50,000 to 1.19 million between 2018 and 2023)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Noto Sans Symbols"/>
              <a:buChar char="⮚"/>
            </a:pPr>
            <a:r>
              <a:rPr lang="en-US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Number of registered veterinary surgeons in Hong Kong increased from 565 to 1,066 between 2010 and 2020, represents an increment of 90%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2286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7" name="Google Shape;177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55825" y="1767600"/>
            <a:ext cx="1985200" cy="186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42650" y="3695650"/>
            <a:ext cx="2595550" cy="1714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11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0" name="Google Shape;180;p11"/>
          <p:cNvSpPr txBox="1"/>
          <p:nvPr/>
        </p:nvSpPr>
        <p:spPr>
          <a:xfrm>
            <a:off x="10770841" y="6055300"/>
            <a:ext cx="1421159" cy="262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05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HKEXnews</a:t>
            </a:r>
            <a:endParaRPr sz="105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14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14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Company Background</a:t>
            </a:r>
            <a:endParaRPr/>
          </a:p>
        </p:txBody>
      </p:sp>
      <p:sp>
        <p:nvSpPr>
          <p:cNvPr id="187" name="Google Shape;187;p14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1907" y="18255"/>
            <a:ext cx="3313907" cy="1325563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5"/>
          <p:cNvSpPr txBox="1"/>
          <p:nvPr/>
        </p:nvSpPr>
        <p:spPr>
          <a:xfrm>
            <a:off x="366186" y="1036056"/>
            <a:ext cx="57084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COMPANY BACKGROUND</a:t>
            </a:r>
            <a:endParaRPr sz="28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p5"/>
          <p:cNvSpPr txBox="1"/>
          <p:nvPr/>
        </p:nvSpPr>
        <p:spPr>
          <a:xfrm>
            <a:off x="10168860" y="6052857"/>
            <a:ext cx="219133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 Wai Yuen Tong website  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p5"/>
          <p:cNvSpPr txBox="1"/>
          <p:nvPr/>
        </p:nvSpPr>
        <p:spPr>
          <a:xfrm>
            <a:off x="1543676" y="1752707"/>
            <a:ext cx="9545400" cy="38156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Year of Establish:</a:t>
            </a:r>
            <a:r>
              <a:rPr lang="en-US"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1897 (head quarter relocated from Guangzhou to Hong Kong in 1952)</a:t>
            </a: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Registered Name: </a:t>
            </a:r>
            <a:r>
              <a:rPr lang="en-US"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Wai Yuen Tong Medicine Holdings Limited</a:t>
            </a: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Mother Company: </a:t>
            </a:r>
            <a:r>
              <a:rPr lang="en-US"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Wang On Group </a:t>
            </a: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Type of Company:</a:t>
            </a:r>
            <a:r>
              <a:rPr lang="en-US"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Listed company in Hong Kong (0897)</a:t>
            </a: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endParaRPr sz="17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Industry:</a:t>
            </a:r>
            <a:r>
              <a:rPr lang="en-US" sz="17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Traditional Chinese medicines</a:t>
            </a:r>
            <a:endParaRPr sz="1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5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g274a00bf527_0_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11907" y="18255"/>
            <a:ext cx="3313905" cy="1325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g274a00bf527_0_21" descr="一張含有 卡通 的圖片&#10;&#10;自動產生的描述"/>
          <p:cNvPicPr preferRelativeResize="0"/>
          <p:nvPr/>
        </p:nvPicPr>
        <p:blipFill rotWithShape="1">
          <a:blip r:embed="rId4">
            <a:alphaModFix/>
          </a:blip>
          <a:srcRect t="25898" b="6981"/>
          <a:stretch/>
        </p:blipFill>
        <p:spPr>
          <a:xfrm>
            <a:off x="2698085" y="2001800"/>
            <a:ext cx="1822900" cy="1474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g274a00bf527_0_21" descr="一張含有 文字, 甜甜圈, 食物, 圖書 的圖片&#10;&#10;自動產生的描述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34582" y="1806800"/>
            <a:ext cx="1468265" cy="1897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g274a00bf527_0_21" descr="一張含有 錫, 文字, 眼瞼, 瓶子 的圖片&#10;&#10;自動產生的描述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562760" y="2076413"/>
            <a:ext cx="995378" cy="132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g274a00bf527_0_21" descr="一張含有 文字, 人的臉孔, 傳單, 人員 的圖片&#10;&#10;自動產生的描述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117286" y="2076413"/>
            <a:ext cx="1245141" cy="1458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g274a00bf527_0_21" descr="一張含有 文字, 哺乳動物, 狗 的圖片&#10;&#10;自動產生的描述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439831" y="3825482"/>
            <a:ext cx="1660650" cy="1897988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g274a00bf527_0_21"/>
          <p:cNvSpPr txBox="1"/>
          <p:nvPr/>
        </p:nvSpPr>
        <p:spPr>
          <a:xfrm>
            <a:off x="1199225" y="1089700"/>
            <a:ext cx="5708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PRODUCT PORFOILIO</a:t>
            </a:r>
            <a:endParaRPr sz="24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8" name="Google Shape;208;g274a00bf527_0_2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56094" y="3834601"/>
            <a:ext cx="1952625" cy="1685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g274a00bf527_0_2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99225" y="2001800"/>
            <a:ext cx="1660650" cy="1325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g274a00bf527_0_21"/>
          <p:cNvPicPr preferRelativeResize="0"/>
          <p:nvPr/>
        </p:nvPicPr>
        <p:blipFill rotWithShape="1">
          <a:blip r:embed="rId11">
            <a:alphaModFix/>
          </a:blip>
          <a:srcRect l="10660" t="13402" r="8898" b="15058"/>
          <a:stretch/>
        </p:blipFill>
        <p:spPr>
          <a:xfrm>
            <a:off x="1235323" y="3923175"/>
            <a:ext cx="1696923" cy="1556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g274a00bf527_0_2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026291" y="1604881"/>
            <a:ext cx="2112980" cy="2318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g274a00bf527_0_21"/>
          <p:cNvPicPr preferRelativeResize="0"/>
          <p:nvPr/>
        </p:nvPicPr>
        <p:blipFill rotWithShape="1">
          <a:blip r:embed="rId13">
            <a:alphaModFix/>
          </a:blip>
          <a:srcRect l="22785" t="11494" r="17859" b="14121"/>
          <a:stretch/>
        </p:blipFill>
        <p:spPr>
          <a:xfrm>
            <a:off x="7431593" y="3842939"/>
            <a:ext cx="1200009" cy="1677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g274a00bf527_0_21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8962714" y="3657744"/>
            <a:ext cx="1660650" cy="199605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g274a00bf527_0_21"/>
          <p:cNvSpPr txBox="1"/>
          <p:nvPr/>
        </p:nvSpPr>
        <p:spPr>
          <a:xfrm>
            <a:off x="10168860" y="6052857"/>
            <a:ext cx="219133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 Wai Yuen Tong website  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g274a00bf527_0_21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Google Shape;220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64082" y="157655"/>
            <a:ext cx="3313905" cy="1325564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6"/>
          <p:cNvSpPr txBox="1"/>
          <p:nvPr/>
        </p:nvSpPr>
        <p:spPr>
          <a:xfrm>
            <a:off x="514013" y="492665"/>
            <a:ext cx="8099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KEY MILESTONES</a:t>
            </a:r>
            <a:endParaRPr sz="24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22" name="Google Shape;22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3925" y="1743075"/>
            <a:ext cx="10865025" cy="457965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6"/>
          <p:cNvSpPr txBox="1"/>
          <p:nvPr/>
        </p:nvSpPr>
        <p:spPr>
          <a:xfrm>
            <a:off x="10168860" y="6052857"/>
            <a:ext cx="2191338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 Wai Yuen Tong website  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6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16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6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ct val="128823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Segmentation</a:t>
            </a:r>
            <a:br>
              <a:rPr lang="en-US">
                <a:solidFill>
                  <a:schemeClr val="lt1"/>
                </a:solidFill>
              </a:rPr>
            </a:br>
            <a:r>
              <a:rPr lang="en-US">
                <a:solidFill>
                  <a:schemeClr val="lt1"/>
                </a:solidFill>
              </a:rPr>
              <a:t>Targeting</a:t>
            </a:r>
            <a:br>
              <a:rPr lang="en-US">
                <a:solidFill>
                  <a:schemeClr val="lt1"/>
                </a:solidFill>
              </a:rPr>
            </a:br>
            <a:r>
              <a:rPr lang="en-US">
                <a:solidFill>
                  <a:schemeClr val="lt1"/>
                </a:solidFill>
              </a:rPr>
              <a:t>Positioning</a:t>
            </a:r>
            <a:endParaRPr/>
          </a:p>
        </p:txBody>
      </p:sp>
      <p:sp>
        <p:nvSpPr>
          <p:cNvPr id="231" name="Google Shape;231;p16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</a:pPr>
            <a:r>
              <a:rPr lang="en-US" sz="4000">
                <a:latin typeface="Arial"/>
                <a:ea typeface="Arial"/>
                <a:cs typeface="Arial"/>
                <a:sym typeface="Arial"/>
              </a:rPr>
              <a:t>Population Trend in Hong Kong</a:t>
            </a:r>
            <a:endParaRPr sz="4000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2039883"/>
            <a:ext cx="5856514" cy="3653346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5"/>
          <p:cNvSpPr txBox="1"/>
          <p:nvPr/>
        </p:nvSpPr>
        <p:spPr>
          <a:xfrm>
            <a:off x="7749876" y="5853148"/>
            <a:ext cx="4902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Source: The Government of the HKSAR Census and Statistics Department, 2023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Maddalena, 2024</a:t>
            </a:r>
            <a:endParaRPr sz="10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9" name="Google Shape;239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2310" y="2044321"/>
            <a:ext cx="6430439" cy="3644470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15"/>
          <p:cNvSpPr/>
          <p:nvPr/>
        </p:nvSpPr>
        <p:spPr>
          <a:xfrm rot="-5400000">
            <a:off x="2498273" y="1083130"/>
            <a:ext cx="914401" cy="4778826"/>
          </a:xfrm>
          <a:prstGeom prst="triangle">
            <a:avLst>
              <a:gd name="adj" fmla="val 50000"/>
            </a:avLst>
          </a:prstGeom>
          <a:solidFill>
            <a:srgbClr val="FC46CC">
              <a:alpha val="4862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p15"/>
          <p:cNvSpPr/>
          <p:nvPr/>
        </p:nvSpPr>
        <p:spPr>
          <a:xfrm>
            <a:off x="7587343" y="2601686"/>
            <a:ext cx="2198914" cy="2830285"/>
          </a:xfrm>
          <a:custGeom>
            <a:avLst/>
            <a:gdLst/>
            <a:ahLst/>
            <a:cxnLst/>
            <a:rect l="l" t="t" r="r" b="b"/>
            <a:pathLst>
              <a:path w="2198914" h="2830285" extrusionOk="0">
                <a:moveTo>
                  <a:pt x="0" y="366493"/>
                </a:moveTo>
                <a:cubicBezTo>
                  <a:pt x="19462" y="171636"/>
                  <a:pt x="190809" y="-27855"/>
                  <a:pt x="366493" y="0"/>
                </a:cubicBezTo>
                <a:cubicBezTo>
                  <a:pt x="505098" y="-20259"/>
                  <a:pt x="724373" y="-10874"/>
                  <a:pt x="869795" y="0"/>
                </a:cubicBezTo>
                <a:cubicBezTo>
                  <a:pt x="1015217" y="10874"/>
                  <a:pt x="1129125" y="16006"/>
                  <a:pt x="1373097" y="0"/>
                </a:cubicBezTo>
                <a:cubicBezTo>
                  <a:pt x="1617069" y="-16006"/>
                  <a:pt x="1689775" y="20705"/>
                  <a:pt x="1832421" y="0"/>
                </a:cubicBezTo>
                <a:cubicBezTo>
                  <a:pt x="2033078" y="-7500"/>
                  <a:pt x="2197225" y="139163"/>
                  <a:pt x="2198914" y="366493"/>
                </a:cubicBezTo>
                <a:cubicBezTo>
                  <a:pt x="2214507" y="529115"/>
                  <a:pt x="2188083" y="849311"/>
                  <a:pt x="2198914" y="1002674"/>
                </a:cubicBezTo>
                <a:cubicBezTo>
                  <a:pt x="2209745" y="1156037"/>
                  <a:pt x="2164036" y="1479425"/>
                  <a:pt x="2198914" y="1722746"/>
                </a:cubicBezTo>
                <a:cubicBezTo>
                  <a:pt x="2233792" y="1966067"/>
                  <a:pt x="2207906" y="2121366"/>
                  <a:pt x="2198914" y="2463792"/>
                </a:cubicBezTo>
                <a:cubicBezTo>
                  <a:pt x="2168600" y="2656569"/>
                  <a:pt x="2032240" y="2851212"/>
                  <a:pt x="1832421" y="2830285"/>
                </a:cubicBezTo>
                <a:cubicBezTo>
                  <a:pt x="1705688" y="2828004"/>
                  <a:pt x="1508480" y="2811777"/>
                  <a:pt x="1387756" y="2830285"/>
                </a:cubicBezTo>
                <a:cubicBezTo>
                  <a:pt x="1267032" y="2848793"/>
                  <a:pt x="1049191" y="2809426"/>
                  <a:pt x="913773" y="2830285"/>
                </a:cubicBezTo>
                <a:cubicBezTo>
                  <a:pt x="778355" y="2851144"/>
                  <a:pt x="562681" y="2807372"/>
                  <a:pt x="366493" y="2830285"/>
                </a:cubicBezTo>
                <a:cubicBezTo>
                  <a:pt x="124450" y="2833934"/>
                  <a:pt x="23964" y="2667676"/>
                  <a:pt x="0" y="2463792"/>
                </a:cubicBezTo>
                <a:cubicBezTo>
                  <a:pt x="23751" y="2189104"/>
                  <a:pt x="-11076" y="1990877"/>
                  <a:pt x="0" y="1764692"/>
                </a:cubicBezTo>
                <a:cubicBezTo>
                  <a:pt x="11076" y="1538507"/>
                  <a:pt x="-25723" y="1383871"/>
                  <a:pt x="0" y="1044620"/>
                </a:cubicBezTo>
                <a:cubicBezTo>
                  <a:pt x="25723" y="705369"/>
                  <a:pt x="5867" y="626460"/>
                  <a:pt x="0" y="366493"/>
                </a:cubicBezTo>
                <a:close/>
              </a:path>
            </a:pathLst>
          </a:cu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15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e79894a8bb_0_0"/>
          <p:cNvSpPr txBox="1"/>
          <p:nvPr/>
        </p:nvSpPr>
        <p:spPr>
          <a:xfrm>
            <a:off x="86450" y="322938"/>
            <a:ext cx="100371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2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2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SEGMENTATION, TARGETING, POSITIONING of WAI YUEN TONG</a:t>
            </a:r>
            <a:endParaRPr sz="22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g2e79894a8bb_0_0"/>
          <p:cNvSpPr txBox="1"/>
          <p:nvPr/>
        </p:nvSpPr>
        <p:spPr>
          <a:xfrm>
            <a:off x="4616875" y="5178975"/>
            <a:ext cx="8873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g2e79894a8bb_0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16457" y="121855"/>
            <a:ext cx="3313905" cy="1325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2e79894a8bb_0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6400" y="1447425"/>
            <a:ext cx="11345326" cy="4970250"/>
          </a:xfrm>
          <a:prstGeom prst="rect">
            <a:avLst/>
          </a:prstGeom>
          <a:noFill/>
          <a:ln>
            <a:noFill/>
          </a:ln>
        </p:spPr>
      </p:pic>
      <p:sp>
        <p:nvSpPr>
          <p:cNvPr id="251" name="Google Shape;251;g2e79894a8bb_0_0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74a00bf527_0_1"/>
          <p:cNvSpPr txBox="1"/>
          <p:nvPr/>
        </p:nvSpPr>
        <p:spPr>
          <a:xfrm>
            <a:off x="740176" y="967270"/>
            <a:ext cx="100371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3F3F3F"/>
                </a:solidFill>
                <a:latin typeface="Calibri"/>
                <a:ea typeface="Calibri"/>
                <a:cs typeface="Calibri"/>
                <a:sym typeface="Calibri"/>
              </a:rPr>
              <a:t>POSITIONING </a:t>
            </a:r>
            <a:endParaRPr sz="2400" b="1" i="0" u="none" strike="noStrike" cap="none">
              <a:solidFill>
                <a:srgbClr val="3F3F3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g274a00bf527_0_1"/>
          <p:cNvSpPr txBox="1"/>
          <p:nvPr/>
        </p:nvSpPr>
        <p:spPr>
          <a:xfrm>
            <a:off x="9391651" y="5860225"/>
            <a:ext cx="2923626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Source: Wai Yuen Tong and Vita Green website</a:t>
            </a:r>
            <a:endParaRPr sz="1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8" name="Google Shape;258;g274a00bf527_0_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1707" y="285780"/>
            <a:ext cx="3313905" cy="1325564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g274a00bf527_0_1"/>
          <p:cNvSpPr txBox="1"/>
          <p:nvPr/>
        </p:nvSpPr>
        <p:spPr>
          <a:xfrm>
            <a:off x="9807075" y="2676238"/>
            <a:ext cx="2108700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Wai Yuen Tong</a:t>
            </a:r>
            <a:endParaRPr sz="14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$696 (60 CAPSULES)</a:t>
            </a:r>
            <a:endParaRPr sz="14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0" name="Google Shape;260;g274a00bf527_0_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886827" y="2676249"/>
            <a:ext cx="1035274" cy="10805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g274a00bf527_0_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58276" y="3879848"/>
            <a:ext cx="785000" cy="941861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g274a00bf527_0_1"/>
          <p:cNvSpPr txBox="1"/>
          <p:nvPr/>
        </p:nvSpPr>
        <p:spPr>
          <a:xfrm>
            <a:off x="9843276" y="4022515"/>
            <a:ext cx="2234425" cy="6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Arial"/>
              <a:buNone/>
            </a:pPr>
            <a:r>
              <a:rPr lang="en-US" sz="1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Vita Green  </a:t>
            </a:r>
            <a:endParaRPr sz="14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4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$659 (72 CAPSULES)</a:t>
            </a: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3" name="Google Shape;263;g274a00bf527_0_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1450" y="1611341"/>
            <a:ext cx="8886825" cy="4820986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g274a00bf527_0_1"/>
          <p:cNvSpPr txBox="1"/>
          <p:nvPr/>
        </p:nvSpPr>
        <p:spPr>
          <a:xfrm>
            <a:off x="11293642" y="6417668"/>
            <a:ext cx="761747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Sharon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18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18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Promotion Evaluation</a:t>
            </a:r>
            <a:endParaRPr/>
          </a:p>
        </p:txBody>
      </p:sp>
      <p:sp>
        <p:nvSpPr>
          <p:cNvPr id="271" name="Google Shape;271;p18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" name="Google Shape;276;p19"/>
          <p:cNvPicPr preferRelativeResize="0"/>
          <p:nvPr/>
        </p:nvPicPr>
        <p:blipFill rotWithShape="1">
          <a:blip r:embed="rId3">
            <a:alphaModFix/>
          </a:blip>
          <a:srcRect l="50707" r="25117"/>
          <a:stretch/>
        </p:blipFill>
        <p:spPr>
          <a:xfrm>
            <a:off x="0" y="0"/>
            <a:ext cx="745958" cy="1288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5957" y="272938"/>
            <a:ext cx="1389637" cy="85803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8" name="Google Shape;278;p19"/>
          <p:cNvCxnSpPr/>
          <p:nvPr/>
        </p:nvCxnSpPr>
        <p:spPr>
          <a:xfrm>
            <a:off x="2233863" y="857682"/>
            <a:ext cx="9307286" cy="0"/>
          </a:xfrm>
          <a:prstGeom prst="straightConnector1">
            <a:avLst/>
          </a:prstGeom>
          <a:noFill/>
          <a:ln w="19050" cap="flat" cmpd="sng">
            <a:solidFill>
              <a:srgbClr val="E37F0B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79" name="Google Shape;279;p19" descr="2018年明星廣告回顧系列- Vol. 2(女星篇-多相) - 巴士攝影作品貼圖區 ..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602600" y="2320177"/>
            <a:ext cx="2615393" cy="1743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0" name="Google Shape;280;p1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79" y="2280392"/>
            <a:ext cx="3371009" cy="45776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1" name="Google Shape;281;p19">
            <a:hlinkClick r:id="rId7"/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556959" y="2196902"/>
            <a:ext cx="2651688" cy="18214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2" name="Google Shape;282;p19">
            <a:hlinkClick r:id="rId9"/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071621" y="4217832"/>
            <a:ext cx="2820185" cy="1961655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p19"/>
          <p:cNvSpPr txBox="1"/>
          <p:nvPr/>
        </p:nvSpPr>
        <p:spPr>
          <a:xfrm>
            <a:off x="8626436" y="1967997"/>
            <a:ext cx="582211" cy="307777"/>
          </a:xfrm>
          <a:prstGeom prst="rect">
            <a:avLst/>
          </a:prstGeom>
          <a:solidFill>
            <a:schemeClr val="accen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647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1990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19"/>
          <p:cNvSpPr txBox="1"/>
          <p:nvPr/>
        </p:nvSpPr>
        <p:spPr>
          <a:xfrm>
            <a:off x="9477458" y="4063772"/>
            <a:ext cx="582211" cy="307777"/>
          </a:xfrm>
          <a:prstGeom prst="rect">
            <a:avLst/>
          </a:prstGeom>
          <a:solidFill>
            <a:schemeClr val="accen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647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2023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85" name="Google Shape;285;p19"/>
          <p:cNvGrpSpPr/>
          <p:nvPr/>
        </p:nvGrpSpPr>
        <p:grpSpPr>
          <a:xfrm>
            <a:off x="6475775" y="1346484"/>
            <a:ext cx="1822281" cy="750438"/>
            <a:chOff x="8445935" y="932699"/>
            <a:chExt cx="1822281" cy="750438"/>
          </a:xfrm>
        </p:grpSpPr>
        <p:pic>
          <p:nvPicPr>
            <p:cNvPr id="286" name="Google Shape;286;p19" descr="Successful Tactics to Nail Your TVC for Businesses"/>
            <p:cNvPicPr preferRelativeResize="0"/>
            <p:nvPr/>
          </p:nvPicPr>
          <p:blipFill rotWithShape="1">
            <a:blip r:embed="rId11">
              <a:alphaModFix/>
            </a:blip>
            <a:srcRect l="23229" t="1687" r="25042"/>
            <a:stretch/>
          </p:blipFill>
          <p:spPr>
            <a:xfrm>
              <a:off x="8445935" y="932699"/>
              <a:ext cx="820084" cy="7504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7" name="Google Shape;287;p19"/>
            <p:cNvSpPr txBox="1"/>
            <p:nvPr/>
          </p:nvSpPr>
          <p:spPr>
            <a:xfrm>
              <a:off x="9266019" y="1277589"/>
              <a:ext cx="1002197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TVC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88" name="Google Shape;288;p19"/>
          <p:cNvGrpSpPr/>
          <p:nvPr/>
        </p:nvGrpSpPr>
        <p:grpSpPr>
          <a:xfrm>
            <a:off x="104343" y="1568531"/>
            <a:ext cx="2915341" cy="638425"/>
            <a:chOff x="103773" y="1648784"/>
            <a:chExt cx="2915341" cy="638425"/>
          </a:xfrm>
        </p:grpSpPr>
        <p:sp>
          <p:nvSpPr>
            <p:cNvPr id="289" name="Google Shape;289;p19"/>
            <p:cNvSpPr txBox="1"/>
            <p:nvPr/>
          </p:nvSpPr>
          <p:spPr>
            <a:xfrm>
              <a:off x="799103" y="1945689"/>
              <a:ext cx="2220011" cy="307736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Newspaper AM730 2023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90" name="Google Shape;290;p19" descr="Newspaper - Free interface icons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103773" y="1648784"/>
              <a:ext cx="638425" cy="638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91" name="Google Shape;291;p19"/>
          <p:cNvGrpSpPr/>
          <p:nvPr/>
        </p:nvGrpSpPr>
        <p:grpSpPr>
          <a:xfrm>
            <a:off x="3608797" y="1687430"/>
            <a:ext cx="1860728" cy="561134"/>
            <a:chOff x="3379588" y="1675992"/>
            <a:chExt cx="1860728" cy="561134"/>
          </a:xfrm>
        </p:grpSpPr>
        <p:sp>
          <p:nvSpPr>
            <p:cNvPr id="292" name="Google Shape;292;p19"/>
            <p:cNvSpPr txBox="1"/>
            <p:nvPr/>
          </p:nvSpPr>
          <p:spPr>
            <a:xfrm>
              <a:off x="4238119" y="1929349"/>
              <a:ext cx="1002197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Bus body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293" name="Google Shape;293;p19" descr="Double decker bus - Free travel icons"/>
            <p:cNvPicPr preferRelativeResize="0"/>
            <p:nvPr/>
          </p:nvPicPr>
          <p:blipFill rotWithShape="1">
            <a:blip r:embed="rId13">
              <a:alphaModFix/>
            </a:blip>
            <a:srcRect t="13984" b="16470"/>
            <a:stretch/>
          </p:blipFill>
          <p:spPr>
            <a:xfrm>
              <a:off x="3379588" y="1675992"/>
              <a:ext cx="806867" cy="561133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94" name="Google Shape;294;p19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3597676" y="4276014"/>
            <a:ext cx="2741195" cy="1628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19">
            <a:hlinkClick r:id="rId15"/>
          </p:cNvPr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9266369" y="2196377"/>
            <a:ext cx="2778240" cy="1821495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19"/>
          <p:cNvSpPr txBox="1"/>
          <p:nvPr/>
        </p:nvSpPr>
        <p:spPr>
          <a:xfrm>
            <a:off x="11326480" y="1967997"/>
            <a:ext cx="582211" cy="307777"/>
          </a:xfrm>
          <a:prstGeom prst="rect">
            <a:avLst/>
          </a:prstGeom>
          <a:solidFill>
            <a:schemeClr val="accent2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647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2015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7" name="Google Shape;297;p19"/>
          <p:cNvSpPr txBox="1"/>
          <p:nvPr/>
        </p:nvSpPr>
        <p:spPr>
          <a:xfrm>
            <a:off x="10326546" y="5459800"/>
            <a:ext cx="1822200" cy="86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</a:t>
            </a:r>
            <a:endParaRPr sz="1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App.goo.gl, 2018</a:t>
            </a:r>
            <a:endParaRPr sz="1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asn9999zealot, 2006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 Wai Yuen Tong, 2015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 Wai Yuen Tong, 2023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8" name="Google Shape;298;p19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8010" y="264172"/>
            <a:ext cx="2162836" cy="760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7708" y="2130623"/>
            <a:ext cx="4512104" cy="4419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20"/>
          <p:cNvSpPr txBox="1"/>
          <p:nvPr/>
        </p:nvSpPr>
        <p:spPr>
          <a:xfrm>
            <a:off x="11117749" y="5699100"/>
            <a:ext cx="974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Source:</a:t>
            </a:r>
            <a:endParaRPr sz="1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HKET (2023)</a:t>
            </a:r>
            <a:endParaRPr sz="1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Yeung (2023)</a:t>
            </a:r>
            <a:endParaRPr sz="10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6" name="Google Shape;306;p20"/>
          <p:cNvPicPr preferRelativeResize="0"/>
          <p:nvPr/>
        </p:nvPicPr>
        <p:blipFill rotWithShape="1">
          <a:blip r:embed="rId5">
            <a:alphaModFix/>
          </a:blip>
          <a:srcRect l="50707" r="25117"/>
          <a:stretch/>
        </p:blipFill>
        <p:spPr>
          <a:xfrm>
            <a:off x="0" y="0"/>
            <a:ext cx="745958" cy="128847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07" name="Google Shape;307;p20"/>
          <p:cNvCxnSpPr/>
          <p:nvPr/>
        </p:nvCxnSpPr>
        <p:spPr>
          <a:xfrm>
            <a:off x="2233863" y="857682"/>
            <a:ext cx="9307286" cy="0"/>
          </a:xfrm>
          <a:prstGeom prst="straightConnector1">
            <a:avLst/>
          </a:prstGeom>
          <a:noFill/>
          <a:ln w="19050" cap="flat" cmpd="sng">
            <a:solidFill>
              <a:srgbClr val="E37F0B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308" name="Google Shape;308;p20"/>
          <p:cNvGrpSpPr/>
          <p:nvPr/>
        </p:nvGrpSpPr>
        <p:grpSpPr>
          <a:xfrm>
            <a:off x="5125359" y="1514882"/>
            <a:ext cx="1822281" cy="750438"/>
            <a:chOff x="8445935" y="932699"/>
            <a:chExt cx="1822281" cy="750438"/>
          </a:xfrm>
        </p:grpSpPr>
        <p:pic>
          <p:nvPicPr>
            <p:cNvPr id="309" name="Google Shape;309;p20" descr="Successful Tactics to Nail Your TVC for Businesses"/>
            <p:cNvPicPr preferRelativeResize="0"/>
            <p:nvPr/>
          </p:nvPicPr>
          <p:blipFill rotWithShape="1">
            <a:blip r:embed="rId6">
              <a:alphaModFix/>
            </a:blip>
            <a:srcRect l="23229" t="1687" r="25042"/>
            <a:stretch/>
          </p:blipFill>
          <p:spPr>
            <a:xfrm>
              <a:off x="8445935" y="932699"/>
              <a:ext cx="820084" cy="7504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0" name="Google Shape;310;p20"/>
            <p:cNvSpPr txBox="1"/>
            <p:nvPr/>
          </p:nvSpPr>
          <p:spPr>
            <a:xfrm>
              <a:off x="9266019" y="1277589"/>
              <a:ext cx="1002197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TVC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11" name="Google Shape;311;p20"/>
          <p:cNvGrpSpPr/>
          <p:nvPr/>
        </p:nvGrpSpPr>
        <p:grpSpPr>
          <a:xfrm>
            <a:off x="365806" y="1360439"/>
            <a:ext cx="1799821" cy="698218"/>
            <a:chOff x="791896" y="1340228"/>
            <a:chExt cx="1799821" cy="698218"/>
          </a:xfrm>
        </p:grpSpPr>
        <p:sp>
          <p:nvSpPr>
            <p:cNvPr id="312" name="Google Shape;312;p20"/>
            <p:cNvSpPr txBox="1"/>
            <p:nvPr/>
          </p:nvSpPr>
          <p:spPr>
            <a:xfrm>
              <a:off x="1551047" y="1688923"/>
              <a:ext cx="1040670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Advertorial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13" name="Google Shape;313;p20" descr="Newspaper With Space For Advertisement Icon In Cartoon Style Isolated  Illustration Stock Photo, Picture and Royalty Free Image. Image 107906742.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791896" y="1340228"/>
              <a:ext cx="698218" cy="69821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14" name="Google Shape;314;p20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315" name="Google Shape;315;p20"/>
          <p:cNvGrpSpPr/>
          <p:nvPr/>
        </p:nvGrpSpPr>
        <p:grpSpPr>
          <a:xfrm>
            <a:off x="7908890" y="1666265"/>
            <a:ext cx="2254579" cy="513858"/>
            <a:chOff x="657064" y="1463802"/>
            <a:chExt cx="2254579" cy="513858"/>
          </a:xfrm>
        </p:grpSpPr>
        <p:pic>
          <p:nvPicPr>
            <p:cNvPr id="316" name="Google Shape;316;p20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657064" y="1463802"/>
              <a:ext cx="641684" cy="51385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17" name="Google Shape;317;p20"/>
            <p:cNvSpPr txBox="1"/>
            <p:nvPr/>
          </p:nvSpPr>
          <p:spPr>
            <a:xfrm>
              <a:off x="1362917" y="1617810"/>
              <a:ext cx="1548726" cy="307736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MTR Advertising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18" name="Google Shape;318;p2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680489" y="2585000"/>
            <a:ext cx="4423803" cy="311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2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730875" y="2476100"/>
            <a:ext cx="2724925" cy="1546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20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705400" y="4175077"/>
            <a:ext cx="2775877" cy="1631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9759" y="1881125"/>
            <a:ext cx="5733781" cy="3765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19839" y="1881125"/>
            <a:ext cx="5733781" cy="3730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12" descr="YouTube Community Guidelines &amp; Policies - How YouTube Work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9759" y="1390109"/>
            <a:ext cx="1146800" cy="491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12" descr="YouTube Community Guidelines &amp; Policies - How YouTube Work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219839" y="1390109"/>
            <a:ext cx="1146800" cy="491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1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957" y="272938"/>
            <a:ext cx="1389637" cy="858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1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096000" y="321889"/>
            <a:ext cx="2162836" cy="760128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12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12"/>
          <p:cNvSpPr/>
          <p:nvPr/>
        </p:nvSpPr>
        <p:spPr>
          <a:xfrm>
            <a:off x="3196649" y="1783532"/>
            <a:ext cx="1604924" cy="1113576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12"/>
          <p:cNvSpPr/>
          <p:nvPr/>
        </p:nvSpPr>
        <p:spPr>
          <a:xfrm>
            <a:off x="1702828" y="3090477"/>
            <a:ext cx="1604924" cy="1113576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4" name="Google Shape;334;p12"/>
          <p:cNvSpPr/>
          <p:nvPr/>
        </p:nvSpPr>
        <p:spPr>
          <a:xfrm>
            <a:off x="8727541" y="1783532"/>
            <a:ext cx="2079279" cy="118600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12"/>
          <p:cNvSpPr/>
          <p:nvPr/>
        </p:nvSpPr>
        <p:spPr>
          <a:xfrm>
            <a:off x="8890503" y="2969538"/>
            <a:ext cx="3219416" cy="1334106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366" y="1404256"/>
            <a:ext cx="5393824" cy="5138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0" y="1404256"/>
            <a:ext cx="5541846" cy="5138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45957" y="272938"/>
            <a:ext cx="1389637" cy="858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096000" y="321889"/>
            <a:ext cx="2162836" cy="760128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27"/>
          <p:cNvSpPr/>
          <p:nvPr/>
        </p:nvSpPr>
        <p:spPr>
          <a:xfrm>
            <a:off x="745956" y="2021304"/>
            <a:ext cx="5213685" cy="9301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27"/>
          <p:cNvSpPr/>
          <p:nvPr/>
        </p:nvSpPr>
        <p:spPr>
          <a:xfrm>
            <a:off x="4106779" y="4082716"/>
            <a:ext cx="1546055" cy="741946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6" name="Google Shape;346;p27"/>
          <p:cNvSpPr/>
          <p:nvPr/>
        </p:nvSpPr>
        <p:spPr>
          <a:xfrm>
            <a:off x="7010400" y="1892968"/>
            <a:ext cx="3745832" cy="986590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7" name="Google Shape;347;p27"/>
          <p:cNvSpPr/>
          <p:nvPr/>
        </p:nvSpPr>
        <p:spPr>
          <a:xfrm>
            <a:off x="554154" y="4941542"/>
            <a:ext cx="5235036" cy="741946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8" name="Google Shape;348;p27"/>
          <p:cNvSpPr/>
          <p:nvPr/>
        </p:nvSpPr>
        <p:spPr>
          <a:xfrm>
            <a:off x="6096000" y="4620126"/>
            <a:ext cx="3665621" cy="1063362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49" name="Google Shape;349;p27" descr="More Than a 'Like': The Story of the Facebook Logo | Look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95366" y="1078255"/>
            <a:ext cx="842996" cy="378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27" descr="More Than a 'Like': The Story of the Facebook Logo | Look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67404" y="1059511"/>
            <a:ext cx="842996" cy="378715"/>
          </a:xfrm>
          <a:prstGeom prst="rect">
            <a:avLst/>
          </a:prstGeom>
          <a:noFill/>
          <a:ln>
            <a:noFill/>
          </a:ln>
        </p:spPr>
      </p:pic>
      <p:sp>
        <p:nvSpPr>
          <p:cNvPr id="351" name="Google Shape;351;p27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6" name="Google Shape;356;p17"/>
          <p:cNvGrpSpPr/>
          <p:nvPr/>
        </p:nvGrpSpPr>
        <p:grpSpPr>
          <a:xfrm>
            <a:off x="1987396" y="1831711"/>
            <a:ext cx="1839327" cy="638425"/>
            <a:chOff x="103773" y="1648784"/>
            <a:chExt cx="1839327" cy="638425"/>
          </a:xfrm>
        </p:grpSpPr>
        <p:sp>
          <p:nvSpPr>
            <p:cNvPr id="357" name="Google Shape;357;p17"/>
            <p:cNvSpPr txBox="1"/>
            <p:nvPr/>
          </p:nvSpPr>
          <p:spPr>
            <a:xfrm>
              <a:off x="799103" y="1945689"/>
              <a:ext cx="1143997" cy="307736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Newspaper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58" name="Google Shape;358;p17" descr="Newspaper - Free interface icons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103773" y="1648784"/>
              <a:ext cx="638425" cy="63842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59" name="Google Shape;359;p17"/>
          <p:cNvGrpSpPr/>
          <p:nvPr/>
        </p:nvGrpSpPr>
        <p:grpSpPr>
          <a:xfrm>
            <a:off x="3996691" y="1897567"/>
            <a:ext cx="1860728" cy="561134"/>
            <a:chOff x="3379588" y="1675992"/>
            <a:chExt cx="1860728" cy="561134"/>
          </a:xfrm>
        </p:grpSpPr>
        <p:sp>
          <p:nvSpPr>
            <p:cNvPr id="360" name="Google Shape;360;p17"/>
            <p:cNvSpPr txBox="1"/>
            <p:nvPr/>
          </p:nvSpPr>
          <p:spPr>
            <a:xfrm>
              <a:off x="4238119" y="1929349"/>
              <a:ext cx="1002197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Bus body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1" name="Google Shape;361;p17" descr="Double decker bus - Free travel icons"/>
            <p:cNvPicPr preferRelativeResize="0"/>
            <p:nvPr/>
          </p:nvPicPr>
          <p:blipFill rotWithShape="1">
            <a:blip r:embed="rId4">
              <a:alphaModFix/>
            </a:blip>
            <a:srcRect t="13984" b="16470"/>
            <a:stretch/>
          </p:blipFill>
          <p:spPr>
            <a:xfrm>
              <a:off x="3379588" y="1675992"/>
              <a:ext cx="806867" cy="56113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62" name="Google Shape;362;p17"/>
          <p:cNvGrpSpPr/>
          <p:nvPr/>
        </p:nvGrpSpPr>
        <p:grpSpPr>
          <a:xfrm>
            <a:off x="5905775" y="1798053"/>
            <a:ext cx="1822281" cy="750438"/>
            <a:chOff x="8445935" y="932699"/>
            <a:chExt cx="1822281" cy="750438"/>
          </a:xfrm>
        </p:grpSpPr>
        <p:pic>
          <p:nvPicPr>
            <p:cNvPr id="363" name="Google Shape;363;p17" descr="Successful Tactics to Nail Your TVC for Businesses"/>
            <p:cNvPicPr preferRelativeResize="0"/>
            <p:nvPr/>
          </p:nvPicPr>
          <p:blipFill rotWithShape="1">
            <a:blip r:embed="rId5">
              <a:alphaModFix/>
            </a:blip>
            <a:srcRect l="23229" t="1687" r="25042"/>
            <a:stretch/>
          </p:blipFill>
          <p:spPr>
            <a:xfrm>
              <a:off x="8445935" y="932699"/>
              <a:ext cx="820084" cy="75043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4" name="Google Shape;364;p17"/>
            <p:cNvSpPr txBox="1"/>
            <p:nvPr/>
          </p:nvSpPr>
          <p:spPr>
            <a:xfrm>
              <a:off x="9266019" y="1277589"/>
              <a:ext cx="1002197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TVC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65" name="Google Shape;365;p17"/>
          <p:cNvGrpSpPr/>
          <p:nvPr/>
        </p:nvGrpSpPr>
        <p:grpSpPr>
          <a:xfrm>
            <a:off x="7815490" y="1793834"/>
            <a:ext cx="1799821" cy="698218"/>
            <a:chOff x="791896" y="1340228"/>
            <a:chExt cx="1799821" cy="698218"/>
          </a:xfrm>
        </p:grpSpPr>
        <p:sp>
          <p:nvSpPr>
            <p:cNvPr id="366" name="Google Shape;366;p17"/>
            <p:cNvSpPr txBox="1"/>
            <p:nvPr/>
          </p:nvSpPr>
          <p:spPr>
            <a:xfrm>
              <a:off x="1551047" y="1688923"/>
              <a:ext cx="1040670" cy="307777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Advertorial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pic>
          <p:nvPicPr>
            <p:cNvPr id="367" name="Google Shape;367;p17" descr="Newspaper With Space For Advertisement Icon In Cartoon Style Isolated  Illustration Stock Photo, Picture and Royalty Free Image. Image 107906742.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791896" y="1340228"/>
              <a:ext cx="698218" cy="69821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68" name="Google Shape;368;p17"/>
          <p:cNvGrpSpPr/>
          <p:nvPr/>
        </p:nvGrpSpPr>
        <p:grpSpPr>
          <a:xfrm>
            <a:off x="9725911" y="1944842"/>
            <a:ext cx="2254579" cy="513858"/>
            <a:chOff x="657064" y="1463802"/>
            <a:chExt cx="2254579" cy="513858"/>
          </a:xfrm>
        </p:grpSpPr>
        <p:pic>
          <p:nvPicPr>
            <p:cNvPr id="369" name="Google Shape;369;p17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657064" y="1463802"/>
              <a:ext cx="641684" cy="51385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70" name="Google Shape;370;p17"/>
            <p:cNvSpPr txBox="1"/>
            <p:nvPr/>
          </p:nvSpPr>
          <p:spPr>
            <a:xfrm>
              <a:off x="1362917" y="1617810"/>
              <a:ext cx="1548726" cy="307736"/>
            </a:xfrm>
            <a:prstGeom prst="rect">
              <a:avLst/>
            </a:prstGeom>
            <a:gradFill>
              <a:gsLst>
                <a:gs pos="0">
                  <a:srgbClr val="D24F16"/>
                </a:gs>
                <a:gs pos="100000">
                  <a:srgbClr val="FFA28D"/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3725"/>
                </a:srgbClr>
              </a:outerShdw>
            </a:effectLst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MTR Advertising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71" name="Google Shape;371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06760" y="2347758"/>
            <a:ext cx="1389637" cy="858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06760" y="3429000"/>
            <a:ext cx="1932573" cy="63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751272" y="2681913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094382" y="2681913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965019" y="2681913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751272" y="3429000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094382" y="3429000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8" name="Google Shape;378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965019" y="3429000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835656" y="3429000"/>
            <a:ext cx="523875" cy="52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17" descr="Badge Tick outline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911858" y="3429000"/>
            <a:ext cx="52387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81" name="Google Shape;381;p17"/>
          <p:cNvSpPr txBox="1">
            <a:spLocks noGrp="1"/>
          </p:cNvSpPr>
          <p:nvPr>
            <p:ph type="title"/>
          </p:nvPr>
        </p:nvSpPr>
        <p:spPr>
          <a:xfrm>
            <a:off x="182880" y="368309"/>
            <a:ext cx="10058400" cy="8580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Promotion Summary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2" name="Google Shape;382;p17" descr="Instagram - Wikipedia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395882" y="5428270"/>
            <a:ext cx="595938" cy="5959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17" descr="More Than a 'Like': The Story of the Facebook Logo | Looka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673446" y="5345103"/>
            <a:ext cx="1560854" cy="831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17" descr="YouTube Community Guidelines &amp; Policies - How YouTube Works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5789116" y="5345211"/>
            <a:ext cx="1506140" cy="7919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17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6" name="Google Shape;386;p17" descr="Checkmark with solid fill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2574683" y="5728382"/>
            <a:ext cx="560738" cy="560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17" descr="Checkmark with solid fill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4859202" y="5789153"/>
            <a:ext cx="560738" cy="560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17" descr="Checkmark with solid fill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6860434" y="5659712"/>
            <a:ext cx="560738" cy="560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594798" y="4333672"/>
            <a:ext cx="1389637" cy="8580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1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5727925" y="4483574"/>
            <a:ext cx="1932573" cy="638425"/>
          </a:xfrm>
          <a:prstGeom prst="rect">
            <a:avLst/>
          </a:prstGeom>
          <a:noFill/>
          <a:ln>
            <a:noFill/>
          </a:ln>
        </p:spPr>
      </p:pic>
      <p:sp>
        <p:nvSpPr>
          <p:cNvPr id="391" name="Google Shape;391;p17"/>
          <p:cNvSpPr/>
          <p:nvPr/>
        </p:nvSpPr>
        <p:spPr>
          <a:xfrm>
            <a:off x="2239333" y="4311324"/>
            <a:ext cx="7087996" cy="2106344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rgbClr val="60370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2" name="Google Shape;392;p17" descr="How to Start an Online Store (Step-by-Step Guide) 2024"/>
          <p:cNvPicPr preferRelativeResize="0"/>
          <p:nvPr/>
        </p:nvPicPr>
        <p:blipFill rotWithShape="1">
          <a:blip r:embed="rId15">
            <a:alphaModFix/>
          </a:blip>
          <a:srcRect l="27441" r="28313" b="10047"/>
          <a:stretch/>
        </p:blipFill>
        <p:spPr>
          <a:xfrm>
            <a:off x="7944801" y="5364496"/>
            <a:ext cx="779453" cy="792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17" descr="Checkmark with solid fill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8564849" y="5670819"/>
            <a:ext cx="560738" cy="56073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8" name="Google Shape;39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1889200"/>
            <a:ext cx="6018649" cy="3450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99" name="Google Shape;39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26370" y="1889200"/>
            <a:ext cx="6065630" cy="3450414"/>
          </a:xfrm>
          <a:prstGeom prst="rect">
            <a:avLst/>
          </a:prstGeom>
          <a:noFill/>
          <a:ln>
            <a:noFill/>
          </a:ln>
        </p:spPr>
      </p:pic>
      <p:sp>
        <p:nvSpPr>
          <p:cNvPr id="400" name="Google Shape;400;p25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Social Media in HK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1" name="Google Shape;401;p25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p25"/>
          <p:cNvSpPr txBox="1"/>
          <p:nvPr/>
        </p:nvSpPr>
        <p:spPr>
          <a:xfrm>
            <a:off x="10488300" y="5933650"/>
            <a:ext cx="1703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Maddalen (2024)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3" name="Google Shape;403;p25"/>
          <p:cNvSpPr/>
          <p:nvPr/>
        </p:nvSpPr>
        <p:spPr>
          <a:xfrm>
            <a:off x="1808799" y="2466549"/>
            <a:ext cx="1088309" cy="2594337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  <a:effectLst>
            <a:outerShdw dist="19050" dir="5400000" algn="bl" rotWithShape="0">
              <a:srgbClr val="000000">
                <a:alpha val="49803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25"/>
          <p:cNvSpPr/>
          <p:nvPr/>
        </p:nvSpPr>
        <p:spPr>
          <a:xfrm>
            <a:off x="6326000" y="2505250"/>
            <a:ext cx="4488300" cy="1257600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" name="Google Shape;40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" y="1906571"/>
            <a:ext cx="6048910" cy="34498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0" name="Google Shape;410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25292" y="1906570"/>
            <a:ext cx="6119617" cy="3449810"/>
          </a:xfrm>
          <a:prstGeom prst="rect">
            <a:avLst/>
          </a:prstGeom>
          <a:noFill/>
          <a:ln>
            <a:noFill/>
          </a:ln>
        </p:spPr>
      </p:pic>
      <p:sp>
        <p:nvSpPr>
          <p:cNvPr id="411" name="Google Shape;411;p26"/>
          <p:cNvSpPr/>
          <p:nvPr/>
        </p:nvSpPr>
        <p:spPr>
          <a:xfrm>
            <a:off x="0" y="2545546"/>
            <a:ext cx="5901070" cy="30834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2" name="Google Shape;412;p26"/>
          <p:cNvSpPr/>
          <p:nvPr/>
        </p:nvSpPr>
        <p:spPr>
          <a:xfrm>
            <a:off x="6143091" y="2545546"/>
            <a:ext cx="5901070" cy="543294"/>
          </a:xfrm>
          <a:prstGeom prst="roundRect">
            <a:avLst>
              <a:gd name="adj" fmla="val 16667"/>
            </a:avLst>
          </a:prstGeom>
          <a:noFill/>
          <a:ln w="381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3" name="Google Shape;413;p26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Social Media in HK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4" name="Google Shape;414;p26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5" name="Google Shape;415;p26"/>
          <p:cNvSpPr txBox="1"/>
          <p:nvPr/>
        </p:nvSpPr>
        <p:spPr>
          <a:xfrm>
            <a:off x="10441200" y="5933650"/>
            <a:ext cx="17037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source: Maddalen (2024)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3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 sz="3800"/>
              <a:t>Competitor strong in Social Media Development</a:t>
            </a:r>
            <a:endParaRPr sz="3800"/>
          </a:p>
        </p:txBody>
      </p:sp>
      <p:pic>
        <p:nvPicPr>
          <p:cNvPr id="421" name="Google Shape;421;p34"/>
          <p:cNvPicPr preferRelativeResize="0"/>
          <p:nvPr/>
        </p:nvPicPr>
        <p:blipFill rotWithShape="1">
          <a:blip r:embed="rId3">
            <a:alphaModFix/>
          </a:blip>
          <a:srcRect r="48459"/>
          <a:stretch/>
        </p:blipFill>
        <p:spPr>
          <a:xfrm>
            <a:off x="3040853" y="2015675"/>
            <a:ext cx="2882891" cy="4842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23744" y="2808493"/>
            <a:ext cx="3027362" cy="3294154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34"/>
          <p:cNvSpPr txBox="1"/>
          <p:nvPr/>
        </p:nvSpPr>
        <p:spPr>
          <a:xfrm>
            <a:off x="9018077" y="3757352"/>
            <a:ext cx="3371353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lang="en-US" sz="1600" b="0" i="0" u="none" strike="noStrike" cap="none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Integration of WhatsApp Chatbot to track customer preferences, providing most thoughtful marketing promotions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4" name="Google Shape;424;p34"/>
          <p:cNvSpPr txBox="1"/>
          <p:nvPr/>
        </p:nvSpPr>
        <p:spPr>
          <a:xfrm>
            <a:off x="10703754" y="6058100"/>
            <a:ext cx="14883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US" sz="1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Source: Yeung, (2023)</a:t>
            </a:r>
            <a:endParaRPr sz="10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p34"/>
          <p:cNvSpPr txBox="1"/>
          <p:nvPr/>
        </p:nvSpPr>
        <p:spPr>
          <a:xfrm>
            <a:off x="11293642" y="6417668"/>
            <a:ext cx="53251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6" name="Google Shape;426;p34" descr="WhatsApp - Wikiped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32316" y="2820803"/>
            <a:ext cx="695114" cy="698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7" name="Google Shape;427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7181" y="2110275"/>
            <a:ext cx="2991532" cy="3294154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34"/>
          <p:cNvSpPr/>
          <p:nvPr/>
        </p:nvSpPr>
        <p:spPr>
          <a:xfrm>
            <a:off x="188801" y="2704355"/>
            <a:ext cx="3027361" cy="428234"/>
          </a:xfrm>
          <a:prstGeom prst="rect">
            <a:avLst/>
          </a:prstGeom>
          <a:noFill/>
          <a:ln w="5715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3" name="Google Shape;433;p42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42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Traditional Marketing</a:t>
            </a:r>
            <a:endParaRPr/>
          </a:p>
        </p:txBody>
      </p:sp>
      <p:sp>
        <p:nvSpPr>
          <p:cNvPr id="435" name="Google Shape;435;p42"/>
          <p:cNvSpPr txBox="1"/>
          <p:nvPr/>
        </p:nvSpPr>
        <p:spPr>
          <a:xfrm>
            <a:off x="11293642" y="6417668"/>
            <a:ext cx="46358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g274d850482c_0_0"/>
          <p:cNvSpPr txBox="1">
            <a:spLocks noGrp="1"/>
          </p:cNvSpPr>
          <p:nvPr>
            <p:ph type="title"/>
          </p:nvPr>
        </p:nvSpPr>
        <p:spPr>
          <a:xfrm>
            <a:off x="943055" y="271853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Review of Traditional Marketing Platform 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g274d850482c_0_0"/>
          <p:cNvSpPr txBox="1">
            <a:spLocks noGrp="1"/>
          </p:cNvSpPr>
          <p:nvPr>
            <p:ph type="body" idx="1"/>
          </p:nvPr>
        </p:nvSpPr>
        <p:spPr>
          <a:xfrm>
            <a:off x="865225" y="4317275"/>
            <a:ext cx="4722300" cy="11709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700" b="1"/>
              <a:t>1)	Print advertisement on Newspapers &amp; Magazines</a:t>
            </a:r>
            <a:r>
              <a:rPr lang="en-US"/>
              <a:t> </a:t>
            </a:r>
            <a:endParaRPr/>
          </a:p>
        </p:txBody>
      </p:sp>
      <p:pic>
        <p:nvPicPr>
          <p:cNvPr id="443" name="Google Shape;443;g274d850482c_0_0"/>
          <p:cNvPicPr preferRelativeResize="0"/>
          <p:nvPr/>
        </p:nvPicPr>
        <p:blipFill rotWithShape="1">
          <a:blip r:embed="rId3">
            <a:alphaModFix/>
          </a:blip>
          <a:srcRect l="1950" r="1941" b="3091"/>
          <a:stretch/>
        </p:blipFill>
        <p:spPr>
          <a:xfrm>
            <a:off x="943050" y="1529825"/>
            <a:ext cx="1800900" cy="262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g274d850482c_0_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0225" y="1529825"/>
            <a:ext cx="3074725" cy="2625300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g274d850482c_0_0"/>
          <p:cNvSpPr txBox="1">
            <a:spLocks noGrp="1"/>
          </p:cNvSpPr>
          <p:nvPr>
            <p:ph type="body" idx="1"/>
          </p:nvPr>
        </p:nvSpPr>
        <p:spPr>
          <a:xfrm>
            <a:off x="5587525" y="4317275"/>
            <a:ext cx="6379500" cy="11709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700" b="1"/>
              <a:t>2) Banner advertisement on mini bus &amp; buses </a:t>
            </a:r>
            <a:endParaRPr sz="1700" b="1"/>
          </a:p>
        </p:txBody>
      </p:sp>
      <p:pic>
        <p:nvPicPr>
          <p:cNvPr id="446" name="Google Shape;446;g274d850482c_0_0" descr="2018年明星廣告回顧系列- Vol. 2(女星篇-多相) - 巴士攝影作品貼圖區 ..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92300" y="1529825"/>
            <a:ext cx="3074726" cy="2625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g274d850482c_0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081099" y="1529825"/>
            <a:ext cx="1933309" cy="26252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g274dd8d6630_2_12"/>
          <p:cNvSpPr txBox="1">
            <a:spLocks noGrp="1"/>
          </p:cNvSpPr>
          <p:nvPr>
            <p:ph type="title"/>
          </p:nvPr>
        </p:nvSpPr>
        <p:spPr>
          <a:xfrm>
            <a:off x="772830" y="-319272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/>
              <a:t>Review of Traditional Marketing Platform</a:t>
            </a:r>
            <a:endParaRPr/>
          </a:p>
        </p:txBody>
      </p:sp>
      <p:pic>
        <p:nvPicPr>
          <p:cNvPr id="454" name="Google Shape;454;g274dd8d6630_2_12" descr="A person in a ca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994100" y="1314787"/>
            <a:ext cx="2837125" cy="2073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55" name="Google Shape;455;g274dd8d6630_2_12" descr="A person in a coa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94100" y="3727225"/>
            <a:ext cx="2837125" cy="2414544"/>
          </a:xfrm>
          <a:prstGeom prst="rect">
            <a:avLst/>
          </a:prstGeom>
          <a:noFill/>
          <a:ln>
            <a:noFill/>
          </a:ln>
        </p:spPr>
      </p:pic>
      <p:sp>
        <p:nvSpPr>
          <p:cNvPr id="456" name="Google Shape;456;g274dd8d6630_2_12"/>
          <p:cNvSpPr txBox="1">
            <a:spLocks noGrp="1"/>
          </p:cNvSpPr>
          <p:nvPr>
            <p:ph type="body" idx="1"/>
          </p:nvPr>
        </p:nvSpPr>
        <p:spPr>
          <a:xfrm>
            <a:off x="876025" y="1417350"/>
            <a:ext cx="65916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25000" lnSpcReduction="2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7044" b="1"/>
              <a:t>3) TV Advertisement </a:t>
            </a:r>
            <a:endParaRPr sz="7044" b="1"/>
          </a:p>
          <a:p>
            <a:pPr marL="4572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7044" b="1">
                <a:latin typeface="Arial"/>
                <a:ea typeface="Arial"/>
                <a:cs typeface="Arial"/>
                <a:sym typeface="Arial"/>
              </a:rPr>
              <a:t>Story of the TV advertisement: </a:t>
            </a:r>
            <a:r>
              <a:rPr lang="en-US" sz="7044">
                <a:latin typeface="Arial"/>
                <a:ea typeface="Arial"/>
                <a:cs typeface="Arial"/>
                <a:sym typeface="Arial"/>
              </a:rPr>
              <a:t>A pop singer, Ms. Gigi LEUNG be</a:t>
            </a:r>
            <a:r>
              <a:rPr lang="en-US" sz="7044"/>
              <a:t>came brand ambassador to </a:t>
            </a:r>
            <a:r>
              <a:rPr lang="en-US" sz="7044">
                <a:latin typeface="Arial"/>
                <a:ea typeface="Arial"/>
                <a:cs typeface="Arial"/>
                <a:sym typeface="Arial"/>
              </a:rPr>
              <a:t>take the product daily to maintain her energy and health with her extremely busy working schedules and irregular resting routine.</a:t>
            </a:r>
            <a:endParaRPr sz="7044"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7044" b="1">
                <a:latin typeface="Arial"/>
                <a:ea typeface="Arial"/>
                <a:cs typeface="Arial"/>
                <a:sym typeface="Arial"/>
              </a:rPr>
              <a:t>Presentation of the TV advertisement:</a:t>
            </a:r>
            <a:r>
              <a:rPr lang="en-US" sz="7044">
                <a:latin typeface="Arial"/>
                <a:ea typeface="Arial"/>
                <a:cs typeface="Arial"/>
                <a:sym typeface="Arial"/>
              </a:rPr>
              <a:t> Showing her busy working routine but with good health and full of energy</a:t>
            </a:r>
            <a:endParaRPr sz="7044"/>
          </a:p>
          <a:p>
            <a:pPr marL="4572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7044" b="1">
                <a:latin typeface="Arial"/>
                <a:ea typeface="Arial"/>
                <a:cs typeface="Arial"/>
                <a:sym typeface="Arial"/>
              </a:rPr>
              <a:t>Purpose: </a:t>
            </a:r>
            <a:r>
              <a:rPr lang="en-US" sz="7044">
                <a:latin typeface="Arial"/>
                <a:ea typeface="Arial"/>
                <a:cs typeface="Arial"/>
                <a:sym typeface="Arial"/>
              </a:rPr>
              <a:t>Selling the functions of the product, which can enhance resistance and health so as to provide energy for daily life, particularly for the busy working life in HK</a:t>
            </a:r>
            <a:endParaRPr sz="7044" b="1"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5000"/>
              <a:buNone/>
            </a:pPr>
            <a:endParaRPr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5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" name="Google Shape;462;g274dd8d6630_2_23" descr="A person with pink hair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98650" y="1417350"/>
            <a:ext cx="5382025" cy="4580325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g274dd8d6630_2_23"/>
          <p:cNvSpPr txBox="1">
            <a:spLocks noGrp="1"/>
          </p:cNvSpPr>
          <p:nvPr>
            <p:ph type="title"/>
          </p:nvPr>
        </p:nvSpPr>
        <p:spPr>
          <a:xfrm>
            <a:off x="831830" y="-363497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Review of Traditional Marketing Platform</a:t>
            </a:r>
            <a:endParaRPr/>
          </a:p>
        </p:txBody>
      </p:sp>
      <p:sp>
        <p:nvSpPr>
          <p:cNvPr id="464" name="Google Shape;464;g274dd8d6630_2_23"/>
          <p:cNvSpPr txBox="1">
            <a:spLocks noGrp="1"/>
          </p:cNvSpPr>
          <p:nvPr>
            <p:ph type="body" idx="1"/>
          </p:nvPr>
        </p:nvSpPr>
        <p:spPr>
          <a:xfrm>
            <a:off x="1038250" y="1579575"/>
            <a:ext cx="46302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/>
              <a:t>4) Billboards at Entrance of Cross Harbour Tunnel in Hung Hom and Concert venue - Hong Kong Coliseum  </a:t>
            </a:r>
            <a:endParaRPr sz="2000" b="1"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 sz="26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3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3600" b="1"/>
              <a:t>Limitations and Challenges on </a:t>
            </a:r>
            <a:r>
              <a:rPr lang="en-US" sz="3600" b="1">
                <a:latin typeface="Arial"/>
                <a:ea typeface="Arial"/>
                <a:cs typeface="Arial"/>
                <a:sym typeface="Arial"/>
              </a:rPr>
              <a:t>Traditional </a:t>
            </a:r>
            <a:r>
              <a:rPr lang="en-US" sz="3600" b="1"/>
              <a:t>Marketing </a:t>
            </a:r>
            <a:endParaRPr sz="36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0" name="Google Shape;470;p23"/>
          <p:cNvSpPr txBox="1">
            <a:spLocks noGrp="1"/>
          </p:cNvSpPr>
          <p:nvPr>
            <p:ph type="body" idx="1"/>
          </p:nvPr>
        </p:nvSpPr>
        <p:spPr>
          <a:xfrm>
            <a:off x="1170050" y="1904725"/>
            <a:ext cx="104418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55000" lnSpcReduction="10000"/>
          </a:bodyPr>
          <a:lstStyle/>
          <a:p>
            <a:pPr marL="457200" lvl="0" indent="-364331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SzPct val="100000"/>
              <a:buAutoNum type="arabicParenR"/>
            </a:pPr>
            <a:r>
              <a:rPr lang="en-US" sz="4500" b="1"/>
              <a:t>L</a:t>
            </a:r>
            <a:r>
              <a:rPr lang="en-US" sz="4500" b="1">
                <a:latin typeface="Arial"/>
                <a:ea typeface="Arial"/>
                <a:cs typeface="Arial"/>
                <a:sym typeface="Arial"/>
              </a:rPr>
              <a:t>imited </a:t>
            </a:r>
            <a:r>
              <a:rPr lang="en-US" sz="4500" b="1"/>
              <a:t>C</a:t>
            </a:r>
            <a:r>
              <a:rPr lang="en-US" sz="4500" b="1">
                <a:latin typeface="Arial"/>
                <a:ea typeface="Arial"/>
                <a:cs typeface="Arial"/>
                <a:sym typeface="Arial"/>
              </a:rPr>
              <a:t>overage of the </a:t>
            </a:r>
            <a:r>
              <a:rPr lang="en-US" sz="4500" b="1"/>
              <a:t>T</a:t>
            </a:r>
            <a:r>
              <a:rPr lang="en-US" sz="4500" b="1">
                <a:latin typeface="Arial"/>
                <a:ea typeface="Arial"/>
                <a:cs typeface="Arial"/>
                <a:sym typeface="Arial"/>
              </a:rPr>
              <a:t>arget </a:t>
            </a:r>
            <a:r>
              <a:rPr lang="en-US" sz="4500" b="1"/>
              <a:t>A</a:t>
            </a:r>
            <a:r>
              <a:rPr lang="en-US" sz="4500" b="1">
                <a:latin typeface="Arial"/>
                <a:ea typeface="Arial"/>
                <a:cs typeface="Arial"/>
                <a:sym typeface="Arial"/>
              </a:rPr>
              <a:t>udience: </a:t>
            </a:r>
            <a:endParaRPr sz="4500" b="1"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4500">
                <a:latin typeface="Arial"/>
                <a:ea typeface="Arial"/>
                <a:cs typeface="Arial"/>
                <a:sym typeface="Arial"/>
              </a:rPr>
              <a:t>Not everyone watches TV; read magazines/posters/newspapers nowadays, particularly working adults</a:t>
            </a:r>
            <a:endParaRPr sz="4500">
              <a:latin typeface="Arial"/>
              <a:ea typeface="Arial"/>
              <a:cs typeface="Arial"/>
              <a:sym typeface="Arial"/>
            </a:endParaRPr>
          </a:p>
          <a:p>
            <a:pPr marL="137160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4500"/>
          </a:p>
          <a:p>
            <a:pPr marL="457200" lvl="0" indent="-364331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SzPct val="100000"/>
              <a:buFont typeface="Arial"/>
              <a:buAutoNum type="arabicParenR"/>
            </a:pPr>
            <a:r>
              <a:rPr lang="en-US" sz="4500" b="1">
                <a:latin typeface="Arial"/>
                <a:ea typeface="Arial"/>
                <a:cs typeface="Arial"/>
                <a:sym typeface="Arial"/>
              </a:rPr>
              <a:t>Preference of the target audience in the selected actor in the traditional advertising methods, e.g. TV/magazines/print advertisements </a:t>
            </a:r>
            <a:endParaRPr sz="4500" b="1">
              <a:latin typeface="Arial"/>
              <a:ea typeface="Arial"/>
              <a:cs typeface="Arial"/>
              <a:sym typeface="Arial"/>
            </a:endParaRPr>
          </a:p>
          <a:p>
            <a:pPr marL="0" lvl="0" indent="45720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4500">
                <a:latin typeface="Arial"/>
                <a:ea typeface="Arial"/>
                <a:cs typeface="Arial"/>
                <a:sym typeface="Arial"/>
              </a:rPr>
              <a:t>the selected actor may not be the preferred one for all target audience/customers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1" name="Google Shape;471;p23"/>
          <p:cNvSpPr txBox="1"/>
          <p:nvPr/>
        </p:nvSpPr>
        <p:spPr>
          <a:xfrm>
            <a:off x="11293642" y="6417668"/>
            <a:ext cx="463588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274dd8d6630_2_32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3600" b="1"/>
              <a:t>Limitations and Challenges on </a:t>
            </a:r>
            <a:r>
              <a:rPr lang="en-US" sz="3600" b="1">
                <a:latin typeface="Arial"/>
                <a:ea typeface="Arial"/>
                <a:cs typeface="Arial"/>
                <a:sym typeface="Arial"/>
              </a:rPr>
              <a:t>Traditional </a:t>
            </a:r>
            <a:r>
              <a:rPr lang="en-US" sz="3600" b="1"/>
              <a:t>Marketing </a:t>
            </a:r>
            <a:endParaRPr sz="36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7" name="Google Shape;477;g274dd8d6630_2_32"/>
          <p:cNvSpPr txBox="1">
            <a:spLocks noGrp="1"/>
          </p:cNvSpPr>
          <p:nvPr>
            <p:ph type="body" idx="1"/>
          </p:nvPr>
        </p:nvSpPr>
        <p:spPr>
          <a:xfrm>
            <a:off x="1097276" y="1845725"/>
            <a:ext cx="10196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 fontScale="70000" lnSpcReduction="2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3350" b="1"/>
              <a:t>3) 	</a:t>
            </a:r>
            <a:r>
              <a:rPr lang="en-US" sz="3350" b="1">
                <a:latin typeface="Arial"/>
                <a:ea typeface="Arial"/>
                <a:cs typeface="Arial"/>
                <a:sym typeface="Arial"/>
              </a:rPr>
              <a:t>High costs</a:t>
            </a:r>
            <a:endParaRPr sz="3350" b="1"/>
          </a:p>
          <a:p>
            <a:pPr marL="45720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3350"/>
              <a:t>E</a:t>
            </a:r>
            <a:r>
              <a:rPr lang="en-US" sz="3350">
                <a:latin typeface="Arial"/>
                <a:ea typeface="Arial"/>
                <a:cs typeface="Arial"/>
                <a:sym typeface="Arial"/>
              </a:rPr>
              <a:t>xtremely high costs of traditional advertising methods, e.g. broadcasting costs, production costs, costs of hiring spokesperson, etc. </a:t>
            </a:r>
            <a:endParaRPr sz="3350">
              <a:latin typeface="Arial"/>
              <a:ea typeface="Arial"/>
              <a:cs typeface="Arial"/>
              <a:sym typeface="Arial"/>
            </a:endParaRPr>
          </a:p>
          <a:p>
            <a:pPr marL="137160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endParaRPr sz="3350"/>
          </a:p>
          <a:p>
            <a:pPr marL="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3350" b="1"/>
              <a:t>4) 	</a:t>
            </a:r>
            <a:r>
              <a:rPr lang="en-US" sz="3350" b="1">
                <a:latin typeface="Arial"/>
                <a:ea typeface="Arial"/>
                <a:cs typeface="Arial"/>
                <a:sym typeface="Arial"/>
              </a:rPr>
              <a:t>Limited time and frequency of broadcasting </a:t>
            </a:r>
            <a:endParaRPr sz="3350" b="1"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3350">
                <a:latin typeface="Arial"/>
                <a:ea typeface="Arial"/>
                <a:cs typeface="Arial"/>
                <a:sym typeface="Arial"/>
              </a:rPr>
              <a:t>e.g. TV / radio advertisements, depending on the investment in airtime, target audience/customers may miss the advertisement</a:t>
            </a:r>
            <a:endParaRPr sz="335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750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8" name="Google Shape;478;g274dd8d6630_2_32"/>
          <p:cNvSpPr txBox="1"/>
          <p:nvPr/>
        </p:nvSpPr>
        <p:spPr>
          <a:xfrm>
            <a:off x="11293667" y="6347393"/>
            <a:ext cx="463500" cy="307800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3" name="Google Shape;483;g274dd8d6630_2_256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3600" b="1"/>
              <a:t>Limitations and Challenges on </a:t>
            </a:r>
            <a:r>
              <a:rPr lang="en-US" sz="3600" b="1">
                <a:latin typeface="Arial"/>
                <a:ea typeface="Arial"/>
                <a:cs typeface="Arial"/>
                <a:sym typeface="Arial"/>
              </a:rPr>
              <a:t>Traditional </a:t>
            </a:r>
            <a:r>
              <a:rPr lang="en-US" sz="3600" b="1"/>
              <a:t>Marketing </a:t>
            </a:r>
            <a:endParaRPr sz="36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4" name="Google Shape;484;g274dd8d6630_2_256"/>
          <p:cNvSpPr txBox="1">
            <a:spLocks noGrp="1"/>
          </p:cNvSpPr>
          <p:nvPr>
            <p:ph type="body" idx="1"/>
          </p:nvPr>
        </p:nvSpPr>
        <p:spPr>
          <a:xfrm>
            <a:off x="1028275" y="1845725"/>
            <a:ext cx="11011200" cy="39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100" b="1"/>
              <a:t>4) 	Overload messages/information </a:t>
            </a:r>
            <a:endParaRPr sz="2100" b="1"/>
          </a:p>
          <a:p>
            <a:pPr marL="4572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100"/>
              <a:t>The target audience/customers may be numb to brand messages in the large amount of advertisements everyday, e.g. TV, magazines, newspapers, etc.</a:t>
            </a:r>
            <a:endParaRPr sz="2100"/>
          </a:p>
        </p:txBody>
      </p:sp>
      <p:sp>
        <p:nvSpPr>
          <p:cNvPr id="485" name="Google Shape;485;g274dd8d6630_2_256"/>
          <p:cNvSpPr txBox="1"/>
          <p:nvPr/>
        </p:nvSpPr>
        <p:spPr>
          <a:xfrm>
            <a:off x="11293667" y="6347393"/>
            <a:ext cx="463500" cy="307800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274dd8d6630_2_268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800"/>
              <a:buFont typeface="Calibri"/>
              <a:buNone/>
            </a:pPr>
            <a:r>
              <a:rPr lang="en-US" sz="3600" b="1"/>
              <a:t>Limitations and Challenges on </a:t>
            </a:r>
            <a:r>
              <a:rPr lang="en-US" sz="3600" b="1">
                <a:latin typeface="Arial"/>
                <a:ea typeface="Arial"/>
                <a:cs typeface="Arial"/>
                <a:sym typeface="Arial"/>
              </a:rPr>
              <a:t>Traditional </a:t>
            </a:r>
            <a:r>
              <a:rPr lang="en-US" sz="3600" b="1"/>
              <a:t>Marketing </a:t>
            </a:r>
            <a:endParaRPr sz="36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1" name="Google Shape;491;g274dd8d6630_2_268"/>
          <p:cNvSpPr txBox="1">
            <a:spLocks noGrp="1"/>
          </p:cNvSpPr>
          <p:nvPr>
            <p:ph type="body" idx="1"/>
          </p:nvPr>
        </p:nvSpPr>
        <p:spPr>
          <a:xfrm>
            <a:off x="1028275" y="1845725"/>
            <a:ext cx="11011200" cy="398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950"/>
          </a:p>
          <a:p>
            <a:pPr marL="914400" lvl="1" indent="-352425" algn="l" rtl="0">
              <a:lnSpc>
                <a:spcPct val="150000"/>
              </a:lnSpc>
              <a:spcBef>
                <a:spcPts val="200"/>
              </a:spcBef>
              <a:spcAft>
                <a:spcPts val="0"/>
              </a:spcAft>
              <a:buSzPts val="1950"/>
              <a:buFont typeface="Noto Sans Symbols"/>
              <a:buChar char="■"/>
            </a:pPr>
            <a:r>
              <a:rPr lang="en-US" sz="1950" b="1"/>
              <a:t>Difficult to deliver key messages</a:t>
            </a:r>
            <a:endParaRPr sz="1950" b="1"/>
          </a:p>
          <a:p>
            <a:pPr marL="91440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1950"/>
              <a:t>The amount of content of the traditional advertising methods is limited, TV, newspapers, magazines, print advertisements, etc.</a:t>
            </a:r>
            <a:endParaRPr sz="1950"/>
          </a:p>
        </p:txBody>
      </p:sp>
      <p:sp>
        <p:nvSpPr>
          <p:cNvPr id="492" name="Google Shape;492;g274dd8d6630_2_268"/>
          <p:cNvSpPr txBox="1"/>
          <p:nvPr/>
        </p:nvSpPr>
        <p:spPr>
          <a:xfrm>
            <a:off x="11293667" y="6347393"/>
            <a:ext cx="463500" cy="307800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8" name="Google Shape;498;g274dd8d6630_2_262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9" name="Google Shape;499;g274dd8d6630_2_262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4" name="Google Shape;504;p43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43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Social Media</a:t>
            </a:r>
            <a:endParaRPr/>
          </a:p>
        </p:txBody>
      </p:sp>
      <p:sp>
        <p:nvSpPr>
          <p:cNvPr id="506" name="Google Shape;506;p43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Lucus</a:t>
            </a: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273b79c4d2e_0_5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80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80"/>
              <a:buFont typeface="Times New Roman"/>
              <a:buNone/>
            </a:pPr>
            <a:r>
              <a:rPr lang="en-US" sz="4000" b="1" cap="none">
                <a:latin typeface="Arial"/>
                <a:ea typeface="Arial"/>
                <a:cs typeface="Arial"/>
                <a:sym typeface="Arial"/>
              </a:rPr>
              <a:t>Customer Engagement (CE)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2" name="Google Shape;512;g273b79c4d2e_0_5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42900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Customer Engagement (CE) refers to the interactive relationship between customers and brands or companies. </a:t>
            </a: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457200" lvl="0" indent="0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endParaRPr sz="1800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Font typeface="Times New Roman"/>
              <a:buChar char="●"/>
            </a:pPr>
            <a:r>
              <a:rPr lang="en-US" sz="1800">
                <a:latin typeface="Arial"/>
                <a:ea typeface="Arial"/>
                <a:cs typeface="Arial"/>
                <a:sym typeface="Arial"/>
              </a:rPr>
              <a:t>This concept plays an important role in modern marketing, especially after the rise of social media, the meaning and role of customer engagement have become more prominent </a:t>
            </a:r>
            <a:r>
              <a:rPr lang="en-US" sz="1800" b="0" i="0">
                <a:latin typeface="Arial"/>
                <a:ea typeface="Arial"/>
                <a:cs typeface="Arial"/>
                <a:sym typeface="Arial"/>
              </a:rPr>
              <a:t>(Lim and Rasul, 2022).</a:t>
            </a:r>
            <a:endParaRPr sz="18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3" name="Google Shape;513;g273b79c4d2e_0_5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273b79c4d2e_0_537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Times New Roman"/>
              <a:buNone/>
            </a:pPr>
            <a:r>
              <a:rPr lang="en-US" sz="4000" b="1" cap="none">
                <a:latin typeface="Arial"/>
                <a:ea typeface="Arial"/>
                <a:cs typeface="Arial"/>
                <a:sym typeface="Arial"/>
              </a:rPr>
              <a:t>Two companies </a:t>
            </a: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4000" b="1" cap="none">
                <a:latin typeface="Arial"/>
                <a:ea typeface="Arial"/>
                <a:cs typeface="Arial"/>
                <a:sym typeface="Arial"/>
              </a:rPr>
              <a:t>n Social Media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9" name="Google Shape;519;g273b79c4d2e_0_537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sz="15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120000"/>
              </a:lnSpc>
              <a:spcBef>
                <a:spcPts val="1000"/>
              </a:spcBef>
              <a:spcAft>
                <a:spcPts val="200"/>
              </a:spcAft>
              <a:buClr>
                <a:schemeClr val="lt1"/>
              </a:buClr>
              <a:buSzPts val="1500"/>
              <a:buNone/>
            </a:pPr>
            <a:endParaRPr sz="1500"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20" name="Google Shape;520;g273b79c4d2e_0_537"/>
          <p:cNvGraphicFramePr/>
          <p:nvPr/>
        </p:nvGraphicFramePr>
        <p:xfrm>
          <a:off x="1265705" y="2184672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{9BA851ED-AF6F-4BDE-AA86-58B052BF7915}</a:tableStyleId>
              </a:tblPr>
              <a:tblGrid>
                <a:gridCol w="177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3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8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8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587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5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Company</a:t>
                      </a:r>
                      <a:endParaRPr sz="14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50" marR="91450" marT="45725" marB="45725" anchor="ctr"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Online Shop</a:t>
                      </a:r>
                      <a:endParaRPr sz="1400" u="none" strike="noStrike" cap="none"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381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>
                    <a:lnL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lt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21" name="Google Shape;521;g273b79c4d2e_0_5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11579" y="3816563"/>
            <a:ext cx="1472220" cy="632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22" name="Google Shape;522;g273b79c4d2e_0_5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11579" y="3006388"/>
            <a:ext cx="1472219" cy="586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3" name="Google Shape;523;g273b79c4d2e_0_5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50842" y="2235733"/>
            <a:ext cx="1090412" cy="5563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24" name="Google Shape;524;g273b79c4d2e_0_53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65665" y="2235733"/>
            <a:ext cx="1089070" cy="57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5" name="Google Shape;525;g273b79c4d2e_0_53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479146" y="2235733"/>
            <a:ext cx="1214100" cy="576522"/>
          </a:xfrm>
          <a:prstGeom prst="rect">
            <a:avLst/>
          </a:prstGeom>
          <a:noFill/>
          <a:ln>
            <a:noFill/>
          </a:ln>
        </p:spPr>
      </p:pic>
      <p:sp>
        <p:nvSpPr>
          <p:cNvPr id="526" name="Google Shape;526;g273b79c4d2e_0_537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7" name="Google Shape;527;g273b79c4d2e_0_53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147975" y="2210368"/>
            <a:ext cx="1214100" cy="60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g273b79c4d2e_0_676"/>
          <p:cNvSpPr txBox="1">
            <a:spLocks noGrp="1"/>
          </p:cNvSpPr>
          <p:nvPr>
            <p:ph type="title"/>
          </p:nvPr>
        </p:nvSpPr>
        <p:spPr>
          <a:xfrm>
            <a:off x="944875" y="439000"/>
            <a:ext cx="10312200" cy="58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2700" b="1">
                <a:latin typeface="Arial"/>
                <a:ea typeface="Arial"/>
                <a:cs typeface="Arial"/>
                <a:sym typeface="Arial"/>
              </a:rPr>
              <a:t>Comparison of the two companies’ popularity in Social Media</a:t>
            </a:r>
            <a:endParaRPr sz="27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3" name="Google Shape;533;g273b79c4d2e_0_676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34" name="Google Shape;534;g273b79c4d2e_0_676"/>
          <p:cNvGraphicFramePr/>
          <p:nvPr/>
        </p:nvGraphicFramePr>
        <p:xfrm>
          <a:off x="1429403" y="1556924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{9BA851ED-AF6F-4BDE-AA86-58B052BF7915}</a:tableStyleId>
              </a:tblPr>
              <a:tblGrid>
                <a:gridCol w="1871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5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6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9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55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Company</a:t>
                      </a:r>
                      <a:endParaRPr sz="14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r>
                        <a:rPr lang="en-US" sz="1800" u="none" strike="noStrike" cap="none"/>
                        <a:t>✓</a:t>
                      </a: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0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Rockwell"/>
                        <a:buNone/>
                      </a:pPr>
                      <a:endParaRPr sz="1800" u="none" strike="noStrike" cap="none"/>
                    </a:p>
                  </a:txBody>
                  <a:tcPr marL="91450" marR="91450" marT="45725" marB="457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535" name="Google Shape;535;g273b79c4d2e_0_67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05624" y="4888502"/>
            <a:ext cx="1472220" cy="632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g273b79c4d2e_0_67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05623" y="2991844"/>
            <a:ext cx="1472219" cy="5866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g273b79c4d2e_0_67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12903" y="4913821"/>
            <a:ext cx="2150770" cy="582118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Google Shape;538;g273b79c4d2e_0_67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412903" y="3011299"/>
            <a:ext cx="2150770" cy="547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539" name="Google Shape;539;g273b79c4d2e_0_67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36813" y="4416627"/>
            <a:ext cx="1650241" cy="15765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40" name="Google Shape;540;g273b79c4d2e_0_676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095999" y="2389613"/>
            <a:ext cx="1691052" cy="1724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g273b79c4d2e_0_676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500057" y="3059894"/>
            <a:ext cx="2017354" cy="450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g273b79c4d2e_0_676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500058" y="4978068"/>
            <a:ext cx="2017353" cy="453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g273b79c4d2e_0_676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3943082" y="1621840"/>
            <a:ext cx="1090412" cy="5563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g273b79c4d2e_0_676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6534552" y="1613580"/>
            <a:ext cx="1089070" cy="572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g273b79c4d2e_0_676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8980867" y="1609909"/>
            <a:ext cx="1214100" cy="576522"/>
          </a:xfrm>
          <a:prstGeom prst="rect">
            <a:avLst/>
          </a:prstGeom>
          <a:noFill/>
          <a:ln>
            <a:noFill/>
          </a:ln>
        </p:spPr>
      </p:pic>
      <p:sp>
        <p:nvSpPr>
          <p:cNvPr id="546" name="Google Shape;546;g273b79c4d2e_0_676"/>
          <p:cNvSpPr/>
          <p:nvPr/>
        </p:nvSpPr>
        <p:spPr>
          <a:xfrm>
            <a:off x="8463025" y="3273125"/>
            <a:ext cx="1731900" cy="237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7" name="Google Shape;547;g273b79c4d2e_0_676"/>
          <p:cNvSpPr/>
          <p:nvPr/>
        </p:nvSpPr>
        <p:spPr>
          <a:xfrm>
            <a:off x="8500050" y="5224025"/>
            <a:ext cx="1731900" cy="237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8" name="Google Shape;548;g273b79c4d2e_0_676"/>
          <p:cNvSpPr/>
          <p:nvPr/>
        </p:nvSpPr>
        <p:spPr>
          <a:xfrm>
            <a:off x="6320750" y="3011300"/>
            <a:ext cx="632400" cy="2055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9" name="Google Shape;549;g273b79c4d2e_0_676"/>
          <p:cNvSpPr/>
          <p:nvPr/>
        </p:nvSpPr>
        <p:spPr>
          <a:xfrm>
            <a:off x="6320750" y="3239900"/>
            <a:ext cx="632400" cy="185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0" name="Google Shape;550;g273b79c4d2e_0_676"/>
          <p:cNvSpPr/>
          <p:nvPr/>
        </p:nvSpPr>
        <p:spPr>
          <a:xfrm>
            <a:off x="6300825" y="3477500"/>
            <a:ext cx="652200" cy="185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1" name="Google Shape;551;g273b79c4d2e_0_676"/>
          <p:cNvSpPr/>
          <p:nvPr/>
        </p:nvSpPr>
        <p:spPr>
          <a:xfrm>
            <a:off x="6379650" y="4888500"/>
            <a:ext cx="632400" cy="2055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g273b79c4d2e_0_676"/>
          <p:cNvSpPr/>
          <p:nvPr/>
        </p:nvSpPr>
        <p:spPr>
          <a:xfrm>
            <a:off x="6379650" y="5102138"/>
            <a:ext cx="632400" cy="2055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3" name="Google Shape;553;g273b79c4d2e_0_676"/>
          <p:cNvSpPr/>
          <p:nvPr/>
        </p:nvSpPr>
        <p:spPr>
          <a:xfrm>
            <a:off x="6379650" y="5315800"/>
            <a:ext cx="632400" cy="2055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4" name="Google Shape;554;g273b79c4d2e_0_676"/>
          <p:cNvSpPr/>
          <p:nvPr/>
        </p:nvSpPr>
        <p:spPr>
          <a:xfrm>
            <a:off x="3412900" y="5224025"/>
            <a:ext cx="1349700" cy="271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g273b79c4d2e_0_676"/>
          <p:cNvSpPr/>
          <p:nvPr/>
        </p:nvSpPr>
        <p:spPr>
          <a:xfrm>
            <a:off x="3412900" y="3319025"/>
            <a:ext cx="1691100" cy="271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g273b79c4d2e_0_676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g2e845ed585a_0_34"/>
          <p:cNvSpPr txBox="1">
            <a:spLocks noGrp="1"/>
          </p:cNvSpPr>
          <p:nvPr>
            <p:ph type="title"/>
          </p:nvPr>
        </p:nvSpPr>
        <p:spPr>
          <a:xfrm>
            <a:off x="1097275" y="286600"/>
            <a:ext cx="10486500" cy="72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60000"/>
              <a:buFont typeface="Arial"/>
              <a:buNone/>
            </a:pPr>
            <a:r>
              <a:rPr lang="en-US" sz="3000" b="1">
                <a:latin typeface="Arial"/>
                <a:ea typeface="Arial"/>
                <a:cs typeface="Arial"/>
                <a:sym typeface="Arial"/>
              </a:rPr>
              <a:t>Comparison of the two companies’ popularity in Social Media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3" name="Google Shape;563;g2e845ed585a_0_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8450" y="1062750"/>
            <a:ext cx="10079800" cy="5113150"/>
          </a:xfrm>
          <a:prstGeom prst="rect">
            <a:avLst/>
          </a:prstGeom>
          <a:noFill/>
          <a:ln>
            <a:noFill/>
          </a:ln>
        </p:spPr>
      </p:pic>
      <p:sp>
        <p:nvSpPr>
          <p:cNvPr id="564" name="Google Shape;564;g2e845ed585a_0_34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g273b79c4d2e_0_821"/>
          <p:cNvSpPr txBox="1">
            <a:spLocks noGrp="1"/>
          </p:cNvSpPr>
          <p:nvPr>
            <p:ph type="title"/>
          </p:nvPr>
        </p:nvSpPr>
        <p:spPr>
          <a:xfrm>
            <a:off x="1097275" y="515201"/>
            <a:ext cx="10058400" cy="79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Facebook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0" name="Google Shape;570;g273b79c4d2e_0_821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1" name="Google Shape;571;g273b79c4d2e_0_8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375" y="1669961"/>
            <a:ext cx="2743739" cy="3067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g273b79c4d2e_0_8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55889" y="1669961"/>
            <a:ext cx="3863629" cy="386580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g273b79c4d2e_0_8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2070" y="1669961"/>
            <a:ext cx="4292255" cy="3258354"/>
          </a:xfrm>
          <a:prstGeom prst="rect">
            <a:avLst/>
          </a:prstGeom>
          <a:noFill/>
          <a:ln>
            <a:noFill/>
          </a:ln>
        </p:spPr>
      </p:pic>
      <p:sp>
        <p:nvSpPr>
          <p:cNvPr id="574" name="Google Shape;574;g273b79c4d2e_0_821"/>
          <p:cNvSpPr/>
          <p:nvPr/>
        </p:nvSpPr>
        <p:spPr>
          <a:xfrm>
            <a:off x="6689150" y="1969950"/>
            <a:ext cx="7578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g273b79c4d2e_0_821"/>
          <p:cNvSpPr/>
          <p:nvPr/>
        </p:nvSpPr>
        <p:spPr>
          <a:xfrm>
            <a:off x="3529450" y="2872425"/>
            <a:ext cx="32160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g273b79c4d2e_0_821"/>
          <p:cNvSpPr/>
          <p:nvPr/>
        </p:nvSpPr>
        <p:spPr>
          <a:xfrm>
            <a:off x="3529450" y="3786825"/>
            <a:ext cx="38265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7" name="Google Shape;577;g273b79c4d2e_0_821"/>
          <p:cNvSpPr/>
          <p:nvPr/>
        </p:nvSpPr>
        <p:spPr>
          <a:xfrm>
            <a:off x="3555900" y="4701225"/>
            <a:ext cx="12672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8" name="Google Shape;578;g273b79c4d2e_0_821"/>
          <p:cNvSpPr/>
          <p:nvPr/>
        </p:nvSpPr>
        <p:spPr>
          <a:xfrm>
            <a:off x="7679750" y="3951150"/>
            <a:ext cx="13821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9" name="Google Shape;579;g273b79c4d2e_0_821"/>
          <p:cNvSpPr/>
          <p:nvPr/>
        </p:nvSpPr>
        <p:spPr>
          <a:xfrm>
            <a:off x="9737150" y="2960550"/>
            <a:ext cx="757800" cy="662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0" name="Google Shape;580;g273b79c4d2e_0_821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g273b79c4d2e_0_821"/>
          <p:cNvSpPr txBox="1"/>
          <p:nvPr/>
        </p:nvSpPr>
        <p:spPr>
          <a:xfrm>
            <a:off x="3251050" y="5681450"/>
            <a:ext cx="88062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Vita Green tends to publish more posts related to interactive activities with members, which is reflected in the photo albums on their page.</a:t>
            </a: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1150" b="0" i="1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Facebook</a:t>
            </a: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n.d.)</a:t>
            </a:r>
            <a:endParaRPr sz="1800" b="0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g273b79c4d2e_0_1090"/>
          <p:cNvSpPr txBox="1">
            <a:spLocks noGrp="1"/>
          </p:cNvSpPr>
          <p:nvPr>
            <p:ph type="title"/>
          </p:nvPr>
        </p:nvSpPr>
        <p:spPr>
          <a:xfrm>
            <a:off x="792475" y="515200"/>
            <a:ext cx="10058400" cy="7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Youtube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7" name="Google Shape;587;g273b79c4d2e_0_1090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8" name="Google Shape;588;g273b79c4d2e_0_109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975" y="1615044"/>
            <a:ext cx="4994453" cy="3519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89" name="Google Shape;589;g273b79c4d2e_0_109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42826" y="1612831"/>
            <a:ext cx="5928197" cy="3524188"/>
          </a:xfrm>
          <a:prstGeom prst="rect">
            <a:avLst/>
          </a:prstGeom>
          <a:noFill/>
          <a:ln>
            <a:noFill/>
          </a:ln>
        </p:spPr>
      </p:pic>
      <p:sp>
        <p:nvSpPr>
          <p:cNvPr id="590" name="Google Shape;590;g273b79c4d2e_0_1090"/>
          <p:cNvSpPr/>
          <p:nvPr/>
        </p:nvSpPr>
        <p:spPr>
          <a:xfrm>
            <a:off x="649075" y="3605525"/>
            <a:ext cx="1612500" cy="723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1" name="Google Shape;591;g273b79c4d2e_0_1090"/>
          <p:cNvSpPr/>
          <p:nvPr/>
        </p:nvSpPr>
        <p:spPr>
          <a:xfrm>
            <a:off x="2266950" y="4389300"/>
            <a:ext cx="879000" cy="5931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g273b79c4d2e_0_1090"/>
          <p:cNvSpPr/>
          <p:nvPr/>
        </p:nvSpPr>
        <p:spPr>
          <a:xfrm>
            <a:off x="619975" y="4389300"/>
            <a:ext cx="879000" cy="5931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3" name="Google Shape;593;g273b79c4d2e_0_1090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4" name="Google Shape;594;g273b79c4d2e_0_1090"/>
          <p:cNvSpPr txBox="1"/>
          <p:nvPr/>
        </p:nvSpPr>
        <p:spPr>
          <a:xfrm>
            <a:off x="3077400" y="5377900"/>
            <a:ext cx="85935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Vita Green has published many videos featuring real user testimonials about their products, or interviews with spokespersons. In contrast, Wai Yuen Tong does not have videos of this nature. </a:t>
            </a: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(www.youtube.com, n.d.)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g2e845ed585a_0_64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Youtube (Shorts)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01" name="Google Shape;601;g2e845ed585a_0_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05062" y="1180563"/>
            <a:ext cx="4493475" cy="4291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g2e845ed585a_0_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520082" y="1180563"/>
            <a:ext cx="5034543" cy="4291825"/>
          </a:xfrm>
          <a:prstGeom prst="rect">
            <a:avLst/>
          </a:prstGeom>
          <a:noFill/>
          <a:ln>
            <a:noFill/>
          </a:ln>
        </p:spPr>
      </p:pic>
      <p:sp>
        <p:nvSpPr>
          <p:cNvPr id="603" name="Google Shape;603;g2e845ed585a_0_64"/>
          <p:cNvSpPr/>
          <p:nvPr/>
        </p:nvSpPr>
        <p:spPr>
          <a:xfrm>
            <a:off x="1318850" y="3746675"/>
            <a:ext cx="4665900" cy="199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g2e845ed585a_0_64"/>
          <p:cNvSpPr/>
          <p:nvPr/>
        </p:nvSpPr>
        <p:spPr>
          <a:xfrm>
            <a:off x="1318850" y="5352950"/>
            <a:ext cx="4665900" cy="199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g2e845ed585a_0_64"/>
          <p:cNvSpPr/>
          <p:nvPr/>
        </p:nvSpPr>
        <p:spPr>
          <a:xfrm>
            <a:off x="6520075" y="3830900"/>
            <a:ext cx="783000" cy="282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6" name="Google Shape;606;g2e845ed585a_0_64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7" name="Google Shape;607;g2e845ed585a_0_64"/>
          <p:cNvSpPr txBox="1"/>
          <p:nvPr/>
        </p:nvSpPr>
        <p:spPr>
          <a:xfrm>
            <a:off x="2917650" y="5682700"/>
            <a:ext cx="9114600" cy="53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Vita Green has published various Shorts while Wai Yuen Tong has only posted one. </a:t>
            </a:r>
            <a:endParaRPr sz="17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g273b79c4d2e_0_1358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Instagram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g273b79c4d2e_0_1358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4" name="Google Shape;614;g273b79c4d2e_0_13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00982" y="1740546"/>
            <a:ext cx="3751569" cy="3730581"/>
          </a:xfrm>
          <a:prstGeom prst="rect">
            <a:avLst/>
          </a:prstGeom>
          <a:noFill/>
          <a:ln>
            <a:noFill/>
          </a:ln>
        </p:spPr>
      </p:pic>
      <p:sp>
        <p:nvSpPr>
          <p:cNvPr id="615" name="Google Shape;615;g273b79c4d2e_0_1358"/>
          <p:cNvSpPr txBox="1"/>
          <p:nvPr/>
        </p:nvSpPr>
        <p:spPr>
          <a:xfrm>
            <a:off x="2478336" y="1371214"/>
            <a:ext cx="1425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Vita Green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6" name="Google Shape;616;g273b79c4d2e_0_13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02009" y="1730178"/>
            <a:ext cx="3751572" cy="3740951"/>
          </a:xfrm>
          <a:prstGeom prst="rect">
            <a:avLst/>
          </a:prstGeom>
          <a:noFill/>
          <a:ln>
            <a:noFill/>
          </a:ln>
        </p:spPr>
      </p:pic>
      <p:sp>
        <p:nvSpPr>
          <p:cNvPr id="617" name="Google Shape;617;g273b79c4d2e_0_1358"/>
          <p:cNvSpPr txBox="1"/>
          <p:nvPr/>
        </p:nvSpPr>
        <p:spPr>
          <a:xfrm>
            <a:off x="7837783" y="1386549"/>
            <a:ext cx="17490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Wai Yuen Tong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8" name="Google Shape;618;g273b79c4d2e_0_1358"/>
          <p:cNvSpPr txBox="1"/>
          <p:nvPr/>
        </p:nvSpPr>
        <p:spPr>
          <a:xfrm>
            <a:off x="2724425" y="5697350"/>
            <a:ext cx="9737100" cy="5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Both companies focus their Instagram content on promotions and health information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(www.instagram.com, n.d.)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9" name="Google Shape;619;g273b79c4d2e_0_1358"/>
          <p:cNvSpPr/>
          <p:nvPr/>
        </p:nvSpPr>
        <p:spPr>
          <a:xfrm>
            <a:off x="3087925" y="4273825"/>
            <a:ext cx="2662200" cy="11493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g273b79c4d2e_0_1358"/>
          <p:cNvSpPr/>
          <p:nvPr/>
        </p:nvSpPr>
        <p:spPr>
          <a:xfrm>
            <a:off x="8808800" y="1755850"/>
            <a:ext cx="1244700" cy="24291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g273b79c4d2e_0_1358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Google Shape;626;g2e895baa707_2_0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81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WhatsApp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7" name="Google Shape;627;g2e895baa707_2_0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8" name="Google Shape;628;g2e895baa707_2_0"/>
          <p:cNvSpPr txBox="1"/>
          <p:nvPr/>
        </p:nvSpPr>
        <p:spPr>
          <a:xfrm>
            <a:off x="2478336" y="1371214"/>
            <a:ext cx="1425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Vita Green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g2e895baa707_2_0"/>
          <p:cNvSpPr txBox="1"/>
          <p:nvPr/>
        </p:nvSpPr>
        <p:spPr>
          <a:xfrm>
            <a:off x="7837783" y="1386549"/>
            <a:ext cx="1749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sng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Wai Yuen Tong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0" name="Google Shape;630;g2e895baa707_2_0"/>
          <p:cNvSpPr txBox="1"/>
          <p:nvPr/>
        </p:nvSpPr>
        <p:spPr>
          <a:xfrm>
            <a:off x="2798825" y="5742525"/>
            <a:ext cx="9501900" cy="95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Both companies using chatbot to handle enquiries and provide promotion broadcast.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(Omnichat.n.d.)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1" name="Google Shape;631;g2e895baa707_2_0"/>
          <p:cNvSpPr txBox="1"/>
          <p:nvPr/>
        </p:nvSpPr>
        <p:spPr>
          <a:xfrm>
            <a:off x="11293642" y="6417668"/>
            <a:ext cx="662400" cy="307800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2" name="Google Shape;632;g2e895baa707_2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89675" y="1174062"/>
            <a:ext cx="4109650" cy="4186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33" name="Google Shape;633;g2e895baa707_2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532975" y="1128124"/>
            <a:ext cx="2053800" cy="4483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34" name="Google Shape;634;g2e895baa707_2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59500" y="1147350"/>
            <a:ext cx="2053800" cy="4442776"/>
          </a:xfrm>
          <a:prstGeom prst="rect">
            <a:avLst/>
          </a:prstGeom>
          <a:noFill/>
          <a:ln>
            <a:noFill/>
          </a:ln>
        </p:spPr>
      </p:pic>
      <p:sp>
        <p:nvSpPr>
          <p:cNvPr id="635" name="Google Shape;635;g2e895baa707_2_0"/>
          <p:cNvSpPr/>
          <p:nvPr/>
        </p:nvSpPr>
        <p:spPr>
          <a:xfrm>
            <a:off x="9768775" y="2520575"/>
            <a:ext cx="1070100" cy="26223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g2e895baa707_2_0"/>
          <p:cNvSpPr/>
          <p:nvPr/>
        </p:nvSpPr>
        <p:spPr>
          <a:xfrm>
            <a:off x="2255600" y="1451050"/>
            <a:ext cx="1244700" cy="24291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37" name="Google Shape;637;g2e895baa707_2_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35270" y="1298617"/>
            <a:ext cx="3366062" cy="3597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2e77933d1df_1_6"/>
          <p:cNvSpPr txBox="1">
            <a:spLocks noGrp="1"/>
          </p:cNvSpPr>
          <p:nvPr>
            <p:ph type="title"/>
          </p:nvPr>
        </p:nvSpPr>
        <p:spPr>
          <a:xfrm>
            <a:off x="1097275" y="286600"/>
            <a:ext cx="10058400" cy="7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Compare on Online Shop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3" name="Google Shape;643;g2e77933d1df_1_6"/>
          <p:cNvSpPr txBox="1">
            <a:spLocks noGrp="1"/>
          </p:cNvSpPr>
          <p:nvPr>
            <p:ph type="body" idx="1"/>
          </p:nvPr>
        </p:nvSpPr>
        <p:spPr>
          <a:xfrm>
            <a:off x="1478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228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	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4" name="Google Shape;644;g2e77933d1df_1_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68100" y="1220901"/>
            <a:ext cx="2359699" cy="373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g2e77933d1df_1_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3525" y="1220912"/>
            <a:ext cx="2868399" cy="3184601"/>
          </a:xfrm>
          <a:prstGeom prst="rect">
            <a:avLst/>
          </a:prstGeom>
          <a:noFill/>
          <a:ln>
            <a:noFill/>
          </a:ln>
        </p:spPr>
      </p:pic>
      <p:sp>
        <p:nvSpPr>
          <p:cNvPr id="646" name="Google Shape;646;g2e77933d1df_1_6"/>
          <p:cNvSpPr/>
          <p:nvPr/>
        </p:nvSpPr>
        <p:spPr>
          <a:xfrm>
            <a:off x="4083575" y="2343975"/>
            <a:ext cx="2868300" cy="723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7" name="Google Shape;647;g2e77933d1df_1_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85525" y="1207863"/>
            <a:ext cx="4140923" cy="2995823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g2e77933d1df_1_6"/>
          <p:cNvSpPr/>
          <p:nvPr/>
        </p:nvSpPr>
        <p:spPr>
          <a:xfrm>
            <a:off x="855100" y="1963000"/>
            <a:ext cx="2448900" cy="8784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g2e77933d1df_1_6"/>
          <p:cNvSpPr/>
          <p:nvPr/>
        </p:nvSpPr>
        <p:spPr>
          <a:xfrm>
            <a:off x="855100" y="3487000"/>
            <a:ext cx="2448900" cy="1399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0" name="Google Shape;650;g2e77933d1df_1_6"/>
          <p:cNvSpPr txBox="1"/>
          <p:nvPr/>
        </p:nvSpPr>
        <p:spPr>
          <a:xfrm>
            <a:off x="2337475" y="5046050"/>
            <a:ext cx="90516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Both companies have their membership program and provided exclusive offer</a:t>
            </a:r>
            <a:endParaRPr sz="18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(Vita Green, n.d.)</a:t>
            </a:r>
            <a:r>
              <a:rPr lang="en-US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50" b="0" i="0" u="none" strike="noStrike" cap="none">
                <a:solidFill>
                  <a:srgbClr val="2C3E5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(www.wyteshop.com, n.d.)</a:t>
            </a: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1" name="Google Shape;651;g2e77933d1df_1_6"/>
          <p:cNvSpPr/>
          <p:nvPr/>
        </p:nvSpPr>
        <p:spPr>
          <a:xfrm>
            <a:off x="8503175" y="1505775"/>
            <a:ext cx="3171300" cy="7236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2" name="Google Shape;652;g2e77933d1df_1_6"/>
          <p:cNvSpPr txBox="1"/>
          <p:nvPr/>
        </p:nvSpPr>
        <p:spPr>
          <a:xfrm>
            <a:off x="11293642" y="6417668"/>
            <a:ext cx="662400" cy="307800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g273b79c4d2e_0_271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78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Times New Roman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Ways to build a bond with customers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g273b79c4d2e_0_271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22"/>
              <a:buNone/>
            </a:pPr>
            <a:r>
              <a:rPr lang="en-US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There are four ways to build a bond with customers (Wildenauer, 2022):</a:t>
            </a: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22"/>
              <a:buNone/>
            </a:pPr>
            <a:endParaRPr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43"/>
              <a:buNone/>
            </a:pPr>
            <a:endParaRPr sz="30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43"/>
              <a:buNone/>
            </a:pPr>
            <a:endParaRPr sz="3000" b="1"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43"/>
              <a:buNone/>
            </a:pP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just" rtl="0">
              <a:lnSpc>
                <a:spcPct val="150000"/>
              </a:lnSpc>
              <a:spcBef>
                <a:spcPts val="1000"/>
              </a:spcBef>
              <a:spcAft>
                <a:spcPts val="200"/>
              </a:spcAft>
              <a:buClr>
                <a:schemeClr val="lt1"/>
              </a:buClr>
              <a:buSzPts val="1622"/>
              <a:buNone/>
            </a:pPr>
            <a:endParaRPr sz="1500" b="1"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59" name="Google Shape;659;g273b79c4d2e_0_2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0475" y="2565521"/>
            <a:ext cx="5532000" cy="3256650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g273b79c4d2e_0_271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Lucas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" name="Google Shape;665;g273b79c4d2e_0_1496"/>
          <p:cNvSpPr txBox="1"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Recommendation</a:t>
            </a:r>
            <a:endParaRPr sz="4000" b="1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6" name="Google Shape;666;g273b79c4d2e_0_1496"/>
          <p:cNvSpPr txBox="1">
            <a:spLocks noGrp="1"/>
          </p:cNvSpPr>
          <p:nvPr>
            <p:ph type="body" idx="1"/>
          </p:nvPr>
        </p:nvSpPr>
        <p:spPr>
          <a:xfrm>
            <a:off x="640075" y="1693325"/>
            <a:ext cx="108588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 b="1">
                <a:latin typeface="Arial"/>
                <a:ea typeface="Arial"/>
                <a:cs typeface="Arial"/>
                <a:sym typeface="Arial"/>
              </a:rPr>
              <a:t>Based on the analysis of various aspects discussed above, we would recommend the following actions for Wai Yuen Tong:</a:t>
            </a:r>
            <a:endParaRPr b="1"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(i)   Enhance Video Content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(ii)  Increase Interactive Posts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(iii) Expand Social Media Presence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(iv) Leverage Customer Feedback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(v)  Promotions and Loyalty Programs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Times New Roman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(vi) Educational Content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457200" lvl="0" indent="-3429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1081"/>
              <a:buFont typeface="Arial"/>
              <a:buChar char=" "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(vii) Increase use of other social media platforms such as: Xiaohongshu or TikTok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7" name="Google Shape;667;g273b79c4d2e_0_1496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>
                <a:solidFill>
                  <a:schemeClr val="lt1"/>
                </a:solidFill>
              </a:rPr>
              <a:t>Aster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8" name="Google Shape;668;g273b79c4d2e_0_14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76513" y="3802450"/>
            <a:ext cx="1617126" cy="866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g273b79c4d2e_0_149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09200" y="3802450"/>
            <a:ext cx="866450" cy="866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g274c1a53868_0_2"/>
          <p:cNvSpPr txBox="1">
            <a:spLocks noGrp="1"/>
          </p:cNvSpPr>
          <p:nvPr>
            <p:ph type="title"/>
          </p:nvPr>
        </p:nvSpPr>
        <p:spPr>
          <a:xfrm>
            <a:off x="1097275" y="286601"/>
            <a:ext cx="10058400" cy="9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>
                <a:latin typeface="Arial"/>
                <a:ea typeface="Arial"/>
                <a:cs typeface="Arial"/>
                <a:sym typeface="Arial"/>
              </a:rPr>
              <a:t>Recommendation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6" name="Google Shape;676;g274c1a53868_0_2"/>
          <p:cNvSpPr txBox="1"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Recommendation for eshop</a:t>
            </a:r>
            <a:r>
              <a:rPr lang="en-US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(Wildenauer, 2022)</a:t>
            </a:r>
            <a:r>
              <a:rPr lang="en-US">
                <a:latin typeface="Arial"/>
                <a:ea typeface="Arial"/>
                <a:cs typeface="Arial"/>
                <a:sym typeface="Arial"/>
              </a:rPr>
              <a:t>: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7" name="Google Shape;677;g274c1a53868_0_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7275" y="2315250"/>
            <a:ext cx="4458549" cy="3156925"/>
          </a:xfrm>
          <a:prstGeom prst="rect">
            <a:avLst/>
          </a:prstGeom>
          <a:noFill/>
          <a:ln>
            <a:noFill/>
          </a:ln>
        </p:spPr>
      </p:pic>
      <p:sp>
        <p:nvSpPr>
          <p:cNvPr id="678" name="Google Shape;678;g274c1a53868_0_2"/>
          <p:cNvSpPr txBox="1"/>
          <p:nvPr/>
        </p:nvSpPr>
        <p:spPr>
          <a:xfrm>
            <a:off x="6187300" y="3100850"/>
            <a:ext cx="4701900" cy="29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alibri"/>
              <a:buAutoNum type="arabicPeriod"/>
            </a:pPr>
            <a:r>
              <a:rPr lang="en-US"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Free shipping</a:t>
            </a: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alibri"/>
              <a:buAutoNum type="arabicPeriod"/>
            </a:pPr>
            <a:r>
              <a:rPr lang="en-US"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Surprise gift (eg. birthday, holiday)</a:t>
            </a: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55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000"/>
              <a:buFont typeface="Calibri"/>
              <a:buAutoNum type="arabicPeriod"/>
            </a:pPr>
            <a:r>
              <a:rPr lang="en-US" sz="20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Exclusive product and services</a:t>
            </a: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9" name="Google Shape;679;g274c1a53868_0_2"/>
          <p:cNvSpPr/>
          <p:nvPr/>
        </p:nvSpPr>
        <p:spPr>
          <a:xfrm>
            <a:off x="991775" y="2669850"/>
            <a:ext cx="5024400" cy="961800"/>
          </a:xfrm>
          <a:prstGeom prst="ellipse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>
            <a:outerShdw blurRad="1428750" dist="19050" dir="16020000" algn="bl" rotWithShape="0">
              <a:srgbClr val="000000">
                <a:alpha val="5490"/>
              </a:srgbClr>
            </a:outerShdw>
            <a:reflection stA="0" endPos="30000" dist="38100" dir="5400000" fadeDir="5400012" sy="-100000" algn="bl" rotWithShape="0"/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0" name="Google Shape;680;g274c1a53868_0_2"/>
          <p:cNvSpPr txBox="1"/>
          <p:nvPr/>
        </p:nvSpPr>
        <p:spPr>
          <a:xfrm>
            <a:off x="11293642" y="6417668"/>
            <a:ext cx="662361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5" name="Google Shape;685;p44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686" name="Google Shape;686;p44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Gantt Chart</a:t>
            </a:r>
            <a:endParaRPr/>
          </a:p>
        </p:txBody>
      </p:sp>
      <p:sp>
        <p:nvSpPr>
          <p:cNvPr id="687" name="Google Shape;687;p44"/>
          <p:cNvSpPr txBox="1"/>
          <p:nvPr/>
        </p:nvSpPr>
        <p:spPr>
          <a:xfrm>
            <a:off x="11293642" y="6417668"/>
            <a:ext cx="603050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2" name="Google Shape;692;p4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</a:pPr>
            <a:r>
              <a:rPr lang="en-US"/>
              <a:t>Gantt Chart</a:t>
            </a:r>
            <a:endParaRPr/>
          </a:p>
        </p:txBody>
      </p:sp>
      <p:sp>
        <p:nvSpPr>
          <p:cNvPr id="693" name="Google Shape;693;p41"/>
          <p:cNvSpPr txBox="1"/>
          <p:nvPr/>
        </p:nvSpPr>
        <p:spPr>
          <a:xfrm>
            <a:off x="11293642" y="6417668"/>
            <a:ext cx="603050" cy="307777"/>
          </a:xfrm>
          <a:prstGeom prst="rect">
            <a:avLst/>
          </a:prstGeom>
          <a:solidFill>
            <a:schemeClr val="accent5"/>
          </a:solidFill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254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Aster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0C3908F-22A0-C68A-0043-7185608FBD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028" y="1161814"/>
            <a:ext cx="11057843" cy="5255854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8" name="Google Shape;698;p45"/>
          <p:cNvPicPr preferRelativeResize="0"/>
          <p:nvPr/>
        </p:nvPicPr>
        <p:blipFill rotWithShape="1">
          <a:blip r:embed="rId3">
            <a:alphaModFix/>
          </a:blip>
          <a:srcRect t="20573"/>
          <a:stretch/>
        </p:blipFill>
        <p:spPr>
          <a:xfrm>
            <a:off x="1301206" y="1112242"/>
            <a:ext cx="9589587" cy="4633515"/>
          </a:xfrm>
          <a:prstGeom prst="rect">
            <a:avLst/>
          </a:prstGeom>
          <a:noFill/>
          <a:ln>
            <a:noFill/>
          </a:ln>
        </p:spPr>
      </p:pic>
      <p:sp>
        <p:nvSpPr>
          <p:cNvPr id="699" name="Google Shape;699;p45"/>
          <p:cNvSpPr txBox="1">
            <a:spLocks noGrp="1"/>
          </p:cNvSpPr>
          <p:nvPr>
            <p:ph type="ctrTitle"/>
          </p:nvPr>
        </p:nvSpPr>
        <p:spPr>
          <a:xfrm>
            <a:off x="1403683" y="3168316"/>
            <a:ext cx="8638675" cy="2119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889"/>
              <a:buFont typeface="Calibri"/>
              <a:buNone/>
            </a:pPr>
            <a:r>
              <a:rPr lang="en-US">
                <a:solidFill>
                  <a:schemeClr val="lt1"/>
                </a:solidFill>
              </a:rPr>
              <a:t>Reference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g273b79c4d2e_0_1629"/>
          <p:cNvSpPr txBox="1">
            <a:spLocks noGrp="1"/>
          </p:cNvSpPr>
          <p:nvPr>
            <p:ph type="title" idx="4294967295"/>
          </p:nvPr>
        </p:nvSpPr>
        <p:spPr>
          <a:xfrm>
            <a:off x="641683" y="497807"/>
            <a:ext cx="10058400" cy="522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44144"/>
              <a:buFont typeface="Calibri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Reference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5" name="Google Shape;705;g273b79c4d2e_0_1629"/>
          <p:cNvSpPr txBox="1">
            <a:spLocks noGrp="1"/>
          </p:cNvSpPr>
          <p:nvPr>
            <p:ph type="body" idx="4294967295"/>
          </p:nvPr>
        </p:nvSpPr>
        <p:spPr>
          <a:xfrm>
            <a:off x="291750" y="1155000"/>
            <a:ext cx="11496900" cy="469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lvl="0" indent="-29210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App.goo.gl. (2018). </a:t>
            </a:r>
            <a:r>
              <a:rPr lang="en-US" sz="1000" i="1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Google Image Result for http://c2.staticflickr.com/8/7851/31596295407_63f72b512c_b.jpg</a:t>
            </a: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https://images.app.goo.gl/FBMxYagCbshtFzd86 [Accessed 23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asn9999zealot (2006). 位元堂養陰丸廣告 含字幕. [online] YouTube. Available at: https://www.youtube.com/watch?v=iIoMQQtdwvE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Blömker, J. and Albrecht, C.-M. (2024). Psychographic segmentation of multichannel customers: investigating the influence of individual differences on channel choice and switching behavior. </a:t>
            </a:r>
            <a:endParaRPr sz="1000" i="0" u="none" strike="noStrike" cap="none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Business Digest Editorial (2023).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【廣告支出】十大最高廣告支出品牌集團，港鐵廣告開支增779%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Yahoo Finance. Available at: https://ynews.page.link/epX3K [Accessed 25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1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Journal of Retailing and Consumer Services</a:t>
            </a: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, 79, pp.103806–103806. doi:https://doi.org/10.1016/j.jretconser.2024.103806.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Lim, W.M. and Rasul, T. (2022). Customer engagement and social media: Revisiting the past to inform the future. Journal of Business Research, [online] 148(1), pp.325–342. doi:https://doi.org/10.1016/j.jbusres.2022.04.068.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Bowden, J.L.-H. (2009). The process of customer engagement: A conceptual framework. Journal of Marketing Theory and Practice, 17(1), pp.63–74. doi:https://doi.org/10.2753/mtp1069-6679170105.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Statista. (2024). </a:t>
            </a:r>
            <a:r>
              <a:rPr lang="en-US" sz="1000" i="1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Hong Kong: Chinese medicine retail sales value 2020</a:t>
            </a: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</a:t>
            </a:r>
            <a:r>
              <a:rPr lang="en-US" sz="1000" i="0" u="sng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https://www.statista.com/statistics/975647/hong-kong-chinese-drugs-and-herbs-retail-sales-value/</a:t>
            </a: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www.cmro.gov.hk. (n.d.). </a:t>
            </a:r>
            <a:r>
              <a:rPr lang="en-US" sz="1000" i="1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Chinese Medicine Regulatory Office</a:t>
            </a:r>
            <a:r>
              <a:rPr lang="en-US" sz="1000" i="0" u="none" strike="noStrike" cap="none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https://www.cmro.gov.hk/html/eng/about_us/development.html.</a:t>
            </a:r>
            <a:endParaRPr sz="1000" i="0" u="none" strike="noStrike" cap="none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Facebook. (n.d.). Www.facebook.com. Retrieved June 27, 2024, [online] Available at: </a:t>
            </a:r>
            <a:r>
              <a:rPr lang="en-US" sz="1000" u="sng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https://www.facebook.com/vitagreenhk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Facebook. (n.d.). Www.facebook.com. Retrieved June 27, 2024, [online] Available at: </a:t>
            </a:r>
            <a:r>
              <a:rPr lang="en-US" sz="1000" u="sng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waiyuentonghk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Maddalena, S. (2024).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Digital 2024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We Are Social Hong Kong. Available at: https://wearesocial.com/hk/blog/2024/01/digital-2024/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www.youtube.com.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Vita Green維特健靈 - YouTube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https://www.youtube.com/@VitaGreen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www.youtube.com.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位元堂 Wai Yuen Tong - YouTube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https://www.youtube.com/@waiyuentong1897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www.instagram.com.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Instagram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https://www.instagram.com/waiyuentonghk/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www.instagram.com.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Instagram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https://www.instagram.com/vitagreenhk/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Omnichat.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Vita Green reached 50% click-through rate and 60% automation via WhatsApp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https://www.omnichat.ai/hk/success-story/vita-green/ [Accessed Jun. 20AD].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●"/>
            </a:pP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Vita Green. (n.d.). </a:t>
            </a:r>
            <a:r>
              <a:rPr lang="en-US" sz="1000" i="1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維特健靈 Vita Green</a:t>
            </a:r>
            <a:r>
              <a:rPr lang="en-US" sz="1000">
                <a:solidFill>
                  <a:schemeClr val="dk1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. [online] Available at: https://eshop.vitagreen.com/?utm_source=google&amp;utm_medium=paid_sem&amp;utm_campaign=VG_SEM24/7&amp;utm_content=VG_SEM24/7&amp;gad_source=1&amp;gclid=CjwKCAjwm_SzBhAsEiwAXE2Cv4K_Jb3wCBYzAw-3UX-DCq_gd2mAQx6VWAO_Ix0vCSNPh87i25liURoCQI4QAvD_BwE [Accessed 27 Jun. 2024].</a:t>
            </a: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endParaRPr sz="1000">
              <a:solidFill>
                <a:schemeClr val="dk1"/>
              </a:solidFill>
              <a:highlight>
                <a:schemeClr val="lt1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Google Shape;710;p46"/>
          <p:cNvSpPr txBox="1">
            <a:spLocks noGrp="1"/>
          </p:cNvSpPr>
          <p:nvPr>
            <p:ph type="title" idx="4294967295"/>
          </p:nvPr>
        </p:nvSpPr>
        <p:spPr>
          <a:xfrm>
            <a:off x="641683" y="497807"/>
            <a:ext cx="10058400" cy="522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ct val="144144"/>
              <a:buFont typeface="Calibri"/>
              <a:buNone/>
            </a:pPr>
            <a:r>
              <a:rPr lang="en-US">
                <a:latin typeface="Arial"/>
                <a:ea typeface="Arial"/>
                <a:cs typeface="Arial"/>
                <a:sym typeface="Arial"/>
              </a:rPr>
              <a:t>Reference</a:t>
            </a:r>
            <a:endParaRPr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1" name="Google Shape;711;p46"/>
          <p:cNvSpPr txBox="1">
            <a:spLocks noGrp="1"/>
          </p:cNvSpPr>
          <p:nvPr>
            <p:ph type="body" idx="4294967295"/>
          </p:nvPr>
        </p:nvSpPr>
        <p:spPr>
          <a:xfrm>
            <a:off x="291800" y="1248700"/>
            <a:ext cx="11608500" cy="5094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香港經濟日報HKET (2023). </a:t>
            </a:r>
            <a:r>
              <a:rPr lang="en-US" sz="100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維特健靈「癌症關懷計劃」 送癌症治療專用營養品 - 香港經濟日報 - 報章 - 行政人員</a:t>
            </a: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香港經濟日報HKET. Available at: https://paper.hket.com/article/3584401/%E7%B6%AD%E7%89%B9%E5%81%A5%E9%9D%88%E3%80%8C%E7%99%8C%E7%97%87%E9%97%9C%E6%87%B7%E8%A8%88%E5%8A%83%E3%80%8D%20%E9%80%81%E7%99%8C%E7%97%87%E6%B2%BB%E7%99%82%E5%B0%88%E7%94%A8%E7%87%9F%E9%A4%8A%E5%93%81 [Accessed 24 Jun. 2024].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Wai Yuen Tong website at: 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https://www.wyth.net/overview?lang=en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Wai Yuen Tong website at: 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https://www.wyth.net/annual-report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Vita Green website at: </a:t>
            </a:r>
            <a:r>
              <a:rPr lang="en-US" sz="1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https://eshop.vitagreen.com/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 Wai Yuen Tong (2015). </a:t>
            </a:r>
            <a:r>
              <a:rPr lang="en-US" sz="100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位元堂養陰丸 - 2015 最新廣告</a:t>
            </a: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YouTube. Available at: https://youtu.be/vQPhXHyrefI?si=mXWLMD9zt33phg4h [Accessed 27 Jun. 2024].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34925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 Wai Yuen Tong (2023). </a:t>
            </a:r>
            <a:r>
              <a:rPr lang="en-US" sz="1000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【#位元堂】#野生蟲草皇強肺通 - 升級「1+5」配方 紓緩鼻敏徵狀</a:t>
            </a:r>
            <a:r>
              <a:rPr lang="en-US" sz="100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YouTube. Available at: https://www.youtube.com/watch?v=vJXHB2sFrWI [Accessed 27 Jun. 2024].</a:t>
            </a:r>
            <a:endParaRPr sz="100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www.wyteshop.com. (n.d.). </a:t>
            </a:r>
            <a:r>
              <a:rPr lang="en-US" sz="1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位元堂網購 | WYT eShop</a:t>
            </a: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Available at: https://www.wyteshop.com/?utm_source=google&amp;utm_medium=cpc&amp;utm_campaign=SEM%7CAlwaysOn%7CBranding%7CE-commerce%7CConversion%7CV61%7CJun%7C2023&amp;gad_source=1&amp;gclid=CjwKCAjwm_SzBhAsEiwAXE2Cv9oXU4MDlwK9tubMgzK-aZHCCA_C1Omg8uhJ71izPodlG-OkoQnYrxoChvQQAvD_BwE [Accessed 27 Jun. 2024].</a:t>
            </a: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‌‌The Government of the HKSAR Census and Statistics Department (2023). </a:t>
            </a:r>
            <a:r>
              <a:rPr lang="en-US" sz="1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Feature Articles of HKMDS 2023</a:t>
            </a: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Available at: https://www.censtatd.gov.hk/en/data/stat_report/product/FA100061/att/B72310FA2023XXXXB0100.pdf.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latin typeface="Arial"/>
                <a:ea typeface="Arial"/>
                <a:cs typeface="Arial"/>
                <a:sym typeface="Arial"/>
              </a:rPr>
              <a:t>‌Wildenauer, M. (2022). The Changing Look of Loyalty. [online] Ogilvy, Ovilvy, p.15. Available at: https://www.ogilvy.com/ideas/changing-look-loyalty [Accessed 11 Jun. 2024].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latin typeface="Arial"/>
                <a:ea typeface="Arial"/>
                <a:cs typeface="Arial"/>
                <a:sym typeface="Arial"/>
              </a:rPr>
              <a:t>Development of Chinese Medicine in Hong Kong at: ‌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6"/>
              </a:rPr>
              <a:t>https://www.cmro.gov.hk/html/eng/about_us/development.html</a:t>
            </a: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latin typeface="Arial"/>
                <a:ea typeface="Arial"/>
                <a:cs typeface="Arial"/>
                <a:sym typeface="Arial"/>
              </a:rPr>
              <a:t>HKEXnews at: 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7"/>
              </a:rPr>
              <a:t>https://www1.hkexnews.hk/app/sehk/2024/106506/a119537/sehk24052701163.pdf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286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400"/>
              <a:buNone/>
            </a:pP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Hong Kong Tourism Board PartnerNet at: </a:t>
            </a:r>
            <a:r>
              <a:rPr lang="en-US" sz="10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https://partnernet.hktb.com/filemanager/LatestStatistics/461/Tourism_Statistics_12_2023.pdf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921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Arial"/>
              <a:buChar char=" "/>
            </a:pP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Yeung, L. (2023). </a:t>
            </a:r>
            <a:r>
              <a:rPr lang="en-US" sz="1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Vita Green reached 50% Click-through Rate and 60% automation via WhatsApp</a:t>
            </a:r>
            <a:r>
              <a:rPr lang="en-US" sz="1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[online] Omnichat Blog. Available at: https://blog.omnichat.ai/vita-green-success-story/ [Accessed 23 Jun. 2024].</a:t>
            </a:r>
            <a:endParaRPr sz="1000" u="sng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400"/>
              <a:buNone/>
            </a:pPr>
            <a:endParaRPr sz="1000">
              <a:latin typeface="Arial"/>
              <a:ea typeface="Arial"/>
              <a:cs typeface="Arial"/>
              <a:sym typeface="Arial"/>
            </a:endParaRPr>
          </a:p>
          <a:p>
            <a:pPr marL="457200" lvl="0" indent="-285750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</a:pPr>
            <a:endParaRPr sz="1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64153EC-8F2F-C29A-CAFE-A1B74EC8F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Contribution List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AA49AE-643C-1D13-1592-36E95A0F88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Company Background / Market overview / STP: Sharon - Ng Kit Ching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STP / Competitor Eva</a:t>
            </a:r>
            <a:r>
              <a:rPr lang="en-US" sz="1800" dirty="0"/>
              <a:t>luation / Population Review : 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Fion – Leung Wing Chong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Traditional Marketing / Advertising: Jay - Lee Tat Cheong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⁠Customer Engagement / Social Media Comparison / Recommendation: Lucas - Lai Chun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Wui</a:t>
            </a:r>
            <a:endParaRPr lang="en-US" sz="1800"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Gantt Chart: Aster - Wu Nga Shan</a:t>
            </a:r>
          </a:p>
          <a:p>
            <a:pPr marL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510"/>
              <a:buNone/>
            </a:pP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Overall market research information</a:t>
            </a:r>
            <a:r>
              <a:rPr lang="en-US" sz="1800" dirty="0"/>
              <a:t>: All</a:t>
            </a:r>
            <a:endParaRPr lang="en-US" sz="1800" dirty="0">
              <a:latin typeface="Arial"/>
              <a:ea typeface="Arial"/>
              <a:cs typeface="Arial"/>
              <a:sym typeface="Arial"/>
            </a:endParaRP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6543326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47"/>
          <p:cNvSpPr txBox="1">
            <a:spLocks noGrp="1"/>
          </p:cNvSpPr>
          <p:nvPr>
            <p:ph type="ctrTitle"/>
          </p:nvPr>
        </p:nvSpPr>
        <p:spPr>
          <a:xfrm>
            <a:off x="415611" y="992767"/>
            <a:ext cx="11360700" cy="273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8000"/>
              <a:buFont typeface="Calibri"/>
              <a:buNone/>
            </a:pPr>
            <a:r>
              <a:rPr lang="en-US"/>
              <a:t>Thank You</a:t>
            </a:r>
            <a:endParaRPr/>
          </a:p>
        </p:txBody>
      </p:sp>
      <p:sp>
        <p:nvSpPr>
          <p:cNvPr id="717" name="Google Shape;717;p47"/>
          <p:cNvSpPr txBox="1">
            <a:spLocks noGrp="1"/>
          </p:cNvSpPr>
          <p:nvPr>
            <p:ph type="subTitle" idx="1"/>
          </p:nvPr>
        </p:nvSpPr>
        <p:spPr>
          <a:xfrm>
            <a:off x="415600" y="3778833"/>
            <a:ext cx="11360700" cy="10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5560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Metadata/LabelInfo.xml><?xml version="1.0" encoding="utf-8"?>
<clbl:labelList xmlns:clbl="http://schemas.microsoft.com/office/2020/mipLabelMetadata">
  <clbl:label id="{1ada0a2f-b917-4d51-b0d0-d418a10c8b23}" enabled="1" method="Standard" siteId="{12a3af23-a769-4654-847f-958f3d479f4a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3174</Words>
  <Application>Microsoft Office PowerPoint</Application>
  <PresentationFormat>Widescreen</PresentationFormat>
  <Paragraphs>393</Paragraphs>
  <Slides>58</Slides>
  <Notes>57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5" baseType="lpstr">
      <vt:lpstr>Noto Sans Symbols</vt:lpstr>
      <vt:lpstr>Play</vt:lpstr>
      <vt:lpstr>Arial</vt:lpstr>
      <vt:lpstr>Calibri</vt:lpstr>
      <vt:lpstr>Rockwell</vt:lpstr>
      <vt:lpstr>Times New Roman</vt:lpstr>
      <vt:lpstr>Simple Light</vt:lpstr>
      <vt:lpstr>PowerPoint Presentation</vt:lpstr>
      <vt:lpstr>Programme: MBA Module: Marketing Management  Module Code: HKBM 7012</vt:lpstr>
      <vt:lpstr>INTRODUCTION </vt:lpstr>
      <vt:lpstr>AGENDA</vt:lpstr>
      <vt:lpstr>Market Overview</vt:lpstr>
      <vt:lpstr>MARKET OVERVIEW - Traditional Chinese Medicine (TCM)</vt:lpstr>
      <vt:lpstr>    MARKET OVERVIEW -  Health Supplements  (Definition and Classification)       </vt:lpstr>
      <vt:lpstr>MARKET OVERVIEW -  Health Supplements (Market Size and Growth Figures - Hong Kong)</vt:lpstr>
      <vt:lpstr>MARKET OVERVIEW -  Health Supplements (Market Size and Growth Figures - PRC)</vt:lpstr>
      <vt:lpstr>MARKET OVERVIEW -  Health Supplements (Key Drivers) </vt:lpstr>
      <vt:lpstr>MARKET OVERVIEW -  Health Supplements  (Future Trends)</vt:lpstr>
      <vt:lpstr>Company Background</vt:lpstr>
      <vt:lpstr>PowerPoint Presentation</vt:lpstr>
      <vt:lpstr>PowerPoint Presentation</vt:lpstr>
      <vt:lpstr>PowerPoint Presentation</vt:lpstr>
      <vt:lpstr>Segmentation Targeting Positioning</vt:lpstr>
      <vt:lpstr>Population Trend in Hong Kong</vt:lpstr>
      <vt:lpstr>PowerPoint Presentation</vt:lpstr>
      <vt:lpstr>PowerPoint Presentation</vt:lpstr>
      <vt:lpstr>Promotion Evaluation</vt:lpstr>
      <vt:lpstr>PowerPoint Presentation</vt:lpstr>
      <vt:lpstr>PowerPoint Presentation</vt:lpstr>
      <vt:lpstr>PowerPoint Presentation</vt:lpstr>
      <vt:lpstr>PowerPoint Presentation</vt:lpstr>
      <vt:lpstr>Promotion Summary</vt:lpstr>
      <vt:lpstr>Social Media in HK</vt:lpstr>
      <vt:lpstr>Social Media in HK</vt:lpstr>
      <vt:lpstr>Competitor strong in Social Media Development</vt:lpstr>
      <vt:lpstr>Traditional Marketing</vt:lpstr>
      <vt:lpstr>Review of Traditional Marketing Platform   </vt:lpstr>
      <vt:lpstr>Review of Traditional Marketing Platform</vt:lpstr>
      <vt:lpstr>Review of Traditional Marketing Platform</vt:lpstr>
      <vt:lpstr>Limitations and Challenges on Traditional Marketing </vt:lpstr>
      <vt:lpstr>Limitations and Challenges on Traditional Marketing </vt:lpstr>
      <vt:lpstr>Limitations and Challenges on Traditional Marketing </vt:lpstr>
      <vt:lpstr>Limitations and Challenges on Traditional Marketing </vt:lpstr>
      <vt:lpstr>PowerPoint Presentation</vt:lpstr>
      <vt:lpstr>Social Media</vt:lpstr>
      <vt:lpstr>Customer Engagement (CE)</vt:lpstr>
      <vt:lpstr>Two companies in Social Media</vt:lpstr>
      <vt:lpstr>Comparison of the two companies’ popularity in Social Media</vt:lpstr>
      <vt:lpstr>Comparison of the two companies’ popularity in Social Media</vt:lpstr>
      <vt:lpstr>Facebook</vt:lpstr>
      <vt:lpstr>Youtube</vt:lpstr>
      <vt:lpstr>Youtube (Shorts) </vt:lpstr>
      <vt:lpstr>Instagram</vt:lpstr>
      <vt:lpstr>WhatsApp</vt:lpstr>
      <vt:lpstr>Compare on Online Shop</vt:lpstr>
      <vt:lpstr>Ways to build a bond with customers</vt:lpstr>
      <vt:lpstr>Recommendation</vt:lpstr>
      <vt:lpstr>Recommendation</vt:lpstr>
      <vt:lpstr>Gantt Chart</vt:lpstr>
      <vt:lpstr>Gantt Chart</vt:lpstr>
      <vt:lpstr>Reference</vt:lpstr>
      <vt:lpstr>Reference</vt:lpstr>
      <vt:lpstr>Reference</vt:lpstr>
      <vt:lpstr>Contribution List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Leung,Fion,HK-Hong Kong(Kowloon),Customer Management</dc:creator>
  <cp:lastModifiedBy>Leung,Fion,HK-Hong Kong(Kowloon),Customer Management</cp:lastModifiedBy>
  <cp:revision>1</cp:revision>
  <dcterms:created xsi:type="dcterms:W3CDTF">2024-05-30T03:55:55Z</dcterms:created>
  <dcterms:modified xsi:type="dcterms:W3CDTF">2024-06-29T02:24:34Z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1ada0a2f-b917-4d51-b0d0-d418a10c8b23_Enabled">
    <vt:lpwstr>true</vt:lpwstr>
  </property>
  <property fmtid="{D5CDD505-2E9C-101B-9397-08002B2CF9AE}" pid="3" name="MSIP_Label_1ada0a2f-b917-4d51-b0d0-d418a10c8b23_SetDate">
    <vt:lpwstr>2024-05-30T07:48:51Z</vt:lpwstr>
  </property>
  <property fmtid="{D5CDD505-2E9C-101B-9397-08002B2CF9AE}" pid="4" name="MSIP_Label_1ada0a2f-b917-4d51-b0d0-d418a10c8b23_Method">
    <vt:lpwstr>Standard</vt:lpwstr>
  </property>
  <property fmtid="{D5CDD505-2E9C-101B-9397-08002B2CF9AE}" pid="5" name="MSIP_Label_1ada0a2f-b917-4d51-b0d0-d418a10c8b23_Name">
    <vt:lpwstr>1ada0a2f-b917-4d51-b0d0-d418a10c8b23</vt:lpwstr>
  </property>
  <property fmtid="{D5CDD505-2E9C-101B-9397-08002B2CF9AE}" pid="6" name="MSIP_Label_1ada0a2f-b917-4d51-b0d0-d418a10c8b23_SiteId">
    <vt:lpwstr>12a3af23-a769-4654-847f-958f3d479f4a</vt:lpwstr>
  </property>
  <property fmtid="{D5CDD505-2E9C-101B-9397-08002B2CF9AE}" pid="7" name="MSIP_Label_1ada0a2f-b917-4d51-b0d0-d418a10c8b23_ActionId">
    <vt:lpwstr>58dbe2eb-375c-49ac-9821-c01e9037714b</vt:lpwstr>
  </property>
  <property fmtid="{D5CDD505-2E9C-101B-9397-08002B2CF9AE}" pid="8" name="MSIP_Label_1ada0a2f-b917-4d51-b0d0-d418a10c8b23_ContentBits">
    <vt:lpwstr>0</vt:lpwstr>
  </property>
</Properties>
</file>