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2" r:id="rId2"/>
    <p:sldId id="258" r:id="rId3"/>
    <p:sldId id="260" r:id="rId4"/>
    <p:sldId id="265"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FF99"/>
    <a:srgbClr val="EBD0F0"/>
    <a:srgbClr val="F4E5F7"/>
    <a:srgbClr val="FBDBFD"/>
    <a:srgbClr val="F8C4FC"/>
    <a:srgbClr val="4AF899"/>
    <a:srgbClr val="249E1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0C05D9-D86B-478C-98C4-63F114185B15}" v="265" dt="2026-03-25T02:54:51.83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83" d="100"/>
          <a:sy n="83" d="100"/>
        </p:scale>
        <p:origin x="643"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4.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ny chowdhury" userId="da526971f71efb75" providerId="LiveId" clId="{46B51C92-1660-4A2C-B186-CD00FD9DB977}"/>
    <pc:docChg chg="undo redo custSel addSld delSld modSld sldOrd addMainMaster delMainMaster">
      <pc:chgData name="sonny chowdhury" userId="da526971f71efb75" providerId="LiveId" clId="{46B51C92-1660-4A2C-B186-CD00FD9DB977}" dt="2026-03-25T02:58:16.197" v="1319" actId="113"/>
      <pc:docMkLst>
        <pc:docMk/>
      </pc:docMkLst>
      <pc:sldChg chg="addSp delSp modSp new mod setBg modClrScheme chgLayout">
        <pc:chgData name="sonny chowdhury" userId="da526971f71efb75" providerId="LiveId" clId="{46B51C92-1660-4A2C-B186-CD00FD9DB977}" dt="2026-03-25T02:58:16.197" v="1319" actId="113"/>
        <pc:sldMkLst>
          <pc:docMk/>
          <pc:sldMk cId="1431756121" sldId="258"/>
        </pc:sldMkLst>
        <pc:spChg chg="mod">
          <ac:chgData name="sonny chowdhury" userId="da526971f71efb75" providerId="LiveId" clId="{46B51C92-1660-4A2C-B186-CD00FD9DB977}" dt="2026-03-17T01:21:16.447" v="1197" actId="20577"/>
          <ac:spMkLst>
            <pc:docMk/>
            <pc:sldMk cId="1431756121" sldId="258"/>
            <ac:spMk id="2" creationId="{67B00E23-6DBC-303C-DC4D-A7A070F311BD}"/>
          </ac:spMkLst>
        </pc:spChg>
        <pc:spChg chg="add del">
          <ac:chgData name="sonny chowdhury" userId="da526971f71efb75" providerId="LiveId" clId="{46B51C92-1660-4A2C-B186-CD00FD9DB977}" dt="2026-03-16T22:28:39.429" v="243" actId="26606"/>
          <ac:spMkLst>
            <pc:docMk/>
            <pc:sldMk cId="1431756121" sldId="258"/>
            <ac:spMk id="9" creationId="{92CC1E4F-F1F0-B945-BE50-C72A7103E8AC}"/>
          </ac:spMkLst>
        </pc:spChg>
        <pc:spChg chg="add mod">
          <ac:chgData name="sonny chowdhury" userId="da526971f71efb75" providerId="LiveId" clId="{46B51C92-1660-4A2C-B186-CD00FD9DB977}" dt="2026-03-17T01:21:47.917" v="1200" actId="1076"/>
          <ac:spMkLst>
            <pc:docMk/>
            <pc:sldMk cId="1431756121" sldId="258"/>
            <ac:spMk id="22" creationId="{2EB7C1B7-49BE-7DBD-BFE9-DFAF9CFFA674}"/>
          </ac:spMkLst>
        </pc:spChg>
        <pc:spChg chg="add mod">
          <ac:chgData name="sonny chowdhury" userId="da526971f71efb75" providerId="LiveId" clId="{46B51C92-1660-4A2C-B186-CD00FD9DB977}" dt="2026-03-25T02:58:16.197" v="1319" actId="113"/>
          <ac:spMkLst>
            <pc:docMk/>
            <pc:sldMk cId="1431756121" sldId="258"/>
            <ac:spMk id="23" creationId="{97D1029E-F98E-60C3-11E0-60C8C2BFA56F}"/>
          </ac:spMkLst>
        </pc:spChg>
        <pc:spChg chg="add mod">
          <ac:chgData name="sonny chowdhury" userId="da526971f71efb75" providerId="LiveId" clId="{46B51C92-1660-4A2C-B186-CD00FD9DB977}" dt="2026-03-25T02:14:22.190" v="1287" actId="20577"/>
          <ac:spMkLst>
            <pc:docMk/>
            <pc:sldMk cId="1431756121" sldId="258"/>
            <ac:spMk id="24" creationId="{52DDDF8E-538E-F385-3940-56236BE6B91E}"/>
          </ac:spMkLst>
        </pc:spChg>
        <pc:spChg chg="add mod ord">
          <ac:chgData name="sonny chowdhury" userId="da526971f71efb75" providerId="LiveId" clId="{46B51C92-1660-4A2C-B186-CD00FD9DB977}" dt="2026-03-25T02:32:15.205" v="1289" actId="113"/>
          <ac:spMkLst>
            <pc:docMk/>
            <pc:sldMk cId="1431756121" sldId="258"/>
            <ac:spMk id="25" creationId="{28EDCF9A-D871-14A4-5270-28B3AA8780E6}"/>
          </ac:spMkLst>
        </pc:spChg>
        <pc:spChg chg="add mod">
          <ac:chgData name="sonny chowdhury" userId="da526971f71efb75" providerId="LiveId" clId="{46B51C92-1660-4A2C-B186-CD00FD9DB977}" dt="2026-03-17T00:46:32.244" v="992" actId="113"/>
          <ac:spMkLst>
            <pc:docMk/>
            <pc:sldMk cId="1431756121" sldId="258"/>
            <ac:spMk id="28" creationId="{6B1B9680-F481-5235-FD61-5BDF34A12008}"/>
          </ac:spMkLst>
        </pc:spChg>
        <pc:picChg chg="add mod">
          <ac:chgData name="sonny chowdhury" userId="da526971f71efb75" providerId="LiveId" clId="{46B51C92-1660-4A2C-B186-CD00FD9DB977}" dt="2026-03-25T02:09:04.082" v="1282" actId="1076"/>
          <ac:picMkLst>
            <pc:docMk/>
            <pc:sldMk cId="1431756121" sldId="258"/>
            <ac:picMk id="27" creationId="{EA268BD0-8A54-04FA-859E-6591054022B8}"/>
          </ac:picMkLst>
        </pc:picChg>
        <pc:picChg chg="add mod">
          <ac:chgData name="sonny chowdhury" userId="da526971f71efb75" providerId="LiveId" clId="{46B51C92-1660-4A2C-B186-CD00FD9DB977}" dt="2026-03-17T01:22:26.238" v="1205" actId="1076"/>
          <ac:picMkLst>
            <pc:docMk/>
            <pc:sldMk cId="1431756121" sldId="258"/>
            <ac:picMk id="34" creationId="{C42204EA-6AE2-C9BB-2342-63FB2F8A9D3D}"/>
          </ac:picMkLst>
        </pc:picChg>
      </pc:sldChg>
      <pc:sldChg chg="addSp delSp modSp new mod setBg">
        <pc:chgData name="sonny chowdhury" userId="da526971f71efb75" providerId="LiveId" clId="{46B51C92-1660-4A2C-B186-CD00FD9DB977}" dt="2026-03-25T02:09:13.638" v="1284" actId="113"/>
        <pc:sldMkLst>
          <pc:docMk/>
          <pc:sldMk cId="1303499994" sldId="260"/>
        </pc:sldMkLst>
        <pc:spChg chg="add mod">
          <ac:chgData name="sonny chowdhury" userId="da526971f71efb75" providerId="LiveId" clId="{46B51C92-1660-4A2C-B186-CD00FD9DB977}" dt="2026-03-17T00:36:11.050" v="886" actId="14100"/>
          <ac:spMkLst>
            <pc:docMk/>
            <pc:sldMk cId="1303499994" sldId="260"/>
            <ac:spMk id="5" creationId="{B1E801DB-6066-5179-571C-106D0EBA8055}"/>
          </ac:spMkLst>
        </pc:spChg>
        <pc:spChg chg="add mod">
          <ac:chgData name="sonny chowdhury" userId="da526971f71efb75" providerId="LiveId" clId="{46B51C92-1660-4A2C-B186-CD00FD9DB977}" dt="2026-03-17T00:21:29.941" v="602" actId="14100"/>
          <ac:spMkLst>
            <pc:docMk/>
            <pc:sldMk cId="1303499994" sldId="260"/>
            <ac:spMk id="6" creationId="{2D35ACD3-C617-9029-39C2-EA54EA7C5619}"/>
          </ac:spMkLst>
        </pc:spChg>
        <pc:spChg chg="add mod">
          <ac:chgData name="sonny chowdhury" userId="da526971f71efb75" providerId="LiveId" clId="{46B51C92-1660-4A2C-B186-CD00FD9DB977}" dt="2026-03-25T02:09:13.638" v="1284" actId="113"/>
          <ac:spMkLst>
            <pc:docMk/>
            <pc:sldMk cId="1303499994" sldId="260"/>
            <ac:spMk id="7" creationId="{BF673846-C603-1566-B497-1B92CB9822EC}"/>
          </ac:spMkLst>
        </pc:spChg>
        <pc:spChg chg="add mod">
          <ac:chgData name="sonny chowdhury" userId="da526971f71efb75" providerId="LiveId" clId="{46B51C92-1660-4A2C-B186-CD00FD9DB977}" dt="2026-03-17T00:24:32.144" v="626" actId="14100"/>
          <ac:spMkLst>
            <pc:docMk/>
            <pc:sldMk cId="1303499994" sldId="260"/>
            <ac:spMk id="21" creationId="{999AA25E-6AAB-A0B8-3B33-A92A1C376807}"/>
          </ac:spMkLst>
        </pc:spChg>
        <pc:spChg chg="add mod">
          <ac:chgData name="sonny chowdhury" userId="da526971f71efb75" providerId="LiveId" clId="{46B51C92-1660-4A2C-B186-CD00FD9DB977}" dt="2026-03-17T00:29:46.085" v="667" actId="1076"/>
          <ac:spMkLst>
            <pc:docMk/>
            <pc:sldMk cId="1303499994" sldId="260"/>
            <ac:spMk id="26" creationId="{323CC542-1335-AF7F-A067-931EF4D703F7}"/>
          </ac:spMkLst>
        </pc:spChg>
        <pc:spChg chg="add mod">
          <ac:chgData name="sonny chowdhury" userId="da526971f71efb75" providerId="LiveId" clId="{46B51C92-1660-4A2C-B186-CD00FD9DB977}" dt="2026-03-17T01:13:17.703" v="1142" actId="1076"/>
          <ac:spMkLst>
            <pc:docMk/>
            <pc:sldMk cId="1303499994" sldId="260"/>
            <ac:spMk id="32" creationId="{0CAE83E0-B494-A3BC-DF80-44EE7182C34F}"/>
          </ac:spMkLst>
        </pc:spChg>
        <pc:picChg chg="add mod">
          <ac:chgData name="sonny chowdhury" userId="da526971f71efb75" providerId="LiveId" clId="{46B51C92-1660-4A2C-B186-CD00FD9DB977}" dt="2026-03-25T00:25:56.375" v="1210" actId="1076"/>
          <ac:picMkLst>
            <pc:docMk/>
            <pc:sldMk cId="1303499994" sldId="260"/>
            <ac:picMk id="3" creationId="{DD2CFF60-3667-4AB9-4F5A-40712BD3663F}"/>
          </ac:picMkLst>
        </pc:picChg>
        <pc:picChg chg="add mod">
          <ac:chgData name="sonny chowdhury" userId="da526971f71efb75" providerId="LiveId" clId="{46B51C92-1660-4A2C-B186-CD00FD9DB977}" dt="2026-03-17T01:04:56.833" v="1018" actId="1076"/>
          <ac:picMkLst>
            <pc:docMk/>
            <pc:sldMk cId="1303499994" sldId="260"/>
            <ac:picMk id="12" creationId="{BBC87E5D-91CA-0919-44BF-3446F42B293A}"/>
          </ac:picMkLst>
        </pc:picChg>
        <pc:picChg chg="add mod">
          <ac:chgData name="sonny chowdhury" userId="da526971f71efb75" providerId="LiveId" clId="{46B51C92-1660-4A2C-B186-CD00FD9DB977}" dt="2026-03-17T01:05:42.620" v="1022" actId="14100"/>
          <ac:picMkLst>
            <pc:docMk/>
            <pc:sldMk cId="1303499994" sldId="260"/>
            <ac:picMk id="14" creationId="{48291E9C-BE20-EB89-AF46-16C09BC80112}"/>
          </ac:picMkLst>
        </pc:picChg>
        <pc:picChg chg="add mod">
          <ac:chgData name="sonny chowdhury" userId="da526971f71efb75" providerId="LiveId" clId="{46B51C92-1660-4A2C-B186-CD00FD9DB977}" dt="2026-03-17T01:05:18.321" v="1021" actId="1076"/>
          <ac:picMkLst>
            <pc:docMk/>
            <pc:sldMk cId="1303499994" sldId="260"/>
            <ac:picMk id="16" creationId="{0B8BA156-07BB-6F9C-36DF-2463ECA61395}"/>
          </ac:picMkLst>
        </pc:picChg>
        <pc:picChg chg="add mod">
          <ac:chgData name="sonny chowdhury" userId="da526971f71efb75" providerId="LiveId" clId="{46B51C92-1660-4A2C-B186-CD00FD9DB977}" dt="2026-03-17T01:08:17.818" v="1032" actId="14100"/>
          <ac:picMkLst>
            <pc:docMk/>
            <pc:sldMk cId="1303499994" sldId="260"/>
            <ac:picMk id="18" creationId="{522086B6-EC1E-5ED5-3C4F-475BDA41E5C0}"/>
          </ac:picMkLst>
        </pc:picChg>
        <pc:picChg chg="add mod">
          <ac:chgData name="sonny chowdhury" userId="da526971f71efb75" providerId="LiveId" clId="{46B51C92-1660-4A2C-B186-CD00FD9DB977}" dt="2026-03-17T01:13:34.646" v="1143" actId="1076"/>
          <ac:picMkLst>
            <pc:docMk/>
            <pc:sldMk cId="1303499994" sldId="260"/>
            <ac:picMk id="30" creationId="{C6C12755-2367-AAC9-20B5-CA9B45C46192}"/>
          </ac:picMkLst>
        </pc:picChg>
      </pc:sldChg>
      <pc:sldChg chg="addSp modSp new mod">
        <pc:chgData name="sonny chowdhury" userId="da526971f71efb75" providerId="LiveId" clId="{46B51C92-1660-4A2C-B186-CD00FD9DB977}" dt="2026-03-17T01:16:49.172" v="1169" actId="20577"/>
        <pc:sldMkLst>
          <pc:docMk/>
          <pc:sldMk cId="816153576" sldId="262"/>
        </pc:sldMkLst>
        <pc:spChg chg="add mod">
          <ac:chgData name="sonny chowdhury" userId="da526971f71efb75" providerId="LiveId" clId="{46B51C92-1660-4A2C-B186-CD00FD9DB977}" dt="2026-03-17T01:16:49.172" v="1169" actId="20577"/>
          <ac:spMkLst>
            <pc:docMk/>
            <pc:sldMk cId="816153576" sldId="262"/>
            <ac:spMk id="4" creationId="{6F610A43-866B-07FD-EC03-E86BAA3F424A}"/>
          </ac:spMkLst>
        </pc:spChg>
        <pc:picChg chg="add mod">
          <ac:chgData name="sonny chowdhury" userId="da526971f71efb75" providerId="LiveId" clId="{46B51C92-1660-4A2C-B186-CD00FD9DB977}" dt="2026-03-17T01:15:03.479" v="1150" actId="1076"/>
          <ac:picMkLst>
            <pc:docMk/>
            <pc:sldMk cId="816153576" sldId="262"/>
            <ac:picMk id="2" creationId="{C842EDA8-87F1-091F-C480-E4F15DAC63C8}"/>
          </ac:picMkLst>
        </pc:picChg>
      </pc:sldChg>
      <pc:sldChg chg="addSp modSp new mod">
        <pc:chgData name="sonny chowdhury" userId="da526971f71efb75" providerId="LiveId" clId="{46B51C92-1660-4A2C-B186-CD00FD9DB977}" dt="2026-03-25T02:56:59.550" v="1316" actId="14100"/>
        <pc:sldMkLst>
          <pc:docMk/>
          <pc:sldMk cId="3315723568" sldId="265"/>
        </pc:sldMkLst>
        <pc:spChg chg="mod">
          <ac:chgData name="sonny chowdhury" userId="da526971f71efb75" providerId="LiveId" clId="{46B51C92-1660-4A2C-B186-CD00FD9DB977}" dt="2026-03-25T02:56:59.550" v="1316" actId="14100"/>
          <ac:spMkLst>
            <pc:docMk/>
            <pc:sldMk cId="3315723568" sldId="265"/>
            <ac:spMk id="2" creationId="{C665C232-83D8-A8CF-CE72-312D6799D389}"/>
          </ac:spMkLst>
        </pc:spChg>
        <pc:spChg chg="add mod">
          <ac:chgData name="sonny chowdhury" userId="da526971f71efb75" providerId="LiveId" clId="{46B51C92-1660-4A2C-B186-CD00FD9DB977}" dt="2026-03-25T02:56:41.231" v="1314" actId="255"/>
          <ac:spMkLst>
            <pc:docMk/>
            <pc:sldMk cId="3315723568" sldId="265"/>
            <ac:spMk id="3" creationId="{4BF5BF53-36DA-025C-0326-C658A1138267}"/>
          </ac:spMkLst>
        </pc:spChg>
      </pc:sldChg>
      <pc:sldMasterChg chg="add del addSldLayout delSldLayout">
        <pc:chgData name="sonny chowdhury" userId="da526971f71efb75" providerId="LiveId" clId="{46B51C92-1660-4A2C-B186-CD00FD9DB977}" dt="2026-03-16T22:28:39.429" v="243" actId="26606"/>
        <pc:sldMasterMkLst>
          <pc:docMk/>
          <pc:sldMasterMk cId="3278684703" sldId="2147483678"/>
        </pc:sldMasterMkLst>
        <pc:sldLayoutChg chg="add del">
          <pc:chgData name="sonny chowdhury" userId="da526971f71efb75" providerId="LiveId" clId="{46B51C92-1660-4A2C-B186-CD00FD9DB977}" dt="2026-03-16T22:28:39.429" v="243" actId="26606"/>
          <pc:sldLayoutMkLst>
            <pc:docMk/>
            <pc:sldMasterMk cId="3278684703" sldId="2147483678"/>
            <pc:sldLayoutMk cId="2326914450" sldId="2147483667"/>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254144557" sldId="2147483668"/>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2523652303" sldId="2147483669"/>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1351317017" sldId="2147483670"/>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1381458793" sldId="2147483671"/>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3637856844" sldId="2147483672"/>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3706418438" sldId="2147483673"/>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1299276455" sldId="2147483674"/>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1040525080" sldId="2147483675"/>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3398022932" sldId="2147483676"/>
          </pc:sldLayoutMkLst>
        </pc:sldLayoutChg>
        <pc:sldLayoutChg chg="add del">
          <pc:chgData name="sonny chowdhury" userId="da526971f71efb75" providerId="LiveId" clId="{46B51C92-1660-4A2C-B186-CD00FD9DB977}" dt="2026-03-16T22:28:39.429" v="243" actId="26606"/>
          <pc:sldLayoutMkLst>
            <pc:docMk/>
            <pc:sldMasterMk cId="3278684703" sldId="2147483678"/>
            <pc:sldLayoutMk cId="1344024050" sldId="2147483677"/>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C128FA71-3A18-48C0-980F-4B68F7F63042}" type="datetime1">
              <a:rPr lang="en-US" smtClean="0"/>
              <a:t>3/25/2026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40525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51C1210E-201E-4473-82AC-2466F5386C38}" type="datetime1">
              <a:rPr lang="en-US" smtClean="0"/>
              <a:t>3/25/2026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980229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B01EA198-6CAB-4B8F-B93F-1F9C8C4B6CE7}" type="datetime1">
              <a:rPr lang="en-US" smtClean="0"/>
              <a:t>3/25/2026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44024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A06041F-4525-44D5-AA4F-332294BF1F56}" type="datetime1">
              <a:rPr lang="en-US" smtClean="0"/>
              <a:t>3/25/2026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26914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F9557091-BBDF-4EB9-BA6B-2BB67AC4FC0F}" type="datetime1">
              <a:rPr lang="en-US" smtClean="0"/>
              <a:t>3/25/2026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4144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2D6B226B-77A6-410C-9796-083F278E0125}" type="datetime1">
              <a:rPr lang="en-US" smtClean="0"/>
              <a:t>3/25/2026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064184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A23A578B-D289-4C40-8593-3D356C49DA58}" type="datetime1">
              <a:rPr lang="en-US" smtClean="0"/>
              <a:t>3/25/2026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52365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713DFAE3-14DB-48A7-A80F-80DDB072CE3D}" type="datetime1">
              <a:rPr lang="en-US" smtClean="0"/>
              <a:t>3/25/2026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51317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5063319" y="657103"/>
            <a:ext cx="6483687" cy="555590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92C5EAEF-6478-4102-8F5D-A5FE9FC97ACB}" type="datetime1">
              <a:rPr lang="en-US" smtClean="0"/>
              <a:t>3/25/2026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81458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7104EDB3-C0E8-45F8-9E1D-1B6C8D1880C0}" type="datetime1">
              <a:rPr lang="en-US" smtClean="0"/>
              <a:t>3/25/2026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378568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9CF0EC4B-54ED-4041-B552-9BA760FA3DBA}" type="datetime1">
              <a:rPr lang="en-US" smtClean="0"/>
              <a:t>3/25/2026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992764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67F45AC6-C491-4585-A584-9CE2AF7D5500}" type="datetime1">
              <a:rPr lang="en-US" smtClean="0"/>
              <a:t>3/25/2026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a:p>
        </p:txBody>
      </p:sp>
    </p:spTree>
    <p:extLst>
      <p:ext uri="{BB962C8B-B14F-4D97-AF65-F5344CB8AC3E}">
        <p14:creationId xmlns:p14="http://schemas.microsoft.com/office/powerpoint/2010/main" val="327868470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67" r:id="rId4"/>
    <p:sldLayoutId id="2147483668" r:id="rId5"/>
    <p:sldLayoutId id="2147483673" r:id="rId6"/>
    <p:sldLayoutId id="2147483669" r:id="rId7"/>
    <p:sldLayoutId id="2147483670" r:id="rId8"/>
    <p:sldLayoutId id="2147483671" r:id="rId9"/>
    <p:sldLayoutId id="2147483672" r:id="rId10"/>
    <p:sldLayoutId id="2147483674" r:id="rId11"/>
  </p:sldLayoutIdLst>
  <p:hf sldNum="0"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093/acprof:osobl/9780199791040.003.0001" TargetMode="External"/><Relationship Id="rId3" Type="http://schemas.openxmlformats.org/officeDocument/2006/relationships/hyperlink" Target="https://doi.org/10.1191/1478088706qp063oa" TargetMode="External"/><Relationship Id="rId7" Type="http://schemas.openxmlformats.org/officeDocument/2006/relationships/hyperlink" Target="https://doi.org/10.13140/2.1.1018.4643" TargetMode="External"/><Relationship Id="rId2" Type="http://schemas.openxmlformats.org/officeDocument/2006/relationships/hyperlink" Target="https://commons.emich.edu/loexquarterly/vol31/iss3/4" TargetMode="External"/><Relationship Id="rId1" Type="http://schemas.openxmlformats.org/officeDocument/2006/relationships/slideLayout" Target="../slideLayouts/slideLayout6.xml"/><Relationship Id="rId6" Type="http://schemas.openxmlformats.org/officeDocument/2006/relationships/hyperlink" Target="https://www.simplypsychology.org/systematic-review.html" TargetMode="External"/><Relationship Id="rId5" Type="http://schemas.openxmlformats.org/officeDocument/2006/relationships/hyperlink" Target="https://www.ebsco.com/research-starters/social-sciences-and-humanities/craap-test" TargetMode="External"/><Relationship Id="rId4" Type="http://schemas.openxmlformats.org/officeDocument/2006/relationships/hyperlink" Target="https://doi.org/10.1258/jrsm.2011.110285" TargetMode="External"/><Relationship Id="rId9" Type="http://schemas.openxmlformats.org/officeDocument/2006/relationships/hyperlink" Target="https://library.leeds.ac.uk/info/1404/literature_searching/14/literature_searching_explained/4#:~:text=A%20search%20strategy%20is%20an%20organised%20structure%20of,will%20account%20for%20all%3A%20subject%20headings%20%28where%20applicable%2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CVO | Sandwell Council of Voluntary Organisations.">
            <a:extLst>
              <a:ext uri="{FF2B5EF4-FFF2-40B4-BE49-F238E27FC236}">
                <a16:creationId xmlns:a16="http://schemas.microsoft.com/office/drawing/2014/main" id="{C842EDA8-87F1-091F-C480-E4F15DAC63C8}"/>
              </a:ext>
            </a:extLst>
          </p:cNvPr>
          <p:cNvPicPr>
            <a:picLocks noChangeAspect="1"/>
          </p:cNvPicPr>
          <p:nvPr/>
        </p:nvPicPr>
        <p:blipFill rotWithShape="1">
          <a:blip r:embed="rId2">
            <a:extLst>
              <a:ext uri="{28A0092B-C50C-407E-A947-70E740481C1C}">
                <a14:useLocalDpi xmlns:a14="http://schemas.microsoft.com/office/drawing/2010/main" val="0"/>
              </a:ext>
            </a:extLst>
          </a:blip>
          <a:srcRect r="23643"/>
          <a:stretch/>
        </p:blipFill>
        <p:spPr bwMode="auto">
          <a:xfrm>
            <a:off x="4019550" y="638810"/>
            <a:ext cx="4152900" cy="1328420"/>
          </a:xfrm>
          <a:prstGeom prst="rect">
            <a:avLst/>
          </a:prstGeom>
          <a:noFill/>
          <a:ln>
            <a:noFill/>
          </a:ln>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6F610A43-866B-07FD-EC03-E86BAA3F424A}"/>
              </a:ext>
            </a:extLst>
          </p:cNvPr>
          <p:cNvSpPr txBox="1"/>
          <p:nvPr/>
        </p:nvSpPr>
        <p:spPr>
          <a:xfrm>
            <a:off x="3048000" y="479796"/>
            <a:ext cx="6096000" cy="5984202"/>
          </a:xfrm>
          <a:prstGeom prst="rect">
            <a:avLst/>
          </a:prstGeom>
          <a:noFill/>
        </p:spPr>
        <p:txBody>
          <a:bodyPr wrap="square">
            <a:spAutoFit/>
          </a:bodyPr>
          <a:lstStyle/>
          <a:p>
            <a:pPr algn="ctr">
              <a:spcAft>
                <a:spcPts val="1100"/>
              </a:spcAft>
              <a:buNone/>
            </a:pPr>
            <a:r>
              <a:rPr lang="en-US" sz="2400" b="1" dirty="0">
                <a:effectLst/>
                <a:latin typeface="Aptos" panose="020B0004020202020204" pitchFamily="34" charset="0"/>
                <a:ea typeface="Century Schoolbook" panose="02040604050505020304" pitchFamily="18" charset="0"/>
                <a:cs typeface="Times New Roman" panose="02020603050405020304" pitchFamily="18" charset="0"/>
              </a:rPr>
              <a:t> </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endParaRPr lang="nl-NL" sz="1800" b="1" dirty="0">
              <a:effectLst/>
              <a:latin typeface="Aptos" panose="020B0004020202020204" pitchFamily="34" charset="0"/>
              <a:ea typeface="Century Schoolbook" panose="02040604050505020304" pitchFamily="18" charset="0"/>
              <a:cs typeface="Arial" panose="020B0604020202020204" pitchFamily="34" charset="0"/>
            </a:endParaRPr>
          </a:p>
          <a:p>
            <a:pPr algn="ctr">
              <a:spcAft>
                <a:spcPts val="1100"/>
              </a:spcAft>
              <a:buNone/>
            </a:pPr>
            <a:endParaRPr lang="nl-NL" b="1" dirty="0">
              <a:latin typeface="Aptos" panose="020B0004020202020204" pitchFamily="34" charset="0"/>
              <a:ea typeface="Century Schoolbook" panose="02040604050505020304" pitchFamily="18" charset="0"/>
              <a:cs typeface="Arial" panose="020B0604020202020204" pitchFamily="34" charset="0"/>
            </a:endParaRPr>
          </a:p>
          <a:p>
            <a:pPr algn="ctr">
              <a:spcAft>
                <a:spcPts val="1100"/>
              </a:spcAft>
              <a:buNone/>
            </a:pPr>
            <a:endParaRPr lang="nl-NL" b="1" dirty="0">
              <a:latin typeface="Aptos" panose="020B0004020202020204" pitchFamily="34" charset="0"/>
              <a:ea typeface="Century Schoolbook" panose="02040604050505020304" pitchFamily="18" charset="0"/>
              <a:cs typeface="Arial" panose="020B0604020202020204" pitchFamily="34" charset="0"/>
            </a:endParaRPr>
          </a:p>
          <a:p>
            <a:pPr algn="ctr">
              <a:spcAft>
                <a:spcPts val="1100"/>
              </a:spcAft>
              <a:buNone/>
            </a:pPr>
            <a:r>
              <a:rPr lang="en-US" b="1" dirty="0">
                <a:latin typeface="Aptos" panose="020B0004020202020204" pitchFamily="34" charset="0"/>
                <a:ea typeface="Century Schoolbook" panose="02040604050505020304" pitchFamily="18" charset="0"/>
                <a:cs typeface="Times New Roman" panose="02020603050405020304" pitchFamily="18" charset="0"/>
              </a:rPr>
              <a:t>Methods and Search Strategy Academic Poster </a:t>
            </a:r>
            <a:endParaRPr lang="en-GB" sz="11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endParaRPr lang="nl-NL" b="1" dirty="0">
              <a:latin typeface="Aptos" panose="020B0004020202020204" pitchFamily="34" charset="0"/>
              <a:ea typeface="Century Schoolbook" panose="02040604050505020304" pitchFamily="18" charset="0"/>
              <a:cs typeface="Arial" panose="020B0604020202020204" pitchFamily="34" charset="0"/>
            </a:endParaRPr>
          </a:p>
          <a:p>
            <a:pPr marL="270510">
              <a:lnSpc>
                <a:spcPct val="150000"/>
              </a:lnSpc>
              <a:spcAft>
                <a:spcPts val="1100"/>
              </a:spcAft>
              <a:buNone/>
              <a:tabLst>
                <a:tab pos="4152900" algn="l"/>
              </a:tabLst>
            </a:pPr>
            <a:r>
              <a:rPr lang="nl-NL" sz="1800" b="1" dirty="0">
                <a:effectLst/>
                <a:latin typeface="Aptos" panose="020B0004020202020204" pitchFamily="34" charset="0"/>
                <a:ea typeface="Century Schoolbook" panose="02040604050505020304" pitchFamily="18" charset="0"/>
                <a:cs typeface="Arial" panose="020B0604020202020204" pitchFamily="34" charset="0"/>
              </a:rPr>
              <a:t>Student name</a:t>
            </a:r>
            <a:r>
              <a:rPr lang="nl-NL" sz="1800" dirty="0">
                <a:effectLst/>
                <a:latin typeface="Aptos" panose="020B0004020202020204" pitchFamily="34" charset="0"/>
                <a:ea typeface="Century Schoolbook" panose="02040604050505020304" pitchFamily="18" charset="0"/>
                <a:cs typeface="Arial" panose="020B0604020202020204" pitchFamily="34" charset="0"/>
              </a:rPr>
              <a:t>: Hamidun Nahar		</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r>
              <a:rPr lang="nl-NL" sz="1800" b="1" dirty="0">
                <a:effectLst/>
                <a:latin typeface="Aptos" panose="020B0004020202020204" pitchFamily="34" charset="0"/>
                <a:ea typeface="Century Schoolbook" panose="02040604050505020304" pitchFamily="18" charset="0"/>
                <a:cs typeface="Arial" panose="020B0604020202020204" pitchFamily="34" charset="0"/>
              </a:rPr>
              <a:t>Student ID</a:t>
            </a:r>
            <a:r>
              <a:rPr lang="nl-NL" sz="1800" dirty="0">
                <a:effectLst/>
                <a:latin typeface="Aptos" panose="020B0004020202020204" pitchFamily="34" charset="0"/>
                <a:ea typeface="Century Schoolbook" panose="02040604050505020304" pitchFamily="18" charset="0"/>
                <a:cs typeface="Arial" panose="020B0604020202020204" pitchFamily="34" charset="0"/>
              </a:rPr>
              <a:t>: 2237937</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r>
              <a:rPr lang="nl-NL" sz="1800" dirty="0">
                <a:effectLst/>
                <a:latin typeface="Aptos" panose="020B0004020202020204" pitchFamily="34" charset="0"/>
                <a:ea typeface="Century Schoolbook" panose="02040604050505020304" pitchFamily="18" charset="0"/>
                <a:cs typeface="Arial" panose="020B0604020202020204" pitchFamily="34" charset="0"/>
              </a:rPr>
              <a:t> </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r>
              <a:rPr lang="nl-NL" sz="1800" b="1" dirty="0">
                <a:effectLst/>
                <a:latin typeface="Aptos" panose="020B0004020202020204" pitchFamily="34" charset="0"/>
                <a:ea typeface="Century Schoolbook" panose="02040604050505020304" pitchFamily="18" charset="0"/>
                <a:cs typeface="Arial" panose="020B0604020202020204" pitchFamily="34" charset="0"/>
              </a:rPr>
              <a:t>Module name</a:t>
            </a:r>
            <a:r>
              <a:rPr lang="nl-NL" sz="1800" dirty="0">
                <a:effectLst/>
                <a:latin typeface="Aptos" panose="020B0004020202020204" pitchFamily="34" charset="0"/>
                <a:ea typeface="Century Schoolbook" panose="02040604050505020304" pitchFamily="18" charset="0"/>
                <a:cs typeface="Arial" panose="020B0604020202020204" pitchFamily="34" charset="0"/>
              </a:rPr>
              <a:t>: Elemen 2 -Methods and Search Strategy Academic Poster</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a:p>
            <a:pPr marL="270510">
              <a:lnSpc>
                <a:spcPct val="150000"/>
              </a:lnSpc>
              <a:spcAft>
                <a:spcPts val="1100"/>
              </a:spcAft>
              <a:buNone/>
              <a:tabLst>
                <a:tab pos="4152900" algn="l"/>
              </a:tabLst>
            </a:pPr>
            <a:r>
              <a:rPr lang="en-US" sz="1800" b="1" dirty="0">
                <a:effectLst/>
                <a:latin typeface="Aptos" panose="020B0004020202020204" pitchFamily="34" charset="0"/>
                <a:ea typeface="Century Schoolbook" panose="02040604050505020304" pitchFamily="18" charset="0"/>
                <a:cs typeface="Arial" panose="020B0604020202020204" pitchFamily="34" charset="0"/>
              </a:rPr>
              <a:t>Module code</a:t>
            </a:r>
            <a:r>
              <a:rPr lang="en-US" sz="1800" dirty="0">
                <a:effectLst/>
                <a:latin typeface="Aptos" panose="020B0004020202020204" pitchFamily="34" charset="0"/>
                <a:ea typeface="Century Schoolbook" panose="02040604050505020304" pitchFamily="18" charset="0"/>
                <a:cs typeface="Arial" panose="020B0604020202020204" pitchFamily="34" charset="0"/>
              </a:rPr>
              <a:t>: (BMHP6020_BIRM)</a:t>
            </a:r>
            <a:endParaRPr lang="en-GB" sz="1400" dirty="0">
              <a:effectLst/>
              <a:latin typeface="Century Schoolbook" panose="02040604050505020304" pitchFamily="18" charset="0"/>
              <a:ea typeface="Century Schoolbook" panose="02040604050505020304" pitchFamily="18" charset="0"/>
              <a:cs typeface="Times New Roman" panose="02020603050405020304" pitchFamily="18" charset="0"/>
            </a:endParaRPr>
          </a:p>
        </p:txBody>
      </p:sp>
    </p:spTree>
    <p:extLst>
      <p:ext uri="{BB962C8B-B14F-4D97-AF65-F5344CB8AC3E}">
        <p14:creationId xmlns:p14="http://schemas.microsoft.com/office/powerpoint/2010/main" val="8161535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F4E5F7"/>
            </a:gs>
            <a:gs pos="100000">
              <a:schemeClr val="accent3">
                <a:lumMod val="45000"/>
                <a:lumOff val="55000"/>
              </a:schemeClr>
            </a:gs>
            <a:gs pos="100000">
              <a:srgbClr val="FBDBFD"/>
            </a:gs>
            <a:gs pos="100000">
              <a:schemeClr val="accent3">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2CC1E4F-F1F0-B945-BE50-C72A7103E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00E23-6DBC-303C-DC4D-A7A070F311BD}"/>
              </a:ext>
            </a:extLst>
          </p:cNvPr>
          <p:cNvSpPr>
            <a:spLocks noGrp="1"/>
          </p:cNvSpPr>
          <p:nvPr>
            <p:ph type="title"/>
          </p:nvPr>
        </p:nvSpPr>
        <p:spPr>
          <a:xfrm>
            <a:off x="1199745" y="-19625"/>
            <a:ext cx="9792510" cy="832425"/>
          </a:xfrm>
        </p:spPr>
        <p:txBody>
          <a:bodyPr vert="horz" lIns="91440" tIns="45720" rIns="91440" bIns="45720" rtlCol="0" anchor="b">
            <a:normAutofit fontScale="90000"/>
          </a:bodyPr>
          <a:lstStyle/>
          <a:p>
            <a:pPr algn="ctr"/>
            <a:r>
              <a:rPr lang="en-US" sz="1400" b="1" kern="1200" dirty="0">
                <a:latin typeface="+mj-lt"/>
                <a:ea typeface="+mj-ea"/>
                <a:cs typeface="+mj-cs"/>
              </a:rPr>
              <a:t>		Do Adverse Childhood Experiences Predict Hazardous Alcohol Use in Adulthood Within the UK? </a:t>
            </a:r>
            <a:br>
              <a:rPr lang="en-US" sz="1400" b="1" kern="1200" dirty="0">
                <a:latin typeface="+mj-lt"/>
                <a:ea typeface="+mj-ea"/>
                <a:cs typeface="+mj-cs"/>
              </a:rPr>
            </a:br>
            <a:r>
              <a:rPr lang="en-US" sz="1400" b="1" kern="1200" dirty="0">
                <a:latin typeface="+mj-lt"/>
                <a:ea typeface="+mj-ea"/>
                <a:cs typeface="+mj-cs"/>
              </a:rPr>
              <a:t>A Systematic Review (1998-2025)</a:t>
            </a:r>
            <a:br>
              <a:rPr lang="en-US" sz="1400" b="1" kern="1200" dirty="0">
                <a:latin typeface="+mj-lt"/>
                <a:ea typeface="+mj-ea"/>
                <a:cs typeface="+mj-cs"/>
              </a:rPr>
            </a:br>
            <a:endParaRPr lang="en-US" sz="1400" b="1" kern="1200" dirty="0">
              <a:latin typeface="+mj-lt"/>
              <a:ea typeface="+mj-ea"/>
              <a:cs typeface="+mj-cs"/>
            </a:endParaRPr>
          </a:p>
        </p:txBody>
      </p:sp>
      <p:sp>
        <p:nvSpPr>
          <p:cNvPr id="22" name="Rectangle: Rounded Corners 21">
            <a:extLst>
              <a:ext uri="{FF2B5EF4-FFF2-40B4-BE49-F238E27FC236}">
                <a16:creationId xmlns:a16="http://schemas.microsoft.com/office/drawing/2014/main" id="{2EB7C1B7-49BE-7DBD-BFE9-DFAF9CFFA674}"/>
              </a:ext>
            </a:extLst>
          </p:cNvPr>
          <p:cNvSpPr/>
          <p:nvPr/>
        </p:nvSpPr>
        <p:spPr>
          <a:xfrm>
            <a:off x="255865" y="190583"/>
            <a:ext cx="2750569" cy="189068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nSpc>
                <a:spcPct val="120000"/>
              </a:lnSpc>
              <a:spcAft>
                <a:spcPts val="600"/>
              </a:spcAft>
            </a:pPr>
            <a:r>
              <a:rPr lang="en-US" sz="1000" b="1" dirty="0">
                <a:solidFill>
                  <a:schemeClr val="tx1"/>
                </a:solidFill>
                <a:latin typeface="Aptos" panose="020B0004020202020204" pitchFamily="34" charset="0"/>
              </a:rPr>
              <a:t>01. Introduction and Research Aim</a:t>
            </a:r>
          </a:p>
          <a:p>
            <a:pPr>
              <a:lnSpc>
                <a:spcPct val="120000"/>
              </a:lnSpc>
              <a:spcAft>
                <a:spcPts val="600"/>
              </a:spcAft>
            </a:pPr>
            <a:r>
              <a:rPr lang="en-US" sz="1000" dirty="0">
                <a:solidFill>
                  <a:schemeClr val="tx1"/>
                </a:solidFill>
                <a:latin typeface="Aptos" panose="020B0004020202020204" pitchFamily="34" charset="0"/>
              </a:rPr>
              <a:t>This poster represents a desk-based study examining whether adverse childhood experiences relate to hazardous alcohol use among adults in the UK. It uses a qualitative, literature-based methodology approach to </a:t>
            </a:r>
            <a:r>
              <a:rPr lang="en-US" sz="1000" dirty="0" err="1">
                <a:solidFill>
                  <a:schemeClr val="tx1"/>
                </a:solidFill>
                <a:latin typeface="Aptos" panose="020B0004020202020204" pitchFamily="34" charset="0"/>
              </a:rPr>
              <a:t>synthesise</a:t>
            </a:r>
            <a:r>
              <a:rPr lang="en-US" sz="1000" dirty="0">
                <a:solidFill>
                  <a:schemeClr val="tx1"/>
                </a:solidFill>
                <a:latin typeface="Aptos" panose="020B0004020202020204" pitchFamily="34" charset="0"/>
              </a:rPr>
              <a:t> UK-focused secondary research published between 1998 and 2025.</a:t>
            </a:r>
          </a:p>
        </p:txBody>
      </p:sp>
      <p:sp>
        <p:nvSpPr>
          <p:cNvPr id="23" name="Rectangle: Rounded Corners 22">
            <a:extLst>
              <a:ext uri="{FF2B5EF4-FFF2-40B4-BE49-F238E27FC236}">
                <a16:creationId xmlns:a16="http://schemas.microsoft.com/office/drawing/2014/main" id="{97D1029E-F98E-60C3-11E0-60C8C2BFA56F}"/>
              </a:ext>
            </a:extLst>
          </p:cNvPr>
          <p:cNvSpPr/>
          <p:nvPr/>
        </p:nvSpPr>
        <p:spPr>
          <a:xfrm>
            <a:off x="218582" y="2271846"/>
            <a:ext cx="2927926" cy="3221918"/>
          </a:xfrm>
          <a:prstGeom prst="roundRect">
            <a:avLst/>
          </a:prstGeom>
          <a:solidFill>
            <a:srgbClr val="99FF9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nSpc>
                <a:spcPct val="120000"/>
              </a:lnSpc>
              <a:spcAft>
                <a:spcPts val="600"/>
              </a:spcAft>
            </a:pPr>
            <a:endParaRPr lang="en-US" sz="900" dirty="0">
              <a:solidFill>
                <a:schemeClr val="tx1"/>
              </a:solidFill>
              <a:latin typeface="Aptos" panose="020B0004020202020204" pitchFamily="34" charset="0"/>
            </a:endParaRPr>
          </a:p>
          <a:p>
            <a:pPr>
              <a:spcAft>
                <a:spcPts val="600"/>
              </a:spcAft>
            </a:pPr>
            <a:endParaRPr lang="en-GB" sz="1000" b="1" dirty="0">
              <a:solidFill>
                <a:schemeClr val="tx1"/>
              </a:solidFill>
              <a:latin typeface="Aptos" panose="020B0004020202020204" pitchFamily="34" charset="0"/>
            </a:endParaRPr>
          </a:p>
          <a:p>
            <a:pPr>
              <a:spcAft>
                <a:spcPts val="600"/>
              </a:spcAft>
            </a:pPr>
            <a:r>
              <a:rPr lang="en-GB" sz="1000" b="1" dirty="0">
                <a:solidFill>
                  <a:schemeClr val="tx1"/>
                </a:solidFill>
                <a:latin typeface="Aptos" panose="020B0004020202020204" pitchFamily="34" charset="0"/>
              </a:rPr>
              <a:t>02. Search Strategy</a:t>
            </a:r>
          </a:p>
          <a:p>
            <a:pPr>
              <a:spcAft>
                <a:spcPts val="600"/>
              </a:spcAft>
            </a:pPr>
            <a:r>
              <a:rPr lang="en-GB" sz="1000" dirty="0">
                <a:solidFill>
                  <a:schemeClr val="tx1"/>
                </a:solidFill>
                <a:latin typeface="Aptos" panose="020B0004020202020204" pitchFamily="34" charset="0"/>
              </a:rPr>
              <a:t>A search strategy is a structured plan that uses key terms to systematically explore a database, bringing together the main concepts of the research question to retrieve accurate results (University of Leeds, n.d.)</a:t>
            </a:r>
          </a:p>
          <a:p>
            <a:pPr>
              <a:spcAft>
                <a:spcPts val="600"/>
              </a:spcAft>
            </a:pPr>
            <a:r>
              <a:rPr lang="en-GB" sz="1000" dirty="0">
                <a:solidFill>
                  <a:schemeClr val="tx1"/>
                </a:solidFill>
                <a:latin typeface="Aptos" panose="020B0004020202020204" pitchFamily="34" charset="0"/>
              </a:rPr>
              <a:t>This research used Boolean operators (AND, OR) to link key search terms, including “adverse childhood experiences”, “hazardous drinking”, “adulthood”, and United Kingdom.”</a:t>
            </a:r>
            <a:endParaRPr lang="en-GB" sz="1000" b="1" dirty="0">
              <a:solidFill>
                <a:schemeClr val="tx1"/>
              </a:solidFill>
              <a:latin typeface="Aptos" panose="020B0004020202020204" pitchFamily="34" charset="0"/>
            </a:endParaRPr>
          </a:p>
          <a:p>
            <a:pPr>
              <a:spcAft>
                <a:spcPts val="600"/>
              </a:spcAft>
            </a:pPr>
            <a:r>
              <a:rPr lang="en-GB" sz="1000" dirty="0">
                <a:solidFill>
                  <a:schemeClr val="tx1"/>
                </a:solidFill>
                <a:latin typeface="Aptos" panose="020B0004020202020204" pitchFamily="34" charset="0"/>
              </a:rPr>
              <a:t>Searches were conducted using databases commonly utilised in health and social care research—</a:t>
            </a:r>
            <a:r>
              <a:rPr lang="en-GB" sz="1000" b="1" dirty="0">
                <a:solidFill>
                  <a:schemeClr val="tx1"/>
                </a:solidFill>
                <a:latin typeface="Aptos" panose="020B0004020202020204" pitchFamily="34" charset="0"/>
              </a:rPr>
              <a:t>PubMed</a:t>
            </a:r>
            <a:r>
              <a:rPr lang="en-GB" sz="1000" dirty="0">
                <a:solidFill>
                  <a:schemeClr val="tx1"/>
                </a:solidFill>
                <a:latin typeface="Aptos" panose="020B0004020202020204" pitchFamily="34" charset="0"/>
              </a:rPr>
              <a:t>, </a:t>
            </a:r>
            <a:r>
              <a:rPr lang="en-GB" sz="1000" b="1" dirty="0" err="1">
                <a:solidFill>
                  <a:schemeClr val="tx1"/>
                </a:solidFill>
                <a:latin typeface="Aptos" panose="020B0004020202020204" pitchFamily="34" charset="0"/>
              </a:rPr>
              <a:t>PsychINFO</a:t>
            </a:r>
            <a:r>
              <a:rPr lang="en-GB" sz="1000" dirty="0">
                <a:solidFill>
                  <a:schemeClr val="tx1"/>
                </a:solidFill>
                <a:latin typeface="Aptos" panose="020B0004020202020204" pitchFamily="34" charset="0"/>
              </a:rPr>
              <a:t>, and </a:t>
            </a:r>
            <a:r>
              <a:rPr lang="en-GB" sz="1000" b="1" dirty="0">
                <a:solidFill>
                  <a:schemeClr val="tx1"/>
                </a:solidFill>
                <a:latin typeface="Aptos" panose="020B0004020202020204" pitchFamily="34" charset="0"/>
              </a:rPr>
              <a:t>Web of Science</a:t>
            </a:r>
            <a:r>
              <a:rPr lang="en-GB" sz="1000" dirty="0">
                <a:solidFill>
                  <a:schemeClr val="tx1"/>
                </a:solidFill>
                <a:latin typeface="Aptos" panose="020B0004020202020204" pitchFamily="34" charset="0"/>
              </a:rPr>
              <a:t>—selected for their credibility and strong access to peer-reviewed UK-based research.</a:t>
            </a:r>
          </a:p>
          <a:p>
            <a:pPr>
              <a:lnSpc>
                <a:spcPct val="120000"/>
              </a:lnSpc>
              <a:spcAft>
                <a:spcPts val="600"/>
              </a:spcAft>
            </a:pPr>
            <a:r>
              <a:rPr lang="en-US" sz="800" dirty="0">
                <a:solidFill>
                  <a:schemeClr val="tx1"/>
                </a:solidFill>
              </a:rPr>
              <a:t>.</a:t>
            </a:r>
          </a:p>
          <a:p>
            <a:pPr indent="-228600">
              <a:lnSpc>
                <a:spcPct val="120000"/>
              </a:lnSpc>
              <a:spcAft>
                <a:spcPts val="600"/>
              </a:spcAft>
              <a:buFont typeface="Arial" panose="020B0604020202020204" pitchFamily="34" charset="0"/>
              <a:buChar char="•"/>
            </a:pPr>
            <a:endParaRPr lang="en-US" sz="900" b="1" dirty="0">
              <a:solidFill>
                <a:schemeClr val="tx1"/>
              </a:solidFill>
            </a:endParaRPr>
          </a:p>
          <a:p>
            <a:pPr algn="ctr"/>
            <a:endParaRPr lang="en-GB" sz="900" dirty="0">
              <a:solidFill>
                <a:schemeClr val="tx1"/>
              </a:solidFill>
            </a:endParaRPr>
          </a:p>
        </p:txBody>
      </p:sp>
      <p:sp>
        <p:nvSpPr>
          <p:cNvPr id="24" name="Rectangle: Rounded Corners 23">
            <a:extLst>
              <a:ext uri="{FF2B5EF4-FFF2-40B4-BE49-F238E27FC236}">
                <a16:creationId xmlns:a16="http://schemas.microsoft.com/office/drawing/2014/main" id="{52DDDF8E-538E-F385-3940-56236BE6B91E}"/>
              </a:ext>
            </a:extLst>
          </p:cNvPr>
          <p:cNvSpPr/>
          <p:nvPr/>
        </p:nvSpPr>
        <p:spPr>
          <a:xfrm>
            <a:off x="3606307" y="695036"/>
            <a:ext cx="4329238" cy="1890680"/>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r>
              <a:rPr lang="en-GB" sz="1050" b="1" dirty="0">
                <a:solidFill>
                  <a:schemeClr val="tx1"/>
                </a:solidFill>
                <a:latin typeface="Aptos" panose="020B0004020202020204" pitchFamily="34" charset="0"/>
              </a:rPr>
              <a:t>03. Searching for Information</a:t>
            </a:r>
          </a:p>
          <a:p>
            <a:r>
              <a:rPr lang="en-US" sz="1050" dirty="0">
                <a:solidFill>
                  <a:schemeClr val="tx1"/>
                </a:solidFill>
                <a:latin typeface="Aptos" panose="020B0004020202020204" pitchFamily="34" charset="0"/>
              </a:rPr>
              <a:t>The search process began with initial keywords derived from the research aim, with synonyms such as “alcohol misuse”, “childhood trauma”, and “adulthood” to widen the scope of results. Filters were applied to restrict the search to peer‑reviewed studies published between 1998 and 2025. Study selection followed a three‑stage screening process and examined using clearly defined inclusion and exclusion criteria. Eligible studies were documented in a source‑tracking table to maintain transparency and </a:t>
            </a:r>
            <a:r>
              <a:rPr lang="en-US" sz="1050" dirty="0" err="1">
                <a:solidFill>
                  <a:schemeClr val="tx1"/>
                </a:solidFill>
                <a:latin typeface="Aptos" panose="020B0004020202020204" pitchFamily="34" charset="0"/>
              </a:rPr>
              <a:t>rigour</a:t>
            </a:r>
            <a:r>
              <a:rPr lang="en-US" sz="1050" dirty="0">
                <a:solidFill>
                  <a:schemeClr val="tx1"/>
                </a:solidFill>
                <a:latin typeface="Aptos" panose="020B0004020202020204" pitchFamily="34" charset="0"/>
              </a:rPr>
              <a:t>.</a:t>
            </a:r>
            <a:endParaRPr lang="en-GB" sz="1050" dirty="0">
              <a:solidFill>
                <a:schemeClr val="tx1"/>
              </a:solidFill>
              <a:latin typeface="Aptos" panose="020B0004020202020204" pitchFamily="34" charset="0"/>
            </a:endParaRPr>
          </a:p>
          <a:p>
            <a:endParaRPr lang="en-GB" sz="1050" b="1" dirty="0">
              <a:solidFill>
                <a:schemeClr val="tx1"/>
              </a:solidFill>
              <a:latin typeface="Aptos" panose="020B0004020202020204" pitchFamily="34" charset="0"/>
            </a:endParaRPr>
          </a:p>
        </p:txBody>
      </p:sp>
      <p:sp>
        <p:nvSpPr>
          <p:cNvPr id="25" name="Rectangle: Rounded Corners 24">
            <a:extLst>
              <a:ext uri="{FF2B5EF4-FFF2-40B4-BE49-F238E27FC236}">
                <a16:creationId xmlns:a16="http://schemas.microsoft.com/office/drawing/2014/main" id="{28EDCF9A-D871-14A4-5270-28B3AA8780E6}"/>
              </a:ext>
            </a:extLst>
          </p:cNvPr>
          <p:cNvSpPr/>
          <p:nvPr/>
        </p:nvSpPr>
        <p:spPr>
          <a:xfrm>
            <a:off x="8286687" y="569609"/>
            <a:ext cx="3767846" cy="60234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r>
              <a:rPr lang="en-GB" sz="1050" b="1" dirty="0">
                <a:solidFill>
                  <a:schemeClr val="tx1"/>
                </a:solidFill>
                <a:latin typeface="Aptos" panose="020B0004020202020204" pitchFamily="34" charset="0"/>
              </a:rPr>
              <a:t>05. Research Validation and Analysis</a:t>
            </a:r>
          </a:p>
          <a:p>
            <a:endParaRPr lang="en-GB" sz="1050" b="1" dirty="0">
              <a:solidFill>
                <a:schemeClr val="tx1"/>
              </a:solidFill>
              <a:latin typeface="Aptos" panose="020B0004020202020204" pitchFamily="34" charset="0"/>
            </a:endParaRPr>
          </a:p>
          <a:p>
            <a:r>
              <a:rPr lang="en-US" sz="1050" dirty="0">
                <a:solidFill>
                  <a:schemeClr val="tx1"/>
                </a:solidFill>
                <a:latin typeface="Aptos" panose="020B0004020202020204" pitchFamily="34" charset="0"/>
              </a:rPr>
              <a:t>Validation involves “</a:t>
            </a:r>
            <a:r>
              <a:rPr lang="en-US" sz="1050" i="1" dirty="0">
                <a:solidFill>
                  <a:schemeClr val="tx1"/>
                </a:solidFill>
                <a:latin typeface="Aptos" panose="020B0004020202020204" pitchFamily="34" charset="0"/>
              </a:rPr>
              <a:t>evaluating </a:t>
            </a:r>
            <a:r>
              <a:rPr lang="en-GB" sz="1050" i="1" dirty="0">
                <a:solidFill>
                  <a:schemeClr val="tx1"/>
                </a:solidFill>
                <a:latin typeface="Aptos" panose="020B0004020202020204" pitchFamily="34" charset="0"/>
              </a:rPr>
              <a:t>claims from research and assessment by considering the evidence</a:t>
            </a:r>
            <a:r>
              <a:rPr lang="en-US" sz="1050" i="1" dirty="0">
                <a:solidFill>
                  <a:schemeClr val="tx1"/>
                </a:solidFill>
                <a:latin typeface="Aptos" panose="020B0004020202020204" pitchFamily="34" charset="0"/>
              </a:rPr>
              <a:t>,</a:t>
            </a:r>
            <a:r>
              <a:rPr lang="en-GB" sz="1050" i="1" dirty="0">
                <a:solidFill>
                  <a:schemeClr val="tx1"/>
                </a:solidFill>
                <a:latin typeface="Aptos" panose="020B0004020202020204" pitchFamily="34" charset="0"/>
              </a:rPr>
              <a:t> methodological </a:t>
            </a:r>
            <a:r>
              <a:rPr lang="en-GB" sz="1050" i="1" dirty="0" err="1">
                <a:solidFill>
                  <a:schemeClr val="tx1"/>
                </a:solidFill>
                <a:latin typeface="Aptos" panose="020B0004020202020204" pitchFamily="34" charset="0"/>
              </a:rPr>
              <a:t>rigou</a:t>
            </a:r>
            <a:r>
              <a:rPr lang="en-US" sz="1050" i="1" dirty="0">
                <a:solidFill>
                  <a:schemeClr val="tx1"/>
                </a:solidFill>
                <a:latin typeface="Aptos" panose="020B0004020202020204" pitchFamily="34" charset="0"/>
              </a:rPr>
              <a:t>r, and theoretical</a:t>
            </a:r>
            <a:r>
              <a:rPr lang="en-GB" sz="1050" i="1" dirty="0">
                <a:solidFill>
                  <a:schemeClr val="tx1"/>
                </a:solidFill>
                <a:latin typeface="Aptos" panose="020B0004020202020204" pitchFamily="34" charset="0"/>
              </a:rPr>
              <a:t> foundations that support them</a:t>
            </a:r>
            <a:r>
              <a:rPr lang="en-US" sz="1050" dirty="0">
                <a:solidFill>
                  <a:schemeClr val="tx1"/>
                </a:solidFill>
                <a:latin typeface="Aptos" panose="020B0004020202020204" pitchFamily="34" charset="0"/>
              </a:rPr>
              <a:t>” (Taylor, 2013). </a:t>
            </a:r>
            <a:r>
              <a:rPr lang="en-GB" sz="1050" dirty="0">
                <a:solidFill>
                  <a:schemeClr val="tx1"/>
                </a:solidFill>
                <a:latin typeface="Aptos" panose="020B0004020202020204" pitchFamily="34" charset="0"/>
              </a:rPr>
              <a:t>To assess the credibility of the included studies, the </a:t>
            </a:r>
            <a:r>
              <a:rPr lang="en-US" sz="1050" dirty="0">
                <a:solidFill>
                  <a:schemeClr val="tx1"/>
                </a:solidFill>
                <a:latin typeface="Aptos" panose="020B0004020202020204" pitchFamily="34" charset="0"/>
              </a:rPr>
              <a:t>CRAAP</a:t>
            </a:r>
            <a:r>
              <a:rPr lang="en-GB" sz="1050" dirty="0">
                <a:solidFill>
                  <a:schemeClr val="tx1"/>
                </a:solidFill>
                <a:latin typeface="Aptos" panose="020B0004020202020204" pitchFamily="34" charset="0"/>
              </a:rPr>
              <a:t> framework was applied</a:t>
            </a:r>
            <a:r>
              <a:rPr lang="en-US" sz="1050" dirty="0">
                <a:solidFill>
                  <a:schemeClr val="tx1"/>
                </a:solidFill>
                <a:latin typeface="Aptos" panose="020B0004020202020204" pitchFamily="34" charset="0"/>
              </a:rPr>
              <a:t>—a </a:t>
            </a:r>
            <a:r>
              <a:rPr lang="en-GB" sz="1050" dirty="0">
                <a:solidFill>
                  <a:schemeClr val="tx1"/>
                </a:solidFill>
                <a:latin typeface="Aptos" panose="020B0004020202020204" pitchFamily="34" charset="0"/>
              </a:rPr>
              <a:t>tool developed by </a:t>
            </a:r>
            <a:r>
              <a:rPr lang="en-US" sz="1050" dirty="0">
                <a:solidFill>
                  <a:schemeClr val="tx1"/>
                </a:solidFill>
                <a:latin typeface="Aptos" panose="020B0004020202020204" pitchFamily="34" charset="0"/>
              </a:rPr>
              <a:t>B</a:t>
            </a:r>
            <a:r>
              <a:rPr lang="en-GB" sz="1050" dirty="0" err="1">
                <a:solidFill>
                  <a:schemeClr val="tx1"/>
                </a:solidFill>
                <a:latin typeface="Aptos" panose="020B0004020202020204" pitchFamily="34" charset="0"/>
              </a:rPr>
              <a:t>lakeslee</a:t>
            </a:r>
            <a:r>
              <a:rPr lang="en-GB" sz="1050" dirty="0">
                <a:solidFill>
                  <a:schemeClr val="tx1"/>
                </a:solidFill>
                <a:latin typeface="Aptos" panose="020B0004020202020204" pitchFamily="34" charset="0"/>
              </a:rPr>
              <a:t> </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2004</a:t>
            </a:r>
            <a:r>
              <a:rPr lang="en-US" sz="1050" dirty="0">
                <a:solidFill>
                  <a:schemeClr val="tx1"/>
                </a:solidFill>
                <a:latin typeface="Aptos" panose="020B0004020202020204" pitchFamily="34" charset="0"/>
              </a:rPr>
              <a:t>) </a:t>
            </a:r>
            <a:r>
              <a:rPr lang="en-GB" sz="1050" dirty="0">
                <a:solidFill>
                  <a:schemeClr val="tx1"/>
                </a:solidFill>
                <a:latin typeface="Aptos" panose="020B0004020202020204" pitchFamily="34" charset="0"/>
              </a:rPr>
              <a:t>for judging the reliability of information source</a:t>
            </a:r>
            <a:r>
              <a:rPr lang="en-US" sz="1050" dirty="0">
                <a:solidFill>
                  <a:schemeClr val="tx1"/>
                </a:solidFill>
                <a:latin typeface="Aptos" panose="020B0004020202020204" pitchFamily="34" charset="0"/>
              </a:rPr>
              <a:t>s</a:t>
            </a:r>
            <a:r>
              <a:rPr lang="en-GB" sz="1050" dirty="0">
                <a:solidFill>
                  <a:schemeClr val="tx1"/>
                </a:solidFill>
                <a:latin typeface="Aptos" panose="020B0004020202020204" pitchFamily="34" charset="0"/>
              </a:rPr>
              <a:t> by examining the currency</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 relevance</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 authority</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 accuracy</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 and purpose (Lasky, 2024).</a:t>
            </a:r>
          </a:p>
          <a:p>
            <a:endParaRPr lang="en-GB" sz="1050" dirty="0">
              <a:solidFill>
                <a:schemeClr val="tx1"/>
              </a:solidFill>
              <a:latin typeface="Aptos" panose="020B0004020202020204" pitchFamily="34" charset="0"/>
            </a:endParaRPr>
          </a:p>
          <a:p>
            <a:r>
              <a:rPr lang="en-GB" sz="1050" dirty="0">
                <a:solidFill>
                  <a:schemeClr val="tx1"/>
                </a:solidFill>
                <a:latin typeface="Aptos" panose="020B0004020202020204" pitchFamily="34" charset="0"/>
              </a:rPr>
              <a:t>Research validation strengthens the credibility and reliability o</a:t>
            </a:r>
            <a:r>
              <a:rPr lang="en-US" sz="1050" dirty="0">
                <a:solidFill>
                  <a:schemeClr val="tx1"/>
                </a:solidFill>
                <a:latin typeface="Aptos" panose="020B0004020202020204" pitchFamily="34" charset="0"/>
              </a:rPr>
              <a:t>f a </a:t>
            </a:r>
            <a:r>
              <a:rPr lang="en-GB" sz="1050" dirty="0">
                <a:solidFill>
                  <a:schemeClr val="tx1"/>
                </a:solidFill>
                <a:latin typeface="Aptos" panose="020B0004020202020204" pitchFamily="34" charset="0"/>
              </a:rPr>
              <a:t>study by ensuring methodological rigour and aligning findings with established academic evidence </a:t>
            </a:r>
            <a:r>
              <a:rPr lang="en-US" sz="1050" dirty="0">
                <a:solidFill>
                  <a:schemeClr val="tx1"/>
                </a:solidFill>
                <a:latin typeface="Aptos" panose="020B0004020202020204" pitchFamily="34" charset="0"/>
              </a:rPr>
              <a:t>(Cresswell and Cresswell, 2018). </a:t>
            </a:r>
            <a:r>
              <a:rPr lang="en-GB" sz="1050" dirty="0">
                <a:solidFill>
                  <a:schemeClr val="tx1"/>
                </a:solidFill>
                <a:latin typeface="Aptos" panose="020B0004020202020204" pitchFamily="34" charset="0"/>
              </a:rPr>
              <a:t>Using validated literature provides a solid foundation based</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 supporting the development of conclusions that are reliable and capable of </a:t>
            </a:r>
            <a:r>
              <a:rPr lang="en-US" sz="1050" dirty="0">
                <a:solidFill>
                  <a:schemeClr val="tx1"/>
                </a:solidFill>
                <a:latin typeface="Aptos" panose="020B0004020202020204" pitchFamily="34" charset="0"/>
              </a:rPr>
              <a:t>supporting or </a:t>
            </a:r>
            <a:r>
              <a:rPr lang="en-GB" sz="1050" dirty="0">
                <a:solidFill>
                  <a:schemeClr val="tx1"/>
                </a:solidFill>
                <a:latin typeface="Aptos" panose="020B0004020202020204" pitchFamily="34" charset="0"/>
              </a:rPr>
              <a:t>challenging existing knowledge </a:t>
            </a:r>
            <a:r>
              <a:rPr lang="en-US" sz="1050" dirty="0">
                <a:solidFill>
                  <a:schemeClr val="tx1"/>
                </a:solidFill>
                <a:latin typeface="Aptos" panose="020B0004020202020204" pitchFamily="34" charset="0"/>
              </a:rPr>
              <a:t>(</a:t>
            </a:r>
            <a:r>
              <a:rPr lang="en-GB" sz="1050" dirty="0">
                <a:solidFill>
                  <a:schemeClr val="tx1"/>
                </a:solidFill>
                <a:latin typeface="Aptos" panose="020B0004020202020204" pitchFamily="34" charset="0"/>
              </a:rPr>
              <a:t>Popay </a:t>
            </a:r>
            <a:r>
              <a:rPr lang="en-GB" sz="1050" i="1" dirty="0">
                <a:solidFill>
                  <a:schemeClr val="tx1"/>
                </a:solidFill>
                <a:latin typeface="Aptos" panose="020B0004020202020204" pitchFamily="34" charset="0"/>
              </a:rPr>
              <a:t>et al</a:t>
            </a:r>
            <a:r>
              <a:rPr lang="en-GB" sz="1050" dirty="0">
                <a:solidFill>
                  <a:schemeClr val="tx1"/>
                </a:solidFill>
                <a:latin typeface="Aptos" panose="020B0004020202020204" pitchFamily="34" charset="0"/>
              </a:rPr>
              <a:t>., 2006</a:t>
            </a:r>
            <a:r>
              <a:rPr lang="en-US" sz="1050" dirty="0">
                <a:solidFill>
                  <a:schemeClr val="tx1"/>
                </a:solidFill>
                <a:latin typeface="Aptos" panose="020B0004020202020204" pitchFamily="34" charset="0"/>
              </a:rPr>
              <a:t>).</a:t>
            </a:r>
          </a:p>
          <a:p>
            <a:endParaRPr lang="en-US" sz="1050" b="1" dirty="0">
              <a:solidFill>
                <a:schemeClr val="tx1"/>
              </a:solidFill>
              <a:latin typeface="Aptos" panose="020B0004020202020204" pitchFamily="34" charset="0"/>
            </a:endParaRPr>
          </a:p>
          <a:p>
            <a:r>
              <a:rPr lang="en-GB" sz="1050" dirty="0">
                <a:solidFill>
                  <a:schemeClr val="tx1"/>
                </a:solidFill>
                <a:latin typeface="Aptos" panose="020B0004020202020204" pitchFamily="34" charset="0"/>
              </a:rPr>
              <a:t>Limitations of research validations: research may not reflect rapidly evolving contacts or emerging issues due to the inherent time lag or publishing literature (Greenhalgh and Wieringa, 2011). Additionally, many studies focus on specific populations/controlled conditions which may not fully align with a specific focus subject (Gerring, 2012).</a:t>
            </a:r>
          </a:p>
          <a:p>
            <a:endParaRPr lang="en-GB" sz="1050" b="1" dirty="0">
              <a:solidFill>
                <a:schemeClr val="tx1"/>
              </a:solidFill>
              <a:latin typeface="Aptos" panose="020B0004020202020204" pitchFamily="34" charset="0"/>
            </a:endParaRPr>
          </a:p>
          <a:p>
            <a:r>
              <a:rPr lang="en-GB" sz="1050" dirty="0">
                <a:solidFill>
                  <a:schemeClr val="tx1"/>
                </a:solidFill>
                <a:latin typeface="Aptos" panose="020B0004020202020204" pitchFamily="34" charset="0"/>
              </a:rPr>
              <a:t>Thematic analysis was applied to synthesise findings across the studies, allowing recurring conceptual patterns to be identified (Braun and Clarke, 2006). A coding table supported the organisation of data, the comparison of results, from which three core themes were selected. These themes informed the analysis and structured the discussion.</a:t>
            </a:r>
          </a:p>
        </p:txBody>
      </p:sp>
      <p:pic>
        <p:nvPicPr>
          <p:cNvPr id="27" name="Picture 26">
            <a:extLst>
              <a:ext uri="{FF2B5EF4-FFF2-40B4-BE49-F238E27FC236}">
                <a16:creationId xmlns:a16="http://schemas.microsoft.com/office/drawing/2014/main" id="{EA268BD0-8A54-04FA-859E-6591054022B8}"/>
              </a:ext>
            </a:extLst>
          </p:cNvPr>
          <p:cNvPicPr>
            <a:picLocks noChangeAspect="1"/>
          </p:cNvPicPr>
          <p:nvPr/>
        </p:nvPicPr>
        <p:blipFill>
          <a:blip r:embed="rId2"/>
          <a:stretch>
            <a:fillRect/>
          </a:stretch>
        </p:blipFill>
        <p:spPr>
          <a:xfrm>
            <a:off x="3365089" y="3349727"/>
            <a:ext cx="4570456" cy="2733964"/>
          </a:xfrm>
          <a:prstGeom prst="rect">
            <a:avLst/>
          </a:prstGeom>
        </p:spPr>
      </p:pic>
      <p:sp>
        <p:nvSpPr>
          <p:cNvPr id="28" name="TextBox 27">
            <a:extLst>
              <a:ext uri="{FF2B5EF4-FFF2-40B4-BE49-F238E27FC236}">
                <a16:creationId xmlns:a16="http://schemas.microsoft.com/office/drawing/2014/main" id="{6B1B9680-F481-5235-FD61-5BDF34A12008}"/>
              </a:ext>
            </a:extLst>
          </p:cNvPr>
          <p:cNvSpPr txBox="1"/>
          <p:nvPr/>
        </p:nvSpPr>
        <p:spPr>
          <a:xfrm>
            <a:off x="3365089" y="3114658"/>
            <a:ext cx="2259856" cy="246221"/>
          </a:xfrm>
          <a:prstGeom prst="rect">
            <a:avLst/>
          </a:prstGeom>
          <a:noFill/>
        </p:spPr>
        <p:txBody>
          <a:bodyPr wrap="square" rtlCol="0">
            <a:spAutoFit/>
          </a:bodyPr>
          <a:lstStyle/>
          <a:p>
            <a:r>
              <a:rPr lang="en-GB" sz="1000" b="1" dirty="0">
                <a:latin typeface="Aptos" panose="020B0004020202020204" pitchFamily="34" charset="0"/>
              </a:rPr>
              <a:t>Appendix 1: Source Tracking table </a:t>
            </a:r>
          </a:p>
        </p:txBody>
      </p:sp>
      <p:pic>
        <p:nvPicPr>
          <p:cNvPr id="34" name="Picture 33">
            <a:extLst>
              <a:ext uri="{FF2B5EF4-FFF2-40B4-BE49-F238E27FC236}">
                <a16:creationId xmlns:a16="http://schemas.microsoft.com/office/drawing/2014/main" id="{C42204EA-6AE2-C9BB-2342-63FB2F8A9D3D}"/>
              </a:ext>
            </a:extLst>
          </p:cNvPr>
          <p:cNvPicPr>
            <a:picLocks noChangeAspect="1"/>
          </p:cNvPicPr>
          <p:nvPr/>
        </p:nvPicPr>
        <p:blipFill>
          <a:blip r:embed="rId3"/>
          <a:stretch>
            <a:fillRect/>
          </a:stretch>
        </p:blipFill>
        <p:spPr>
          <a:xfrm>
            <a:off x="967216" y="5242489"/>
            <a:ext cx="2039218" cy="1350520"/>
          </a:xfrm>
          <a:prstGeom prst="rect">
            <a:avLst/>
          </a:prstGeom>
        </p:spPr>
      </p:pic>
    </p:spTree>
    <p:extLst>
      <p:ext uri="{BB962C8B-B14F-4D97-AF65-F5344CB8AC3E}">
        <p14:creationId xmlns:p14="http://schemas.microsoft.com/office/powerpoint/2010/main" val="14317561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rgbClr val="F4E5F7"/>
            </a:gs>
            <a:gs pos="100000">
              <a:srgbClr val="EBD0F0"/>
            </a:gs>
          </a:gsLst>
          <a:lin ang="5400000" scaled="0"/>
        </a:gradFill>
        <a:effectLst/>
      </p:bgPr>
    </p:bg>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B1E801DB-6066-5179-571C-106D0EBA8055}"/>
              </a:ext>
            </a:extLst>
          </p:cNvPr>
          <p:cNvSpPr/>
          <p:nvPr/>
        </p:nvSpPr>
        <p:spPr>
          <a:xfrm>
            <a:off x="249381" y="138545"/>
            <a:ext cx="3057237" cy="3200451"/>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1050" b="1" dirty="0">
                <a:solidFill>
                  <a:schemeClr val="tx1"/>
                </a:solidFill>
                <a:latin typeface="Aptos" panose="020B0004020202020204" pitchFamily="34" charset="0"/>
              </a:rPr>
              <a:t>06</a:t>
            </a:r>
            <a:r>
              <a:rPr lang="en-US" sz="1050" dirty="0">
                <a:solidFill>
                  <a:schemeClr val="tx1"/>
                </a:solidFill>
                <a:latin typeface="Aptos" panose="020B0004020202020204" pitchFamily="34" charset="0"/>
              </a:rPr>
              <a:t> </a:t>
            </a:r>
            <a:r>
              <a:rPr lang="en-US" sz="1050" b="1" dirty="0">
                <a:solidFill>
                  <a:schemeClr val="tx1"/>
                </a:solidFill>
                <a:latin typeface="Aptos" panose="020B0004020202020204" pitchFamily="34" charset="0"/>
              </a:rPr>
              <a:t>Inclusion Criteria</a:t>
            </a:r>
          </a:p>
          <a:p>
            <a:endParaRPr lang="en-US" sz="1050" b="1"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Published in peer-reviewed journals</a:t>
            </a:r>
            <a:endParaRPr lang="en-GB" sz="105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Conducted using UK-based samples (England, Wales, Scotland, Northern Ireland or UK-wide cohorts) </a:t>
            </a:r>
            <a:endParaRPr lang="en-GB" sz="105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Examined ACEs or cumulative childhood adversity before age 18 </a:t>
            </a:r>
            <a:endParaRPr lang="en-GB" sz="105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Reported alcohol use outcomes in adulthood (aged 18 years and over)</a:t>
            </a:r>
            <a:endParaRPr lang="en-GB" sz="105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Assessed hazardous, harmful, or high-risk alcohol use (e.g. binge-drinking, AUDIT/AUDIT-C, high-risk drinking classifications) </a:t>
            </a:r>
            <a:endParaRPr lang="en-GB" sz="105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Published in English between 1998 and 2025</a:t>
            </a:r>
            <a:endParaRPr lang="en-GB" sz="105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050" dirty="0">
                <a:solidFill>
                  <a:schemeClr val="tx1"/>
                </a:solidFill>
                <a:latin typeface="Aptos" panose="020B0004020202020204" pitchFamily="34" charset="0"/>
              </a:rPr>
              <a:t>Quantitative, Qualitative, or mixed-methods research design </a:t>
            </a:r>
            <a:endParaRPr lang="en-GB" sz="1050" dirty="0">
              <a:solidFill>
                <a:schemeClr val="tx1"/>
              </a:solidFill>
              <a:latin typeface="Aptos" panose="020B0004020202020204" pitchFamily="34" charset="0"/>
            </a:endParaRPr>
          </a:p>
          <a:p>
            <a:pPr algn="ctr"/>
            <a:endParaRPr lang="en-GB" sz="1050" dirty="0">
              <a:solidFill>
                <a:schemeClr val="tx1"/>
              </a:solidFill>
            </a:endParaRPr>
          </a:p>
        </p:txBody>
      </p:sp>
      <p:sp>
        <p:nvSpPr>
          <p:cNvPr id="6" name="Rectangle: Rounded Corners 5">
            <a:extLst>
              <a:ext uri="{FF2B5EF4-FFF2-40B4-BE49-F238E27FC236}">
                <a16:creationId xmlns:a16="http://schemas.microsoft.com/office/drawing/2014/main" id="{2D35ACD3-C617-9029-39C2-EA54EA7C5619}"/>
              </a:ext>
            </a:extLst>
          </p:cNvPr>
          <p:cNvSpPr/>
          <p:nvPr/>
        </p:nvSpPr>
        <p:spPr>
          <a:xfrm>
            <a:off x="249381" y="3803586"/>
            <a:ext cx="3057237" cy="2915869"/>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r>
              <a:rPr lang="en-US" sz="1100" b="1" dirty="0">
                <a:solidFill>
                  <a:schemeClr val="tx1"/>
                </a:solidFill>
                <a:latin typeface="Aptos" panose="020B0004020202020204" pitchFamily="34" charset="0"/>
              </a:rPr>
              <a:t>07</a:t>
            </a:r>
            <a:r>
              <a:rPr lang="en-US" sz="1100" dirty="0">
                <a:solidFill>
                  <a:schemeClr val="tx1"/>
                </a:solidFill>
                <a:latin typeface="Aptos" panose="020B0004020202020204" pitchFamily="34" charset="0"/>
              </a:rPr>
              <a:t> </a:t>
            </a:r>
            <a:r>
              <a:rPr lang="en-US" sz="1100" b="1" dirty="0">
                <a:solidFill>
                  <a:schemeClr val="tx1"/>
                </a:solidFill>
                <a:latin typeface="Aptos" panose="020B0004020202020204" pitchFamily="34" charset="0"/>
              </a:rPr>
              <a:t>Exclusion Criteria</a:t>
            </a:r>
          </a:p>
          <a:p>
            <a:endParaRPr lang="en-GB" sz="110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100" dirty="0">
                <a:solidFill>
                  <a:schemeClr val="tx1"/>
                </a:solidFill>
                <a:latin typeface="Aptos" panose="020B0004020202020204" pitchFamily="34" charset="0"/>
              </a:rPr>
              <a:t>Studies conducted outside the UK</a:t>
            </a:r>
            <a:endParaRPr lang="en-GB" sz="110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100" dirty="0">
                <a:solidFill>
                  <a:schemeClr val="tx1"/>
                </a:solidFill>
                <a:latin typeface="Aptos" panose="020B0004020202020204" pitchFamily="34" charset="0"/>
              </a:rPr>
              <a:t>Studies focused solely on children or adolescents</a:t>
            </a:r>
            <a:endParaRPr lang="en-GB" sz="110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100" dirty="0">
                <a:solidFill>
                  <a:schemeClr val="tx1"/>
                </a:solidFill>
                <a:latin typeface="Aptos" panose="020B0004020202020204" pitchFamily="34" charset="0"/>
              </a:rPr>
              <a:t>Studies measuring general substance use without specific alcohol outcomes</a:t>
            </a:r>
            <a:endParaRPr lang="en-GB" sz="110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100" dirty="0">
                <a:solidFill>
                  <a:schemeClr val="tx1"/>
                </a:solidFill>
                <a:latin typeface="Aptos" panose="020B0004020202020204" pitchFamily="34" charset="0"/>
              </a:rPr>
              <a:t>Qualitative only studies without alcohol outcome measurement </a:t>
            </a:r>
            <a:endParaRPr lang="en-GB" sz="1100" dirty="0">
              <a:solidFill>
                <a:schemeClr val="tx1"/>
              </a:solidFill>
              <a:latin typeface="Aptos" panose="020B0004020202020204" pitchFamily="34" charset="0"/>
            </a:endParaRPr>
          </a:p>
          <a:p>
            <a:pPr marL="171450" lvl="0" indent="-171450">
              <a:buFont typeface="Arial" panose="020B0604020202020204" pitchFamily="34" charset="0"/>
              <a:buChar char="•"/>
            </a:pPr>
            <a:r>
              <a:rPr lang="en-US" sz="1100" dirty="0">
                <a:solidFill>
                  <a:schemeClr val="tx1"/>
                </a:solidFill>
                <a:latin typeface="Aptos" panose="020B0004020202020204" pitchFamily="34" charset="0"/>
              </a:rPr>
              <a:t>No peer-reviewed sources, blogs, opinions, or grey literature </a:t>
            </a:r>
            <a:endParaRPr lang="en-GB" sz="1100" dirty="0">
              <a:solidFill>
                <a:schemeClr val="tx1"/>
              </a:solidFill>
              <a:latin typeface="Aptos" panose="020B0004020202020204" pitchFamily="34" charset="0"/>
            </a:endParaRPr>
          </a:p>
          <a:p>
            <a:pPr marL="171450" indent="-171450">
              <a:buFont typeface="Arial" panose="020B0604020202020204" pitchFamily="34" charset="0"/>
              <a:buChar char="•"/>
            </a:pPr>
            <a:r>
              <a:rPr lang="en-US" sz="1100" dirty="0">
                <a:solidFill>
                  <a:schemeClr val="tx1"/>
                </a:solidFill>
                <a:latin typeface="Aptos" panose="020B0004020202020204" pitchFamily="34" charset="0"/>
              </a:rPr>
              <a:t>Outdated research and articles not written in English </a:t>
            </a:r>
            <a:endParaRPr lang="en-GB" sz="1100" dirty="0">
              <a:solidFill>
                <a:schemeClr val="tx1"/>
              </a:solidFill>
              <a:latin typeface="Aptos" panose="020B0004020202020204" pitchFamily="34" charset="0"/>
            </a:endParaRPr>
          </a:p>
          <a:p>
            <a:pPr algn="ctr"/>
            <a:endParaRPr lang="en-GB" sz="1100" dirty="0">
              <a:solidFill>
                <a:schemeClr val="tx1"/>
              </a:solidFill>
            </a:endParaRPr>
          </a:p>
        </p:txBody>
      </p:sp>
      <p:sp>
        <p:nvSpPr>
          <p:cNvPr id="7" name="Rectangle: Rounded Corners 6">
            <a:extLst>
              <a:ext uri="{FF2B5EF4-FFF2-40B4-BE49-F238E27FC236}">
                <a16:creationId xmlns:a16="http://schemas.microsoft.com/office/drawing/2014/main" id="{BF673846-C603-1566-B497-1B92CB9822EC}"/>
              </a:ext>
            </a:extLst>
          </p:cNvPr>
          <p:cNvSpPr/>
          <p:nvPr/>
        </p:nvSpPr>
        <p:spPr>
          <a:xfrm>
            <a:off x="4011420" y="138545"/>
            <a:ext cx="2777307" cy="3004657"/>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r>
              <a:rPr lang="en-US" sz="1100" b="1" dirty="0">
                <a:solidFill>
                  <a:schemeClr val="tx1"/>
                </a:solidFill>
                <a:latin typeface="Aptos" panose="020B0004020202020204" pitchFamily="34" charset="0"/>
              </a:rPr>
              <a:t>08 Ethical Considerations</a:t>
            </a:r>
          </a:p>
          <a:p>
            <a:endParaRPr lang="en-US" sz="1100" dirty="0">
              <a:solidFill>
                <a:schemeClr val="tx1"/>
              </a:solidFill>
              <a:latin typeface="Aptos" panose="020B0004020202020204" pitchFamily="34" charset="0"/>
            </a:endParaRPr>
          </a:p>
          <a:p>
            <a:r>
              <a:rPr lang="en-GB" sz="1100" dirty="0">
                <a:solidFill>
                  <a:schemeClr val="tx1"/>
                </a:solidFill>
                <a:latin typeface="Aptos" panose="020B0004020202020204" pitchFamily="34" charset="0"/>
              </a:rPr>
              <a:t>Ethics in secondary research involves the responsible use of existing data, ensuring confidentiality, accurate representation, and proper attribution (Saunders, Lewis and Thornhill, 2019). Although the data was not collected firsthand, issues such as consent, privacy, and the respectful use of information should be considered. Ethical practise requires using data appropriately, acknowledging original sources, and ensuring that findings are not misrepresented or used in ways that could cause harm.</a:t>
            </a:r>
          </a:p>
          <a:p>
            <a:pPr algn="ctr"/>
            <a:endParaRPr lang="en-GB" sz="1100" dirty="0">
              <a:solidFill>
                <a:schemeClr val="tx1"/>
              </a:solidFill>
            </a:endParaRPr>
          </a:p>
        </p:txBody>
      </p:sp>
      <p:pic>
        <p:nvPicPr>
          <p:cNvPr id="12" name="Picture 11">
            <a:extLst>
              <a:ext uri="{FF2B5EF4-FFF2-40B4-BE49-F238E27FC236}">
                <a16:creationId xmlns:a16="http://schemas.microsoft.com/office/drawing/2014/main" id="{BBC87E5D-91CA-0919-44BF-3446F42B293A}"/>
              </a:ext>
            </a:extLst>
          </p:cNvPr>
          <p:cNvPicPr>
            <a:picLocks noChangeAspect="1"/>
          </p:cNvPicPr>
          <p:nvPr/>
        </p:nvPicPr>
        <p:blipFill>
          <a:blip r:embed="rId2"/>
          <a:stretch>
            <a:fillRect/>
          </a:stretch>
        </p:blipFill>
        <p:spPr>
          <a:xfrm>
            <a:off x="7452098" y="3819084"/>
            <a:ext cx="1943871" cy="2163105"/>
          </a:xfrm>
          <a:prstGeom prst="rect">
            <a:avLst/>
          </a:prstGeom>
        </p:spPr>
      </p:pic>
      <p:pic>
        <p:nvPicPr>
          <p:cNvPr id="14" name="Picture 13">
            <a:extLst>
              <a:ext uri="{FF2B5EF4-FFF2-40B4-BE49-F238E27FC236}">
                <a16:creationId xmlns:a16="http://schemas.microsoft.com/office/drawing/2014/main" id="{48291E9C-BE20-EB89-AF46-16C09BC80112}"/>
              </a:ext>
            </a:extLst>
          </p:cNvPr>
          <p:cNvPicPr>
            <a:picLocks noChangeAspect="1"/>
          </p:cNvPicPr>
          <p:nvPr/>
        </p:nvPicPr>
        <p:blipFill>
          <a:blip r:embed="rId3"/>
          <a:stretch>
            <a:fillRect/>
          </a:stretch>
        </p:blipFill>
        <p:spPr>
          <a:xfrm>
            <a:off x="9781308" y="1350875"/>
            <a:ext cx="1840225" cy="2078125"/>
          </a:xfrm>
          <a:prstGeom prst="rect">
            <a:avLst/>
          </a:prstGeom>
        </p:spPr>
      </p:pic>
      <p:pic>
        <p:nvPicPr>
          <p:cNvPr id="16" name="Picture 15">
            <a:extLst>
              <a:ext uri="{FF2B5EF4-FFF2-40B4-BE49-F238E27FC236}">
                <a16:creationId xmlns:a16="http://schemas.microsoft.com/office/drawing/2014/main" id="{0B8BA156-07BB-6F9C-36DF-2463ECA61395}"/>
              </a:ext>
            </a:extLst>
          </p:cNvPr>
          <p:cNvPicPr>
            <a:picLocks noChangeAspect="1"/>
          </p:cNvPicPr>
          <p:nvPr/>
        </p:nvPicPr>
        <p:blipFill>
          <a:blip r:embed="rId4"/>
          <a:stretch>
            <a:fillRect/>
          </a:stretch>
        </p:blipFill>
        <p:spPr>
          <a:xfrm>
            <a:off x="7452098" y="1350563"/>
            <a:ext cx="1923566" cy="2163105"/>
          </a:xfrm>
          <a:prstGeom prst="rect">
            <a:avLst/>
          </a:prstGeom>
        </p:spPr>
      </p:pic>
      <p:pic>
        <p:nvPicPr>
          <p:cNvPr id="18" name="Picture 17">
            <a:extLst>
              <a:ext uri="{FF2B5EF4-FFF2-40B4-BE49-F238E27FC236}">
                <a16:creationId xmlns:a16="http://schemas.microsoft.com/office/drawing/2014/main" id="{522086B6-EC1E-5ED5-3C4F-475BDA41E5C0}"/>
              </a:ext>
            </a:extLst>
          </p:cNvPr>
          <p:cNvPicPr>
            <a:picLocks noChangeAspect="1"/>
          </p:cNvPicPr>
          <p:nvPr/>
        </p:nvPicPr>
        <p:blipFill>
          <a:blip r:embed="rId5"/>
          <a:stretch>
            <a:fillRect/>
          </a:stretch>
        </p:blipFill>
        <p:spPr>
          <a:xfrm>
            <a:off x="9781308" y="3803587"/>
            <a:ext cx="1855785" cy="2079880"/>
          </a:xfrm>
          <a:prstGeom prst="rect">
            <a:avLst/>
          </a:prstGeom>
        </p:spPr>
      </p:pic>
      <p:sp>
        <p:nvSpPr>
          <p:cNvPr id="21" name="Arrow: Curved Left 20">
            <a:extLst>
              <a:ext uri="{FF2B5EF4-FFF2-40B4-BE49-F238E27FC236}">
                <a16:creationId xmlns:a16="http://schemas.microsoft.com/office/drawing/2014/main" id="{999AA25E-6AAB-A0B8-3B33-A92A1C376807}"/>
              </a:ext>
            </a:extLst>
          </p:cNvPr>
          <p:cNvSpPr/>
          <p:nvPr/>
        </p:nvSpPr>
        <p:spPr>
          <a:xfrm>
            <a:off x="2789535" y="3054414"/>
            <a:ext cx="618683" cy="1289680"/>
          </a:xfrm>
          <a:prstGeom prst="curvedLef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schemeClr val="tx1"/>
              </a:solidFill>
            </a:endParaRPr>
          </a:p>
        </p:txBody>
      </p:sp>
      <p:sp>
        <p:nvSpPr>
          <p:cNvPr id="26" name="Arrow: Curved Left 25">
            <a:extLst>
              <a:ext uri="{FF2B5EF4-FFF2-40B4-BE49-F238E27FC236}">
                <a16:creationId xmlns:a16="http://schemas.microsoft.com/office/drawing/2014/main" id="{323CC542-1335-AF7F-A067-931EF4D703F7}"/>
              </a:ext>
            </a:extLst>
          </p:cNvPr>
          <p:cNvSpPr/>
          <p:nvPr/>
        </p:nvSpPr>
        <p:spPr>
          <a:xfrm rot="17661262">
            <a:off x="7176234" y="264729"/>
            <a:ext cx="431390" cy="958444"/>
          </a:xfrm>
          <a:prstGeom prst="curvedLeftArrow">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solidFill>
                <a:schemeClr val="tx1"/>
              </a:solidFill>
            </a:endParaRPr>
          </a:p>
        </p:txBody>
      </p:sp>
      <p:pic>
        <p:nvPicPr>
          <p:cNvPr id="30" name="Picture 29">
            <a:extLst>
              <a:ext uri="{FF2B5EF4-FFF2-40B4-BE49-F238E27FC236}">
                <a16:creationId xmlns:a16="http://schemas.microsoft.com/office/drawing/2014/main" id="{C6C12755-2367-AAC9-20B5-CA9B45C46192}"/>
              </a:ext>
            </a:extLst>
          </p:cNvPr>
          <p:cNvPicPr>
            <a:picLocks noChangeAspect="1"/>
          </p:cNvPicPr>
          <p:nvPr/>
        </p:nvPicPr>
        <p:blipFill>
          <a:blip r:embed="rId6"/>
          <a:stretch>
            <a:fillRect/>
          </a:stretch>
        </p:blipFill>
        <p:spPr>
          <a:xfrm>
            <a:off x="3605003" y="3393015"/>
            <a:ext cx="3786926" cy="2901024"/>
          </a:xfrm>
          <a:prstGeom prst="rect">
            <a:avLst/>
          </a:prstGeom>
        </p:spPr>
      </p:pic>
      <p:sp>
        <p:nvSpPr>
          <p:cNvPr id="32" name="TextBox 31">
            <a:extLst>
              <a:ext uri="{FF2B5EF4-FFF2-40B4-BE49-F238E27FC236}">
                <a16:creationId xmlns:a16="http://schemas.microsoft.com/office/drawing/2014/main" id="{0CAE83E0-B494-A3BC-DF80-44EE7182C34F}"/>
              </a:ext>
            </a:extLst>
          </p:cNvPr>
          <p:cNvSpPr txBox="1"/>
          <p:nvPr/>
        </p:nvSpPr>
        <p:spPr>
          <a:xfrm>
            <a:off x="3509818" y="3213556"/>
            <a:ext cx="3312183" cy="430887"/>
          </a:xfrm>
          <a:prstGeom prst="rect">
            <a:avLst/>
          </a:prstGeom>
          <a:noFill/>
        </p:spPr>
        <p:txBody>
          <a:bodyPr wrap="square">
            <a:spAutoFit/>
          </a:bodyPr>
          <a:lstStyle/>
          <a:p>
            <a:r>
              <a:rPr lang="en-US" sz="1100" b="1" dirty="0">
                <a:effectLst/>
                <a:latin typeface="Aptos" panose="020B0004020202020204" pitchFamily="34" charset="0"/>
                <a:ea typeface="Century Schoolbook" panose="02040604050505020304" pitchFamily="18" charset="0"/>
                <a:cs typeface="Times New Roman" panose="02020603050405020304" pitchFamily="18" charset="0"/>
              </a:rPr>
              <a:t>04 Key stages of a systematic review process (Simply Psychology, 2024)</a:t>
            </a:r>
            <a:endParaRPr lang="en-GB" sz="1100" dirty="0"/>
          </a:p>
        </p:txBody>
      </p:sp>
      <p:pic>
        <p:nvPicPr>
          <p:cNvPr id="3" name="Picture 2">
            <a:extLst>
              <a:ext uri="{FF2B5EF4-FFF2-40B4-BE49-F238E27FC236}">
                <a16:creationId xmlns:a16="http://schemas.microsoft.com/office/drawing/2014/main" id="{DD2CFF60-3667-4AB9-4F5A-40712BD3663F}"/>
              </a:ext>
            </a:extLst>
          </p:cNvPr>
          <p:cNvPicPr>
            <a:picLocks noChangeAspect="1"/>
          </p:cNvPicPr>
          <p:nvPr/>
        </p:nvPicPr>
        <p:blipFill>
          <a:blip r:embed="rId7"/>
          <a:stretch>
            <a:fillRect/>
          </a:stretch>
        </p:blipFill>
        <p:spPr>
          <a:xfrm>
            <a:off x="8424033" y="107295"/>
            <a:ext cx="2291273" cy="1137023"/>
          </a:xfrm>
          <a:prstGeom prst="rect">
            <a:avLst/>
          </a:prstGeom>
        </p:spPr>
      </p:pic>
    </p:spTree>
    <p:extLst>
      <p:ext uri="{BB962C8B-B14F-4D97-AF65-F5344CB8AC3E}">
        <p14:creationId xmlns:p14="http://schemas.microsoft.com/office/powerpoint/2010/main" val="13034999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5C232-83D8-A8CF-CE72-312D6799D389}"/>
              </a:ext>
            </a:extLst>
          </p:cNvPr>
          <p:cNvSpPr>
            <a:spLocks noGrp="1"/>
          </p:cNvSpPr>
          <p:nvPr>
            <p:ph type="title"/>
          </p:nvPr>
        </p:nvSpPr>
        <p:spPr>
          <a:xfrm>
            <a:off x="612648" y="314036"/>
            <a:ext cx="10653578" cy="665019"/>
          </a:xfrm>
        </p:spPr>
        <p:txBody>
          <a:bodyPr>
            <a:normAutofit fontScale="90000"/>
          </a:bodyPr>
          <a:lstStyle/>
          <a:p>
            <a:r>
              <a:rPr lang="en-GB" sz="4000" b="0" dirty="0">
                <a:latin typeface="Aptos" panose="020B0004020202020204" pitchFamily="34" charset="0"/>
              </a:rPr>
              <a:t>References</a:t>
            </a:r>
            <a:br>
              <a:rPr lang="en-GB" sz="4000" b="0" dirty="0">
                <a:latin typeface="Aptos" panose="020B0004020202020204" pitchFamily="34" charset="0"/>
              </a:rPr>
            </a:br>
            <a:endParaRPr lang="en-GB" sz="4000" b="0" dirty="0">
              <a:latin typeface="Aptos" panose="020B0004020202020204" pitchFamily="34" charset="0"/>
            </a:endParaRPr>
          </a:p>
        </p:txBody>
      </p:sp>
      <p:sp>
        <p:nvSpPr>
          <p:cNvPr id="3" name="TextBox 2">
            <a:extLst>
              <a:ext uri="{FF2B5EF4-FFF2-40B4-BE49-F238E27FC236}">
                <a16:creationId xmlns:a16="http://schemas.microsoft.com/office/drawing/2014/main" id="{4BF5BF53-36DA-025C-0326-C658A1138267}"/>
              </a:ext>
            </a:extLst>
          </p:cNvPr>
          <p:cNvSpPr txBox="1"/>
          <p:nvPr/>
        </p:nvSpPr>
        <p:spPr>
          <a:xfrm>
            <a:off x="683491" y="1357745"/>
            <a:ext cx="10723418" cy="5078313"/>
          </a:xfrm>
          <a:prstGeom prst="rect">
            <a:avLst/>
          </a:prstGeom>
          <a:noFill/>
        </p:spPr>
        <p:txBody>
          <a:bodyPr wrap="square" rtlCol="0">
            <a:spAutoFit/>
          </a:bodyPr>
          <a:lstStyle/>
          <a:p>
            <a:r>
              <a:rPr lang="en-GB" sz="1200" dirty="0">
                <a:latin typeface="Aptos" panose="020B0004020202020204" pitchFamily="34" charset="0"/>
              </a:rPr>
              <a:t>Blakeslee, S. (2004) ‘The CRAAP test’, </a:t>
            </a:r>
            <a:r>
              <a:rPr lang="en-GB" sz="1200" i="1" dirty="0">
                <a:latin typeface="Aptos" panose="020B0004020202020204" pitchFamily="34" charset="0"/>
              </a:rPr>
              <a:t>LOEX Quarterly</a:t>
            </a:r>
            <a:r>
              <a:rPr lang="en-GB" sz="1200" dirty="0">
                <a:latin typeface="Aptos" panose="020B0004020202020204" pitchFamily="34" charset="0"/>
              </a:rPr>
              <a:t>, 31(3), Available at: </a:t>
            </a:r>
            <a:r>
              <a:rPr lang="en-GB" sz="1200" u="sng" dirty="0">
                <a:latin typeface="Aptos" panose="020B0004020202020204" pitchFamily="34" charset="0"/>
                <a:hlinkClick r:id="rId2">
                  <a:extLst>
                    <a:ext uri="{A12FA001-AC4F-418D-AE19-62706E023703}">
                      <ahyp:hlinkClr xmlns:ahyp="http://schemas.microsoft.com/office/drawing/2018/hyperlinkcolor" val="tx"/>
                    </a:ext>
                  </a:extLst>
                </a:hlinkClick>
              </a:rPr>
              <a:t>https://commons.emich.edu/loexquarterly/vol31/iss3/4</a:t>
            </a:r>
            <a:r>
              <a:rPr lang="en-GB" sz="1200" dirty="0">
                <a:latin typeface="Aptos" panose="020B0004020202020204" pitchFamily="34" charset="0"/>
              </a:rPr>
              <a:t>. (Accessed 1</a:t>
            </a:r>
            <a:r>
              <a:rPr lang="en-GB" sz="1200" baseline="30000" dirty="0">
                <a:latin typeface="Aptos" panose="020B0004020202020204" pitchFamily="34" charset="0"/>
              </a:rPr>
              <a:t>st</a:t>
            </a:r>
            <a:r>
              <a:rPr lang="en-GB" sz="1200" dirty="0">
                <a:latin typeface="Aptos" panose="020B0004020202020204" pitchFamily="34" charset="0"/>
              </a:rPr>
              <a:t> March 2026)</a:t>
            </a:r>
          </a:p>
          <a:p>
            <a:endParaRPr lang="en-GB" sz="1200" dirty="0">
              <a:latin typeface="Aptos" panose="020B0004020202020204" pitchFamily="34" charset="0"/>
            </a:endParaRPr>
          </a:p>
          <a:p>
            <a:r>
              <a:rPr lang="en-GB" sz="1200" dirty="0">
                <a:latin typeface="Aptos" panose="020B0004020202020204" pitchFamily="34" charset="0"/>
              </a:rPr>
              <a:t>Braun, V. and Clarke, V. (2006) ‘Using thematic analysis in psychology’, </a:t>
            </a:r>
            <a:r>
              <a:rPr lang="en-GB" sz="1200" i="1" dirty="0">
                <a:latin typeface="Aptos" panose="020B0004020202020204" pitchFamily="34" charset="0"/>
              </a:rPr>
              <a:t>Qualitative</a:t>
            </a:r>
            <a:r>
              <a:rPr lang="en-GB" sz="1200" b="1" i="1" dirty="0">
                <a:latin typeface="Aptos" panose="020B0004020202020204" pitchFamily="34" charset="0"/>
              </a:rPr>
              <a:t> </a:t>
            </a:r>
            <a:r>
              <a:rPr lang="en-GB" sz="1200" i="1" dirty="0">
                <a:latin typeface="Aptos" panose="020B0004020202020204" pitchFamily="34" charset="0"/>
              </a:rPr>
              <a:t>Research in Psychology</a:t>
            </a:r>
            <a:r>
              <a:rPr lang="en-GB" sz="1200" b="1" dirty="0">
                <a:latin typeface="Aptos" panose="020B0004020202020204" pitchFamily="34" charset="0"/>
              </a:rPr>
              <a:t>, </a:t>
            </a:r>
            <a:r>
              <a:rPr lang="en-GB" sz="1200" dirty="0">
                <a:latin typeface="Aptos" panose="020B0004020202020204" pitchFamily="34" charset="0"/>
              </a:rPr>
              <a:t>3(2), pp. 77–101. Available at: </a:t>
            </a:r>
            <a:r>
              <a:rPr lang="en-GB" sz="1200" u="sng" dirty="0">
                <a:latin typeface="Aptos" panose="020B0004020202020204" pitchFamily="34" charset="0"/>
                <a:hlinkClick r:id="rId3">
                  <a:extLst>
                    <a:ext uri="{A12FA001-AC4F-418D-AE19-62706E023703}">
                      <ahyp:hlinkClr xmlns:ahyp="http://schemas.microsoft.com/office/drawing/2018/hyperlinkcolor" val="tx"/>
                    </a:ext>
                  </a:extLst>
                </a:hlinkClick>
              </a:rPr>
              <a:t>https://doi.org/10.1191/1478088706qp063oa</a:t>
            </a:r>
            <a:r>
              <a:rPr lang="en-GB" sz="1200" dirty="0">
                <a:latin typeface="Aptos" panose="020B0004020202020204" pitchFamily="34" charset="0"/>
              </a:rPr>
              <a:t>.</a:t>
            </a:r>
          </a:p>
          <a:p>
            <a:endParaRPr lang="en-GB" sz="1200" dirty="0">
              <a:latin typeface="Aptos" panose="020B0004020202020204" pitchFamily="34" charset="0"/>
            </a:endParaRPr>
          </a:p>
          <a:p>
            <a:r>
              <a:rPr lang="en-GB" sz="1200" dirty="0">
                <a:latin typeface="Aptos" panose="020B0004020202020204" pitchFamily="34" charset="0"/>
              </a:rPr>
              <a:t>Creswell, J.W. and Creswell, J.D. (2018) </a:t>
            </a:r>
            <a:r>
              <a:rPr lang="en-GB" sz="1200" i="1" dirty="0">
                <a:latin typeface="Aptos" panose="020B0004020202020204" pitchFamily="34" charset="0"/>
              </a:rPr>
              <a:t>Research design: qualitative, quantitative, and mixed methods approaches</a:t>
            </a:r>
            <a:r>
              <a:rPr lang="en-GB" sz="1200" dirty="0">
                <a:latin typeface="Aptos" panose="020B0004020202020204" pitchFamily="34" charset="0"/>
              </a:rPr>
              <a:t>. 5th </a:t>
            </a:r>
            <a:r>
              <a:rPr lang="en-GB" sz="1200" dirty="0" err="1">
                <a:latin typeface="Aptos" panose="020B0004020202020204" pitchFamily="34" charset="0"/>
              </a:rPr>
              <a:t>edn</a:t>
            </a:r>
            <a:r>
              <a:rPr lang="en-GB" sz="1200" dirty="0">
                <a:latin typeface="Aptos" panose="020B0004020202020204" pitchFamily="34" charset="0"/>
              </a:rPr>
              <a:t>. Thousand Oaks, CA: SAGE Publications.</a:t>
            </a:r>
          </a:p>
          <a:p>
            <a:endParaRPr lang="en-GB" sz="1200" dirty="0">
              <a:latin typeface="Aptos" panose="020B0004020202020204" pitchFamily="34" charset="0"/>
            </a:endParaRPr>
          </a:p>
          <a:p>
            <a:r>
              <a:rPr lang="en-GB" sz="1200" dirty="0">
                <a:latin typeface="Aptos" panose="020B0004020202020204" pitchFamily="34" charset="0"/>
              </a:rPr>
              <a:t>Gerring, J. (2011). </a:t>
            </a:r>
            <a:r>
              <a:rPr lang="en-GB" sz="1200" i="1" dirty="0">
                <a:latin typeface="Aptos" panose="020B0004020202020204" pitchFamily="34" charset="0"/>
              </a:rPr>
              <a:t>Social science methodology: A unified framework</a:t>
            </a:r>
            <a:r>
              <a:rPr lang="en-GB" sz="1200" dirty="0">
                <a:latin typeface="Aptos" panose="020B0004020202020204" pitchFamily="34" charset="0"/>
              </a:rPr>
              <a:t>. 2nd </a:t>
            </a:r>
            <a:r>
              <a:rPr lang="en-GB" sz="1200" dirty="0" err="1">
                <a:latin typeface="Aptos" panose="020B0004020202020204" pitchFamily="34" charset="0"/>
              </a:rPr>
              <a:t>edn</a:t>
            </a:r>
            <a:r>
              <a:rPr lang="en-GB" sz="1200" dirty="0">
                <a:latin typeface="Aptos" panose="020B0004020202020204" pitchFamily="34" charset="0"/>
              </a:rPr>
              <a:t>. Cambridge University Press.</a:t>
            </a:r>
          </a:p>
          <a:p>
            <a:endParaRPr lang="en-GB" sz="1200" dirty="0">
              <a:latin typeface="Aptos" panose="020B0004020202020204" pitchFamily="34" charset="0"/>
            </a:endParaRPr>
          </a:p>
          <a:p>
            <a:r>
              <a:rPr lang="en-GB" sz="1200" dirty="0">
                <a:latin typeface="Aptos" panose="020B0004020202020204" pitchFamily="34" charset="0"/>
              </a:rPr>
              <a:t>Greenhalgh, T., &amp; Wieringa, S. (2011). ‘Is it time to drop the ‘knowledge translation’ metaphor? A critical literature review’, </a:t>
            </a:r>
            <a:r>
              <a:rPr lang="en-GB" sz="1200" i="1" dirty="0">
                <a:latin typeface="Aptos" panose="020B0004020202020204" pitchFamily="34" charset="0"/>
              </a:rPr>
              <a:t>Journal of the Royal Society of Medicine</a:t>
            </a:r>
            <a:r>
              <a:rPr lang="en-GB" sz="1200" dirty="0">
                <a:latin typeface="Aptos" panose="020B0004020202020204" pitchFamily="34" charset="0"/>
              </a:rPr>
              <a:t>, 104(12), pp. 501–509. Available at: </a:t>
            </a:r>
            <a:r>
              <a:rPr lang="en-GB" sz="1200" u="sng" dirty="0">
                <a:latin typeface="Aptos" panose="020B0004020202020204" pitchFamily="34" charset="0"/>
                <a:hlinkClick r:id="rId4">
                  <a:extLst>
                    <a:ext uri="{A12FA001-AC4F-418D-AE19-62706E023703}">
                      <ahyp:hlinkClr xmlns:ahyp="http://schemas.microsoft.com/office/drawing/2018/hyperlinkcolor" val="tx"/>
                    </a:ext>
                  </a:extLst>
                </a:hlinkClick>
              </a:rPr>
              <a:t>https://doi.org/10.1258/jrsm.2011.110285</a:t>
            </a:r>
            <a:r>
              <a:rPr lang="en-GB" sz="1200" dirty="0">
                <a:latin typeface="Aptos" panose="020B0004020202020204" pitchFamily="34" charset="0"/>
              </a:rPr>
              <a:t>.</a:t>
            </a:r>
          </a:p>
          <a:p>
            <a:endParaRPr lang="en-GB" sz="1200" dirty="0">
              <a:latin typeface="Aptos" panose="020B0004020202020204" pitchFamily="34" charset="0"/>
            </a:endParaRPr>
          </a:p>
          <a:p>
            <a:r>
              <a:rPr lang="en-GB" sz="1200" dirty="0">
                <a:latin typeface="Aptos" panose="020B0004020202020204" pitchFamily="34" charset="0"/>
              </a:rPr>
              <a:t>Lasky, J. (2024) </a:t>
            </a:r>
            <a:r>
              <a:rPr lang="en-GB" sz="1200" i="1" dirty="0">
                <a:latin typeface="Aptos" panose="020B0004020202020204" pitchFamily="34" charset="0"/>
              </a:rPr>
              <a:t>CRAAP test</a:t>
            </a:r>
            <a:r>
              <a:rPr lang="en-GB" sz="1200" dirty="0">
                <a:latin typeface="Aptos" panose="020B0004020202020204" pitchFamily="34" charset="0"/>
              </a:rPr>
              <a:t>. Available at: </a:t>
            </a:r>
            <a:r>
              <a:rPr lang="en-GB" sz="1200" u="sng" dirty="0">
                <a:latin typeface="Aptos" panose="020B0004020202020204" pitchFamily="34" charset="0"/>
                <a:hlinkClick r:id="rId5">
                  <a:extLst>
                    <a:ext uri="{A12FA001-AC4F-418D-AE19-62706E023703}">
                      <ahyp:hlinkClr xmlns:ahyp="http://schemas.microsoft.com/office/drawing/2018/hyperlinkcolor" val="tx"/>
                    </a:ext>
                  </a:extLst>
                </a:hlinkClick>
              </a:rPr>
              <a:t>CRAAP Test | Social Sciences and Humanities | Research Starters | EBSCO Research</a:t>
            </a:r>
            <a:r>
              <a:rPr lang="en-GB" sz="1200" dirty="0">
                <a:latin typeface="Aptos" panose="020B0004020202020204" pitchFamily="34" charset="0"/>
              </a:rPr>
              <a:t> (Accessed: 1</a:t>
            </a:r>
            <a:r>
              <a:rPr lang="en-GB" sz="1200" baseline="30000" dirty="0">
                <a:latin typeface="Aptos" panose="020B0004020202020204" pitchFamily="34" charset="0"/>
              </a:rPr>
              <a:t>st</a:t>
            </a:r>
            <a:r>
              <a:rPr lang="en-GB" sz="1200" dirty="0">
                <a:latin typeface="Aptos" panose="020B0004020202020204" pitchFamily="34" charset="0"/>
              </a:rPr>
              <a:t> March 2026)</a:t>
            </a:r>
          </a:p>
          <a:p>
            <a:endParaRPr lang="en-GB" sz="1200" dirty="0">
              <a:latin typeface="Aptos" panose="020B0004020202020204" pitchFamily="34" charset="0"/>
            </a:endParaRPr>
          </a:p>
          <a:p>
            <a:r>
              <a:rPr lang="en-GB" sz="1200" dirty="0">
                <a:latin typeface="Aptos" panose="020B0004020202020204" pitchFamily="34" charset="0"/>
              </a:rPr>
              <a:t>McLeod, S. (2024) </a:t>
            </a:r>
            <a:r>
              <a:rPr lang="en-GB" sz="1200" i="1" dirty="0">
                <a:latin typeface="Aptos" panose="020B0004020202020204" pitchFamily="34" charset="0"/>
              </a:rPr>
              <a:t>Doing a systematic review: a student’s guide</a:t>
            </a:r>
            <a:r>
              <a:rPr lang="en-GB" sz="1200" dirty="0">
                <a:latin typeface="Aptos" panose="020B0004020202020204" pitchFamily="34" charset="0"/>
              </a:rPr>
              <a:t>. Available at: </a:t>
            </a:r>
            <a:r>
              <a:rPr lang="en-GB" sz="1200" u="sng" dirty="0">
                <a:latin typeface="Aptos" panose="020B0004020202020204" pitchFamily="34" charset="0"/>
                <a:hlinkClick r:id="rId6">
                  <a:extLst>
                    <a:ext uri="{A12FA001-AC4F-418D-AE19-62706E023703}">
                      <ahyp:hlinkClr xmlns:ahyp="http://schemas.microsoft.com/office/drawing/2018/hyperlinkcolor" val="tx"/>
                    </a:ext>
                  </a:extLst>
                </a:hlinkClick>
              </a:rPr>
              <a:t>Doing a Systematic Review: A Student's Guide</a:t>
            </a:r>
            <a:r>
              <a:rPr lang="en-GB" sz="1200" dirty="0">
                <a:latin typeface="Aptos" panose="020B0004020202020204" pitchFamily="34" charset="0"/>
              </a:rPr>
              <a:t> (Accessed 9</a:t>
            </a:r>
            <a:r>
              <a:rPr lang="en-GB" sz="1200" baseline="30000" dirty="0">
                <a:latin typeface="Aptos" panose="020B0004020202020204" pitchFamily="34" charset="0"/>
              </a:rPr>
              <a:t>th</a:t>
            </a:r>
            <a:r>
              <a:rPr lang="en-GB" sz="1200" dirty="0">
                <a:latin typeface="Aptos" panose="020B0004020202020204" pitchFamily="34" charset="0"/>
              </a:rPr>
              <a:t> March 2026)</a:t>
            </a:r>
          </a:p>
          <a:p>
            <a:endParaRPr lang="en-GB" sz="1200" dirty="0">
              <a:latin typeface="Aptos" panose="020B0004020202020204" pitchFamily="34" charset="0"/>
            </a:endParaRPr>
          </a:p>
          <a:p>
            <a:r>
              <a:rPr lang="en-GB" sz="1200" dirty="0">
                <a:latin typeface="Aptos" panose="020B0004020202020204" pitchFamily="34" charset="0"/>
              </a:rPr>
              <a:t>Popay, J., Roberts, H., Sowden, A., Petticrew, M., Arai, L., Rodgers, M., Britten, N., Roen, K. and Duffy, S. (2006) </a:t>
            </a:r>
            <a:r>
              <a:rPr lang="en-GB" sz="1200" i="1" dirty="0">
                <a:latin typeface="Aptos" panose="020B0004020202020204" pitchFamily="34" charset="0"/>
              </a:rPr>
              <a:t>Guidance on the Conduct of Narrative Synthesis in Systematic Reviews</a:t>
            </a:r>
            <a:r>
              <a:rPr lang="en-GB" sz="1200" dirty="0">
                <a:latin typeface="Aptos" panose="020B0004020202020204" pitchFamily="34" charset="0"/>
              </a:rPr>
              <a:t>. Lancaster: ESRC Research Methods Programme. Available at: DOI:</a:t>
            </a:r>
            <a:r>
              <a:rPr lang="en-GB" sz="1200" u="sng" dirty="0">
                <a:latin typeface="Aptos" panose="020B0004020202020204" pitchFamily="34" charset="0"/>
                <a:hlinkClick r:id="rId7">
                  <a:extLst>
                    <a:ext uri="{A12FA001-AC4F-418D-AE19-62706E023703}">
                      <ahyp:hlinkClr xmlns:ahyp="http://schemas.microsoft.com/office/drawing/2018/hyperlinkcolor" val="tx"/>
                    </a:ext>
                  </a:extLst>
                </a:hlinkClick>
              </a:rPr>
              <a:t>10.13140/2.1.1018.4643</a:t>
            </a:r>
            <a:r>
              <a:rPr lang="en-GB" sz="1200" dirty="0">
                <a:latin typeface="Aptos" panose="020B0004020202020204" pitchFamily="34" charset="0"/>
              </a:rPr>
              <a:t>.</a:t>
            </a:r>
          </a:p>
          <a:p>
            <a:endParaRPr lang="en-GB" sz="1200" dirty="0">
              <a:latin typeface="Aptos" panose="020B0004020202020204" pitchFamily="34" charset="0"/>
            </a:endParaRPr>
          </a:p>
          <a:p>
            <a:r>
              <a:rPr lang="en-GB" sz="1200" dirty="0">
                <a:latin typeface="Aptos" panose="020B0004020202020204" pitchFamily="34" charset="0"/>
              </a:rPr>
              <a:t>Saunders, M., Lewis, P., &amp; Thornhill, A. (2019). </a:t>
            </a:r>
            <a:r>
              <a:rPr lang="en-GB" sz="1200" i="1" dirty="0">
                <a:latin typeface="Aptos" panose="020B0004020202020204" pitchFamily="34" charset="0"/>
              </a:rPr>
              <a:t>Research methods for business students</a:t>
            </a:r>
            <a:r>
              <a:rPr lang="en-GB" sz="1200" dirty="0">
                <a:latin typeface="Aptos" panose="020B0004020202020204" pitchFamily="34" charset="0"/>
              </a:rPr>
              <a:t>. 8th </a:t>
            </a:r>
            <a:r>
              <a:rPr lang="en-GB" sz="1200" dirty="0" err="1">
                <a:latin typeface="Aptos" panose="020B0004020202020204" pitchFamily="34" charset="0"/>
              </a:rPr>
              <a:t>edn</a:t>
            </a:r>
            <a:r>
              <a:rPr lang="en-GB" sz="1200" dirty="0">
                <a:latin typeface="Aptos" panose="020B0004020202020204" pitchFamily="34" charset="0"/>
              </a:rPr>
              <a:t>. Pearson.</a:t>
            </a:r>
          </a:p>
          <a:p>
            <a:endParaRPr lang="en-GB" sz="1200" dirty="0">
              <a:latin typeface="Aptos" panose="020B0004020202020204" pitchFamily="34" charset="0"/>
            </a:endParaRPr>
          </a:p>
          <a:p>
            <a:r>
              <a:rPr lang="en-US" sz="1200" dirty="0">
                <a:latin typeface="Aptos" panose="020B0004020202020204" pitchFamily="34" charset="0"/>
              </a:rPr>
              <a:t>Taylor, C.S. (2013) </a:t>
            </a:r>
            <a:r>
              <a:rPr lang="en-US" sz="1200" i="1" dirty="0">
                <a:latin typeface="Aptos" panose="020B0004020202020204" pitchFamily="34" charset="0"/>
              </a:rPr>
              <a:t>Validity and validation in research and assessment</a:t>
            </a:r>
            <a:r>
              <a:rPr lang="en-US" sz="1200" dirty="0">
                <a:latin typeface="Aptos" panose="020B0004020202020204" pitchFamily="34" charset="0"/>
              </a:rPr>
              <a:t>. Oxford Academic. Available at: </a:t>
            </a:r>
            <a:r>
              <a:rPr lang="en-US" sz="1200" u="sng" dirty="0">
                <a:latin typeface="Aptos" panose="020B0004020202020204" pitchFamily="34" charset="0"/>
                <a:hlinkClick r:id="rId8">
                  <a:extLst>
                    <a:ext uri="{A12FA001-AC4F-418D-AE19-62706E023703}">
                      <ahyp:hlinkClr xmlns:ahyp="http://schemas.microsoft.com/office/drawing/2018/hyperlinkcolor" val="tx"/>
                    </a:ext>
                  </a:extLst>
                </a:hlinkClick>
              </a:rPr>
              <a:t>https://doi.org/10.1093/acprof:osobl/9780199791040.003.0001</a:t>
            </a:r>
            <a:r>
              <a:rPr lang="en-US" sz="1200" dirty="0">
                <a:latin typeface="Aptos" panose="020B0004020202020204" pitchFamily="34" charset="0"/>
              </a:rPr>
              <a:t>.</a:t>
            </a:r>
          </a:p>
          <a:p>
            <a:endParaRPr lang="en-GB" sz="1200" dirty="0">
              <a:latin typeface="Aptos" panose="020B0004020202020204" pitchFamily="34" charset="0"/>
            </a:endParaRPr>
          </a:p>
          <a:p>
            <a:r>
              <a:rPr lang="en-GB" sz="1200" dirty="0">
                <a:latin typeface="Aptos" panose="020B0004020202020204" pitchFamily="34" charset="0"/>
              </a:rPr>
              <a:t>University of Leeds (n.d.) </a:t>
            </a:r>
            <a:r>
              <a:rPr lang="en-GB" sz="1200" i="1" dirty="0">
                <a:latin typeface="Aptos" panose="020B0004020202020204" pitchFamily="34" charset="0"/>
              </a:rPr>
              <a:t>Literature searching explained</a:t>
            </a:r>
            <a:r>
              <a:rPr lang="en-GB" sz="1200" dirty="0">
                <a:latin typeface="Aptos" panose="020B0004020202020204" pitchFamily="34" charset="0"/>
              </a:rPr>
              <a:t>. Available at: </a:t>
            </a:r>
            <a:r>
              <a:rPr lang="en-GB" sz="1200" u="sng" dirty="0">
                <a:latin typeface="Aptos" panose="020B0004020202020204" pitchFamily="34" charset="0"/>
                <a:hlinkClick r:id="rId9">
                  <a:extLst>
                    <a:ext uri="{A12FA001-AC4F-418D-AE19-62706E023703}">
                      <ahyp:hlinkClr xmlns:ahyp="http://schemas.microsoft.com/office/drawing/2018/hyperlinkcolor" val="tx"/>
                    </a:ext>
                  </a:extLst>
                </a:hlinkClick>
              </a:rPr>
              <a:t>Develop a search strategy | Literature searching explained | Library | University of Leeds</a:t>
            </a:r>
            <a:r>
              <a:rPr lang="en-GB" sz="1200" dirty="0">
                <a:latin typeface="Aptos" panose="020B0004020202020204" pitchFamily="34" charset="0"/>
              </a:rPr>
              <a:t> (Accessed 3</a:t>
            </a:r>
            <a:r>
              <a:rPr lang="en-GB" sz="1200" baseline="30000" dirty="0">
                <a:latin typeface="Aptos" panose="020B0004020202020204" pitchFamily="34" charset="0"/>
              </a:rPr>
              <a:t>rd</a:t>
            </a:r>
            <a:r>
              <a:rPr lang="en-GB" sz="1200" dirty="0">
                <a:latin typeface="Aptos" panose="020B0004020202020204" pitchFamily="34" charset="0"/>
              </a:rPr>
              <a:t> March 2026)</a:t>
            </a:r>
          </a:p>
        </p:txBody>
      </p:sp>
    </p:spTree>
    <p:extLst>
      <p:ext uri="{BB962C8B-B14F-4D97-AF65-F5344CB8AC3E}">
        <p14:creationId xmlns:p14="http://schemas.microsoft.com/office/powerpoint/2010/main" val="3315723568"/>
      </p:ext>
    </p:extLst>
  </p:cSld>
  <p:clrMapOvr>
    <a:masterClrMapping/>
  </p:clrMapOvr>
</p:sld>
</file>

<file path=ppt/theme/theme1.xml><?xml version="1.0" encoding="utf-8"?>
<a:theme xmlns:a="http://schemas.openxmlformats.org/drawingml/2006/main" name="VanillaVTI">
  <a:themeElements>
    <a:clrScheme name="Vanilla">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54D376C6-1C9B-4C6B-8F3C-483BB307BB05}" vid="{7690D8A9-C071-45EF-BA7A-F7FA9779B11D}"/>
    </a:ext>
  </a:extLst>
</a:theme>
</file>

<file path=docProps/app.xml><?xml version="1.0" encoding="utf-8"?>
<Properties xmlns="http://schemas.openxmlformats.org/officeDocument/2006/extended-properties" xmlns:vt="http://schemas.openxmlformats.org/officeDocument/2006/docPropsVTypes">
  <TotalTime>715</TotalTime>
  <Words>1250</Words>
  <Application>Microsoft Office PowerPoint</Application>
  <PresentationFormat>Widescreen</PresentationFormat>
  <Paragraphs>76</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Aptos</vt:lpstr>
      <vt:lpstr>Arial</vt:lpstr>
      <vt:lpstr>Century Schoolbook</vt:lpstr>
      <vt:lpstr>Neue Haas Grotesk Text Pro</vt:lpstr>
      <vt:lpstr>VanillaVTI</vt:lpstr>
      <vt:lpstr>PowerPoint Presentation</vt:lpstr>
      <vt:lpstr>  Do Adverse Childhood Experiences Predict Hazardous Alcohol Use in Adulthood Within the UK?  A Systematic Review (1998-2025)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sonny chowdhury</dc:creator>
  <cp:lastModifiedBy>sonny chowdhury</cp:lastModifiedBy>
  <cp:revision>1</cp:revision>
  <dcterms:created xsi:type="dcterms:W3CDTF">2026-03-16T16:04:36Z</dcterms:created>
  <dcterms:modified xsi:type="dcterms:W3CDTF">2026-03-25T02:58:16Z</dcterms:modified>
</cp:coreProperties>
</file>