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399" r:id="rId2"/>
    <p:sldId id="407" r:id="rId3"/>
    <p:sldId id="373" r:id="rId4"/>
    <p:sldId id="374" r:id="rId5"/>
    <p:sldId id="375" r:id="rId6"/>
    <p:sldId id="376" r:id="rId7"/>
    <p:sldId id="377" r:id="rId8"/>
    <p:sldId id="378" r:id="rId9"/>
    <p:sldId id="379" r:id="rId10"/>
    <p:sldId id="380" r:id="rId11"/>
    <p:sldId id="381" r:id="rId12"/>
    <p:sldId id="401" r:id="rId13"/>
    <p:sldId id="408" r:id="rId14"/>
    <p:sldId id="406" r:id="rId1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85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662" autoAdjust="0"/>
    <p:restoredTop sz="82509" autoAdjust="0"/>
  </p:normalViewPr>
  <p:slideViewPr>
    <p:cSldViewPr>
      <p:cViewPr varScale="1">
        <p:scale>
          <a:sx n="117" d="100"/>
          <a:sy n="117" d="100"/>
        </p:scale>
        <p:origin x="96" y="51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028D6-EBCA-4155-A1B9-A13EE2636B78}" type="datetimeFigureOut">
              <a:rPr lang="en-GB" smtClean="0"/>
              <a:pPr/>
              <a:t>18/06/2021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85EFD6-EE4E-44D1-A056-F43781E9D6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29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Brief introduction to topic</a:t>
            </a:r>
          </a:p>
          <a:p>
            <a:endParaRPr lang="en-GB" b="1" dirty="0"/>
          </a:p>
          <a:p>
            <a:r>
              <a:rPr lang="en-GB" b="1" dirty="0"/>
              <a:t>Duration: 15 mins</a:t>
            </a:r>
          </a:p>
          <a:p>
            <a:endParaRPr lang="en-GB" b="1" dirty="0"/>
          </a:p>
          <a:p>
            <a:r>
              <a:rPr lang="en-GB" b="1" dirty="0"/>
              <a:t>Notes will be made available on Moodle for all students following the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582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latin typeface="Arial" charset="0"/>
              </a:rPr>
              <a:t>Early video games were extremely repetitive and developed an unfortunate reputation for being monotonous.</a:t>
            </a:r>
          </a:p>
          <a:p>
            <a:endParaRPr lang="en-GB" sz="1200" b="1" dirty="0">
              <a:latin typeface="Arial" charset="0"/>
            </a:endParaRPr>
          </a:p>
          <a:p>
            <a:r>
              <a:rPr lang="en-GB" sz="1200" b="1" dirty="0" err="1">
                <a:latin typeface="Arial" charset="0"/>
              </a:rPr>
              <a:t>Warioware</a:t>
            </a:r>
            <a:r>
              <a:rPr lang="en-GB" sz="1200" b="1" dirty="0">
                <a:latin typeface="Arial" charset="0"/>
              </a:rPr>
              <a:t> contains fast paced </a:t>
            </a:r>
            <a:r>
              <a:rPr lang="en-GB" sz="1200" b="1" dirty="0" err="1">
                <a:latin typeface="Arial" charset="0"/>
              </a:rPr>
              <a:t>microgames</a:t>
            </a:r>
            <a:r>
              <a:rPr lang="en-GB" sz="1200" b="1" dirty="0">
                <a:latin typeface="Arial" charset="0"/>
              </a:rPr>
              <a:t>, each of which only lasts a few seconds.</a:t>
            </a:r>
          </a:p>
          <a:p>
            <a:endParaRPr lang="en-GB" sz="1200" b="1" dirty="0">
              <a:latin typeface="Arial" charset="0"/>
            </a:endParaRPr>
          </a:p>
          <a:p>
            <a:r>
              <a:rPr lang="en-GB" sz="1200" b="1" dirty="0" err="1">
                <a:latin typeface="Arial" charset="0"/>
              </a:rPr>
              <a:t>Warioware</a:t>
            </a:r>
            <a:r>
              <a:rPr lang="en-GB" sz="1200" b="1" dirty="0">
                <a:latin typeface="Arial" charset="0"/>
              </a:rPr>
              <a:t> can be quite challenging, and also disorientating!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086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618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58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 can be SOLO or IN GROUPS.</a:t>
            </a:r>
          </a:p>
          <a:p>
            <a:endParaRPr lang="en-GB" b="1" dirty="0"/>
          </a:p>
          <a:p>
            <a:r>
              <a:rPr lang="en-GB" b="1" dirty="0"/>
              <a:t>If an Emulator of the original Super Mario Bros is unavailable, </a:t>
            </a:r>
            <a:r>
              <a:rPr lang="en-GB" b="1"/>
              <a:t>a YouTube </a:t>
            </a:r>
            <a:r>
              <a:rPr lang="en-GB" b="1" dirty="0"/>
              <a:t>video can be used instead</a:t>
            </a:r>
            <a:r>
              <a:rPr lang="en-GB" b="1"/>
              <a:t>: https://www.youtube.com/watch?v=K5yqXTh1IUw</a:t>
            </a:r>
          </a:p>
          <a:p>
            <a:r>
              <a:rPr lang="en-GB" b="1"/>
              <a:t>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486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Brief introduction to topic</a:t>
            </a:r>
          </a:p>
          <a:p>
            <a:endParaRPr lang="en-GB" b="1" dirty="0"/>
          </a:p>
          <a:p>
            <a:r>
              <a:rPr lang="en-GB" b="1" dirty="0"/>
              <a:t>Duration: 15 mins</a:t>
            </a:r>
          </a:p>
          <a:p>
            <a:endParaRPr lang="en-GB" b="1" dirty="0"/>
          </a:p>
          <a:p>
            <a:r>
              <a:rPr lang="en-GB" b="1" dirty="0"/>
              <a:t>Notes will be made available on Moodle for all students following the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5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12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024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97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752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45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29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21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32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6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742BA-34E7-4C23-95A1-D9034E87CA01}" type="datetimeFigureOut">
              <a:rPr lang="en-US" smtClean="0"/>
              <a:pPr/>
              <a:t>6/18/2021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19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latin typeface="+mj-lt"/>
              </a:rPr>
              <a:t>Game Design: Designing Game Levels</a:t>
            </a:r>
          </a:p>
          <a:p>
            <a:pPr algn="ctr"/>
            <a:endParaRPr lang="en-GB" sz="3000" b="1" dirty="0">
              <a:latin typeface="+mj-lt"/>
            </a:endParaRPr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Rich Morgan</a:t>
            </a: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Helvetica" panose="020B0500000000000000" pitchFamily="34" charset="0"/>
            </a:endParaRPr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Helvetica" panose="020B0500000000000000" pitchFamily="34" charset="0"/>
              </a:rPr>
              <a:t> </a:t>
            </a:r>
          </a:p>
        </p:txBody>
      </p:sp>
      <p:pic>
        <p:nvPicPr>
          <p:cNvPr id="1030" name="Picture 6" descr="C:\Users\fad-rm1\RICH ACADEMIC DOCS 2015\General UTWSD Documents\Logo\UWTSD SCA Combo Logo RICH SMAL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6200"/>
            <a:ext cx="4831727" cy="81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93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536" y="123478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Designing Game Levels</a:t>
            </a:r>
          </a:p>
          <a:p>
            <a:endParaRPr lang="en-GB" altLang="en-US" sz="2000" b="1" u="sng" dirty="0">
              <a:latin typeface="+mj-lt"/>
            </a:endParaRPr>
          </a:p>
          <a:p>
            <a:endParaRPr lang="en-GB" altLang="en-US" sz="2000" b="1" u="sng" dirty="0">
              <a:latin typeface="+mj-lt"/>
            </a:endParaRPr>
          </a:p>
          <a:p>
            <a:pPr algn="just"/>
            <a:r>
              <a:rPr lang="en-GB" altLang="en-US" sz="2000" b="1" dirty="0">
                <a:latin typeface="+mj-lt"/>
              </a:rPr>
              <a:t>Video games give players new worlds to play in but can also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change the </a:t>
            </a:r>
            <a:r>
              <a:rPr lang="en-GB" altLang="en-US" sz="2000" b="1" dirty="0" err="1">
                <a:solidFill>
                  <a:schemeClr val="accent5">
                    <a:lumMod val="75000"/>
                  </a:schemeClr>
                </a:solidFill>
                <a:latin typeface="+mj-lt"/>
              </a:rPr>
              <a:t>gameplay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>
                <a:latin typeface="+mj-lt"/>
              </a:rPr>
              <a:t>as the game progresses.</a:t>
            </a:r>
          </a:p>
          <a:p>
            <a:pPr algn="just"/>
            <a:endParaRPr lang="en-GB" altLang="en-US" sz="2000" b="1" dirty="0">
              <a:latin typeface="+mj-lt"/>
            </a:endParaRPr>
          </a:p>
          <a:p>
            <a:pPr algn="just"/>
            <a:endParaRPr lang="en-GB" altLang="en-US" sz="2000" b="1" dirty="0">
              <a:latin typeface="+mj-lt"/>
            </a:endParaRPr>
          </a:p>
          <a:p>
            <a:pPr algn="just"/>
            <a:r>
              <a:rPr lang="en-GB" altLang="en-US" sz="2000" b="1" dirty="0">
                <a:latin typeface="+mj-lt"/>
              </a:rPr>
              <a:t>Most games rely on theme-and-variation approaches, introducing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new elements </a:t>
            </a:r>
            <a:r>
              <a:rPr lang="en-GB" altLang="en-US" sz="2000" b="1" dirty="0">
                <a:latin typeface="+mj-lt"/>
              </a:rPr>
              <a:t>and giving the player a chance to explore it for a while before introducing the next one.</a:t>
            </a:r>
          </a:p>
        </p:txBody>
      </p:sp>
    </p:spTree>
    <p:extLst>
      <p:ext uri="{BB962C8B-B14F-4D97-AF65-F5344CB8AC3E}">
        <p14:creationId xmlns:p14="http://schemas.microsoft.com/office/powerpoint/2010/main" val="3636599632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54276" name="Picture 6" descr="scott_rogers_level_design1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4577" y="483518"/>
            <a:ext cx="865854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277" name="TextBox 5"/>
          <p:cNvSpPr txBox="1">
            <a:spLocks noChangeArrowheads="1"/>
          </p:cNvSpPr>
          <p:nvPr/>
        </p:nvSpPr>
        <p:spPr bwMode="auto">
          <a:xfrm>
            <a:off x="827584" y="2871467"/>
            <a:ext cx="7776864" cy="996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just" eaLnBrk="1" hangingPunct="1"/>
            <a:r>
              <a:rPr lang="en-GB" altLang="en-US" sz="2000" b="1" dirty="0">
                <a:latin typeface="+mj-lt"/>
              </a:rPr>
              <a:t>Start your player moving through the game world with simple challenges - walking, jumping and collecting treasure / power-ups, etc.</a:t>
            </a:r>
          </a:p>
          <a:p>
            <a:pPr algn="just" eaLnBrk="1" hangingPunct="1"/>
            <a:endParaRPr lang="en-GB" altLang="en-US" sz="1875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4278" name="TextBox 6"/>
          <p:cNvSpPr txBox="1">
            <a:spLocks noChangeArrowheads="1"/>
          </p:cNvSpPr>
          <p:nvPr/>
        </p:nvSpPr>
        <p:spPr bwMode="auto">
          <a:xfrm>
            <a:off x="395536" y="2879802"/>
            <a:ext cx="385042" cy="380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1875" b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1.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746423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55300" name="TextBox 5"/>
          <p:cNvSpPr txBox="1">
            <a:spLocks noChangeArrowheads="1"/>
          </p:cNvSpPr>
          <p:nvPr/>
        </p:nvSpPr>
        <p:spPr bwMode="auto">
          <a:xfrm>
            <a:off x="827584" y="2859782"/>
            <a:ext cx="77048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just" eaLnBrk="1" hangingPunct="1"/>
            <a:r>
              <a:rPr lang="en-GB" altLang="en-US" sz="2000" b="1" dirty="0">
                <a:latin typeface="+mj-lt"/>
              </a:rPr>
              <a:t>Add one mechanic. </a:t>
            </a: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latin typeface="+mj-lt"/>
              </a:rPr>
              <a:t>Repeat it a couple of times to allow the player to understand how it works.</a:t>
            </a:r>
          </a:p>
        </p:txBody>
      </p:sp>
      <p:sp>
        <p:nvSpPr>
          <p:cNvPr id="55301" name="TextBox 6"/>
          <p:cNvSpPr txBox="1">
            <a:spLocks noChangeArrowheads="1"/>
          </p:cNvSpPr>
          <p:nvPr/>
        </p:nvSpPr>
        <p:spPr bwMode="auto">
          <a:xfrm>
            <a:off x="395536" y="2868117"/>
            <a:ext cx="39786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2.</a:t>
            </a:r>
          </a:p>
        </p:txBody>
      </p:sp>
      <p:sp>
        <p:nvSpPr>
          <p:cNvPr id="55302" name="TextBox 8"/>
          <p:cNvSpPr txBox="1">
            <a:spLocks noChangeArrowheads="1"/>
          </p:cNvSpPr>
          <p:nvPr/>
        </p:nvSpPr>
        <p:spPr bwMode="auto">
          <a:xfrm>
            <a:off x="2171701" y="4286251"/>
            <a:ext cx="184731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endParaRPr lang="en-GB" altLang="en-US" sz="1350" b="1">
              <a:solidFill>
                <a:schemeClr val="bg1"/>
              </a:solidFill>
              <a:latin typeface="Arial" charset="0"/>
            </a:endParaRPr>
          </a:p>
          <a:p>
            <a:pPr eaLnBrk="1" hangingPunct="1"/>
            <a:endParaRPr lang="en-GB" altLang="en-US" sz="1350"/>
          </a:p>
        </p:txBody>
      </p:sp>
      <p:sp>
        <p:nvSpPr>
          <p:cNvPr id="55304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5" name="Picture 7" descr="scott_rogers_level_design2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177172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56325" name="TextBox 6"/>
          <p:cNvSpPr txBox="1">
            <a:spLocks noChangeArrowheads="1"/>
          </p:cNvSpPr>
          <p:nvPr/>
        </p:nvSpPr>
        <p:spPr bwMode="auto">
          <a:xfrm>
            <a:off x="395536" y="2860567"/>
            <a:ext cx="39786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3.</a:t>
            </a:r>
          </a:p>
        </p:txBody>
      </p:sp>
      <p:sp>
        <p:nvSpPr>
          <p:cNvPr id="56326" name="TextBox 5"/>
          <p:cNvSpPr txBox="1">
            <a:spLocks noChangeArrowheads="1"/>
          </p:cNvSpPr>
          <p:nvPr/>
        </p:nvSpPr>
        <p:spPr bwMode="auto">
          <a:xfrm>
            <a:off x="827584" y="2852231"/>
            <a:ext cx="777686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latin typeface="+mj-lt"/>
              </a:rPr>
              <a:t>Add a second mechanic, allowing the player to learn this too.</a:t>
            </a:r>
          </a:p>
          <a:p>
            <a:pPr eaLnBrk="1" hangingPunct="1"/>
            <a:endParaRPr lang="en-GB" altLang="en-US" sz="2000" b="1" dirty="0">
              <a:latin typeface="+mj-lt"/>
            </a:endParaRPr>
          </a:p>
          <a:p>
            <a:pPr eaLnBrk="1" hangingPunct="1"/>
            <a:r>
              <a:rPr lang="en-GB" altLang="en-US" sz="2000" b="1" dirty="0">
                <a:latin typeface="+mj-lt"/>
              </a:rPr>
              <a:t>Combine the first mechanic with the second. </a:t>
            </a:r>
            <a:endParaRPr lang="en-GB" altLang="en-US" sz="2000" dirty="0">
              <a:latin typeface="+mj-lt"/>
            </a:endParaRPr>
          </a:p>
        </p:txBody>
      </p:sp>
      <p:pic>
        <p:nvPicPr>
          <p:cNvPr id="13" name="Picture 8" descr="scott_rogers_level_design3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072523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57349" name="TextBox 6"/>
          <p:cNvSpPr txBox="1">
            <a:spLocks noChangeArrowheads="1"/>
          </p:cNvSpPr>
          <p:nvPr/>
        </p:nvSpPr>
        <p:spPr bwMode="auto">
          <a:xfrm>
            <a:off x="395536" y="2880311"/>
            <a:ext cx="39786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4.</a:t>
            </a:r>
          </a:p>
        </p:txBody>
      </p:sp>
      <p:sp>
        <p:nvSpPr>
          <p:cNvPr id="57350" name="TextBox 5"/>
          <p:cNvSpPr txBox="1">
            <a:spLocks noChangeArrowheads="1"/>
          </p:cNvSpPr>
          <p:nvPr/>
        </p:nvSpPr>
        <p:spPr bwMode="auto">
          <a:xfrm>
            <a:off x="755576" y="2871976"/>
            <a:ext cx="784887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latin typeface="+mj-lt"/>
              </a:rPr>
              <a:t>Introduce a hazard. Let players get used to doing the things they would normally do but now with the hazard being part of the equation.</a:t>
            </a:r>
            <a:endParaRPr lang="en-GB" altLang="en-US" sz="2000" dirty="0">
              <a:latin typeface="+mj-lt"/>
            </a:endParaRPr>
          </a:p>
        </p:txBody>
      </p:sp>
      <p:pic>
        <p:nvPicPr>
          <p:cNvPr id="12" name="Picture 9" descr="scott_rogers_level_design4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377991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58373" name="TextBox 6"/>
          <p:cNvSpPr txBox="1">
            <a:spLocks noChangeArrowheads="1"/>
          </p:cNvSpPr>
          <p:nvPr/>
        </p:nvSpPr>
        <p:spPr bwMode="auto">
          <a:xfrm>
            <a:off x="395536" y="2859782"/>
            <a:ext cx="39786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5.</a:t>
            </a:r>
          </a:p>
        </p:txBody>
      </p:sp>
      <p:sp>
        <p:nvSpPr>
          <p:cNvPr id="58374" name="TextBox 5"/>
          <p:cNvSpPr txBox="1">
            <a:spLocks noChangeArrowheads="1"/>
          </p:cNvSpPr>
          <p:nvPr/>
        </p:nvSpPr>
        <p:spPr bwMode="auto">
          <a:xfrm>
            <a:off x="780578" y="2859782"/>
            <a:ext cx="767985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latin typeface="+mj-lt"/>
              </a:rPr>
              <a:t>Let the player encounter some enemies and give them a chance to learn how to fight them.</a:t>
            </a:r>
            <a:endParaRPr lang="en-GB" altLang="en-US" sz="2000" dirty="0">
              <a:latin typeface="+mj-lt"/>
            </a:endParaRPr>
          </a:p>
        </p:txBody>
      </p:sp>
      <p:pic>
        <p:nvPicPr>
          <p:cNvPr id="11" name="Picture 10" descr="scott_rogers_level_design5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408091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59397" name="TextBox 6"/>
          <p:cNvSpPr txBox="1">
            <a:spLocks noChangeArrowheads="1"/>
          </p:cNvSpPr>
          <p:nvPr/>
        </p:nvSpPr>
        <p:spPr bwMode="auto">
          <a:xfrm>
            <a:off x="395536" y="2859782"/>
            <a:ext cx="3834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6.</a:t>
            </a:r>
          </a:p>
        </p:txBody>
      </p:sp>
      <p:sp>
        <p:nvSpPr>
          <p:cNvPr id="59398" name="TextBox 5"/>
          <p:cNvSpPr txBox="1">
            <a:spLocks noChangeArrowheads="1"/>
          </p:cNvSpPr>
          <p:nvPr/>
        </p:nvSpPr>
        <p:spPr bwMode="auto">
          <a:xfrm>
            <a:off x="780578" y="2859782"/>
            <a:ext cx="75358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latin typeface="+mj-lt"/>
              </a:rPr>
              <a:t>Combine enemies and hazards for more excitement. </a:t>
            </a:r>
            <a:endParaRPr lang="en-GB" altLang="en-US" sz="2000" dirty="0">
              <a:latin typeface="+mj-lt"/>
            </a:endParaRPr>
          </a:p>
        </p:txBody>
      </p:sp>
      <p:pic>
        <p:nvPicPr>
          <p:cNvPr id="10" name="Picture 11" descr="scott_rogers_level_design6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7791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60422" name="TextBox 6"/>
          <p:cNvSpPr txBox="1">
            <a:spLocks noChangeArrowheads="1"/>
          </p:cNvSpPr>
          <p:nvPr/>
        </p:nvSpPr>
        <p:spPr bwMode="auto">
          <a:xfrm>
            <a:off x="395536" y="2868117"/>
            <a:ext cx="38343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7.</a:t>
            </a:r>
          </a:p>
        </p:txBody>
      </p:sp>
      <p:sp>
        <p:nvSpPr>
          <p:cNvPr id="60423" name="TextBox 5"/>
          <p:cNvSpPr txBox="1">
            <a:spLocks noChangeArrowheads="1"/>
          </p:cNvSpPr>
          <p:nvPr/>
        </p:nvSpPr>
        <p:spPr bwMode="auto">
          <a:xfrm>
            <a:off x="780578" y="2859782"/>
            <a:ext cx="767985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>
                <a:latin typeface="+mj-lt"/>
              </a:rPr>
              <a:t>As the player becomes used to these game elements, try adapting one to keep the player on their toes.</a:t>
            </a:r>
            <a:endParaRPr lang="en-GB" altLang="en-US" sz="2000" dirty="0">
              <a:latin typeface="+mj-lt"/>
            </a:endParaRPr>
          </a:p>
        </p:txBody>
      </p:sp>
      <p:pic>
        <p:nvPicPr>
          <p:cNvPr id="9" name="Picture 12" descr="scott_rogers_level_design7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989394" y="3999860"/>
            <a:ext cx="19030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r" eaLnBrk="1" hangingPunct="1"/>
            <a:r>
              <a:rPr lang="en-GB" altLang="en-US" sz="1350" b="1" i="1" dirty="0">
                <a:solidFill>
                  <a:schemeClr val="accent5">
                    <a:lumMod val="75000"/>
                  </a:schemeClr>
                </a:solidFill>
                <a:latin typeface="Arial" charset="0"/>
              </a:rPr>
              <a:t>(Rogers, 2011, p.343)</a:t>
            </a:r>
            <a:endParaRPr lang="en-GB" altLang="en-US" sz="135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542519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61445" name="TextBox 6"/>
          <p:cNvSpPr txBox="1">
            <a:spLocks noChangeArrowheads="1"/>
          </p:cNvSpPr>
          <p:nvPr/>
        </p:nvSpPr>
        <p:spPr bwMode="auto">
          <a:xfrm>
            <a:off x="251520" y="2719388"/>
            <a:ext cx="8496944" cy="996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just" eaLnBrk="1" hangingPunct="1"/>
            <a:r>
              <a:rPr lang="en-GB" altLang="en-US" sz="2000" b="1" dirty="0">
                <a:latin typeface="+mj-lt"/>
              </a:rPr>
              <a:t>Remember to rotate mechanics in and out of the game to keep them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fresh and effective </a:t>
            </a:r>
            <a:r>
              <a:rPr lang="en-GB" altLang="en-US" sz="2000" b="1" dirty="0">
                <a:latin typeface="+mj-lt"/>
              </a:rPr>
              <a:t>or you may risk making players bored of the game experience!</a:t>
            </a:r>
            <a:endParaRPr lang="en-GB" altLang="en-US" sz="2000" dirty="0">
              <a:latin typeface="+mj-lt"/>
            </a:endParaRPr>
          </a:p>
          <a:p>
            <a:pPr eaLnBrk="1" hangingPunct="1"/>
            <a:endParaRPr lang="en-GB" altLang="en-US" sz="1875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7" name="Picture 12" descr="scott_rogers_level_design7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13">
            <a:off x="223165" y="483518"/>
            <a:ext cx="8660155" cy="174684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771048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224">
            <a:off x="1045033" y="637133"/>
            <a:ext cx="6802359" cy="382632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1445" name="TextBox 6"/>
          <p:cNvSpPr txBox="1">
            <a:spLocks noChangeArrowheads="1"/>
          </p:cNvSpPr>
          <p:nvPr/>
        </p:nvSpPr>
        <p:spPr bwMode="auto">
          <a:xfrm>
            <a:off x="179512" y="102606"/>
            <a:ext cx="8424936" cy="68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just"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Example: </a:t>
            </a:r>
            <a:r>
              <a:rPr lang="en-GB" altLang="en-US" sz="2000" b="1" i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Doritos Crash Course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(2010), Behaviour Interactive</a:t>
            </a:r>
            <a:endParaRPr lang="en-GB" altLang="en-US" sz="2000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eaLnBrk="1" hangingPunct="1"/>
            <a:endParaRPr lang="en-GB" altLang="en-US" sz="1875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707313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latin typeface="+mj-lt"/>
              </a:rPr>
              <a:t>Level Design Exercises</a:t>
            </a:r>
          </a:p>
          <a:p>
            <a:pPr algn="ctr"/>
            <a:endParaRPr lang="en-GB" sz="3000" b="1" dirty="0"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Helvetica" panose="020B0500000000000000" pitchFamily="34" charset="0"/>
            </a:endParaRPr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Helvetica" panose="020B0500000000000000" pitchFamily="34" charset="0"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93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72CD86-3971-4D10-8CD9-2D788D24F894}"/>
              </a:ext>
            </a:extLst>
          </p:cNvPr>
          <p:cNvSpPr txBox="1"/>
          <p:nvPr/>
        </p:nvSpPr>
        <p:spPr>
          <a:xfrm>
            <a:off x="395536" y="123478"/>
            <a:ext cx="79208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Level Design Exercises</a:t>
            </a:r>
          </a:p>
          <a:p>
            <a:endParaRPr lang="en-GB" altLang="en-US" sz="2000" b="1" u="sng" dirty="0">
              <a:latin typeface="+mj-lt"/>
            </a:endParaRPr>
          </a:p>
          <a:p>
            <a:endParaRPr lang="en-GB" altLang="en-US" sz="2000" b="1" u="sng" dirty="0">
              <a:latin typeface="+mj-lt"/>
            </a:endParaRPr>
          </a:p>
          <a:p>
            <a:pPr algn="just"/>
            <a:r>
              <a:rPr lang="en-GB" altLang="en-US" sz="2000" b="1" dirty="0">
                <a:solidFill>
                  <a:srgbClr val="31859C"/>
                </a:solidFill>
                <a:latin typeface="+mj-lt"/>
              </a:rPr>
              <a:t>Play through Level 1-1 of the original Super Mario Bros.</a:t>
            </a:r>
          </a:p>
          <a:p>
            <a:pPr algn="just"/>
            <a:r>
              <a:rPr lang="en-GB" altLang="en-US" sz="2000" b="1" dirty="0">
                <a:latin typeface="+mj-lt"/>
              </a:rPr>
              <a:t>Compare this to Scott Rogers’ approach, and make notes on where you see similarities between the game and the design theory.</a:t>
            </a:r>
          </a:p>
          <a:p>
            <a:pPr algn="just"/>
            <a:endParaRPr lang="en-GB" altLang="en-US" sz="2000" b="1" dirty="0">
              <a:latin typeface="+mj-lt"/>
            </a:endParaRPr>
          </a:p>
          <a:p>
            <a:pPr algn="just"/>
            <a:endParaRPr lang="en-GB" altLang="en-US" sz="2000" b="1" dirty="0">
              <a:latin typeface="+mj-lt"/>
            </a:endParaRPr>
          </a:p>
          <a:p>
            <a:pPr algn="just"/>
            <a:r>
              <a:rPr lang="en-GB" altLang="en-US" sz="2000" b="1" dirty="0">
                <a:solidFill>
                  <a:srgbClr val="31859C"/>
                </a:solidFill>
                <a:latin typeface="+mj-lt"/>
              </a:rPr>
              <a:t>Develop your own game level and apply these same ideas to it.</a:t>
            </a:r>
          </a:p>
          <a:p>
            <a:pPr algn="just"/>
            <a:r>
              <a:rPr lang="en-GB" altLang="en-US" sz="2000" b="1" dirty="0">
                <a:latin typeface="+mj-lt"/>
              </a:rPr>
              <a:t>Using Lego or pens and paper, design a short 2D platformer level by applying what you have discovered by looking at your research.</a:t>
            </a:r>
          </a:p>
          <a:p>
            <a:pPr algn="just"/>
            <a:endParaRPr lang="en-GB" altLang="en-US" sz="2000" b="1" dirty="0">
              <a:latin typeface="+mj-lt"/>
            </a:endParaRPr>
          </a:p>
          <a:p>
            <a:pPr algn="just"/>
            <a:endParaRPr lang="en-GB" altLang="en-US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3549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latin typeface="+mj-lt"/>
              </a:rPr>
              <a:t>Game Design: Designing Game Levels</a:t>
            </a:r>
          </a:p>
          <a:p>
            <a:pPr algn="ctr"/>
            <a:endParaRPr lang="en-GB" sz="3000" b="1" dirty="0">
              <a:latin typeface="+mj-lt"/>
            </a:endParaRPr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Rich Morgan</a:t>
            </a: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Helvetica" panose="020B0500000000000000" pitchFamily="34" charset="0"/>
            </a:endParaRPr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Helvetica" panose="020B0500000000000000" pitchFamily="34" charset="0"/>
              </a:rPr>
              <a:t> </a:t>
            </a:r>
          </a:p>
        </p:txBody>
      </p:sp>
      <p:pic>
        <p:nvPicPr>
          <p:cNvPr id="1030" name="Picture 6" descr="C:\Users\fad-rm1\RICH ACADEMIC DOCS 2015\General UTWSD Documents\Logo\UWTSD SCA Combo Logo RICH SMAL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6200"/>
            <a:ext cx="4831727" cy="81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93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2620</TotalTime>
  <Words>532</Words>
  <Application>Microsoft Office PowerPoint</Application>
  <PresentationFormat>On-screen Show (16:9)</PresentationFormat>
  <Paragraphs>88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Morgan, Richard William</dc:creator>
  <cp:lastModifiedBy>Richard William</cp:lastModifiedBy>
  <cp:revision>366</cp:revision>
  <dcterms:created xsi:type="dcterms:W3CDTF">2015-10-09T09:26:07Z</dcterms:created>
  <dcterms:modified xsi:type="dcterms:W3CDTF">2021-06-18T10:43:54Z</dcterms:modified>
</cp:coreProperties>
</file>