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1" r:id="rId8"/>
    <p:sldId id="262" r:id="rId9"/>
    <p:sldId id="263" r:id="rId10"/>
    <p:sldId id="269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451"/>
    <p:restoredTop sz="94628"/>
  </p:normalViewPr>
  <p:slideViewPr>
    <p:cSldViewPr snapToGrid="0" snapToObjects="1">
      <p:cViewPr varScale="1">
        <p:scale>
          <a:sx n="86" d="100"/>
          <a:sy n="86" d="100"/>
        </p:scale>
        <p:origin x="216" y="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971545-0D9C-4E9C-B96B-52A54FA9821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BC0D61B-BB63-4269-8238-ACA8CF4F7A06}">
      <dgm:prSet/>
      <dgm:spPr/>
      <dgm:t>
        <a:bodyPr/>
        <a:lstStyle/>
        <a:p>
          <a:pPr>
            <a:defRPr b="1"/>
          </a:pPr>
          <a:r>
            <a:rPr lang="en-US" dirty="0"/>
            <a:t>During exercise, the body relies on two main fuels:</a:t>
          </a:r>
        </a:p>
      </dgm:t>
    </dgm:pt>
    <dgm:pt modelId="{9ACB0718-DAAA-47B3-B848-6246E5878916}" type="parTrans" cxnId="{8BAD9BEF-9F6C-4377-8CB9-5BE76B6C3254}">
      <dgm:prSet/>
      <dgm:spPr/>
      <dgm:t>
        <a:bodyPr/>
        <a:lstStyle/>
        <a:p>
          <a:endParaRPr lang="en-US"/>
        </a:p>
      </dgm:t>
    </dgm:pt>
    <dgm:pt modelId="{A708F946-8F45-4879-877A-EC12C9CB1ECA}" type="sibTrans" cxnId="{8BAD9BEF-9F6C-4377-8CB9-5BE76B6C3254}">
      <dgm:prSet/>
      <dgm:spPr/>
      <dgm:t>
        <a:bodyPr/>
        <a:lstStyle/>
        <a:p>
          <a:endParaRPr lang="en-US"/>
        </a:p>
      </dgm:t>
    </dgm:pt>
    <dgm:pt modelId="{31377942-FE88-4A69-B316-66307413AC12}">
      <dgm:prSet/>
      <dgm:spPr/>
      <dgm:t>
        <a:bodyPr/>
        <a:lstStyle/>
        <a:p>
          <a:r>
            <a:rPr lang="en-US" dirty="0"/>
            <a:t>Fat (plentiful, slower to use)</a:t>
          </a:r>
        </a:p>
      </dgm:t>
    </dgm:pt>
    <dgm:pt modelId="{E76F05B8-C98E-41BD-9E77-2803E039D18F}" type="parTrans" cxnId="{F9E3ECED-6468-4FB1-96C0-E1A44C31B3AC}">
      <dgm:prSet/>
      <dgm:spPr/>
      <dgm:t>
        <a:bodyPr/>
        <a:lstStyle/>
        <a:p>
          <a:endParaRPr lang="en-US"/>
        </a:p>
      </dgm:t>
    </dgm:pt>
    <dgm:pt modelId="{75734F93-8435-4B8D-A519-479A557DC9CE}" type="sibTrans" cxnId="{F9E3ECED-6468-4FB1-96C0-E1A44C31B3AC}">
      <dgm:prSet/>
      <dgm:spPr/>
      <dgm:t>
        <a:bodyPr/>
        <a:lstStyle/>
        <a:p>
          <a:endParaRPr lang="en-US"/>
        </a:p>
      </dgm:t>
    </dgm:pt>
    <dgm:pt modelId="{47F863D1-A409-4249-8677-9A0140D27780}">
      <dgm:prSet/>
      <dgm:spPr/>
      <dgm:t>
        <a:bodyPr/>
        <a:lstStyle/>
        <a:p>
          <a:r>
            <a:rPr lang="en-US" dirty="0"/>
            <a:t>Carbohydrate (limited stores, faster to use)</a:t>
          </a:r>
        </a:p>
      </dgm:t>
    </dgm:pt>
    <dgm:pt modelId="{EDC0B880-13AD-4487-964C-C45F259A9575}" type="parTrans" cxnId="{B62165F3-F61E-498D-B60E-DE87EA7F8A35}">
      <dgm:prSet/>
      <dgm:spPr/>
      <dgm:t>
        <a:bodyPr/>
        <a:lstStyle/>
        <a:p>
          <a:endParaRPr lang="en-US"/>
        </a:p>
      </dgm:t>
    </dgm:pt>
    <dgm:pt modelId="{C419D4D5-C6F8-44C5-97FC-75C952FE90FF}" type="sibTrans" cxnId="{B62165F3-F61E-498D-B60E-DE87EA7F8A35}">
      <dgm:prSet/>
      <dgm:spPr/>
      <dgm:t>
        <a:bodyPr/>
        <a:lstStyle/>
        <a:p>
          <a:endParaRPr lang="en-US"/>
        </a:p>
      </dgm:t>
    </dgm:pt>
    <dgm:pt modelId="{8CFCA218-3A46-4398-8545-C30297E5DB2C}">
      <dgm:prSet/>
      <dgm:spPr/>
      <dgm:t>
        <a:bodyPr/>
        <a:lstStyle/>
        <a:p>
          <a:pPr>
            <a:defRPr b="1"/>
          </a:pPr>
          <a:r>
            <a:rPr lang="en-US"/>
            <a:t>Fuel choice depends mainly on exercise intensity</a:t>
          </a:r>
        </a:p>
      </dgm:t>
    </dgm:pt>
    <dgm:pt modelId="{6DF80965-0B66-4D8B-A00B-027692AA4598}" type="parTrans" cxnId="{7831C4A4-9200-43E3-A269-79A703D519D9}">
      <dgm:prSet/>
      <dgm:spPr/>
      <dgm:t>
        <a:bodyPr/>
        <a:lstStyle/>
        <a:p>
          <a:endParaRPr lang="en-US"/>
        </a:p>
      </dgm:t>
    </dgm:pt>
    <dgm:pt modelId="{54861EBC-35D1-4D04-8CF5-DF151984C37A}" type="sibTrans" cxnId="{7831C4A4-9200-43E3-A269-79A703D519D9}">
      <dgm:prSet/>
      <dgm:spPr/>
      <dgm:t>
        <a:bodyPr/>
        <a:lstStyle/>
        <a:p>
          <a:endParaRPr lang="en-US"/>
        </a:p>
      </dgm:t>
    </dgm:pt>
    <dgm:pt modelId="{896A345E-166D-4F8F-AC5D-98CB8437970B}">
      <dgm:prSet/>
      <dgm:spPr/>
      <dgm:t>
        <a:bodyPr/>
        <a:lstStyle/>
        <a:p>
          <a:pPr>
            <a:defRPr b="1"/>
          </a:pPr>
          <a:r>
            <a:rPr lang="en-US"/>
            <a:t>As intensity increases, fuel choice shifts and performance capacity changes</a:t>
          </a:r>
        </a:p>
      </dgm:t>
    </dgm:pt>
    <dgm:pt modelId="{E739AA07-F98C-4094-8B0E-91181D94D416}" type="parTrans" cxnId="{7320388A-DAD6-4122-9E0D-FD3F1EC4F366}">
      <dgm:prSet/>
      <dgm:spPr/>
      <dgm:t>
        <a:bodyPr/>
        <a:lstStyle/>
        <a:p>
          <a:endParaRPr lang="en-US"/>
        </a:p>
      </dgm:t>
    </dgm:pt>
    <dgm:pt modelId="{96CE7B03-E41F-499C-8CC8-74468B0AB745}" type="sibTrans" cxnId="{7320388A-DAD6-4122-9E0D-FD3F1EC4F366}">
      <dgm:prSet/>
      <dgm:spPr/>
      <dgm:t>
        <a:bodyPr/>
        <a:lstStyle/>
        <a:p>
          <a:endParaRPr lang="en-US"/>
        </a:p>
      </dgm:t>
    </dgm:pt>
    <dgm:pt modelId="{7F8E34EF-B5AE-F549-AA1D-427096CF1088}">
      <dgm:prSet/>
      <dgm:spPr/>
      <dgm:t>
        <a:bodyPr/>
        <a:lstStyle/>
        <a:p>
          <a:endParaRPr lang="en-GB"/>
        </a:p>
      </dgm:t>
    </dgm:pt>
    <dgm:pt modelId="{986AEB53-D403-0347-890B-2FEA7353D980}" type="sibTrans" cxnId="{A30956F8-D53A-8F44-9F3A-2FE06422964F}">
      <dgm:prSet/>
      <dgm:spPr/>
      <dgm:t>
        <a:bodyPr/>
        <a:lstStyle/>
        <a:p>
          <a:endParaRPr lang="en-GB"/>
        </a:p>
      </dgm:t>
    </dgm:pt>
    <dgm:pt modelId="{F4C2AF88-C03E-3148-9C1C-24DAAFE21FF5}" type="parTrans" cxnId="{A30956F8-D53A-8F44-9F3A-2FE06422964F}">
      <dgm:prSet/>
      <dgm:spPr/>
      <dgm:t>
        <a:bodyPr/>
        <a:lstStyle/>
        <a:p>
          <a:endParaRPr lang="en-GB"/>
        </a:p>
      </dgm:t>
    </dgm:pt>
    <dgm:pt modelId="{610985BB-CE2D-014F-A428-C22ACBAA493A}" type="pres">
      <dgm:prSet presAssocID="{CB971545-0D9C-4E9C-B96B-52A54FA98211}" presName="linear" presStyleCnt="0">
        <dgm:presLayoutVars>
          <dgm:animLvl val="lvl"/>
          <dgm:resizeHandles val="exact"/>
        </dgm:presLayoutVars>
      </dgm:prSet>
      <dgm:spPr/>
    </dgm:pt>
    <dgm:pt modelId="{A2B62211-7262-E94B-844F-18CED13C26B4}" type="pres">
      <dgm:prSet presAssocID="{0BC0D61B-BB63-4269-8238-ACA8CF4F7A0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3E39F5F-86A2-4748-A1C3-4558A0102761}" type="pres">
      <dgm:prSet presAssocID="{0BC0D61B-BB63-4269-8238-ACA8CF4F7A06}" presName="childText" presStyleLbl="revTx" presStyleIdx="0" presStyleCnt="1">
        <dgm:presLayoutVars>
          <dgm:bulletEnabled val="1"/>
        </dgm:presLayoutVars>
      </dgm:prSet>
      <dgm:spPr/>
    </dgm:pt>
    <dgm:pt modelId="{2DBD2FF1-430E-FE41-918D-7525A384655A}" type="pres">
      <dgm:prSet presAssocID="{8CFCA218-3A46-4398-8545-C30297E5DB2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7EBB1BD-2E36-1948-80BE-9D4A2F45D98B}" type="pres">
      <dgm:prSet presAssocID="{54861EBC-35D1-4D04-8CF5-DF151984C37A}" presName="spacer" presStyleCnt="0"/>
      <dgm:spPr/>
    </dgm:pt>
    <dgm:pt modelId="{9D4E454D-2661-B645-86AC-13D3ACC91535}" type="pres">
      <dgm:prSet presAssocID="{896A345E-166D-4F8F-AC5D-98CB8437970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C536C13-E441-144B-A716-359F6D1A026B}" type="presOf" srcId="{8CFCA218-3A46-4398-8545-C30297E5DB2C}" destId="{2DBD2FF1-430E-FE41-918D-7525A384655A}" srcOrd="0" destOrd="0" presId="urn:microsoft.com/office/officeart/2005/8/layout/vList2"/>
    <dgm:cxn modelId="{49851378-85B5-FE43-AF3E-B54CBB704093}" type="presOf" srcId="{47F863D1-A409-4249-8677-9A0140D27780}" destId="{03E39F5F-86A2-4748-A1C3-4558A0102761}" srcOrd="0" destOrd="1" presId="urn:microsoft.com/office/officeart/2005/8/layout/vList2"/>
    <dgm:cxn modelId="{2AA77587-E851-9449-AFE5-770CB3E5D094}" type="presOf" srcId="{CB971545-0D9C-4E9C-B96B-52A54FA98211}" destId="{610985BB-CE2D-014F-A428-C22ACBAA493A}" srcOrd="0" destOrd="0" presId="urn:microsoft.com/office/officeart/2005/8/layout/vList2"/>
    <dgm:cxn modelId="{7320388A-DAD6-4122-9E0D-FD3F1EC4F366}" srcId="{CB971545-0D9C-4E9C-B96B-52A54FA98211}" destId="{896A345E-166D-4F8F-AC5D-98CB8437970B}" srcOrd="2" destOrd="0" parTransId="{E739AA07-F98C-4094-8B0E-91181D94D416}" sibTransId="{96CE7B03-E41F-499C-8CC8-74468B0AB745}"/>
    <dgm:cxn modelId="{7831C4A4-9200-43E3-A269-79A703D519D9}" srcId="{CB971545-0D9C-4E9C-B96B-52A54FA98211}" destId="{8CFCA218-3A46-4398-8545-C30297E5DB2C}" srcOrd="1" destOrd="0" parTransId="{6DF80965-0B66-4D8B-A00B-027692AA4598}" sibTransId="{54861EBC-35D1-4D04-8CF5-DF151984C37A}"/>
    <dgm:cxn modelId="{6F0CE9AC-2661-3F4D-880A-511600DE4EBF}" type="presOf" srcId="{896A345E-166D-4F8F-AC5D-98CB8437970B}" destId="{9D4E454D-2661-B645-86AC-13D3ACC91535}" srcOrd="0" destOrd="0" presId="urn:microsoft.com/office/officeart/2005/8/layout/vList2"/>
    <dgm:cxn modelId="{63BB09B6-AEE5-7049-8E38-644E519C3B49}" type="presOf" srcId="{31377942-FE88-4A69-B316-66307413AC12}" destId="{03E39F5F-86A2-4748-A1C3-4558A0102761}" srcOrd="0" destOrd="0" presId="urn:microsoft.com/office/officeart/2005/8/layout/vList2"/>
    <dgm:cxn modelId="{AFFDBFE9-E1D1-4B4F-B13B-3F2EFECC238E}" type="presOf" srcId="{0BC0D61B-BB63-4269-8238-ACA8CF4F7A06}" destId="{A2B62211-7262-E94B-844F-18CED13C26B4}" srcOrd="0" destOrd="0" presId="urn:microsoft.com/office/officeart/2005/8/layout/vList2"/>
    <dgm:cxn modelId="{F9E3ECED-6468-4FB1-96C0-E1A44C31B3AC}" srcId="{0BC0D61B-BB63-4269-8238-ACA8CF4F7A06}" destId="{31377942-FE88-4A69-B316-66307413AC12}" srcOrd="0" destOrd="0" parTransId="{E76F05B8-C98E-41BD-9E77-2803E039D18F}" sibTransId="{75734F93-8435-4B8D-A519-479A557DC9CE}"/>
    <dgm:cxn modelId="{8BAD9BEF-9F6C-4377-8CB9-5BE76B6C3254}" srcId="{CB971545-0D9C-4E9C-B96B-52A54FA98211}" destId="{0BC0D61B-BB63-4269-8238-ACA8CF4F7A06}" srcOrd="0" destOrd="0" parTransId="{9ACB0718-DAAA-47B3-B848-6246E5878916}" sibTransId="{A708F946-8F45-4879-877A-EC12C9CB1ECA}"/>
    <dgm:cxn modelId="{B62165F3-F61E-498D-B60E-DE87EA7F8A35}" srcId="{0BC0D61B-BB63-4269-8238-ACA8CF4F7A06}" destId="{47F863D1-A409-4249-8677-9A0140D27780}" srcOrd="1" destOrd="0" parTransId="{EDC0B880-13AD-4487-964C-C45F259A9575}" sibTransId="{C419D4D5-C6F8-44C5-97FC-75C952FE90FF}"/>
    <dgm:cxn modelId="{A30956F8-D53A-8F44-9F3A-2FE06422964F}" srcId="{0BC0D61B-BB63-4269-8238-ACA8CF4F7A06}" destId="{7F8E34EF-B5AE-F549-AA1D-427096CF1088}" srcOrd="2" destOrd="0" parTransId="{F4C2AF88-C03E-3148-9C1C-24DAAFE21FF5}" sibTransId="{986AEB53-D403-0347-890B-2FEA7353D980}"/>
    <dgm:cxn modelId="{E308E2F8-FDE7-724B-82C4-92DA4EBEF379}" type="presOf" srcId="{7F8E34EF-B5AE-F549-AA1D-427096CF1088}" destId="{03E39F5F-86A2-4748-A1C3-4558A0102761}" srcOrd="0" destOrd="2" presId="urn:microsoft.com/office/officeart/2005/8/layout/vList2"/>
    <dgm:cxn modelId="{70983A4B-C4A7-DF41-9320-6946309751E4}" type="presParOf" srcId="{610985BB-CE2D-014F-A428-C22ACBAA493A}" destId="{A2B62211-7262-E94B-844F-18CED13C26B4}" srcOrd="0" destOrd="0" presId="urn:microsoft.com/office/officeart/2005/8/layout/vList2"/>
    <dgm:cxn modelId="{403167E4-7C3B-5546-AD11-8497D49411BF}" type="presParOf" srcId="{610985BB-CE2D-014F-A428-C22ACBAA493A}" destId="{03E39F5F-86A2-4748-A1C3-4558A0102761}" srcOrd="1" destOrd="0" presId="urn:microsoft.com/office/officeart/2005/8/layout/vList2"/>
    <dgm:cxn modelId="{0FE70244-030D-2E40-A5FD-F3447F904044}" type="presParOf" srcId="{610985BB-CE2D-014F-A428-C22ACBAA493A}" destId="{2DBD2FF1-430E-FE41-918D-7525A384655A}" srcOrd="2" destOrd="0" presId="urn:microsoft.com/office/officeart/2005/8/layout/vList2"/>
    <dgm:cxn modelId="{C3C814BD-DBAA-8245-89B1-3E4B9D64E162}" type="presParOf" srcId="{610985BB-CE2D-014F-A428-C22ACBAA493A}" destId="{07EBB1BD-2E36-1948-80BE-9D4A2F45D98B}" srcOrd="3" destOrd="0" presId="urn:microsoft.com/office/officeart/2005/8/layout/vList2"/>
    <dgm:cxn modelId="{6C833A9A-87A3-4C49-91AC-3C6C928ADC4C}" type="presParOf" srcId="{610985BB-CE2D-014F-A428-C22ACBAA493A}" destId="{9D4E454D-2661-B645-86AC-13D3ACC9153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28BC03D-4FC6-4935-907E-E7A83F4F536E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48E6A2D-2CCC-41B2-B8D5-3F3F0BD99FD6}">
      <dgm:prSet custT="1"/>
      <dgm:spPr/>
      <dgm:t>
        <a:bodyPr/>
        <a:lstStyle/>
        <a:p>
          <a:r>
            <a:rPr lang="en-US" sz="2400" dirty="0"/>
            <a:t>Exercise divided into three domains</a:t>
          </a:r>
          <a:r>
            <a:rPr lang="en-US" sz="1600" dirty="0"/>
            <a:t>:</a:t>
          </a:r>
        </a:p>
      </dgm:t>
    </dgm:pt>
    <dgm:pt modelId="{E1606AF2-5245-425A-BFDE-E72C133C9693}" type="parTrans" cxnId="{81E9138A-6559-4D7A-BE1A-2AEC3F790CE0}">
      <dgm:prSet/>
      <dgm:spPr/>
      <dgm:t>
        <a:bodyPr/>
        <a:lstStyle/>
        <a:p>
          <a:endParaRPr lang="en-US"/>
        </a:p>
      </dgm:t>
    </dgm:pt>
    <dgm:pt modelId="{89CE9BC9-575C-4206-9FEE-278236E49B51}" type="sibTrans" cxnId="{81E9138A-6559-4D7A-BE1A-2AEC3F790CE0}">
      <dgm:prSet/>
      <dgm:spPr/>
      <dgm:t>
        <a:bodyPr/>
        <a:lstStyle/>
        <a:p>
          <a:endParaRPr lang="en-US"/>
        </a:p>
      </dgm:t>
    </dgm:pt>
    <dgm:pt modelId="{0FD9CC1E-F01E-428E-974D-83F5EE14C6A5}">
      <dgm:prSet custT="1"/>
      <dgm:spPr/>
      <dgm:t>
        <a:bodyPr/>
        <a:lstStyle/>
        <a:p>
          <a:r>
            <a:rPr lang="en-US" sz="2000" dirty="0"/>
            <a:t>Moderate – sustainable for long periods</a:t>
          </a:r>
        </a:p>
      </dgm:t>
    </dgm:pt>
    <dgm:pt modelId="{12AA542C-58AA-435A-A21B-5ED3BED22BCC}" type="parTrans" cxnId="{AF68E018-23BD-430E-94D3-62C8D52D0ED8}">
      <dgm:prSet/>
      <dgm:spPr/>
      <dgm:t>
        <a:bodyPr/>
        <a:lstStyle/>
        <a:p>
          <a:endParaRPr lang="en-US"/>
        </a:p>
      </dgm:t>
    </dgm:pt>
    <dgm:pt modelId="{9CF6E4DA-A882-4E7C-9910-B37DBC4D917B}" type="sibTrans" cxnId="{AF68E018-23BD-430E-94D3-62C8D52D0ED8}">
      <dgm:prSet/>
      <dgm:spPr/>
      <dgm:t>
        <a:bodyPr/>
        <a:lstStyle/>
        <a:p>
          <a:endParaRPr lang="en-US"/>
        </a:p>
      </dgm:t>
    </dgm:pt>
    <dgm:pt modelId="{E5222CA6-0EFC-4C8E-BB55-87FDACAB1CFC}">
      <dgm:prSet custT="1"/>
      <dgm:spPr/>
      <dgm:t>
        <a:bodyPr/>
        <a:lstStyle/>
        <a:p>
          <a:r>
            <a:rPr lang="en-US" sz="2000" dirty="0"/>
            <a:t>Heavy – requires more effort, limited sustainability</a:t>
          </a:r>
        </a:p>
      </dgm:t>
    </dgm:pt>
    <dgm:pt modelId="{07BF9C60-AED9-4351-8319-02925AADBEDF}" type="parTrans" cxnId="{FE3B34BF-0396-41BD-8601-9FE05571EEBC}">
      <dgm:prSet/>
      <dgm:spPr/>
      <dgm:t>
        <a:bodyPr/>
        <a:lstStyle/>
        <a:p>
          <a:endParaRPr lang="en-US"/>
        </a:p>
      </dgm:t>
    </dgm:pt>
    <dgm:pt modelId="{5F174617-5A1D-4087-8ED2-228345C336F7}" type="sibTrans" cxnId="{FE3B34BF-0396-41BD-8601-9FE05571EEBC}">
      <dgm:prSet/>
      <dgm:spPr/>
      <dgm:t>
        <a:bodyPr/>
        <a:lstStyle/>
        <a:p>
          <a:endParaRPr lang="en-US"/>
        </a:p>
      </dgm:t>
    </dgm:pt>
    <dgm:pt modelId="{912ACA7C-D2C4-4CD9-8BCE-EBB931B3784C}">
      <dgm:prSet custT="1"/>
      <dgm:spPr/>
      <dgm:t>
        <a:bodyPr/>
        <a:lstStyle/>
        <a:p>
          <a:r>
            <a:rPr lang="en-US" sz="2000" dirty="0"/>
            <a:t>Severe – very high effort, exhaustion occurs quickly</a:t>
          </a:r>
        </a:p>
      </dgm:t>
    </dgm:pt>
    <dgm:pt modelId="{9B40BDE9-74C9-4D31-842C-0E57F06006F2}" type="parTrans" cxnId="{FE2534ED-A9B8-44EE-AA3C-F74849CEB507}">
      <dgm:prSet/>
      <dgm:spPr/>
      <dgm:t>
        <a:bodyPr/>
        <a:lstStyle/>
        <a:p>
          <a:endParaRPr lang="en-US"/>
        </a:p>
      </dgm:t>
    </dgm:pt>
    <dgm:pt modelId="{FD9DBDC6-AC1C-4919-9BFB-6E0080F9EFDF}" type="sibTrans" cxnId="{FE2534ED-A9B8-44EE-AA3C-F74849CEB507}">
      <dgm:prSet/>
      <dgm:spPr/>
      <dgm:t>
        <a:bodyPr/>
        <a:lstStyle/>
        <a:p>
          <a:endParaRPr lang="en-US"/>
        </a:p>
      </dgm:t>
    </dgm:pt>
    <dgm:pt modelId="{A016EB76-CCF2-4B40-9888-E6B9280FFAF9}">
      <dgm:prSet custT="1"/>
      <dgm:spPr/>
      <dgm:t>
        <a:bodyPr/>
        <a:lstStyle/>
        <a:p>
          <a:r>
            <a:rPr lang="en-US" sz="2400" dirty="0"/>
            <a:t>Defined by physiological thresholds</a:t>
          </a:r>
        </a:p>
      </dgm:t>
    </dgm:pt>
    <dgm:pt modelId="{C6A6F2D8-5FB2-46B4-897E-C88B8F87958C}" type="parTrans" cxnId="{E454A88C-D780-4707-84F0-5904B45405AA}">
      <dgm:prSet/>
      <dgm:spPr/>
      <dgm:t>
        <a:bodyPr/>
        <a:lstStyle/>
        <a:p>
          <a:endParaRPr lang="en-US"/>
        </a:p>
      </dgm:t>
    </dgm:pt>
    <dgm:pt modelId="{C534C947-0B99-4756-AD4C-04430A987E39}" type="sibTrans" cxnId="{E454A88C-D780-4707-84F0-5904B45405AA}">
      <dgm:prSet/>
      <dgm:spPr/>
      <dgm:t>
        <a:bodyPr/>
        <a:lstStyle/>
        <a:p>
          <a:endParaRPr lang="en-US"/>
        </a:p>
      </dgm:t>
    </dgm:pt>
    <dgm:pt modelId="{D8B6537C-96B5-D544-8B33-ABA865390614}" type="pres">
      <dgm:prSet presAssocID="{C28BC03D-4FC6-4935-907E-E7A83F4F536E}" presName="linear" presStyleCnt="0">
        <dgm:presLayoutVars>
          <dgm:dir/>
          <dgm:animLvl val="lvl"/>
          <dgm:resizeHandles val="exact"/>
        </dgm:presLayoutVars>
      </dgm:prSet>
      <dgm:spPr/>
    </dgm:pt>
    <dgm:pt modelId="{5771A32B-A959-DA49-80F9-73F50E0A5C09}" type="pres">
      <dgm:prSet presAssocID="{948E6A2D-2CCC-41B2-B8D5-3F3F0BD99FD6}" presName="parentLin" presStyleCnt="0"/>
      <dgm:spPr/>
    </dgm:pt>
    <dgm:pt modelId="{8B1007C1-7A1E-1442-9068-A7C87B8541C6}" type="pres">
      <dgm:prSet presAssocID="{948E6A2D-2CCC-41B2-B8D5-3F3F0BD99FD6}" presName="parentLeftMargin" presStyleLbl="node1" presStyleIdx="0" presStyleCnt="2"/>
      <dgm:spPr/>
    </dgm:pt>
    <dgm:pt modelId="{32EDC53A-F934-C044-B439-65596D974864}" type="pres">
      <dgm:prSet presAssocID="{948E6A2D-2CCC-41B2-B8D5-3F3F0BD99FD6}" presName="parentText" presStyleLbl="node1" presStyleIdx="0" presStyleCnt="2" custScaleY="101378">
        <dgm:presLayoutVars>
          <dgm:chMax val="0"/>
          <dgm:bulletEnabled val="1"/>
        </dgm:presLayoutVars>
      </dgm:prSet>
      <dgm:spPr/>
    </dgm:pt>
    <dgm:pt modelId="{D56BB716-B2E8-4D47-B73E-70E9167C74D4}" type="pres">
      <dgm:prSet presAssocID="{948E6A2D-2CCC-41B2-B8D5-3F3F0BD99FD6}" presName="negativeSpace" presStyleCnt="0"/>
      <dgm:spPr/>
    </dgm:pt>
    <dgm:pt modelId="{2C2E0791-2F5C-9142-B495-D34FE8886605}" type="pres">
      <dgm:prSet presAssocID="{948E6A2D-2CCC-41B2-B8D5-3F3F0BD99FD6}" presName="childText" presStyleLbl="conFgAcc1" presStyleIdx="0" presStyleCnt="2">
        <dgm:presLayoutVars>
          <dgm:bulletEnabled val="1"/>
        </dgm:presLayoutVars>
      </dgm:prSet>
      <dgm:spPr/>
    </dgm:pt>
    <dgm:pt modelId="{880DE8FE-2DEE-1A4A-BA6D-409070ED878E}" type="pres">
      <dgm:prSet presAssocID="{89CE9BC9-575C-4206-9FEE-278236E49B51}" presName="spaceBetweenRectangles" presStyleCnt="0"/>
      <dgm:spPr/>
    </dgm:pt>
    <dgm:pt modelId="{F322697D-2035-9B47-8910-62CD3C8B8227}" type="pres">
      <dgm:prSet presAssocID="{A016EB76-CCF2-4B40-9888-E6B9280FFAF9}" presName="parentLin" presStyleCnt="0"/>
      <dgm:spPr/>
    </dgm:pt>
    <dgm:pt modelId="{33054DA2-A207-C744-A764-78C37CDE96C1}" type="pres">
      <dgm:prSet presAssocID="{A016EB76-CCF2-4B40-9888-E6B9280FFAF9}" presName="parentLeftMargin" presStyleLbl="node1" presStyleIdx="0" presStyleCnt="2"/>
      <dgm:spPr/>
    </dgm:pt>
    <dgm:pt modelId="{A5F34743-490D-914F-A473-E4763DA64DBB}" type="pres">
      <dgm:prSet presAssocID="{A016EB76-CCF2-4B40-9888-E6B9280FFAF9}" presName="parentText" presStyleLbl="node1" presStyleIdx="1" presStyleCnt="2" custLinFactNeighborX="-15107" custLinFactNeighborY="1220">
        <dgm:presLayoutVars>
          <dgm:chMax val="0"/>
          <dgm:bulletEnabled val="1"/>
        </dgm:presLayoutVars>
      </dgm:prSet>
      <dgm:spPr/>
    </dgm:pt>
    <dgm:pt modelId="{7657DA12-722B-7943-A18D-DE46D7922E36}" type="pres">
      <dgm:prSet presAssocID="{A016EB76-CCF2-4B40-9888-E6B9280FFAF9}" presName="negativeSpace" presStyleCnt="0"/>
      <dgm:spPr/>
    </dgm:pt>
    <dgm:pt modelId="{569EFB24-C00C-3E4E-8F73-647AC611D169}" type="pres">
      <dgm:prSet presAssocID="{A016EB76-CCF2-4B40-9888-E6B9280FFAF9}" presName="childText" presStyleLbl="conFgAcc1" presStyleIdx="1" presStyleCnt="2" custLinFactNeighborX="22994" custLinFactNeighborY="55509">
        <dgm:presLayoutVars>
          <dgm:bulletEnabled val="1"/>
        </dgm:presLayoutVars>
      </dgm:prSet>
      <dgm:spPr/>
    </dgm:pt>
  </dgm:ptLst>
  <dgm:cxnLst>
    <dgm:cxn modelId="{58B29804-6FEE-C14D-8341-F562C688C193}" type="presOf" srcId="{E5222CA6-0EFC-4C8E-BB55-87FDACAB1CFC}" destId="{2C2E0791-2F5C-9142-B495-D34FE8886605}" srcOrd="0" destOrd="1" presId="urn:microsoft.com/office/officeart/2005/8/layout/list1"/>
    <dgm:cxn modelId="{AF68E018-23BD-430E-94D3-62C8D52D0ED8}" srcId="{948E6A2D-2CCC-41B2-B8D5-3F3F0BD99FD6}" destId="{0FD9CC1E-F01E-428E-974D-83F5EE14C6A5}" srcOrd="0" destOrd="0" parTransId="{12AA542C-58AA-435A-A21B-5ED3BED22BCC}" sibTransId="{9CF6E4DA-A882-4E7C-9910-B37DBC4D917B}"/>
    <dgm:cxn modelId="{9E4C712F-9BAB-BF4C-806E-8B6DAC5C11C1}" type="presOf" srcId="{948E6A2D-2CCC-41B2-B8D5-3F3F0BD99FD6}" destId="{8B1007C1-7A1E-1442-9068-A7C87B8541C6}" srcOrd="0" destOrd="0" presId="urn:microsoft.com/office/officeart/2005/8/layout/list1"/>
    <dgm:cxn modelId="{66AE133F-185E-B548-BE73-F3AAE2C9F06E}" type="presOf" srcId="{A016EB76-CCF2-4B40-9888-E6B9280FFAF9}" destId="{A5F34743-490D-914F-A473-E4763DA64DBB}" srcOrd="1" destOrd="0" presId="urn:microsoft.com/office/officeart/2005/8/layout/list1"/>
    <dgm:cxn modelId="{FCE37142-3CDD-DA45-AA67-6A3143363DE2}" type="presOf" srcId="{C28BC03D-4FC6-4935-907E-E7A83F4F536E}" destId="{D8B6537C-96B5-D544-8B33-ABA865390614}" srcOrd="0" destOrd="0" presId="urn:microsoft.com/office/officeart/2005/8/layout/list1"/>
    <dgm:cxn modelId="{A33BE265-F804-D649-88A2-4B2B9BF625C4}" type="presOf" srcId="{0FD9CC1E-F01E-428E-974D-83F5EE14C6A5}" destId="{2C2E0791-2F5C-9142-B495-D34FE8886605}" srcOrd="0" destOrd="0" presId="urn:microsoft.com/office/officeart/2005/8/layout/list1"/>
    <dgm:cxn modelId="{81E9138A-6559-4D7A-BE1A-2AEC3F790CE0}" srcId="{C28BC03D-4FC6-4935-907E-E7A83F4F536E}" destId="{948E6A2D-2CCC-41B2-B8D5-3F3F0BD99FD6}" srcOrd="0" destOrd="0" parTransId="{E1606AF2-5245-425A-BFDE-E72C133C9693}" sibTransId="{89CE9BC9-575C-4206-9FEE-278236E49B51}"/>
    <dgm:cxn modelId="{E454A88C-D780-4707-84F0-5904B45405AA}" srcId="{C28BC03D-4FC6-4935-907E-E7A83F4F536E}" destId="{A016EB76-CCF2-4B40-9888-E6B9280FFAF9}" srcOrd="1" destOrd="0" parTransId="{C6A6F2D8-5FB2-46B4-897E-C88B8F87958C}" sibTransId="{C534C947-0B99-4756-AD4C-04430A987E39}"/>
    <dgm:cxn modelId="{DEFEB295-B0A1-6E45-BF5B-01961906E7CA}" type="presOf" srcId="{912ACA7C-D2C4-4CD9-8BCE-EBB931B3784C}" destId="{2C2E0791-2F5C-9142-B495-D34FE8886605}" srcOrd="0" destOrd="2" presId="urn:microsoft.com/office/officeart/2005/8/layout/list1"/>
    <dgm:cxn modelId="{FE3B34BF-0396-41BD-8601-9FE05571EEBC}" srcId="{948E6A2D-2CCC-41B2-B8D5-3F3F0BD99FD6}" destId="{E5222CA6-0EFC-4C8E-BB55-87FDACAB1CFC}" srcOrd="1" destOrd="0" parTransId="{07BF9C60-AED9-4351-8319-02925AADBEDF}" sibTransId="{5F174617-5A1D-4087-8ED2-228345C336F7}"/>
    <dgm:cxn modelId="{23999FE2-2424-514C-B7A6-91BCACA0A9D0}" type="presOf" srcId="{A016EB76-CCF2-4B40-9888-E6B9280FFAF9}" destId="{33054DA2-A207-C744-A764-78C37CDE96C1}" srcOrd="0" destOrd="0" presId="urn:microsoft.com/office/officeart/2005/8/layout/list1"/>
    <dgm:cxn modelId="{FE2534ED-A9B8-44EE-AA3C-F74849CEB507}" srcId="{948E6A2D-2CCC-41B2-B8D5-3F3F0BD99FD6}" destId="{912ACA7C-D2C4-4CD9-8BCE-EBB931B3784C}" srcOrd="2" destOrd="0" parTransId="{9B40BDE9-74C9-4D31-842C-0E57F06006F2}" sibTransId="{FD9DBDC6-AC1C-4919-9BFB-6E0080F9EFDF}"/>
    <dgm:cxn modelId="{F9AD09EE-A551-EE42-9109-7FE68F9358C2}" type="presOf" srcId="{948E6A2D-2CCC-41B2-B8D5-3F3F0BD99FD6}" destId="{32EDC53A-F934-C044-B439-65596D974864}" srcOrd="1" destOrd="0" presId="urn:microsoft.com/office/officeart/2005/8/layout/list1"/>
    <dgm:cxn modelId="{5AA1951F-B0C6-E84B-A844-9F683EF66B05}" type="presParOf" srcId="{D8B6537C-96B5-D544-8B33-ABA865390614}" destId="{5771A32B-A959-DA49-80F9-73F50E0A5C09}" srcOrd="0" destOrd="0" presId="urn:microsoft.com/office/officeart/2005/8/layout/list1"/>
    <dgm:cxn modelId="{6D19B864-2C10-7546-8A1A-93248AC6B063}" type="presParOf" srcId="{5771A32B-A959-DA49-80F9-73F50E0A5C09}" destId="{8B1007C1-7A1E-1442-9068-A7C87B8541C6}" srcOrd="0" destOrd="0" presId="urn:microsoft.com/office/officeart/2005/8/layout/list1"/>
    <dgm:cxn modelId="{0AA9E325-070E-FC48-A892-FEBEB062BA34}" type="presParOf" srcId="{5771A32B-A959-DA49-80F9-73F50E0A5C09}" destId="{32EDC53A-F934-C044-B439-65596D974864}" srcOrd="1" destOrd="0" presId="urn:microsoft.com/office/officeart/2005/8/layout/list1"/>
    <dgm:cxn modelId="{28D8F1FA-FB2D-ED45-BF4B-F16A6316243F}" type="presParOf" srcId="{D8B6537C-96B5-D544-8B33-ABA865390614}" destId="{D56BB716-B2E8-4D47-B73E-70E9167C74D4}" srcOrd="1" destOrd="0" presId="urn:microsoft.com/office/officeart/2005/8/layout/list1"/>
    <dgm:cxn modelId="{5B36FDC6-61DB-2F4C-ACB4-5B98B302A4D0}" type="presParOf" srcId="{D8B6537C-96B5-D544-8B33-ABA865390614}" destId="{2C2E0791-2F5C-9142-B495-D34FE8886605}" srcOrd="2" destOrd="0" presId="urn:microsoft.com/office/officeart/2005/8/layout/list1"/>
    <dgm:cxn modelId="{9EC19575-C034-9242-9B3C-50EC4B9414FF}" type="presParOf" srcId="{D8B6537C-96B5-D544-8B33-ABA865390614}" destId="{880DE8FE-2DEE-1A4A-BA6D-409070ED878E}" srcOrd="3" destOrd="0" presId="urn:microsoft.com/office/officeart/2005/8/layout/list1"/>
    <dgm:cxn modelId="{4AEF6B44-FEB5-D14D-996F-751294989C32}" type="presParOf" srcId="{D8B6537C-96B5-D544-8B33-ABA865390614}" destId="{F322697D-2035-9B47-8910-62CD3C8B8227}" srcOrd="4" destOrd="0" presId="urn:microsoft.com/office/officeart/2005/8/layout/list1"/>
    <dgm:cxn modelId="{95CE0F96-E73B-0D43-8FFB-70C2BA384DCE}" type="presParOf" srcId="{F322697D-2035-9B47-8910-62CD3C8B8227}" destId="{33054DA2-A207-C744-A764-78C37CDE96C1}" srcOrd="0" destOrd="0" presId="urn:microsoft.com/office/officeart/2005/8/layout/list1"/>
    <dgm:cxn modelId="{AC3958C9-85DE-5C49-B5FC-4264E7370E77}" type="presParOf" srcId="{F322697D-2035-9B47-8910-62CD3C8B8227}" destId="{A5F34743-490D-914F-A473-E4763DA64DBB}" srcOrd="1" destOrd="0" presId="urn:microsoft.com/office/officeart/2005/8/layout/list1"/>
    <dgm:cxn modelId="{A3710192-4621-8D45-86D2-1E2B9F746FF8}" type="presParOf" srcId="{D8B6537C-96B5-D544-8B33-ABA865390614}" destId="{7657DA12-722B-7943-A18D-DE46D7922E36}" srcOrd="5" destOrd="0" presId="urn:microsoft.com/office/officeart/2005/8/layout/list1"/>
    <dgm:cxn modelId="{0C5EE9AB-4D69-314F-B6E5-08CC093E6184}" type="presParOf" srcId="{D8B6537C-96B5-D544-8B33-ABA865390614}" destId="{569EFB24-C00C-3E4E-8F73-647AC611D169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B62211-7262-E94B-844F-18CED13C26B4}">
      <dsp:nvSpPr>
        <dsp:cNvPr id="0" name=""/>
        <dsp:cNvSpPr/>
      </dsp:nvSpPr>
      <dsp:spPr>
        <a:xfrm>
          <a:off x="0" y="199706"/>
          <a:ext cx="4775935" cy="151039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700" kern="1200" dirty="0"/>
            <a:t>During exercise, the body relies on two main fuels:</a:t>
          </a:r>
        </a:p>
      </dsp:txBody>
      <dsp:txXfrm>
        <a:off x="73731" y="273437"/>
        <a:ext cx="4628473" cy="1362934"/>
      </dsp:txXfrm>
    </dsp:sp>
    <dsp:sp modelId="{03E39F5F-86A2-4748-A1C3-4558A0102761}">
      <dsp:nvSpPr>
        <dsp:cNvPr id="0" name=""/>
        <dsp:cNvSpPr/>
      </dsp:nvSpPr>
      <dsp:spPr>
        <a:xfrm>
          <a:off x="0" y="1710103"/>
          <a:ext cx="4775935" cy="1397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636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 dirty="0"/>
            <a:t>Fat (plentiful, slower to use)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kern="1200" dirty="0"/>
            <a:t>Carbohydrate (limited stores, faster to use)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GB" sz="2100" kern="1200"/>
        </a:p>
      </dsp:txBody>
      <dsp:txXfrm>
        <a:off x="0" y="1710103"/>
        <a:ext cx="4775935" cy="1397250"/>
      </dsp:txXfrm>
    </dsp:sp>
    <dsp:sp modelId="{2DBD2FF1-430E-FE41-918D-7525A384655A}">
      <dsp:nvSpPr>
        <dsp:cNvPr id="0" name=""/>
        <dsp:cNvSpPr/>
      </dsp:nvSpPr>
      <dsp:spPr>
        <a:xfrm>
          <a:off x="0" y="3107353"/>
          <a:ext cx="4775935" cy="1510396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700" kern="1200"/>
            <a:t>Fuel choice depends mainly on exercise intensity</a:t>
          </a:r>
        </a:p>
      </dsp:txBody>
      <dsp:txXfrm>
        <a:off x="73731" y="3181084"/>
        <a:ext cx="4628473" cy="1362934"/>
      </dsp:txXfrm>
    </dsp:sp>
    <dsp:sp modelId="{9D4E454D-2661-B645-86AC-13D3ACC91535}">
      <dsp:nvSpPr>
        <dsp:cNvPr id="0" name=""/>
        <dsp:cNvSpPr/>
      </dsp:nvSpPr>
      <dsp:spPr>
        <a:xfrm>
          <a:off x="0" y="4695509"/>
          <a:ext cx="4775935" cy="1510396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700" kern="1200"/>
            <a:t>As intensity increases, fuel choice shifts and performance capacity changes</a:t>
          </a:r>
        </a:p>
      </dsp:txBody>
      <dsp:txXfrm>
        <a:off x="73731" y="4769240"/>
        <a:ext cx="4628473" cy="13629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E0791-2F5C-9142-B495-D34FE8886605}">
      <dsp:nvSpPr>
        <dsp:cNvPr id="0" name=""/>
        <dsp:cNvSpPr/>
      </dsp:nvSpPr>
      <dsp:spPr>
        <a:xfrm>
          <a:off x="0" y="856689"/>
          <a:ext cx="4775935" cy="3061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0666" tIns="1124712" rIns="370666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Moderate – sustainable for long periods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Heavy – requires more effort, limited sustainability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Severe – very high effort, exhaustion occurs quickly</a:t>
          </a:r>
        </a:p>
      </dsp:txBody>
      <dsp:txXfrm>
        <a:off x="0" y="856689"/>
        <a:ext cx="4775935" cy="3061800"/>
      </dsp:txXfrm>
    </dsp:sp>
    <dsp:sp modelId="{32EDC53A-F934-C044-B439-65596D974864}">
      <dsp:nvSpPr>
        <dsp:cNvPr id="0" name=""/>
        <dsp:cNvSpPr/>
      </dsp:nvSpPr>
      <dsp:spPr>
        <a:xfrm>
          <a:off x="238796" y="37683"/>
          <a:ext cx="3343154" cy="161604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63" tIns="0" rIns="12636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Exercise divided into three domains</a:t>
          </a:r>
          <a:r>
            <a:rPr lang="en-US" sz="1600" kern="1200" dirty="0"/>
            <a:t>:</a:t>
          </a:r>
        </a:p>
      </dsp:txBody>
      <dsp:txXfrm>
        <a:off x="317685" y="116572"/>
        <a:ext cx="3185376" cy="1458268"/>
      </dsp:txXfrm>
    </dsp:sp>
    <dsp:sp modelId="{569EFB24-C00C-3E4E-8F73-647AC611D169}">
      <dsp:nvSpPr>
        <dsp:cNvPr id="0" name=""/>
        <dsp:cNvSpPr/>
      </dsp:nvSpPr>
      <dsp:spPr>
        <a:xfrm>
          <a:off x="0" y="5044813"/>
          <a:ext cx="4775935" cy="136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F34743-490D-914F-A473-E4763DA64DBB}">
      <dsp:nvSpPr>
        <dsp:cNvPr id="0" name=""/>
        <dsp:cNvSpPr/>
      </dsp:nvSpPr>
      <dsp:spPr>
        <a:xfrm>
          <a:off x="202721" y="4229537"/>
          <a:ext cx="3343154" cy="15940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63" tIns="0" rIns="126363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Defined by physiological thresholds</a:t>
          </a:r>
        </a:p>
      </dsp:txBody>
      <dsp:txXfrm>
        <a:off x="280538" y="4307354"/>
        <a:ext cx="3187520" cy="14384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2281" y="666351"/>
            <a:ext cx="7918803" cy="3044335"/>
          </a:xfrm>
        </p:spPr>
        <p:txBody>
          <a:bodyPr anchor="b">
            <a:normAutofit/>
          </a:bodyPr>
          <a:lstStyle/>
          <a:p>
            <a:r>
              <a:rPr lang="en-GB" sz="4200">
                <a:solidFill>
                  <a:schemeClr val="bg1"/>
                </a:solidFill>
              </a:rPr>
              <a:t>Exercise Intensity Domains and Fuel Use During Exercise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2281" y="3866064"/>
            <a:ext cx="7918803" cy="2234485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Understanding thresholds, energy systems, and performance implications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530289" cy="6858000"/>
            <a:chOff x="651279" y="598259"/>
            <a:chExt cx="10889442" cy="5680742"/>
          </a:xfrm>
        </p:grpSpPr>
        <p:sp>
          <p:nvSpPr>
            <p:cNvPr id="75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2636433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The Big Picture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7EB762-4513-22FD-6040-8D75F9F548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430301"/>
              </p:ext>
            </p:extLst>
          </p:nvPr>
        </p:nvGraphicFramePr>
        <p:xfrm>
          <a:off x="3739414" y="231006"/>
          <a:ext cx="4775935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530289" cy="6858000"/>
            <a:chOff x="651279" y="598259"/>
            <a:chExt cx="10889442" cy="5680742"/>
          </a:xfrm>
        </p:grpSpPr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2636433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Exercise Intensity Domains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786846-CD45-E703-6E21-C20ED9B9C1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426201"/>
              </p:ext>
            </p:extLst>
          </p:nvPr>
        </p:nvGraphicFramePr>
        <p:xfrm>
          <a:off x="3739414" y="231006"/>
          <a:ext cx="4775935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9141714" cy="3490956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1860" y="464841"/>
            <a:ext cx="4269714" cy="2587131"/>
          </a:xfrm>
        </p:spPr>
        <p:txBody>
          <a:bodyPr anchor="b">
            <a:normAutofit/>
          </a:bodyPr>
          <a:lstStyle/>
          <a:p>
            <a:pPr algn="l"/>
            <a:r>
              <a:rPr lang="en-GB" sz="4200" dirty="0">
                <a:solidFill>
                  <a:schemeClr val="bg1"/>
                </a:solidFill>
              </a:rPr>
              <a:t>Thresholds that Define the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452" y="4671632"/>
            <a:ext cx="6650360" cy="149800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LT1/VT1: lactate begins to rise, moderate → heavy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LT2/VT2: rapid accumulation, heavy → severe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D12D9F3-FE6A-0E2D-66C1-953EE02C5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1176" y="1356696"/>
            <a:ext cx="4880964" cy="3253976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Moderate Domain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8307" y="841247"/>
            <a:ext cx="3363402" cy="5340097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Below LT1</a:t>
            </a:r>
          </a:p>
          <a:p>
            <a:r>
              <a:rPr lang="en-GB" sz="2400" dirty="0">
                <a:solidFill>
                  <a:schemeClr val="tx2"/>
                </a:solidFill>
              </a:rPr>
              <a:t>Fuel use: mostly fat, with some carbohydrate</a:t>
            </a:r>
          </a:p>
          <a:p>
            <a:r>
              <a:rPr lang="en-GB" sz="2400" dirty="0">
                <a:solidFill>
                  <a:schemeClr val="tx2"/>
                </a:solidFill>
              </a:rPr>
              <a:t>Aerobic metabolism dominates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Low lactate accumulation → steady state possible</a:t>
            </a:r>
          </a:p>
          <a:p>
            <a:r>
              <a:rPr lang="en-GB" sz="2400" dirty="0">
                <a:solidFill>
                  <a:schemeClr val="tx2"/>
                </a:solidFill>
              </a:rPr>
              <a:t>Can be sustained for hours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1714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A graph with a line and a curve&#10;&#10;AI-generated content may be incorrect.">
            <a:extLst>
              <a:ext uri="{FF2B5EF4-FFF2-40B4-BE49-F238E27FC236}">
                <a16:creationId xmlns:a16="http://schemas.microsoft.com/office/drawing/2014/main" id="{BE351673-464F-C31A-F423-5A2F615503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825" y="1808905"/>
            <a:ext cx="5703436" cy="4192024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A1F987-CE66-DF41-D156-44E912EF2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788" y="576072"/>
            <a:ext cx="7783113" cy="1546533"/>
          </a:xfrm>
        </p:spPr>
        <p:txBody>
          <a:bodyPr anchor="t">
            <a:normAutofit/>
          </a:bodyPr>
          <a:lstStyle/>
          <a:p>
            <a:pPr algn="l"/>
            <a:r>
              <a:rPr lang="en-US" sz="4200" dirty="0">
                <a:solidFill>
                  <a:schemeClr val="bg1"/>
                </a:solidFill>
              </a:rPr>
              <a:t>Absolute Fat Oxidation rates</a:t>
            </a:r>
          </a:p>
        </p:txBody>
      </p:sp>
    </p:spTree>
    <p:extLst>
      <p:ext uri="{BB962C8B-B14F-4D97-AF65-F5344CB8AC3E}">
        <p14:creationId xmlns:p14="http://schemas.microsoft.com/office/powerpoint/2010/main" val="928872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9141714" cy="3490956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1860" y="898242"/>
            <a:ext cx="4269714" cy="980141"/>
          </a:xfrm>
        </p:spPr>
        <p:txBody>
          <a:bodyPr anchor="b">
            <a:normAutofit/>
          </a:bodyPr>
          <a:lstStyle/>
          <a:p>
            <a:pPr algn="l"/>
            <a:r>
              <a:rPr lang="en-GB" sz="4200" dirty="0">
                <a:solidFill>
                  <a:schemeClr val="bg1"/>
                </a:solidFill>
              </a:rPr>
              <a:t>Heavy Domain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787" y="4790786"/>
            <a:ext cx="7962542" cy="142713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Between LT1 and LT2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Increasing carbohydrate reliance, fat use reduced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Aerobic metabolism still dominant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Lactate higher but balanced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Sustainable for 30–90 minutes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1D2BD3-C46D-B56A-79CE-156383F38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3211" y="1018217"/>
            <a:ext cx="5236436" cy="3490957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548176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en-GB" sz="4200" dirty="0">
                <a:solidFill>
                  <a:schemeClr val="bg1"/>
                </a:solidFill>
              </a:rPr>
              <a:t>Severe Domain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8307" y="841247"/>
            <a:ext cx="3363402" cy="5340097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Above LT2</a:t>
            </a:r>
          </a:p>
          <a:p>
            <a:r>
              <a:rPr lang="en-GB" sz="2400" dirty="0">
                <a:solidFill>
                  <a:schemeClr val="tx2"/>
                </a:solidFill>
              </a:rPr>
              <a:t>Fuel use: almost entirely carbohydrate</a:t>
            </a:r>
          </a:p>
          <a:p>
            <a:r>
              <a:rPr lang="en-GB" sz="2400" dirty="0">
                <a:solidFill>
                  <a:schemeClr val="tx2"/>
                </a:solidFill>
              </a:rPr>
              <a:t>Anaerobic metabolism contributes significantly</a:t>
            </a:r>
          </a:p>
          <a:p>
            <a:r>
              <a:rPr lang="en-GB" sz="2400" dirty="0">
                <a:solidFill>
                  <a:schemeClr val="tx2"/>
                </a:solidFill>
              </a:rPr>
              <a:t>Lactate accumulates rapidly → fatigue</a:t>
            </a:r>
          </a:p>
          <a:p>
            <a:r>
              <a:rPr lang="en-GB" sz="2400" dirty="0">
                <a:solidFill>
                  <a:schemeClr val="tx2"/>
                </a:solidFill>
              </a:rPr>
              <a:t>Sustainable only for a few minutes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9141714" cy="3490956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971" y="640080"/>
            <a:ext cx="2632185" cy="2060177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4200" dirty="0">
                <a:solidFill>
                  <a:schemeClr val="bg1"/>
                </a:solidFill>
              </a:rPr>
              <a:t>Substrate Utilisation Across Domains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787" y="3566810"/>
            <a:ext cx="5885964" cy="265111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Fat max around 40–60% </a:t>
            </a:r>
            <a:r>
              <a:rPr lang="en-GB" sz="2400" dirty="0" err="1">
                <a:solidFill>
                  <a:schemeClr val="tx2"/>
                </a:solidFill>
              </a:rPr>
              <a:t>VO₂max</a:t>
            </a:r>
            <a:endParaRPr lang="en-GB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At higher intensities, fat use declines sharply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• Carbohydrate dominates in heavy and severe domains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7D49AD-F0F5-E844-AD0A-77DE582195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2322" y="266682"/>
            <a:ext cx="5906222" cy="314998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36" y="0"/>
            <a:ext cx="9141711" cy="6858000"/>
            <a:chOff x="-2848" y="0"/>
            <a:chExt cx="12188949" cy="6858000"/>
          </a:xfrm>
        </p:grpSpPr>
        <p:sp>
          <p:nvSpPr>
            <p:cNvPr id="15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8459" y="598259"/>
            <a:ext cx="8167081" cy="5680742"/>
            <a:chOff x="651279" y="598259"/>
            <a:chExt cx="10889442" cy="5680742"/>
          </a:xfrm>
        </p:grpSpPr>
        <p:sp>
          <p:nvSpPr>
            <p:cNvPr id="19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A diagram of a metabolites&#10;&#10;AI-generated content may be incorrect.">
            <a:extLst>
              <a:ext uri="{FF2B5EF4-FFF2-40B4-BE49-F238E27FC236}">
                <a16:creationId xmlns:a16="http://schemas.microsoft.com/office/drawing/2014/main" id="{B0751153-ECE0-93B2-E0FD-CE16A2CEEB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828" y="1343767"/>
            <a:ext cx="8141154" cy="4681163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413988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-2"/>
            <a:ext cx="260117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Why Does This Matter?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3301" y="841247"/>
            <a:ext cx="5158408" cy="512064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Performance: endurance relies on balancing fat and carbohydrate use</a:t>
            </a:r>
          </a:p>
          <a:p>
            <a:r>
              <a:rPr lang="en-GB" sz="2400" dirty="0">
                <a:solidFill>
                  <a:schemeClr val="tx2"/>
                </a:solidFill>
              </a:rPr>
              <a:t>Carbohydrate depletion = 'hitting the wall'</a:t>
            </a:r>
          </a:p>
          <a:p>
            <a:r>
              <a:rPr lang="en-GB" sz="2400" dirty="0">
                <a:solidFill>
                  <a:schemeClr val="tx2"/>
                </a:solidFill>
              </a:rPr>
              <a:t>Training: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• </a:t>
            </a:r>
            <a:r>
              <a:rPr lang="en-GB" sz="2400" b="1" dirty="0">
                <a:solidFill>
                  <a:schemeClr val="tx2"/>
                </a:solidFill>
              </a:rPr>
              <a:t>Moderate</a:t>
            </a:r>
            <a:r>
              <a:rPr lang="en-GB" sz="2400" dirty="0">
                <a:solidFill>
                  <a:schemeClr val="tx2"/>
                </a:solidFill>
              </a:rPr>
              <a:t> = endurance base, fat 	metabolism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• </a:t>
            </a:r>
            <a:r>
              <a:rPr lang="en-GB" sz="2400" b="1" dirty="0">
                <a:solidFill>
                  <a:schemeClr val="tx2"/>
                </a:solidFill>
              </a:rPr>
              <a:t>Heavy</a:t>
            </a:r>
            <a:r>
              <a:rPr lang="en-GB" sz="2400" dirty="0">
                <a:solidFill>
                  <a:schemeClr val="tx2"/>
                </a:solidFill>
              </a:rPr>
              <a:t> = lactate tolerance and 	clearance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	• </a:t>
            </a:r>
            <a:r>
              <a:rPr lang="en-GB" sz="2400" b="1" dirty="0">
                <a:solidFill>
                  <a:schemeClr val="tx2"/>
                </a:solidFill>
              </a:rPr>
              <a:t>Severe</a:t>
            </a:r>
            <a:r>
              <a:rPr lang="en-GB" sz="2400" dirty="0">
                <a:solidFill>
                  <a:schemeClr val="tx2"/>
                </a:solidFill>
              </a:rPr>
              <a:t> = anaerobic power and 	capacity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-2"/>
            <a:ext cx="260117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Practical Applications for Nutrition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3301" y="841247"/>
            <a:ext cx="5158408" cy="512064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Moderate domain training: lower carbohydrate demand → may train with low carb availability</a:t>
            </a:r>
          </a:p>
          <a:p>
            <a:r>
              <a:rPr lang="en-GB" sz="2400" dirty="0">
                <a:solidFill>
                  <a:schemeClr val="tx2"/>
                </a:solidFill>
              </a:rPr>
              <a:t>Heavy/severe domain: high carbohydrate requirement → need fuelling strategies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Matching diet to training intensity optimises adaptations and performance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8" y="0"/>
            <a:ext cx="914171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-2"/>
            <a:ext cx="260117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994410" y="1947672"/>
            <a:ext cx="4471416" cy="2788920"/>
          </a:xfrm>
        </p:spPr>
        <p:txBody>
          <a:bodyPr anchor="ctr">
            <a:normAutofit/>
          </a:bodyPr>
          <a:lstStyle/>
          <a:p>
            <a:pPr algn="l"/>
            <a:r>
              <a:rPr lang="en-GB" sz="4200">
                <a:solidFill>
                  <a:schemeClr val="bg1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3301" y="841247"/>
            <a:ext cx="5158408" cy="512064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Exercise intensity domains: Moderate, Heavy, Severe</a:t>
            </a:r>
          </a:p>
          <a:p>
            <a:r>
              <a:rPr lang="en-GB" sz="2400" dirty="0">
                <a:solidFill>
                  <a:schemeClr val="tx2"/>
                </a:solidFill>
              </a:rPr>
              <a:t>Thresholds: LT1/VT1 and LT2/VT2</a:t>
            </a:r>
          </a:p>
          <a:p>
            <a:r>
              <a:rPr lang="en-GB" sz="2400" dirty="0">
                <a:solidFill>
                  <a:schemeClr val="tx2"/>
                </a:solidFill>
              </a:rPr>
              <a:t>Fuel shifts from fat → carbohydrate (aerobic) → carbohydrate (anaerobic)</a:t>
            </a:r>
          </a:p>
          <a:p>
            <a:r>
              <a:rPr lang="en-GB" sz="2400" dirty="0">
                <a:solidFill>
                  <a:schemeClr val="tx2"/>
                </a:solidFill>
              </a:rPr>
              <a:t>These shifts explain performance capacity and guide training/nutrition strategies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383</Words>
  <Application>Microsoft Macintosh PowerPoint</Application>
  <PresentationFormat>On-screen Show (4:3)</PresentationFormat>
  <Paragraphs>56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Exercise Intensity Domains and Fuel Use During Exercise</vt:lpstr>
      <vt:lpstr>The Big Picture</vt:lpstr>
      <vt:lpstr>Exercise Intensity Domains</vt:lpstr>
      <vt:lpstr>Thresholds that Define the Domains</vt:lpstr>
      <vt:lpstr>Moderate Domain</vt:lpstr>
      <vt:lpstr>Absolute Fat Oxidation rates</vt:lpstr>
      <vt:lpstr>Heavy Domain</vt:lpstr>
      <vt:lpstr>Severe Domain</vt:lpstr>
      <vt:lpstr>Substrate Utilisation Across Domains</vt:lpstr>
      <vt:lpstr>PowerPoint Presentation</vt:lpstr>
      <vt:lpstr>Why Does This Matter?</vt:lpstr>
      <vt:lpstr>Practical Applications for Nutrition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Geraint Forster</cp:lastModifiedBy>
  <cp:revision>4</cp:revision>
  <dcterms:created xsi:type="dcterms:W3CDTF">2013-01-27T09:14:16Z</dcterms:created>
  <dcterms:modified xsi:type="dcterms:W3CDTF">2026-09-23T15:58:38Z</dcterms:modified>
  <cp:category/>
</cp:coreProperties>
</file>