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73" r:id="rId5"/>
    <p:sldId id="259" r:id="rId6"/>
    <p:sldId id="260" r:id="rId7"/>
    <p:sldId id="263" r:id="rId8"/>
    <p:sldId id="264" r:id="rId9"/>
    <p:sldId id="265" r:id="rId10"/>
    <p:sldId id="266" r:id="rId11"/>
    <p:sldId id="261" r:id="rId12"/>
    <p:sldId id="262" r:id="rId13"/>
    <p:sldId id="267" r:id="rId14"/>
    <p:sldId id="268" r:id="rId15"/>
    <p:sldId id="271" r:id="rId16"/>
    <p:sldId id="270" r:id="rId17"/>
    <p:sldId id="272" r:id="rId18"/>
    <p:sldId id="269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7/9/2022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7/9/2022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7/9/2022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7/9/2022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7/9/2022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7/9/2022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7/9/2022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7/9/2022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7/9/2022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7/9/2022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7/9/2022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7/9/2022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7/9/2022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7/9/2022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7/9/2022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0" y="1063067"/>
            <a:ext cx="10572000" cy="2971051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Problem Solving and Decision Making</a:t>
            </a:r>
            <a:br>
              <a:rPr lang="en-GB" sz="4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chemeClr val="bg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Staff Shortage in Proper Care UK </a:t>
            </a:r>
            <a:br>
              <a:rPr lang="en-GB" sz="4000" dirty="0">
                <a:solidFill>
                  <a:schemeClr val="bg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Task 1</a:t>
            </a:r>
            <a:br>
              <a:rPr lang="en-GB" sz="4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Programme:Certificate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of Higher Education in Skills for the Workplace &amp; Health</a:t>
            </a:r>
            <a:b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and Social Care</a:t>
            </a:r>
            <a:b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Internal </a:t>
            </a:r>
            <a:r>
              <a:rPr lang="en-GB" sz="1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verifier:Besty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Jose</a:t>
            </a:r>
            <a:b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/Yohan </a:t>
            </a:r>
            <a:r>
              <a:rPr lang="en-GB" sz="1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Mendis</a:t>
            </a:r>
            <a:b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Module:BMSW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4004</a:t>
            </a:r>
            <a:b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Tutor:Chijioke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Uba</a:t>
            </a:r>
            <a:endParaRPr lang="en-GB" sz="11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Name of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Student:Mihail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Croitoru/2124152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Name of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Institute:University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of Wales Trinity Saint David</a:t>
            </a:r>
          </a:p>
        </p:txBody>
      </p:sp>
    </p:spTree>
    <p:extLst>
      <p:ext uri="{BB962C8B-B14F-4D97-AF65-F5344CB8AC3E}">
        <p14:creationId xmlns:p14="http://schemas.microsoft.com/office/powerpoint/2010/main" val="1355440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marR="0" algn="ctr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3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Introduction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presentation focuses on addressing and analysing the problem of staff shortage in Proper Care.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Emphasis is on a research-informed discussion on the nature, causes, consequences and impact of the problem.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PESTLE analysis is carried out for examining macro-environmental factors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cause and effect analysis of the problem is conducted 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Alternative solutions to absenteeism and selection of the most suitable solution.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64445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marR="0" algn="ctr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3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Identified Problem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379518"/>
            <a:ext cx="7348543" cy="3479280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Staffing issues are being increasingly reported in NHS hospitals and mental health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Vacancies in adult social care have also increased to 110,000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41,000 nursing vacancies are also left due to geographical or speciality areas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Workforce challenges are also expected to be the biggest threat to Proper Care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Nurse numbers strongly linked to patient confidence in hospital care •  healthcare-in-europe.co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3107" y="3127664"/>
            <a:ext cx="3044536" cy="2029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62428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Scope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There exists a wider scope of dealing with staffing issues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Staffing function is important to plan, organise, direct and control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Enables matching employee skills with necessary tasks in cost-effective manner 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6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Pastorino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2019)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Facilitates emphasising manpower planning, recruitment, selection, training and development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Also enables focusing on promotion as performance appraisal to ensure staff retention (Taylor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2018)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64885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marR="0" algn="ctr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3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Consequences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2222287"/>
            <a:ext cx="6572686" cy="3636511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Increasing predictable workload of the existing workforce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Burnout experienced by the current staff resulted in dissatisfaction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Deterioration in the quality of care, further impacting the sustainability of services in future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Errors in care provision resulting in higher morbidity and mortality rates (Merkel </a:t>
            </a:r>
            <a:r>
              <a:rPr lang="en-GB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2019)</a:t>
            </a:r>
            <a:endParaRPr lang="en-US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Skilled Nursing Facilities Are Facing a Staffing Crisi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7187" y="3301131"/>
            <a:ext cx="2550968" cy="1478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43759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GB" sz="3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Nature and Impact of Problems on Employees and Organisations </a:t>
            </a:r>
            <a:endParaRPr lang="en-US" sz="3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Existing healthcare staff feel burnout with continuous working and responsibilities. 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ageing workforce is also becoming a major issue.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Nurses and other healthcare professionals are dissatisfied with their own roles (Merkel </a:t>
            </a:r>
            <a:r>
              <a:rPr lang="en-GB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2019)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This, in turn, is resulting in higher turnover for healthcare organisations.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overall reputation of the organisations concerning healthcare provision is also damaging (Kline and Lewis, 2019)</a:t>
            </a:r>
            <a:endParaRPr lang="en-US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67769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PESTLE Analysis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7971997" cy="3636511"/>
          </a:xfrm>
        </p:spPr>
        <p:txBody>
          <a:bodyPr/>
          <a:lstStyle/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Political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biggest question mark to the political decisions includes Brexit uncertainties.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Leaving European Union is a major reason for staff shortages and medical professionals in the UK.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Uncertainties also exist regarding the origination of equipment and medications from the EU.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Scarcity of staff is impacting the overall reputation of healthcare providers and organisations (</a:t>
            </a:r>
            <a:r>
              <a:rPr lang="en-GB" sz="16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Fahy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2019)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2390" y="2973531"/>
            <a:ext cx="2200275" cy="255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7477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PESTLE Analysis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Economic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UK is also not immune to economic setbacks due to Brexit and Covid-19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Healthcare organisations are significantly experiencing financial troubles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Austerity measures have also been taken for cutting down public spending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Lack of resources is a major reason resulting in overall poor performance of the healthcare sector  (Hervey </a:t>
            </a:r>
            <a:r>
              <a:rPr lang="en-GB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2021)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3058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PESTLE Analysis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5812" y="2201506"/>
            <a:ext cx="8585061" cy="3636511"/>
          </a:xfrm>
        </p:spPr>
        <p:txBody>
          <a:bodyPr>
            <a:normAutofit/>
          </a:bodyPr>
          <a:lstStyle/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Social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 increase in the average UK population is also contributing to increased health issues.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Challenges have specifically been faced with the issues of an ageing population. 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Socio-cultural factors are also affecting the process of better care provision.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With improved educational systems, the expectations of people are continuously increasing (</a:t>
            </a:r>
            <a:r>
              <a:rPr lang="en-GB" sz="16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Pezzullo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2018)</a:t>
            </a:r>
            <a:endParaRPr lang="en-US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The Healthcare Security Institut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4655" y="3382450"/>
            <a:ext cx="2168240" cy="2168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96672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PESTLE Analysis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Technological 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Healthcare has been significantly improved with the incorporation of technology.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Automation of clinical tasks has sped up the process of care provision and managing conditions.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Technology has also opened the doors to better healthcare education (Clauson </a:t>
            </a:r>
            <a:r>
              <a:rPr lang="en-GB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2018)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Solve HR Related Problems In The Healthcare Industry | HR Clou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0435" y="4910427"/>
            <a:ext cx="2743202" cy="137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91981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marR="0" algn="ctr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3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PESTLE Analysis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marR="0" indent="0" algn="just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Legal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number of grievances on legal platforms is increasing for unjust toward patients. 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CQC regulates the quality and safety of care in the UK (Hervey </a:t>
            </a:r>
            <a:r>
              <a:rPr lang="en-GB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2021)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indent="0" algn="just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indent="0" algn="just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Environmental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Healthcare industry is a major contributor to toxic waste, resulting in climate change.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Treating waste and resources with extreme care has become essential with better waste management systems.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Carbon emissions and air pollution are also having direct consequences on healthcare and spending (Hervey </a:t>
            </a:r>
            <a:r>
              <a:rPr lang="en-GB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2021)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1077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marR="0" algn="ctr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3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Cause and Effect Analysis – Fish Bone Diagram </a:t>
            </a:r>
            <a:endParaRPr lang="en-US" sz="3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Arrow Connector 3"/>
          <p:cNvCxnSpPr/>
          <p:nvPr/>
        </p:nvCxnSpPr>
        <p:spPr>
          <a:xfrm flipV="1">
            <a:off x="2693052" y="3971586"/>
            <a:ext cx="6082748" cy="99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lowchart: Stored Data 4"/>
          <p:cNvSpPr/>
          <p:nvPr/>
        </p:nvSpPr>
        <p:spPr>
          <a:xfrm rot="10800000">
            <a:off x="8964643" y="3233086"/>
            <a:ext cx="1580322" cy="1441174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2693052" y="2341569"/>
            <a:ext cx="1639957" cy="15952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4447309" y="2341233"/>
            <a:ext cx="1595230" cy="15955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6430166" y="2341569"/>
            <a:ext cx="1331843" cy="15952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2862018" y="4003173"/>
            <a:ext cx="1470991" cy="17592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V="1">
            <a:off x="6191628" y="4039113"/>
            <a:ext cx="1570381" cy="18168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9089923" y="3640182"/>
            <a:ext cx="1513853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4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Staff shortages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651227" y="2101665"/>
            <a:ext cx="15405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Staff lacking skills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947618" y="5784046"/>
            <a:ext cx="14014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Using outdated methods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385606" y="1989910"/>
            <a:ext cx="24444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Inefficient processes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943148" y="2033456"/>
            <a:ext cx="13020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Managerial issues</a:t>
            </a:r>
          </a:p>
        </p:txBody>
      </p:sp>
      <p:cxnSp>
        <p:nvCxnSpPr>
          <p:cNvPr id="17" name="Straight Arrow Connector 16"/>
          <p:cNvCxnSpPr/>
          <p:nvPr/>
        </p:nvCxnSpPr>
        <p:spPr>
          <a:xfrm flipH="1">
            <a:off x="7096087" y="2685740"/>
            <a:ext cx="616226" cy="2882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E9DF98EF-9AF1-481C-9AC3-ECE2576DA592}"/>
              </a:ext>
            </a:extLst>
          </p:cNvPr>
          <p:cNvSpPr txBox="1"/>
          <p:nvPr/>
        </p:nvSpPr>
        <p:spPr>
          <a:xfrm>
            <a:off x="3934230" y="5877574"/>
            <a:ext cx="1000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Financial cost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0B7B664-FF9C-435D-9673-62661156F8D9}"/>
              </a:ext>
            </a:extLst>
          </p:cNvPr>
          <p:cNvSpPr txBox="1"/>
          <p:nvPr/>
        </p:nvSpPr>
        <p:spPr>
          <a:xfrm>
            <a:off x="5645411" y="5947508"/>
            <a:ext cx="14506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Lack of external support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DCE3F30A-F8AE-4D7D-823B-69C234DE9308}"/>
              </a:ext>
            </a:extLst>
          </p:cNvPr>
          <p:cNvCxnSpPr/>
          <p:nvPr/>
        </p:nvCxnSpPr>
        <p:spPr>
          <a:xfrm flipH="1" flipV="1">
            <a:off x="5505827" y="4772082"/>
            <a:ext cx="327529" cy="3508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FECE8BE9-48E2-4B40-B110-99E674839903}"/>
              </a:ext>
            </a:extLst>
          </p:cNvPr>
          <p:cNvSpPr txBox="1"/>
          <p:nvPr/>
        </p:nvSpPr>
        <p:spPr>
          <a:xfrm>
            <a:off x="5438738" y="5068531"/>
            <a:ext cx="1032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Funds Availability 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FAC938CA-80B4-45AE-8921-3F82B811EBB5}"/>
              </a:ext>
            </a:extLst>
          </p:cNvPr>
          <p:cNvCxnSpPr/>
          <p:nvPr/>
        </p:nvCxnSpPr>
        <p:spPr>
          <a:xfrm>
            <a:off x="2862018" y="4772082"/>
            <a:ext cx="487018" cy="2583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90772F99-DD87-4836-BA17-86F7A93D0B3D}"/>
              </a:ext>
            </a:extLst>
          </p:cNvPr>
          <p:cNvSpPr txBox="1"/>
          <p:nvPr/>
        </p:nvSpPr>
        <p:spPr>
          <a:xfrm>
            <a:off x="1955204" y="4180062"/>
            <a:ext cx="15706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Poor knowledge of technology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027241A-726D-4013-AFE5-73A823AE47F2}"/>
              </a:ext>
            </a:extLst>
          </p:cNvPr>
          <p:cNvSpPr txBox="1"/>
          <p:nvPr/>
        </p:nvSpPr>
        <p:spPr>
          <a:xfrm>
            <a:off x="7593043" y="2341233"/>
            <a:ext cx="15505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Ineffective decision-making</a:t>
            </a:r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04DC9C9D-9F9B-4B4A-B1E9-7FF1E58EF0D8}"/>
              </a:ext>
            </a:extLst>
          </p:cNvPr>
          <p:cNvCxnSpPr/>
          <p:nvPr/>
        </p:nvCxnSpPr>
        <p:spPr>
          <a:xfrm flipH="1">
            <a:off x="5183614" y="2782589"/>
            <a:ext cx="322213" cy="1913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25464E7F-5126-4BAC-BABF-39DC97B55780}"/>
              </a:ext>
            </a:extLst>
          </p:cNvPr>
          <p:cNvSpPr txBox="1"/>
          <p:nvPr/>
        </p:nvSpPr>
        <p:spPr>
          <a:xfrm>
            <a:off x="5438738" y="2505985"/>
            <a:ext cx="13020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Improper coordination</a:t>
            </a:r>
          </a:p>
        </p:txBody>
      </p:sp>
      <p:cxnSp>
        <p:nvCxnSpPr>
          <p:cNvPr id="28" name="Straight Arrow Connector 27"/>
          <p:cNvCxnSpPr/>
          <p:nvPr/>
        </p:nvCxnSpPr>
        <p:spPr>
          <a:xfrm flipV="1">
            <a:off x="4815147" y="4772082"/>
            <a:ext cx="486462" cy="1754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3484120" y="4765165"/>
            <a:ext cx="14657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Inefficient cost management</a:t>
            </a:r>
          </a:p>
        </p:txBody>
      </p:sp>
      <p:cxnSp>
        <p:nvCxnSpPr>
          <p:cNvPr id="30" name="Straight Arrow Connector 29"/>
          <p:cNvCxnSpPr>
            <a:stCxn id="31" idx="1"/>
          </p:cNvCxnSpPr>
          <p:nvPr/>
        </p:nvCxnSpPr>
        <p:spPr>
          <a:xfrm flipH="1" flipV="1">
            <a:off x="7036612" y="5142847"/>
            <a:ext cx="500940" cy="662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7537552" y="4947519"/>
            <a:ext cx="1507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High cost of resources</a:t>
            </a: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51557DED-E83C-4193-848D-F039CB7AB1F5}"/>
              </a:ext>
            </a:extLst>
          </p:cNvPr>
          <p:cNvCxnSpPr/>
          <p:nvPr/>
        </p:nvCxnSpPr>
        <p:spPr>
          <a:xfrm>
            <a:off x="4828056" y="3233086"/>
            <a:ext cx="39242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68DCF108-A354-416D-AD35-B739DECCEB97}"/>
              </a:ext>
            </a:extLst>
          </p:cNvPr>
          <p:cNvSpPr txBox="1"/>
          <p:nvPr/>
        </p:nvSpPr>
        <p:spPr>
          <a:xfrm>
            <a:off x="3754371" y="2958545"/>
            <a:ext cx="14661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leadership issues </a:t>
            </a: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D28E6F90-8CAF-461F-9BA5-8B7FABD4753E}"/>
              </a:ext>
            </a:extLst>
          </p:cNvPr>
          <p:cNvCxnSpPr/>
          <p:nvPr/>
        </p:nvCxnSpPr>
        <p:spPr>
          <a:xfrm flipV="1">
            <a:off x="6976818" y="3293915"/>
            <a:ext cx="269043" cy="1389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D70EF2F0-D096-42B0-92F7-6A2786C191E9}"/>
              </a:ext>
            </a:extLst>
          </p:cNvPr>
          <p:cNvSpPr txBox="1"/>
          <p:nvPr/>
        </p:nvSpPr>
        <p:spPr>
          <a:xfrm>
            <a:off x="5858310" y="3224081"/>
            <a:ext cx="130202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No proper knowledge of the issues </a:t>
            </a: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33054EF0-BFD6-47BE-8147-92838179D30B}"/>
              </a:ext>
            </a:extLst>
          </p:cNvPr>
          <p:cNvCxnSpPr>
            <a:cxnSpLocks/>
          </p:cNvCxnSpPr>
          <p:nvPr/>
        </p:nvCxnSpPr>
        <p:spPr>
          <a:xfrm flipH="1" flipV="1">
            <a:off x="3424597" y="5197381"/>
            <a:ext cx="172916" cy="1820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A6D70412-FA83-42C4-8D5B-9D3D730AB727}"/>
              </a:ext>
            </a:extLst>
          </p:cNvPr>
          <p:cNvSpPr txBox="1"/>
          <p:nvPr/>
        </p:nvSpPr>
        <p:spPr>
          <a:xfrm>
            <a:off x="3195831" y="5418681"/>
            <a:ext cx="11090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Complexity</a:t>
            </a: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8C3F05E3-CF10-5818-0CE3-3DAC4DD55B91}"/>
              </a:ext>
            </a:extLst>
          </p:cNvPr>
          <p:cNvCxnSpPr/>
          <p:nvPr/>
        </p:nvCxnSpPr>
        <p:spPr>
          <a:xfrm flipV="1">
            <a:off x="4714240" y="4039113"/>
            <a:ext cx="1228908" cy="17232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95327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712" y="665397"/>
            <a:ext cx="10571998" cy="970450"/>
          </a:xfrm>
        </p:spPr>
        <p:txBody>
          <a:bodyPr/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GB" sz="3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Alternative Solutions to Absenteeism and Staff Shortages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431473"/>
            <a:ext cx="7629097" cy="3427325"/>
          </a:xfrm>
        </p:spPr>
        <p:txBody>
          <a:bodyPr>
            <a:normAutofit/>
          </a:bodyPr>
          <a:lstStyle/>
          <a:p>
            <a:pPr marL="0" marR="0" algn="just">
              <a:lnSpc>
                <a:spcPct val="16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6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Emphasise employee satisfaction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Focus on making adjustments in the areas of scheduling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Make room for the adjustment in the schedules (</a:t>
            </a:r>
            <a:r>
              <a:rPr lang="en-GB" sz="16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Jallow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2020)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indent="0" algn="just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6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6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Finding the right employees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Learn about team working and them deciding whether a candidate would be a good part.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 multiple assessments of job candidates (</a:t>
            </a:r>
            <a:r>
              <a:rPr lang="en-GB" sz="16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Jallow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2020)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 descr="Employee Engagement Tied to Higher Patient Satisfaction Level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182" y="3148446"/>
            <a:ext cx="3085060" cy="1784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37801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Alternative Solutions to Absenteeism and Staff Shortages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6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Investing in Technology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Streamline the recruitment and staffing process in one system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Emphasise integrating different aspects of healthcare into a system for improving workflow (</a:t>
            </a:r>
            <a:r>
              <a:rPr lang="en-GB" sz="16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Pastorino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2019)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6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Updating training procedure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Utilise technology for automated training and orientation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Cross-training of employees could be beneficial (</a:t>
            </a:r>
            <a:r>
              <a:rPr lang="en-GB" sz="16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Pastorino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2019)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0" name="Picture 2" descr="Computer Icons Training Health and Safety Executive, blue, text png | PNGEg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2026" y="4821382"/>
            <a:ext cx="3621452" cy="1496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01741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GB" sz="3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Selection and Evaluation of the Most Appropriate Solution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1754696"/>
            <a:ext cx="10554574" cy="3636511"/>
          </a:xfrm>
        </p:spPr>
        <p:txBody>
          <a:bodyPr/>
          <a:lstStyle/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selected solution for Proper Care UK is to update training procedures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Nurses and other healthcare staff should be in specialised positions and receive training accordingly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 this manner, Proper Care will have multiple people capable of filling a position when an employee is absent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decision will be helpful in performing all the essential duties in the healthcare setting (</a:t>
            </a:r>
            <a:r>
              <a:rPr lang="en-GB" sz="16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Sidey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-Gibbons </a:t>
            </a:r>
            <a:r>
              <a:rPr lang="en-GB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2019)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4" name="Picture 4" descr="Medical Streaming Solutions for the Healthcare Industry | Wowz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8350" y="3990975"/>
            <a:ext cx="2867025" cy="286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3241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marR="0" algn="ctr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3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Conclusion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Staffing issues are increasingly reported in the healthcare sector of the UK, including Proper Care.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Brexit is among the major reasons for staff shortages.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Employee dissatisfaction with the increased workload is also contributing to increased absenteeism.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useful strategy, in this regard, is to invest in improving training programmes and procedures.  </a:t>
            </a:r>
            <a:endParaRPr 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83146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The Anatomy of a &quot;Thank You&quot; | Kudos®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9095" y="1483265"/>
            <a:ext cx="5698260" cy="3581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34898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Merkel, S.,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Ruokolainen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 and Holman, D., 2019. Challenges and practices in promoting (ageing) employees working career in the health care sector–case studies from Germany, Finland and the UK. 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BMC health services research</a:t>
            </a: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19</a:t>
            </a: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pp.1-12.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Kline, R. and Lewis, D., 2019. The price of fear: estimating the financial cost of bullying and harassment to the NHS in England. 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Public Money &amp; Management</a:t>
            </a: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39</a:t>
            </a: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(3), pp.166-174.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Fahy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N., Hervey, T., Greer, S.,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Jarman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H.,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Stuckler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D., Galsworthy, M. and McKee, M., 2019. How will Brexit affect health services in the UK? An updated evaluation. 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Lancet</a:t>
            </a: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393</a:t>
            </a: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(10174), pp.949-958.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Hervey, T.,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Antova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I.,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Flear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M.L., McHale, J.V., Speakman, E. and Wood, M., 2021. Health “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Brexternalities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”: the Brexit effect on health and health care outside the United Kingdom. 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Health Politics, Policy and Law</a:t>
            </a: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46</a:t>
            </a: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pp.177-203.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Pezzullo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L.,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Streatfeild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J.,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Simkiss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 and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Shickle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D., 2018. The economic impact of sight loss and blindness in the UK adult population. 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BMC health services research</a:t>
            </a: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18</a:t>
            </a: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pp.1-13. 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Clauson, K.A., Breeden, E.A., Davidson, C. and Mackey, T.K., 2018. Leveraging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Blockchain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Technology to Enhance Supply Chain Management in Healthcare:: An exploration of challenges and opportunities in the health supply chain. </a:t>
            </a:r>
            <a:r>
              <a:rPr lang="en-US" sz="1000" i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Blockchain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in healthcare today</a:t>
            </a: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18</a:t>
            </a: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pp.1-13. 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Jallow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H.,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Renukappa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 and Suresh, S., 2020. The impact of COVID-19 outbreak on United Kingdom infrastructure sector. 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Smart and Sustainable Built Environment</a:t>
            </a: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pp.949-958.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Pastorino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R., De Vito, C.,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Migliara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G.,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Glocker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K.,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Binenbaum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I.,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Ricciardi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W. and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Boccia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S., 2019. Benefits and challenges of Big Data in healthcare: an overview of the European initiatives. 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European journal of public health</a:t>
            </a: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29</a:t>
            </a: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(Supplement_3), pp.23-27.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Sidey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-Gibbons, J.A. and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Sidey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-Gibbons, C.J., 2019. Machine learning in medicine: a practical introduction. 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BMC medical research methodology</a:t>
            </a: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19</a:t>
            </a: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pp.1-18. </a:t>
            </a:r>
          </a:p>
          <a:p>
            <a:pPr marL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Taylor, C.,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Xyrichis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Leamy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M.C., Reynolds, E. and Maben, J., 2018. Can Schwartz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Rounds support healthcare staff with emotional challenges at work, and how do they compare with other interventions aimed at providing similar support? A systematic review and scoping reviews. </a:t>
            </a:r>
            <a:r>
              <a:rPr lang="en-US" sz="1000" i="1" dirty="0">
                <a:latin typeface="Arial" panose="020B0604020202020204" pitchFamily="34" charset="0"/>
                <a:cs typeface="Arial" panose="020B0604020202020204" pitchFamily="34" charset="0"/>
              </a:rPr>
              <a:t>BMJ open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000" i="1" dirty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(10), p.e024254.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01757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145</TotalTime>
  <Words>1547</Words>
  <Application>Microsoft Office PowerPoint</Application>
  <PresentationFormat>Widescreen</PresentationFormat>
  <Paragraphs>117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Century Gothic</vt:lpstr>
      <vt:lpstr>Symbol</vt:lpstr>
      <vt:lpstr>Wingdings 2</vt:lpstr>
      <vt:lpstr>Quotable</vt:lpstr>
      <vt:lpstr>Problem Solving and Decision Making Staff Shortage in Proper Care UK  Task 1 Programme:Certificate of Higher Education in Skills for the Workplace &amp; Health and Social Care Internal verifier:Besty Jose /Yohan Mendis Module:BMSW 4004 Tutor:Chijioke Uba</vt:lpstr>
      <vt:lpstr>Introduction </vt:lpstr>
      <vt:lpstr>Identified Problem </vt:lpstr>
      <vt:lpstr>Scope</vt:lpstr>
      <vt:lpstr>Consequences </vt:lpstr>
      <vt:lpstr>Nature and Impact of Problems on Employees and Organisations </vt:lpstr>
      <vt:lpstr>PESTLE Analysis </vt:lpstr>
      <vt:lpstr>PESTLE Analysis </vt:lpstr>
      <vt:lpstr>PESTLE Analysis </vt:lpstr>
      <vt:lpstr>PESTLE Analysis </vt:lpstr>
      <vt:lpstr>PESTLE Analysis </vt:lpstr>
      <vt:lpstr>Cause and Effect Analysis – Fish Bone Diagram </vt:lpstr>
      <vt:lpstr>Alternative Solutions to Absenteeism and Staff Shortages</vt:lpstr>
      <vt:lpstr>Alternative Solutions to Absenteeism and Staff Shortages</vt:lpstr>
      <vt:lpstr>Selection and Evaluation of the Most Appropriate Solution</vt:lpstr>
      <vt:lpstr>Conclusion 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Office</dc:creator>
  <cp:lastModifiedBy>mitzy</cp:lastModifiedBy>
  <cp:revision>33</cp:revision>
  <dcterms:created xsi:type="dcterms:W3CDTF">2022-06-28T11:27:02Z</dcterms:created>
  <dcterms:modified xsi:type="dcterms:W3CDTF">2022-07-09T23:02:10Z</dcterms:modified>
</cp:coreProperties>
</file>