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sldIdLst>
    <p:sldId id="256" r:id="rId5"/>
  </p:sldIdLst>
  <p:sldSz cx="21383625" cy="30275213"/>
  <p:notesSz cx="6858000" cy="9144000"/>
  <p:defaultTextStyle>
    <a:defPPr>
      <a:defRPr lang="en-US"/>
    </a:defPPr>
    <a:lvl1pPr marL="0" algn="l" defTabSz="2771345" rtl="0" eaLnBrk="1" latinLnBrk="0" hangingPunct="1">
      <a:defRPr sz="5455" kern="1200">
        <a:solidFill>
          <a:schemeClr val="tx1"/>
        </a:solidFill>
        <a:latin typeface="+mn-lt"/>
        <a:ea typeface="+mn-ea"/>
        <a:cs typeface="+mn-cs"/>
      </a:defRPr>
    </a:lvl1pPr>
    <a:lvl2pPr marL="1385673" algn="l" defTabSz="2771345" rtl="0" eaLnBrk="1" latinLnBrk="0" hangingPunct="1">
      <a:defRPr sz="5455" kern="1200">
        <a:solidFill>
          <a:schemeClr val="tx1"/>
        </a:solidFill>
        <a:latin typeface="+mn-lt"/>
        <a:ea typeface="+mn-ea"/>
        <a:cs typeface="+mn-cs"/>
      </a:defRPr>
    </a:lvl2pPr>
    <a:lvl3pPr marL="2771345" algn="l" defTabSz="2771345" rtl="0" eaLnBrk="1" latinLnBrk="0" hangingPunct="1">
      <a:defRPr sz="5455" kern="1200">
        <a:solidFill>
          <a:schemeClr val="tx1"/>
        </a:solidFill>
        <a:latin typeface="+mn-lt"/>
        <a:ea typeface="+mn-ea"/>
        <a:cs typeface="+mn-cs"/>
      </a:defRPr>
    </a:lvl3pPr>
    <a:lvl4pPr marL="4157017" algn="l" defTabSz="2771345" rtl="0" eaLnBrk="1" latinLnBrk="0" hangingPunct="1">
      <a:defRPr sz="5455" kern="1200">
        <a:solidFill>
          <a:schemeClr val="tx1"/>
        </a:solidFill>
        <a:latin typeface="+mn-lt"/>
        <a:ea typeface="+mn-ea"/>
        <a:cs typeface="+mn-cs"/>
      </a:defRPr>
    </a:lvl4pPr>
    <a:lvl5pPr marL="5542689" algn="l" defTabSz="2771345" rtl="0" eaLnBrk="1" latinLnBrk="0" hangingPunct="1">
      <a:defRPr sz="5455" kern="1200">
        <a:solidFill>
          <a:schemeClr val="tx1"/>
        </a:solidFill>
        <a:latin typeface="+mn-lt"/>
        <a:ea typeface="+mn-ea"/>
        <a:cs typeface="+mn-cs"/>
      </a:defRPr>
    </a:lvl5pPr>
    <a:lvl6pPr marL="6928362" algn="l" defTabSz="2771345" rtl="0" eaLnBrk="1" latinLnBrk="0" hangingPunct="1">
      <a:defRPr sz="5455" kern="1200">
        <a:solidFill>
          <a:schemeClr val="tx1"/>
        </a:solidFill>
        <a:latin typeface="+mn-lt"/>
        <a:ea typeface="+mn-ea"/>
        <a:cs typeface="+mn-cs"/>
      </a:defRPr>
    </a:lvl6pPr>
    <a:lvl7pPr marL="8314034" algn="l" defTabSz="2771345" rtl="0" eaLnBrk="1" latinLnBrk="0" hangingPunct="1">
      <a:defRPr sz="5455" kern="1200">
        <a:solidFill>
          <a:schemeClr val="tx1"/>
        </a:solidFill>
        <a:latin typeface="+mn-lt"/>
        <a:ea typeface="+mn-ea"/>
        <a:cs typeface="+mn-cs"/>
      </a:defRPr>
    </a:lvl7pPr>
    <a:lvl8pPr marL="9699706" algn="l" defTabSz="2771345" rtl="0" eaLnBrk="1" latinLnBrk="0" hangingPunct="1">
      <a:defRPr sz="5455" kern="1200">
        <a:solidFill>
          <a:schemeClr val="tx1"/>
        </a:solidFill>
        <a:latin typeface="+mn-lt"/>
        <a:ea typeface="+mn-ea"/>
        <a:cs typeface="+mn-cs"/>
      </a:defRPr>
    </a:lvl8pPr>
    <a:lvl9pPr marL="11085378" algn="l" defTabSz="2771345" rtl="0" eaLnBrk="1" latinLnBrk="0" hangingPunct="1">
      <a:defRPr sz="5455"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4"/>
    <p:restoredTop sz="94652"/>
  </p:normalViewPr>
  <p:slideViewPr>
    <p:cSldViewPr snapToGrid="0" snapToObjects="1">
      <p:cViewPr>
        <p:scale>
          <a:sx n="50" d="100"/>
          <a:sy n="50" d="100"/>
        </p:scale>
        <p:origin x="725" y="-40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12/2/2020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688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12/2/2020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14373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99151A-8971-494A-BD27-0348896E2E92}" type="datetimeFigureOut">
              <a:rPr lang="en-US" smtClean="0"/>
              <a:t>12/2/2020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9452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99151A-8971-494A-BD27-0348896E2E92}" type="datetimeFigureOut">
              <a:rPr lang="en-US" smtClean="0"/>
              <a:t>12/2/2020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4093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99151A-8971-494A-BD27-0348896E2E92}" type="datetimeFigureOut">
              <a:rPr lang="en-US" smtClean="0"/>
              <a:t>12/2/2020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05301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99151A-8971-494A-BD27-0348896E2E92}" type="datetimeFigureOut">
              <a:rPr lang="en-US" smtClean="0"/>
              <a:t>12/2/2020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4857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9151A-8971-494A-BD27-0348896E2E92}" type="datetimeFigureOut">
              <a:rPr lang="en-US" smtClean="0"/>
              <a:t>12/2/2020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9001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12/2/2020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93292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12/2/2020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89707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12/2/2020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170700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12/2/2020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1397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4C99151A-8971-494A-BD27-0348896E2E92}" type="datetimeFigureOut">
              <a:rPr lang="en-US" smtClean="0"/>
              <a:t>12/2/2020</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42D6143A-D6F3-F743-B7AD-7A30E92FB51E}" type="slidenum">
              <a:rPr lang="en-US" smtClean="0"/>
              <a:t>‹#›</a:t>
            </a:fld>
            <a:endParaRPr lang="en-US"/>
          </a:p>
        </p:txBody>
      </p:sp>
    </p:spTree>
    <p:extLst>
      <p:ext uri="{BB962C8B-B14F-4D97-AF65-F5344CB8AC3E}">
        <p14:creationId xmlns:p14="http://schemas.microsoft.com/office/powerpoint/2010/main" val="2403441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ffden-2.phys.uaf.edu/211_fall2013.web.dir/Jacob_McKenna_Physics/Aerodynamics_files/image002.jpg" TargetMode="External"/><Relationship Id="rId13" Type="http://schemas.openxmlformats.org/officeDocument/2006/relationships/image" Target="../media/image6.png"/><Relationship Id="rId18" Type="http://schemas.openxmlformats.org/officeDocument/2006/relationships/image" Target="../media/image11.png"/><Relationship Id="rId3" Type="http://schemas.openxmlformats.org/officeDocument/2006/relationships/image" Target="../media/image2.jpg"/><Relationship Id="rId21" Type="http://schemas.openxmlformats.org/officeDocument/2006/relationships/image" Target="../media/image14.png"/><Relationship Id="rId7" Type="http://schemas.openxmlformats.org/officeDocument/2006/relationships/hyperlink" Target="https://mygaragestory.net/cars-aerodynamics-heres-need-know/" TargetMode="External"/><Relationship Id="rId12" Type="http://schemas.openxmlformats.org/officeDocument/2006/relationships/image" Target="../media/image5.png"/><Relationship Id="rId17" Type="http://schemas.openxmlformats.org/officeDocument/2006/relationships/image" Target="../media/image10.png"/><Relationship Id="rId2" Type="http://schemas.openxmlformats.org/officeDocument/2006/relationships/image" Target="../media/image1.png"/><Relationship Id="rId16" Type="http://schemas.openxmlformats.org/officeDocument/2006/relationships/image" Target="../media/image9.png"/><Relationship Id="rId20"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hyperlink" Target="https://www.oponeo.co.uk/blog/car-aerodynamics-and-air-resistance#:~:text=%20How%20do%20car%20designs%20work%20with%20aerodynamics%3F,the%20rear.%20This%20allows%20air%20to...%20More%20" TargetMode="External"/><Relationship Id="rId11" Type="http://schemas.openxmlformats.org/officeDocument/2006/relationships/image" Target="../media/image4.jpeg"/><Relationship Id="rId5" Type="http://schemas.openxmlformats.org/officeDocument/2006/relationships/hyperlink" Target="https://mechanixillustrated.technicacuriosa.com/2017/03/04/an-introduction-to-automobile-aerodynamics/" TargetMode="External"/><Relationship Id="rId15" Type="http://schemas.openxmlformats.org/officeDocument/2006/relationships/image" Target="../media/image8.png"/><Relationship Id="rId10" Type="http://schemas.openxmlformats.org/officeDocument/2006/relationships/hyperlink" Target="http://www.lcs-fast.com/images/Elemental-pics/RP1-floorarrows2.png" TargetMode="External"/><Relationship Id="rId19" Type="http://schemas.openxmlformats.org/officeDocument/2006/relationships/image" Target="../media/image12.png"/><Relationship Id="rId4" Type="http://schemas.openxmlformats.org/officeDocument/2006/relationships/image" Target="../media/image3.png"/><Relationship Id="rId9" Type="http://schemas.openxmlformats.org/officeDocument/2006/relationships/hyperlink" Target="https://robrobinette.com/images/S2000/Aerodynamics/CFD_Miata_Table.png" TargetMode="External"/><Relationship Id="rId1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Picture 45">
            <a:extLst>
              <a:ext uri="{FF2B5EF4-FFF2-40B4-BE49-F238E27FC236}">
                <a16:creationId xmlns:a16="http://schemas.microsoft.com/office/drawing/2014/main" id="{8E1DD7BA-30EE-474D-9A61-4361846A2978}"/>
              </a:ext>
            </a:extLst>
          </p:cNvPr>
          <p:cNvPicPr>
            <a:picLocks noChangeAspect="1"/>
          </p:cNvPicPr>
          <p:nvPr/>
        </p:nvPicPr>
        <p:blipFill>
          <a:blip r:embed="rId2"/>
          <a:stretch>
            <a:fillRect/>
          </a:stretch>
        </p:blipFill>
        <p:spPr>
          <a:xfrm>
            <a:off x="6838564" y="15477320"/>
            <a:ext cx="5176277" cy="2181797"/>
          </a:xfrm>
          <a:prstGeom prst="rect">
            <a:avLst/>
          </a:prstGeom>
        </p:spPr>
      </p:pic>
      <p:sp>
        <p:nvSpPr>
          <p:cNvPr id="7" name="Rectangle 6"/>
          <p:cNvSpPr>
            <a:spLocks noChangeArrowheads="1"/>
          </p:cNvSpPr>
          <p:nvPr/>
        </p:nvSpPr>
        <p:spPr bwMode="auto">
          <a:xfrm>
            <a:off x="3009899" y="2066779"/>
            <a:ext cx="18109397" cy="345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r>
              <a:rPr lang="en-GB" altLang="en-US" sz="4800" dirty="0">
                <a:solidFill>
                  <a:srgbClr val="002060"/>
                </a:solidFill>
                <a:latin typeface="Calibri" charset="0"/>
                <a:ea typeface="Calibri" charset="0"/>
                <a:cs typeface="Calibri" charset="0"/>
              </a:rPr>
              <a:t>Aerodynamic Principles</a:t>
            </a:r>
          </a:p>
          <a:p>
            <a:pPr eaLnBrk="1" hangingPunct="1">
              <a:lnSpc>
                <a:spcPct val="110000"/>
              </a:lnSpc>
              <a:spcBef>
                <a:spcPct val="0"/>
              </a:spcBef>
              <a:buFontTx/>
              <a:buNone/>
            </a:pPr>
            <a:r>
              <a:rPr lang="en-GB" altLang="en-US" sz="4000" b="1" dirty="0">
                <a:solidFill>
                  <a:srgbClr val="002060"/>
                </a:solidFill>
                <a:latin typeface="Calibri" charset="0"/>
                <a:ea typeface="Calibri" charset="0"/>
                <a:cs typeface="Calibri" charset="0"/>
              </a:rPr>
              <a:t>Oliver Patrick Courtney</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Andrew Noble</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School</a:t>
            </a:r>
            <a:r>
              <a:rPr lang="en-GB" altLang="en-US" sz="3600" dirty="0">
                <a:solidFill>
                  <a:srgbClr val="002060"/>
                </a:solidFill>
                <a:latin typeface="Georgia" charset="0"/>
              </a:rPr>
              <a:t> </a:t>
            </a:r>
            <a:r>
              <a:rPr lang="en-GB" altLang="en-US" sz="3600" i="1" dirty="0">
                <a:solidFill>
                  <a:srgbClr val="002060"/>
                </a:solidFill>
                <a:latin typeface="Georgia" charset="0"/>
              </a:rPr>
              <a:t>of</a:t>
            </a:r>
            <a:r>
              <a:rPr lang="en-GB" altLang="en-US" sz="3600" dirty="0">
                <a:solidFill>
                  <a:srgbClr val="002060"/>
                </a:solidFill>
                <a:latin typeface="Georgia" charset="0"/>
              </a:rPr>
              <a:t> </a:t>
            </a:r>
            <a:r>
              <a:rPr lang="en-GB" altLang="en-US" sz="3600" b="1" dirty="0">
                <a:solidFill>
                  <a:srgbClr val="002060"/>
                </a:solidFill>
                <a:latin typeface="Calibri" charset="0"/>
                <a:ea typeface="Calibri" charset="0"/>
                <a:cs typeface="Calibri" charset="0"/>
              </a:rPr>
              <a:t>Engineering</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BEng (Hons) Motorsport Engineering</a:t>
            </a:r>
            <a:endParaRPr lang="en-US" altLang="zh-CN" sz="3600" dirty="0">
              <a:solidFill>
                <a:srgbClr val="002060"/>
              </a:solidFill>
              <a:latin typeface="Calibri" charset="0"/>
              <a:ea typeface="Calibri" charset="0"/>
              <a:cs typeface="Calibri"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8597" y="357622"/>
            <a:ext cx="3660125" cy="1279959"/>
          </a:xfrm>
          <a:prstGeom prst="rect">
            <a:avLst/>
          </a:prstGeom>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718281" y="202845"/>
            <a:ext cx="1420200" cy="1576422"/>
          </a:xfrm>
          <a:prstGeom prst="rect">
            <a:avLst/>
          </a:prstGeom>
        </p:spPr>
      </p:pic>
      <p:cxnSp>
        <p:nvCxnSpPr>
          <p:cNvPr id="4" name="Straight Connector 3"/>
          <p:cNvCxnSpPr/>
          <p:nvPr/>
        </p:nvCxnSpPr>
        <p:spPr>
          <a:xfrm>
            <a:off x="180000" y="185404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 Box 6"/>
          <p:cNvSpPr txBox="1">
            <a:spLocks noChangeArrowheads="1"/>
          </p:cNvSpPr>
          <p:nvPr/>
        </p:nvSpPr>
        <p:spPr bwMode="auto">
          <a:xfrm>
            <a:off x="423478" y="5599797"/>
            <a:ext cx="6415087" cy="10352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Introduction</a:t>
            </a:r>
          </a:p>
          <a:p>
            <a:pPr>
              <a:spcBef>
                <a:spcPct val="50000"/>
              </a:spcBef>
            </a:pPr>
            <a:r>
              <a:rPr lang="en-US" altLang="en-US" sz="2800" dirty="0"/>
              <a:t>Aerodynamics has been at the forefront of development for decades in the motorsport industry with aerodynamics has an effect on all aspects of a cars performance.</a:t>
            </a:r>
          </a:p>
          <a:p>
            <a:pPr>
              <a:spcBef>
                <a:spcPct val="50000"/>
              </a:spcBef>
            </a:pPr>
            <a:r>
              <a:rPr lang="en-US" altLang="en-US" sz="2800" dirty="0"/>
              <a:t>The relationship between velocity and the air resistance puts into perspective how important aerodynamics are. As speed increases by a factor of 1 the force created by the resistance increases by factor of 4 which applies for all principles of aerodynamics</a:t>
            </a:r>
          </a:p>
          <a:p>
            <a:pPr>
              <a:spcBef>
                <a:spcPct val="50000"/>
              </a:spcBef>
            </a:pPr>
            <a:r>
              <a:rPr lang="en-US" altLang="en-US" sz="2800" dirty="0"/>
              <a:t>This is shown in this graph below.</a:t>
            </a:r>
          </a:p>
          <a:p>
            <a:pPr>
              <a:spcBef>
                <a:spcPct val="50000"/>
              </a:spcBef>
            </a:pPr>
            <a:endParaRPr lang="en-US" altLang="en-US" sz="2800" dirty="0"/>
          </a:p>
          <a:p>
            <a:pPr>
              <a:spcBef>
                <a:spcPct val="50000"/>
              </a:spcBef>
            </a:pPr>
            <a:endParaRPr lang="en-US" altLang="en-US" sz="2800" dirty="0"/>
          </a:p>
          <a:p>
            <a:pPr>
              <a:spcBef>
                <a:spcPct val="50000"/>
              </a:spcBef>
            </a:pPr>
            <a:endParaRPr lang="en-US" altLang="en-US" sz="2800" dirty="0"/>
          </a:p>
          <a:p>
            <a:pPr>
              <a:spcBef>
                <a:spcPct val="50000"/>
              </a:spcBef>
            </a:pPr>
            <a:endParaRPr lang="en-US" altLang="en-US" sz="2800" dirty="0"/>
          </a:p>
        </p:txBody>
      </p:sp>
      <p:sp>
        <p:nvSpPr>
          <p:cNvPr id="12" name="Text Box 8"/>
          <p:cNvSpPr txBox="1">
            <a:spLocks noChangeArrowheads="1"/>
          </p:cNvSpPr>
          <p:nvPr/>
        </p:nvSpPr>
        <p:spPr bwMode="auto">
          <a:xfrm>
            <a:off x="222301" y="15965121"/>
            <a:ext cx="6415087" cy="13153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20000"/>
              </a:spcBef>
            </a:pPr>
            <a:r>
              <a:rPr lang="en-AU" altLang="en-US" sz="3600" b="1" dirty="0"/>
              <a:t>Aspects of Aerodynamics</a:t>
            </a:r>
          </a:p>
          <a:p>
            <a:pPr>
              <a:spcBef>
                <a:spcPct val="20000"/>
              </a:spcBef>
            </a:pPr>
            <a:r>
              <a:rPr lang="en-AU" altLang="en-US" sz="2800" dirty="0"/>
              <a:t>Aerodynamics can be split up into 3 key areas.</a:t>
            </a:r>
          </a:p>
          <a:p>
            <a:pPr>
              <a:spcBef>
                <a:spcPct val="40000"/>
              </a:spcBef>
              <a:buFontTx/>
              <a:buChar char="•"/>
            </a:pPr>
            <a:r>
              <a:rPr lang="en-AU" altLang="en-US" sz="2800" dirty="0"/>
              <a:t> </a:t>
            </a:r>
            <a:r>
              <a:rPr lang="en-AU" altLang="en-US" sz="2800" b="1" dirty="0"/>
              <a:t>Drag</a:t>
            </a:r>
          </a:p>
          <a:p>
            <a:pPr>
              <a:spcBef>
                <a:spcPct val="40000"/>
              </a:spcBef>
              <a:buFontTx/>
              <a:buChar char="•"/>
            </a:pPr>
            <a:r>
              <a:rPr lang="en-AU" altLang="en-US" sz="2800" b="1" dirty="0"/>
              <a:t>Downforce </a:t>
            </a:r>
          </a:p>
          <a:p>
            <a:pPr>
              <a:spcBef>
                <a:spcPct val="40000"/>
              </a:spcBef>
              <a:buFontTx/>
              <a:buChar char="•"/>
            </a:pPr>
            <a:r>
              <a:rPr lang="en-AU" altLang="en-US" sz="2800" b="1" dirty="0"/>
              <a:t>Lift</a:t>
            </a:r>
          </a:p>
          <a:p>
            <a:pPr>
              <a:spcBef>
                <a:spcPct val="40000"/>
              </a:spcBef>
            </a:pPr>
            <a:r>
              <a:rPr lang="en-AU" altLang="en-US" sz="2800" dirty="0"/>
              <a:t>Drag is the force that acts directly opposite to that of the object in motion. Drag reduction allows for higher top speed and better fuel economy.</a:t>
            </a:r>
          </a:p>
          <a:p>
            <a:pPr>
              <a:spcBef>
                <a:spcPct val="40000"/>
              </a:spcBef>
            </a:pPr>
            <a:r>
              <a:rPr lang="en-AU" altLang="en-US" sz="2800" dirty="0"/>
              <a:t>Downforce is the pressure exerted by the air flowing over the object forcing it in a downwards motion which played a vital role in the amount of grip a vehicle has and how quickly the vehicle can take corners.</a:t>
            </a:r>
          </a:p>
          <a:p>
            <a:pPr>
              <a:spcBef>
                <a:spcPct val="40000"/>
              </a:spcBef>
            </a:pPr>
            <a:r>
              <a:rPr lang="en-AU" altLang="en-US" sz="2800" dirty="0"/>
              <a:t>Lift has the opposite affect as downforce. Lift forces the car in an upwards direction decreasing levels of grip and creating instability. Lift, unlike the other two forces is not desired for a race vehicle as it disrupts the vehicles performance.</a:t>
            </a:r>
          </a:p>
          <a:p>
            <a:pPr>
              <a:spcBef>
                <a:spcPct val="40000"/>
              </a:spcBef>
            </a:pPr>
            <a:endParaRPr lang="en-AU" altLang="en-US" sz="2800" dirty="0"/>
          </a:p>
        </p:txBody>
      </p:sp>
      <p:sp>
        <p:nvSpPr>
          <p:cNvPr id="14" name="Text Box 19"/>
          <p:cNvSpPr txBox="1">
            <a:spLocks noChangeArrowheads="1"/>
          </p:cNvSpPr>
          <p:nvPr/>
        </p:nvSpPr>
        <p:spPr bwMode="auto">
          <a:xfrm>
            <a:off x="7695246" y="18632089"/>
            <a:ext cx="6410325" cy="2381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2000" i="1" dirty="0">
                <a:latin typeface="Times New Roman" charset="0"/>
              </a:rPr>
              <a:t>This table show how important aerodynamics are in the current world. improvement of Aerodynamics is the most simple way to improve a cars performance as increasing levels of power is much more time consuming and expensive when a simple change or addition of aerodynamic components achieves the same result  [1a].</a:t>
            </a:r>
          </a:p>
        </p:txBody>
      </p:sp>
      <p:sp>
        <p:nvSpPr>
          <p:cNvPr id="16" name="Text Box 16"/>
          <p:cNvSpPr txBox="1">
            <a:spLocks noChangeArrowheads="1"/>
          </p:cNvSpPr>
          <p:nvPr/>
        </p:nvSpPr>
        <p:spPr bwMode="auto">
          <a:xfrm>
            <a:off x="7732149" y="13152629"/>
            <a:ext cx="5638800" cy="180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a:r>
              <a:rPr lang="en-AU" altLang="en-US" sz="2000" i="1" dirty="0">
                <a:latin typeface="Times New Roman" charset="0"/>
              </a:rPr>
              <a:t>Splitters are key components for downforce on a race vehicle, they also keep the distribution of downforce even from front to back while minimalizing lift. They are often situated at the front of the vehicle as a lip on the bumper.[2].</a:t>
            </a:r>
          </a:p>
        </p:txBody>
      </p:sp>
      <p:sp>
        <p:nvSpPr>
          <p:cNvPr id="17" name="Text Box 21"/>
          <p:cNvSpPr txBox="1">
            <a:spLocks noChangeArrowheads="1"/>
          </p:cNvSpPr>
          <p:nvPr/>
        </p:nvSpPr>
        <p:spPr bwMode="auto">
          <a:xfrm>
            <a:off x="10627748" y="6218429"/>
            <a:ext cx="3210171" cy="3652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r>
              <a:rPr lang="en-AU" altLang="en-US" sz="2000" i="1" dirty="0">
                <a:latin typeface="Times New Roman" charset="0"/>
              </a:rPr>
              <a:t>A spoilers primary objective is to reduce lift and improve levels of downforce. It is able to do this by ‘spoiling’ the air around the rear of the car. This is achieved by increasing the air pressure above the wing and creating an area of low pressure beneath increasing levels of downforce.  [1]. </a:t>
            </a:r>
          </a:p>
        </p:txBody>
      </p:sp>
      <p:sp>
        <p:nvSpPr>
          <p:cNvPr id="18" name="Text Box 27"/>
          <p:cNvSpPr txBox="1">
            <a:spLocks noChangeArrowheads="1"/>
          </p:cNvSpPr>
          <p:nvPr/>
        </p:nvSpPr>
        <p:spPr bwMode="auto">
          <a:xfrm>
            <a:off x="10935181" y="14988182"/>
            <a:ext cx="2868118" cy="3345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r>
              <a:rPr lang="en-AU" altLang="en-US" sz="2000" i="1" dirty="0">
                <a:latin typeface="Times New Roman" charset="0"/>
              </a:rPr>
              <a:t>Diffusers are another important component in improving downforce and reducing lift. The diffuser allows the fast movement of air beneath the vehicle creating an area of low pressure pushing the car downwards [3]</a:t>
            </a:r>
          </a:p>
        </p:txBody>
      </p:sp>
      <p:sp>
        <p:nvSpPr>
          <p:cNvPr id="22" name="Text Box 10"/>
          <p:cNvSpPr txBox="1">
            <a:spLocks noChangeArrowheads="1"/>
          </p:cNvSpPr>
          <p:nvPr/>
        </p:nvSpPr>
        <p:spPr bwMode="auto">
          <a:xfrm>
            <a:off x="14711488" y="18356493"/>
            <a:ext cx="6415088" cy="6259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Acknowledgements</a:t>
            </a:r>
          </a:p>
          <a:p>
            <a:pPr>
              <a:spcBef>
                <a:spcPct val="50000"/>
              </a:spcBef>
            </a:pPr>
            <a:r>
              <a:rPr lang="en-US" altLang="en-US" dirty="0">
                <a:hlinkClick r:id="rId5"/>
              </a:rPr>
              <a:t>https://mechanixillustrated.technicacuriosa.com/2017/03/04/an-introduction-to-automobile-aerodynamics/</a:t>
            </a:r>
            <a:endParaRPr lang="en-US" altLang="en-US" dirty="0"/>
          </a:p>
          <a:p>
            <a:pPr>
              <a:spcBef>
                <a:spcPct val="50000"/>
              </a:spcBef>
            </a:pPr>
            <a:r>
              <a:rPr lang="en-US" altLang="en-US" dirty="0">
                <a:hlinkClick r:id="rId6"/>
              </a:rPr>
              <a:t>https://www.oponeo.co.uk/blog/car-aerodynamics-and-air-resistance#:~:text=%20How%20do%20car%20designs%20work%20with%20aerodynamics%3F,the%20rear.%20This%20allows%20air%20to...%20More%20</a:t>
            </a:r>
            <a:endParaRPr lang="en-US" altLang="en-US" dirty="0"/>
          </a:p>
          <a:p>
            <a:pPr>
              <a:spcBef>
                <a:spcPct val="50000"/>
              </a:spcBef>
            </a:pPr>
            <a:r>
              <a:rPr lang="en-US" altLang="en-US" dirty="0">
                <a:hlinkClick r:id="rId7"/>
              </a:rPr>
              <a:t>https://mygaragestory.net/cars-aerodynamics-heres-need-know/</a:t>
            </a:r>
            <a:endParaRPr lang="en-US" altLang="en-US" dirty="0"/>
          </a:p>
          <a:p>
            <a:pPr>
              <a:spcBef>
                <a:spcPct val="50000"/>
              </a:spcBef>
            </a:pPr>
            <a:endParaRPr lang="en-US" altLang="en-US" dirty="0"/>
          </a:p>
        </p:txBody>
      </p:sp>
      <p:sp>
        <p:nvSpPr>
          <p:cNvPr id="23" name="Text Box 11"/>
          <p:cNvSpPr txBox="1">
            <a:spLocks noChangeArrowheads="1"/>
          </p:cNvSpPr>
          <p:nvPr/>
        </p:nvSpPr>
        <p:spPr bwMode="auto">
          <a:xfrm>
            <a:off x="14855630" y="23847207"/>
            <a:ext cx="6415087" cy="582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marL="228600" indent="-228600"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ea typeface="Arial" charset="0"/>
                <a:cs typeface="Arial" charset="0"/>
              </a:rPr>
              <a:t>References</a:t>
            </a:r>
          </a:p>
          <a:p>
            <a:pPr>
              <a:spcBef>
                <a:spcPct val="50000"/>
              </a:spcBef>
            </a:pPr>
            <a:r>
              <a:rPr lang="en-AU" altLang="en-US" sz="1400" b="1" dirty="0">
                <a:ea typeface="Arial" charset="0"/>
                <a:cs typeface="Arial" charset="0"/>
              </a:rPr>
              <a:t>Andrew Noble – Aerodynamic Principles</a:t>
            </a:r>
          </a:p>
          <a:p>
            <a:pPr>
              <a:spcBef>
                <a:spcPct val="50000"/>
              </a:spcBef>
            </a:pPr>
            <a:r>
              <a:rPr lang="en-GB" altLang="en-US" sz="1400" b="1" dirty="0">
                <a:ea typeface="Arial" charset="0"/>
                <a:cs typeface="Arial" charset="0"/>
                <a:hlinkClick r:id="rId8"/>
              </a:rPr>
              <a:t>Netdna-ssl.com. (2020). [online] Available at: http://1a8eua2erhxa2dmmwp4axgod-wpengine.netdna-ssl.com/wp-content/uploads/sites/3/2017/03/Fig-2.jpg </a:t>
            </a:r>
            <a:endParaRPr lang="en-AU" altLang="en-US" sz="1400" b="1" dirty="0">
              <a:ea typeface="Arial" charset="0"/>
              <a:cs typeface="Arial" charset="0"/>
              <a:hlinkClick r:id="rId8"/>
            </a:endParaRPr>
          </a:p>
          <a:p>
            <a:pPr>
              <a:spcBef>
                <a:spcPct val="50000"/>
              </a:spcBef>
            </a:pPr>
            <a:r>
              <a:rPr lang="en-AU" altLang="en-US" sz="1400" b="1" dirty="0">
                <a:ea typeface="Arial" charset="0"/>
                <a:cs typeface="Arial" charset="0"/>
                <a:hlinkClick r:id="rId9"/>
              </a:rPr>
              <a:t>Uaf.edu. (2020). [online] Available at: http://ffden-2.phys.uaf.edu/211_fall2013.web.dir/Jacob_McKenna_Physics/Aerodynamics_files/image002.jpg</a:t>
            </a:r>
          </a:p>
          <a:p>
            <a:pPr>
              <a:spcBef>
                <a:spcPct val="50000"/>
              </a:spcBef>
            </a:pPr>
            <a:r>
              <a:rPr lang="en-AU" altLang="en-US" sz="1400" b="1" dirty="0">
                <a:ea typeface="Arial" charset="0"/>
                <a:cs typeface="Arial" charset="0"/>
                <a:hlinkClick r:id="rId9"/>
              </a:rPr>
              <a:t>Robrobinette.com. (2020). [online] Available at:  https://robrobinette.com/images/S2000/Aerodynamics/CFD_Miata_Table.png</a:t>
            </a:r>
          </a:p>
          <a:p>
            <a:pPr>
              <a:spcBef>
                <a:spcPct val="50000"/>
              </a:spcBef>
            </a:pPr>
            <a:r>
              <a:rPr lang="en-GB" altLang="en-US" sz="1400" b="1" dirty="0">
                <a:ea typeface="Arial" charset="0"/>
                <a:cs typeface="Arial" charset="0"/>
              </a:rPr>
              <a:t>Lcs-fast.com. (2020). [online] Available at: </a:t>
            </a:r>
            <a:r>
              <a:rPr lang="en-GB" altLang="en-US" sz="1400" b="1" dirty="0">
                <a:ea typeface="Arial" charset="0"/>
                <a:cs typeface="Arial" charset="0"/>
                <a:hlinkClick r:id="rId10"/>
              </a:rPr>
              <a:t>http://www.lcs-fast.com/images/Elemental-pics/RP1-floorarrows2.png</a:t>
            </a:r>
            <a:endParaRPr lang="en-GB" altLang="en-US" sz="1400" b="1" dirty="0">
              <a:ea typeface="Arial" charset="0"/>
              <a:cs typeface="Arial" charset="0"/>
            </a:endParaRPr>
          </a:p>
          <a:p>
            <a:pPr>
              <a:spcBef>
                <a:spcPct val="50000"/>
              </a:spcBef>
            </a:pPr>
            <a:r>
              <a:rPr lang="en-GB" altLang="en-US" sz="1400" b="1" dirty="0">
                <a:ea typeface="Arial" charset="0"/>
                <a:cs typeface="Arial" charset="0"/>
              </a:rPr>
              <a:t>Katz, J. (2006). Race car aerodynamics : designing for speed. Cambridge, Ma: R. Bentley.</a:t>
            </a:r>
            <a:endParaRPr lang="en-AU" altLang="en-US" sz="1400" b="1" dirty="0">
              <a:ea typeface="Arial" charset="0"/>
              <a:cs typeface="Arial" charset="0"/>
            </a:endParaRPr>
          </a:p>
          <a:p>
            <a:pPr>
              <a:spcBef>
                <a:spcPct val="50000"/>
              </a:spcBef>
            </a:pPr>
            <a:r>
              <a:rPr lang="en-GB" altLang="en-US" sz="1400" b="1" dirty="0">
                <a:ea typeface="Arial" charset="0"/>
                <a:cs typeface="Arial" charset="0"/>
              </a:rPr>
              <a:t>Physics Forums | Science Articles, Homework Help, Discussion. (n.d.). Physics Forums | Science Articles, Homework Help, Discussion. [online] Available at: https://www.physicsforums.com</a:t>
            </a:r>
          </a:p>
          <a:p>
            <a:pPr>
              <a:spcBef>
                <a:spcPct val="50000"/>
              </a:spcBef>
            </a:pPr>
            <a:endParaRPr lang="en-AU" altLang="en-US" sz="1400" b="1" dirty="0">
              <a:ea typeface="Arial" charset="0"/>
              <a:cs typeface="Arial" charset="0"/>
            </a:endParaRPr>
          </a:p>
        </p:txBody>
      </p:sp>
      <p:sp>
        <p:nvSpPr>
          <p:cNvPr id="25" name="Text Box 25"/>
          <p:cNvSpPr txBox="1">
            <a:spLocks noChangeArrowheads="1"/>
          </p:cNvSpPr>
          <p:nvPr/>
        </p:nvSpPr>
        <p:spPr bwMode="auto">
          <a:xfrm>
            <a:off x="14728156" y="11066141"/>
            <a:ext cx="6410325" cy="145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2000" i="1" dirty="0">
                <a:latin typeface="Times New Roman" charset="0"/>
              </a:rPr>
              <a:t>This table allows to see the differing levels in aerodynamic capabilities. Cl is the lift coefficient and Cd is the drag coefficient.  [3a].</a:t>
            </a:r>
          </a:p>
        </p:txBody>
      </p:sp>
      <p:sp>
        <p:nvSpPr>
          <p:cNvPr id="26" name="Text Box 28"/>
          <p:cNvSpPr txBox="1">
            <a:spLocks noChangeArrowheads="1"/>
          </p:cNvSpPr>
          <p:nvPr/>
        </p:nvSpPr>
        <p:spPr bwMode="auto">
          <a:xfrm>
            <a:off x="14793674" y="15137606"/>
            <a:ext cx="6410325" cy="965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2800" b="1" dirty="0">
                <a:solidFill>
                  <a:srgbClr val="FF0000"/>
                </a:solidFill>
              </a:rPr>
              <a:t> </a:t>
            </a:r>
          </a:p>
        </p:txBody>
      </p:sp>
      <p:sp>
        <p:nvSpPr>
          <p:cNvPr id="30" name="Rectangle 29"/>
          <p:cNvSpPr>
            <a:spLocks noChangeArrowheads="1"/>
          </p:cNvSpPr>
          <p:nvPr/>
        </p:nvSpPr>
        <p:spPr bwMode="auto">
          <a:xfrm>
            <a:off x="14704210" y="18840038"/>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1" name="Rectangle 30"/>
          <p:cNvSpPr>
            <a:spLocks noChangeArrowheads="1"/>
          </p:cNvSpPr>
          <p:nvPr/>
        </p:nvSpPr>
        <p:spPr bwMode="auto">
          <a:xfrm>
            <a:off x="440292" y="17118912"/>
            <a:ext cx="4741303"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2" name="Rectangle 31"/>
          <p:cNvSpPr>
            <a:spLocks noChangeArrowheads="1"/>
          </p:cNvSpPr>
          <p:nvPr/>
        </p:nvSpPr>
        <p:spPr bwMode="auto">
          <a:xfrm>
            <a:off x="14625098" y="27057687"/>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cxnSp>
        <p:nvCxnSpPr>
          <p:cNvPr id="36" name="Straight Connector 35"/>
          <p:cNvCxnSpPr/>
          <p:nvPr/>
        </p:nvCxnSpPr>
        <p:spPr>
          <a:xfrm>
            <a:off x="179999" y="2890588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2288600" y="29201563"/>
            <a:ext cx="8915399" cy="584775"/>
          </a:xfrm>
          <a:prstGeom prst="rect">
            <a:avLst/>
          </a:prstGeom>
          <a:noFill/>
        </p:spPr>
        <p:txBody>
          <a:bodyPr wrap="square" rtlCol="0">
            <a:spAutoFit/>
          </a:bodyPr>
          <a:lstStyle/>
          <a:p>
            <a:pPr algn="r"/>
            <a:r>
              <a:rPr lang="en-GB" altLang="en-US" sz="3200" dirty="0">
                <a:solidFill>
                  <a:srgbClr val="002060"/>
                </a:solidFill>
                <a:latin typeface="Calibri" charset="0"/>
                <a:ea typeface="Calibri" charset="0"/>
                <a:cs typeface="Calibri" charset="0"/>
              </a:rPr>
              <a:t>Wales Institute for </a:t>
            </a:r>
            <a:r>
              <a:rPr lang="en-GB" altLang="en-US" sz="3200" dirty="0">
                <a:solidFill>
                  <a:srgbClr val="002060"/>
                </a:solidFill>
                <a:latin typeface="Eras Bold ITC" panose="020B0907030504020204" pitchFamily="34" charset="0"/>
                <a:ea typeface="Calibri" charset="0"/>
                <a:cs typeface="Calibri" charset="0"/>
              </a:rPr>
              <a:t>Science &amp; Art</a:t>
            </a:r>
            <a:endParaRPr lang="en-GB" sz="3200" dirty="0">
              <a:latin typeface="Eras Bold ITC" panose="020B0907030504020204" pitchFamily="34" charset="0"/>
            </a:endParaRPr>
          </a:p>
        </p:txBody>
      </p:sp>
      <p:sp>
        <p:nvSpPr>
          <p:cNvPr id="45" name="Text Box 19"/>
          <p:cNvSpPr txBox="1">
            <a:spLocks noChangeArrowheads="1"/>
          </p:cNvSpPr>
          <p:nvPr/>
        </p:nvSpPr>
        <p:spPr bwMode="auto">
          <a:xfrm>
            <a:off x="6679415" y="26619250"/>
            <a:ext cx="6410325" cy="1919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GB" altLang="en-US" sz="2000" i="1" dirty="0">
                <a:latin typeface="Times New Roman" charset="0"/>
              </a:rPr>
              <a:t>cd is coefficient of drag, cl is coefficient of lift, L/D is lift over drag--a measurement of efficiency with larger being better</a:t>
            </a:r>
          </a:p>
          <a:p>
            <a:pPr>
              <a:spcBef>
                <a:spcPct val="50000"/>
              </a:spcBef>
            </a:pPr>
            <a:endParaRPr lang="en-GB" altLang="en-US" sz="2000" i="1" dirty="0">
              <a:latin typeface="Times New Roman" charset="0"/>
            </a:endParaRPr>
          </a:p>
        </p:txBody>
      </p:sp>
      <p:pic>
        <p:nvPicPr>
          <p:cNvPr id="2050" name="Picture 2" descr="Blank Face Png Photo - Self Portrait Coloring Pages , Free Transparent  Clipart - ClipartKey">
            <a:extLst>
              <a:ext uri="{FF2B5EF4-FFF2-40B4-BE49-F238E27FC236}">
                <a16:creationId xmlns:a16="http://schemas.microsoft.com/office/drawing/2014/main" id="{3B8E54AC-DEF5-4F19-AEFC-E5319CBC807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4393" y="2244914"/>
            <a:ext cx="2876550" cy="3048000"/>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622BC9D0-8006-415F-8E80-427B5C328C7B}"/>
              </a:ext>
            </a:extLst>
          </p:cNvPr>
          <p:cNvSpPr txBox="1"/>
          <p:nvPr/>
        </p:nvSpPr>
        <p:spPr>
          <a:xfrm>
            <a:off x="14681598" y="2066779"/>
            <a:ext cx="6181858" cy="6986528"/>
          </a:xfrm>
          <a:prstGeom prst="rect">
            <a:avLst/>
          </a:prstGeom>
          <a:noFill/>
        </p:spPr>
        <p:txBody>
          <a:bodyPr wrap="square" rtlCol="0">
            <a:spAutoFit/>
          </a:bodyPr>
          <a:lstStyle/>
          <a:p>
            <a:r>
              <a:rPr lang="en-GB" sz="2800" dirty="0"/>
              <a:t>The abilities of race vehicles has vastly improved over time through more complex components and much better build quality. </a:t>
            </a:r>
          </a:p>
          <a:p>
            <a:r>
              <a:rPr lang="en-GB" sz="2800" dirty="0"/>
              <a:t>Due to this race vehicles are now much faster on all areas of the track making aerodynamics a crucial factor to success in competitive motorsport.</a:t>
            </a:r>
          </a:p>
          <a:p>
            <a:r>
              <a:rPr lang="en-GB" sz="2800" dirty="0"/>
              <a:t>The forces in question have become much larger than experienced so specific aero related components have also had to grow in size and complexity to deal with the forces at high speeds</a:t>
            </a:r>
          </a:p>
          <a:p>
            <a:r>
              <a:rPr lang="en-GB" sz="2800" dirty="0"/>
              <a:t>This can be shown in the formula to calculate drag as it directly correlates to area and velocity.</a:t>
            </a:r>
          </a:p>
        </p:txBody>
      </p:sp>
      <p:pic>
        <p:nvPicPr>
          <p:cNvPr id="33" name="Picture 32">
            <a:extLst>
              <a:ext uri="{FF2B5EF4-FFF2-40B4-BE49-F238E27FC236}">
                <a16:creationId xmlns:a16="http://schemas.microsoft.com/office/drawing/2014/main" id="{1A430BD6-9184-402D-9A31-58A324EC32C2}"/>
              </a:ext>
            </a:extLst>
          </p:cNvPr>
          <p:cNvPicPr>
            <a:picLocks noChangeAspect="1"/>
          </p:cNvPicPr>
          <p:nvPr/>
        </p:nvPicPr>
        <p:blipFill>
          <a:blip r:embed="rId12"/>
          <a:stretch>
            <a:fillRect/>
          </a:stretch>
        </p:blipFill>
        <p:spPr>
          <a:xfrm>
            <a:off x="15363235" y="8870471"/>
            <a:ext cx="4688915" cy="2311437"/>
          </a:xfrm>
          <a:prstGeom prst="rect">
            <a:avLst/>
          </a:prstGeom>
        </p:spPr>
      </p:pic>
      <p:pic>
        <p:nvPicPr>
          <p:cNvPr id="35" name="Picture 34">
            <a:extLst>
              <a:ext uri="{FF2B5EF4-FFF2-40B4-BE49-F238E27FC236}">
                <a16:creationId xmlns:a16="http://schemas.microsoft.com/office/drawing/2014/main" id="{F7AD2BCF-2E70-4343-9699-F3CD59E8F671}"/>
              </a:ext>
            </a:extLst>
          </p:cNvPr>
          <p:cNvPicPr>
            <a:picLocks noChangeAspect="1"/>
          </p:cNvPicPr>
          <p:nvPr/>
        </p:nvPicPr>
        <p:blipFill>
          <a:blip r:embed="rId13"/>
          <a:stretch>
            <a:fillRect/>
          </a:stretch>
        </p:blipFill>
        <p:spPr>
          <a:xfrm>
            <a:off x="515193" y="13064708"/>
            <a:ext cx="6323371" cy="2831052"/>
          </a:xfrm>
          <a:prstGeom prst="rect">
            <a:avLst/>
          </a:prstGeom>
        </p:spPr>
      </p:pic>
      <p:pic>
        <p:nvPicPr>
          <p:cNvPr id="38" name="Picture 37">
            <a:extLst>
              <a:ext uri="{FF2B5EF4-FFF2-40B4-BE49-F238E27FC236}">
                <a16:creationId xmlns:a16="http://schemas.microsoft.com/office/drawing/2014/main" id="{C7AF25B7-A438-44DD-928E-0A666906BCFD}"/>
              </a:ext>
            </a:extLst>
          </p:cNvPr>
          <p:cNvPicPr>
            <a:picLocks noChangeAspect="1"/>
          </p:cNvPicPr>
          <p:nvPr/>
        </p:nvPicPr>
        <p:blipFill>
          <a:blip r:embed="rId14"/>
          <a:stretch>
            <a:fillRect/>
          </a:stretch>
        </p:blipFill>
        <p:spPr>
          <a:xfrm>
            <a:off x="15266969" y="12207703"/>
            <a:ext cx="5332697" cy="3136881"/>
          </a:xfrm>
          <a:prstGeom prst="rect">
            <a:avLst/>
          </a:prstGeom>
        </p:spPr>
      </p:pic>
      <p:pic>
        <p:nvPicPr>
          <p:cNvPr id="39" name="Picture 38">
            <a:extLst>
              <a:ext uri="{FF2B5EF4-FFF2-40B4-BE49-F238E27FC236}">
                <a16:creationId xmlns:a16="http://schemas.microsoft.com/office/drawing/2014/main" id="{E6B7984C-3369-46D6-A54B-9BE2470B4D1F}"/>
              </a:ext>
            </a:extLst>
          </p:cNvPr>
          <p:cNvPicPr>
            <a:picLocks noChangeAspect="1"/>
          </p:cNvPicPr>
          <p:nvPr/>
        </p:nvPicPr>
        <p:blipFill>
          <a:blip r:embed="rId15"/>
          <a:stretch>
            <a:fillRect/>
          </a:stretch>
        </p:blipFill>
        <p:spPr>
          <a:xfrm>
            <a:off x="8153876" y="10177498"/>
            <a:ext cx="4514850" cy="3000375"/>
          </a:xfrm>
          <a:prstGeom prst="rect">
            <a:avLst/>
          </a:prstGeom>
        </p:spPr>
      </p:pic>
      <p:pic>
        <p:nvPicPr>
          <p:cNvPr id="41" name="Picture 40">
            <a:extLst>
              <a:ext uri="{FF2B5EF4-FFF2-40B4-BE49-F238E27FC236}">
                <a16:creationId xmlns:a16="http://schemas.microsoft.com/office/drawing/2014/main" id="{201A5307-91CA-45F2-A62C-4E8AEBA35054}"/>
              </a:ext>
            </a:extLst>
          </p:cNvPr>
          <p:cNvPicPr>
            <a:picLocks noChangeAspect="1"/>
          </p:cNvPicPr>
          <p:nvPr/>
        </p:nvPicPr>
        <p:blipFill>
          <a:blip r:embed="rId16"/>
          <a:stretch>
            <a:fillRect/>
          </a:stretch>
        </p:blipFill>
        <p:spPr>
          <a:xfrm>
            <a:off x="7909094" y="6452359"/>
            <a:ext cx="2824328" cy="3209463"/>
          </a:xfrm>
          <a:prstGeom prst="rect">
            <a:avLst/>
          </a:prstGeom>
        </p:spPr>
      </p:pic>
      <p:pic>
        <p:nvPicPr>
          <p:cNvPr id="49" name="Picture 48">
            <a:extLst>
              <a:ext uri="{FF2B5EF4-FFF2-40B4-BE49-F238E27FC236}">
                <a16:creationId xmlns:a16="http://schemas.microsoft.com/office/drawing/2014/main" id="{1E1984FA-5F1D-497C-82AA-98095FCDAF36}"/>
              </a:ext>
            </a:extLst>
          </p:cNvPr>
          <p:cNvPicPr>
            <a:picLocks noChangeAspect="1"/>
          </p:cNvPicPr>
          <p:nvPr/>
        </p:nvPicPr>
        <p:blipFill>
          <a:blip r:embed="rId17"/>
          <a:stretch>
            <a:fillRect/>
          </a:stretch>
        </p:blipFill>
        <p:spPr>
          <a:xfrm>
            <a:off x="7790215" y="20771287"/>
            <a:ext cx="5892452" cy="3533256"/>
          </a:xfrm>
          <a:prstGeom prst="rect">
            <a:avLst/>
          </a:prstGeom>
        </p:spPr>
      </p:pic>
      <p:pic>
        <p:nvPicPr>
          <p:cNvPr id="50" name="Picture 49">
            <a:extLst>
              <a:ext uri="{FF2B5EF4-FFF2-40B4-BE49-F238E27FC236}">
                <a16:creationId xmlns:a16="http://schemas.microsoft.com/office/drawing/2014/main" id="{51A1D629-775A-406C-82D6-D5A0B2155AD6}"/>
              </a:ext>
            </a:extLst>
          </p:cNvPr>
          <p:cNvPicPr>
            <a:picLocks noChangeAspect="1"/>
          </p:cNvPicPr>
          <p:nvPr/>
        </p:nvPicPr>
        <p:blipFill>
          <a:blip r:embed="rId18"/>
          <a:stretch>
            <a:fillRect/>
          </a:stretch>
        </p:blipFill>
        <p:spPr>
          <a:xfrm>
            <a:off x="6679415" y="24213841"/>
            <a:ext cx="7898636" cy="2206064"/>
          </a:xfrm>
          <a:prstGeom prst="rect">
            <a:avLst/>
          </a:prstGeom>
        </p:spPr>
      </p:pic>
      <p:sp>
        <p:nvSpPr>
          <p:cNvPr id="51" name="TextBox 50">
            <a:extLst>
              <a:ext uri="{FF2B5EF4-FFF2-40B4-BE49-F238E27FC236}">
                <a16:creationId xmlns:a16="http://schemas.microsoft.com/office/drawing/2014/main" id="{3DBBE027-BEB1-471A-AB05-24967C8B7D06}"/>
              </a:ext>
            </a:extLst>
          </p:cNvPr>
          <p:cNvSpPr txBox="1"/>
          <p:nvPr/>
        </p:nvSpPr>
        <p:spPr>
          <a:xfrm>
            <a:off x="15087600" y="15620379"/>
            <a:ext cx="6165190" cy="2308324"/>
          </a:xfrm>
          <a:prstGeom prst="rect">
            <a:avLst/>
          </a:prstGeom>
          <a:noFill/>
        </p:spPr>
        <p:txBody>
          <a:bodyPr wrap="square" rtlCol="0">
            <a:spAutoFit/>
          </a:bodyPr>
          <a:lstStyle/>
          <a:p>
            <a:r>
              <a:rPr lang="en-GB" sz="2400" dirty="0"/>
              <a:t>In reference to figure 1a, the three lines show the difference in required power reach different speeds with different aerodynamic components fitted. The purple line is the most aerodynamic out of all 3 as it reached the highest top speed with the least horsepower required.</a:t>
            </a:r>
          </a:p>
        </p:txBody>
      </p:sp>
      <p:pic>
        <p:nvPicPr>
          <p:cNvPr id="52" name="Picture 51">
            <a:extLst>
              <a:ext uri="{FF2B5EF4-FFF2-40B4-BE49-F238E27FC236}">
                <a16:creationId xmlns:a16="http://schemas.microsoft.com/office/drawing/2014/main" id="{0D6DD635-1D5A-4A51-B704-8B308E79E1A0}"/>
              </a:ext>
            </a:extLst>
          </p:cNvPr>
          <p:cNvPicPr>
            <a:picLocks noChangeAspect="1"/>
          </p:cNvPicPr>
          <p:nvPr/>
        </p:nvPicPr>
        <p:blipFill>
          <a:blip r:embed="rId19"/>
          <a:stretch>
            <a:fillRect/>
          </a:stretch>
        </p:blipFill>
        <p:spPr>
          <a:xfrm>
            <a:off x="515192" y="28978173"/>
            <a:ext cx="1907967" cy="1271978"/>
          </a:xfrm>
          <a:prstGeom prst="rect">
            <a:avLst/>
          </a:prstGeom>
        </p:spPr>
      </p:pic>
      <p:pic>
        <p:nvPicPr>
          <p:cNvPr id="53" name="Picture 52">
            <a:extLst>
              <a:ext uri="{FF2B5EF4-FFF2-40B4-BE49-F238E27FC236}">
                <a16:creationId xmlns:a16="http://schemas.microsoft.com/office/drawing/2014/main" id="{B4B8FF63-79CE-4D2E-BB3A-06D1C822C418}"/>
              </a:ext>
            </a:extLst>
          </p:cNvPr>
          <p:cNvPicPr>
            <a:picLocks noChangeAspect="1"/>
          </p:cNvPicPr>
          <p:nvPr/>
        </p:nvPicPr>
        <p:blipFill>
          <a:blip r:embed="rId20"/>
          <a:stretch>
            <a:fillRect/>
          </a:stretch>
        </p:blipFill>
        <p:spPr>
          <a:xfrm>
            <a:off x="2937692" y="28944515"/>
            <a:ext cx="3185162" cy="1274064"/>
          </a:xfrm>
          <a:prstGeom prst="rect">
            <a:avLst/>
          </a:prstGeom>
        </p:spPr>
      </p:pic>
      <p:pic>
        <p:nvPicPr>
          <p:cNvPr id="54" name="Picture 53">
            <a:extLst>
              <a:ext uri="{FF2B5EF4-FFF2-40B4-BE49-F238E27FC236}">
                <a16:creationId xmlns:a16="http://schemas.microsoft.com/office/drawing/2014/main" id="{ABD1C51A-8464-4DB4-ACC6-79DE52F5AF23}"/>
              </a:ext>
            </a:extLst>
          </p:cNvPr>
          <p:cNvPicPr>
            <a:picLocks noChangeAspect="1"/>
          </p:cNvPicPr>
          <p:nvPr/>
        </p:nvPicPr>
        <p:blipFill>
          <a:blip r:embed="rId21"/>
          <a:stretch>
            <a:fillRect/>
          </a:stretch>
        </p:blipFill>
        <p:spPr>
          <a:xfrm>
            <a:off x="419541" y="2100376"/>
            <a:ext cx="2689247" cy="3585663"/>
          </a:xfrm>
          <a:prstGeom prst="rect">
            <a:avLst/>
          </a:prstGeom>
        </p:spPr>
      </p:pic>
    </p:spTree>
    <p:extLst>
      <p:ext uri="{BB962C8B-B14F-4D97-AF65-F5344CB8AC3E}">
        <p14:creationId xmlns:p14="http://schemas.microsoft.com/office/powerpoint/2010/main" val="10327272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ReferenceId xmlns="0777963d-7f3d-4727-9e72-4d6490188740"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B59B1840862A54D87559EB5EE4C39F9" ma:contentTypeVersion="3" ma:contentTypeDescription="Create a new document." ma:contentTypeScope="" ma:versionID="77b9193623b57f573840a061ae17c633">
  <xsd:schema xmlns:xsd="http://www.w3.org/2001/XMLSchema" xmlns:xs="http://www.w3.org/2001/XMLSchema" xmlns:p="http://schemas.microsoft.com/office/2006/metadata/properties" xmlns:ns2="0777963d-7f3d-4727-9e72-4d6490188740" targetNamespace="http://schemas.microsoft.com/office/2006/metadata/properties" ma:root="true" ma:fieldsID="eb26b7556d6f72bc4c0e10cb459a420f" ns2:_="">
    <xsd:import namespace="0777963d-7f3d-4727-9e72-4d6490188740"/>
    <xsd:element name="properties">
      <xsd:complexType>
        <xsd:sequence>
          <xsd:element name="documentManagement">
            <xsd:complexType>
              <xsd:all>
                <xsd:element ref="ns2:ReferenceId" minOccurs="0"/>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777963d-7f3d-4727-9e72-4d6490188740"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77FD30C-AD50-4D03-81AB-F75D65DA10BF}">
  <ds:schemaRefs>
    <ds:schemaRef ds:uri="http://purl.org/dc/elements/1.1/"/>
    <ds:schemaRef ds:uri="http://purl.org/dc/dcmitype/"/>
    <ds:schemaRef ds:uri="http://purl.org/dc/terms/"/>
    <ds:schemaRef ds:uri="http://schemas.microsoft.com/office/2006/metadata/properties"/>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0777963d-7f3d-4727-9e72-4d6490188740"/>
  </ds:schemaRefs>
</ds:datastoreItem>
</file>

<file path=customXml/itemProps2.xml><?xml version="1.0" encoding="utf-8"?>
<ds:datastoreItem xmlns:ds="http://schemas.openxmlformats.org/officeDocument/2006/customXml" ds:itemID="{BD9FC663-7C79-417E-AABF-357732A2C534}">
  <ds:schemaRefs>
    <ds:schemaRef ds:uri="http://schemas.microsoft.com/sharepoint/v3/contenttype/forms"/>
  </ds:schemaRefs>
</ds:datastoreItem>
</file>

<file path=customXml/itemProps3.xml><?xml version="1.0" encoding="utf-8"?>
<ds:datastoreItem xmlns:ds="http://schemas.openxmlformats.org/officeDocument/2006/customXml" ds:itemID="{9F0BA984-208A-4201-B257-499F2F41E9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777963d-7f3d-4727-9e72-4d649018874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6353</TotalTime>
  <Words>899</Words>
  <Application>Microsoft Office PowerPoint</Application>
  <PresentationFormat>Custom</PresentationFormat>
  <Paragraphs>44</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Eras Bold ITC</vt:lpstr>
      <vt:lpstr>Georgia</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Howe</dc:creator>
  <cp:lastModifiedBy>Ollie Patrick Courtney (1904995)</cp:lastModifiedBy>
  <cp:revision>57</cp:revision>
  <dcterms:created xsi:type="dcterms:W3CDTF">2016-02-25T08:27:32Z</dcterms:created>
  <dcterms:modified xsi:type="dcterms:W3CDTF">2020-12-06T23:44:32Z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0x0101003B59B1840862A54D87559EB5EE4C39F9</vt:lpwstr>
  </property>
</Properties>
</file>