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3" r:id="rId2"/>
    <p:sldMasterId id="2147483685" r:id="rId3"/>
    <p:sldMasterId id="2147483697" r:id="rId4"/>
  </p:sldMasterIdLst>
  <p:notesMasterIdLst>
    <p:notesMasterId r:id="rId71"/>
  </p:notesMasterIdLst>
  <p:sldIdLst>
    <p:sldId id="257" r:id="rId5"/>
    <p:sldId id="269" r:id="rId6"/>
    <p:sldId id="805" r:id="rId7"/>
    <p:sldId id="842" r:id="rId8"/>
    <p:sldId id="843" r:id="rId9"/>
    <p:sldId id="831" r:id="rId10"/>
    <p:sldId id="834" r:id="rId11"/>
    <p:sldId id="835" r:id="rId12"/>
    <p:sldId id="836" r:id="rId13"/>
    <p:sldId id="844" r:id="rId14"/>
    <p:sldId id="845" r:id="rId15"/>
    <p:sldId id="331" r:id="rId16"/>
    <p:sldId id="860" r:id="rId17"/>
    <p:sldId id="299" r:id="rId18"/>
    <p:sldId id="868" r:id="rId19"/>
    <p:sldId id="869" r:id="rId20"/>
    <p:sldId id="870" r:id="rId21"/>
    <p:sldId id="871" r:id="rId22"/>
    <p:sldId id="872" r:id="rId23"/>
    <p:sldId id="873" r:id="rId24"/>
    <p:sldId id="875" r:id="rId25"/>
    <p:sldId id="876" r:id="rId26"/>
    <p:sldId id="877" r:id="rId27"/>
    <p:sldId id="899" r:id="rId28"/>
    <p:sldId id="900" r:id="rId29"/>
    <p:sldId id="883" r:id="rId30"/>
    <p:sldId id="915" r:id="rId31"/>
    <p:sldId id="945" r:id="rId32"/>
    <p:sldId id="315" r:id="rId33"/>
    <p:sldId id="319" r:id="rId34"/>
    <p:sldId id="318" r:id="rId35"/>
    <p:sldId id="320" r:id="rId36"/>
    <p:sldId id="321" r:id="rId37"/>
    <p:sldId id="322" r:id="rId38"/>
    <p:sldId id="323" r:id="rId39"/>
    <p:sldId id="325" r:id="rId40"/>
    <p:sldId id="327" r:id="rId41"/>
    <p:sldId id="756" r:id="rId42"/>
    <p:sldId id="946" r:id="rId43"/>
    <p:sldId id="947" r:id="rId44"/>
    <p:sldId id="894" r:id="rId45"/>
    <p:sldId id="865" r:id="rId46"/>
    <p:sldId id="669" r:id="rId47"/>
    <p:sldId id="930" r:id="rId48"/>
    <p:sldId id="931" r:id="rId49"/>
    <p:sldId id="830" r:id="rId50"/>
    <p:sldId id="932" r:id="rId51"/>
    <p:sldId id="934" r:id="rId52"/>
    <p:sldId id="936" r:id="rId53"/>
    <p:sldId id="882" r:id="rId54"/>
    <p:sldId id="937" r:id="rId55"/>
    <p:sldId id="884" r:id="rId56"/>
    <p:sldId id="885" r:id="rId57"/>
    <p:sldId id="886" r:id="rId58"/>
    <p:sldId id="887" r:id="rId59"/>
    <p:sldId id="829" r:id="rId60"/>
    <p:sldId id="888" r:id="rId61"/>
    <p:sldId id="889" r:id="rId62"/>
    <p:sldId id="864" r:id="rId63"/>
    <p:sldId id="940" r:id="rId64"/>
    <p:sldId id="890" r:id="rId65"/>
    <p:sldId id="898" r:id="rId66"/>
    <p:sldId id="942" r:id="rId67"/>
    <p:sldId id="901" r:id="rId68"/>
    <p:sldId id="902" r:id="rId69"/>
    <p:sldId id="944" r:id="rId7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3A79612-6302-46AE-A7C3-1D3B6A10464B}">
          <p14:sldIdLst>
            <p14:sldId id="257"/>
            <p14:sldId id="269"/>
            <p14:sldId id="805"/>
            <p14:sldId id="842"/>
            <p14:sldId id="843"/>
            <p14:sldId id="831"/>
            <p14:sldId id="834"/>
            <p14:sldId id="835"/>
            <p14:sldId id="836"/>
            <p14:sldId id="844"/>
            <p14:sldId id="845"/>
            <p14:sldId id="331"/>
            <p14:sldId id="860"/>
            <p14:sldId id="299"/>
            <p14:sldId id="868"/>
            <p14:sldId id="869"/>
            <p14:sldId id="870"/>
            <p14:sldId id="871"/>
            <p14:sldId id="872"/>
            <p14:sldId id="873"/>
            <p14:sldId id="875"/>
            <p14:sldId id="876"/>
            <p14:sldId id="877"/>
            <p14:sldId id="899"/>
            <p14:sldId id="900"/>
            <p14:sldId id="883"/>
            <p14:sldId id="915"/>
            <p14:sldId id="945"/>
            <p14:sldId id="315"/>
            <p14:sldId id="319"/>
            <p14:sldId id="318"/>
            <p14:sldId id="320"/>
            <p14:sldId id="321"/>
            <p14:sldId id="322"/>
            <p14:sldId id="323"/>
            <p14:sldId id="325"/>
          </p14:sldIdLst>
        </p14:section>
        <p14:section name="Default Section" id="{8D44EA1E-B67B-4117-8912-61835489FCDE}">
          <p14:sldIdLst/>
        </p14:section>
        <p14:section name="Default Section" id="{30DE0C54-D15C-4B61-B35A-EA04B4889332}">
          <p14:sldIdLst>
            <p14:sldId id="327"/>
            <p14:sldId id="756"/>
            <p14:sldId id="946"/>
            <p14:sldId id="947"/>
            <p14:sldId id="894"/>
            <p14:sldId id="865"/>
          </p14:sldIdLst>
        </p14:section>
        <p14:section name="Default Section" id="{19A8D333-B199-4BE1-B1FF-37F6DE599CF6}">
          <p14:sldIdLst/>
        </p14:section>
        <p14:section name="Default Section" id="{7B895AF8-E6EA-4851-86C7-FBFA72F5E282}">
          <p14:sldIdLst>
            <p14:sldId id="669"/>
            <p14:sldId id="930"/>
            <p14:sldId id="931"/>
            <p14:sldId id="830"/>
            <p14:sldId id="932"/>
            <p14:sldId id="934"/>
            <p14:sldId id="936"/>
            <p14:sldId id="882"/>
            <p14:sldId id="937"/>
            <p14:sldId id="884"/>
            <p14:sldId id="885"/>
            <p14:sldId id="886"/>
            <p14:sldId id="887"/>
            <p14:sldId id="829"/>
            <p14:sldId id="888"/>
            <p14:sldId id="889"/>
            <p14:sldId id="864"/>
            <p14:sldId id="940"/>
            <p14:sldId id="890"/>
            <p14:sldId id="898"/>
            <p14:sldId id="942"/>
            <p14:sldId id="901"/>
            <p14:sldId id="902"/>
            <p14:sldId id="94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0" autoAdjust="0"/>
    <p:restoredTop sz="85028" autoAdjust="0"/>
  </p:normalViewPr>
  <p:slideViewPr>
    <p:cSldViewPr snapToGrid="0">
      <p:cViewPr varScale="1">
        <p:scale>
          <a:sx n="88" d="100"/>
          <a:sy n="88" d="100"/>
        </p:scale>
        <p:origin x="4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10791E-B6EE-4EA7-A305-BF175B571ACF}"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D384514-FBF9-40DD-9B71-F1883F0117B3}">
      <dgm:prSet/>
      <dgm:spPr/>
      <dgm:t>
        <a:bodyPr/>
        <a:lstStyle/>
        <a:p>
          <a:r>
            <a:rPr lang="en-GB"/>
            <a:t>Paradigms are like perspectives or filters.</a:t>
          </a:r>
          <a:endParaRPr lang="en-US"/>
        </a:p>
      </dgm:t>
    </dgm:pt>
    <dgm:pt modelId="{CF5A264B-C087-4CC7-9C86-6F6839BC9227}" type="parTrans" cxnId="{C355CBA0-6AB0-4CF1-BC9E-FEFA5F5D7134}">
      <dgm:prSet/>
      <dgm:spPr/>
      <dgm:t>
        <a:bodyPr/>
        <a:lstStyle/>
        <a:p>
          <a:endParaRPr lang="en-US"/>
        </a:p>
      </dgm:t>
    </dgm:pt>
    <dgm:pt modelId="{5DCA1B11-DC3B-400A-90E7-B4A2FD2352E8}" type="sibTrans" cxnId="{C355CBA0-6AB0-4CF1-BC9E-FEFA5F5D7134}">
      <dgm:prSet/>
      <dgm:spPr/>
      <dgm:t>
        <a:bodyPr/>
        <a:lstStyle/>
        <a:p>
          <a:endParaRPr lang="en-US"/>
        </a:p>
      </dgm:t>
    </dgm:pt>
    <dgm:pt modelId="{B4F178E6-2449-497E-90AF-8530C00675B5}">
      <dgm:prSet/>
      <dgm:spPr/>
      <dgm:t>
        <a:bodyPr/>
        <a:lstStyle/>
        <a:p>
          <a:r>
            <a:rPr lang="en-GB"/>
            <a:t>Ontology looks at real vs. imaginary things.</a:t>
          </a:r>
          <a:endParaRPr lang="en-US"/>
        </a:p>
      </dgm:t>
    </dgm:pt>
    <dgm:pt modelId="{CEFE2BC8-0AD6-4F6C-9099-22CF48DCB6D1}" type="parTrans" cxnId="{2E6C5AEE-A685-457D-B468-929739061D9D}">
      <dgm:prSet/>
      <dgm:spPr/>
      <dgm:t>
        <a:bodyPr/>
        <a:lstStyle/>
        <a:p>
          <a:endParaRPr lang="en-US"/>
        </a:p>
      </dgm:t>
    </dgm:pt>
    <dgm:pt modelId="{1DEF3119-B56B-4B2D-A50D-D326BDB31181}" type="sibTrans" cxnId="{2E6C5AEE-A685-457D-B468-929739061D9D}">
      <dgm:prSet/>
      <dgm:spPr/>
      <dgm:t>
        <a:bodyPr/>
        <a:lstStyle/>
        <a:p>
          <a:endParaRPr lang="en-US"/>
        </a:p>
      </dgm:t>
    </dgm:pt>
    <dgm:pt modelId="{D679E324-466F-4B76-9200-4E9B80498823}">
      <dgm:prSet/>
      <dgm:spPr/>
      <dgm:t>
        <a:bodyPr/>
        <a:lstStyle/>
        <a:p>
          <a:r>
            <a:rPr lang="en-GB"/>
            <a:t>Epistemology examines how we get knowledge and facts.</a:t>
          </a:r>
          <a:endParaRPr lang="en-US"/>
        </a:p>
      </dgm:t>
    </dgm:pt>
    <dgm:pt modelId="{094FAD5D-C262-4C62-AB5B-5B6119EB7AC0}" type="parTrans" cxnId="{8E57A0B0-0E23-4333-B7E9-185702594076}">
      <dgm:prSet/>
      <dgm:spPr/>
      <dgm:t>
        <a:bodyPr/>
        <a:lstStyle/>
        <a:p>
          <a:endParaRPr lang="en-US"/>
        </a:p>
      </dgm:t>
    </dgm:pt>
    <dgm:pt modelId="{688FAA73-8BD8-4D35-92D4-5896FA8F1FC1}" type="sibTrans" cxnId="{8E57A0B0-0E23-4333-B7E9-185702594076}">
      <dgm:prSet/>
      <dgm:spPr/>
      <dgm:t>
        <a:bodyPr/>
        <a:lstStyle/>
        <a:p>
          <a:endParaRPr lang="en-US"/>
        </a:p>
      </dgm:t>
    </dgm:pt>
    <dgm:pt modelId="{7C4001E9-33DC-42E4-A243-2DE4B77374FB}" type="pres">
      <dgm:prSet presAssocID="{BE10791E-B6EE-4EA7-A305-BF175B571ACF}" presName="vert0" presStyleCnt="0">
        <dgm:presLayoutVars>
          <dgm:dir/>
          <dgm:animOne val="branch"/>
          <dgm:animLvl val="lvl"/>
        </dgm:presLayoutVars>
      </dgm:prSet>
      <dgm:spPr/>
    </dgm:pt>
    <dgm:pt modelId="{359686B7-FB4E-4FA0-B1A4-63CC2BDFB862}" type="pres">
      <dgm:prSet presAssocID="{1D384514-FBF9-40DD-9B71-F1883F0117B3}" presName="thickLine" presStyleLbl="alignNode1" presStyleIdx="0" presStyleCnt="3"/>
      <dgm:spPr/>
    </dgm:pt>
    <dgm:pt modelId="{6AF48AAE-C91B-450B-A212-10DD318C91FE}" type="pres">
      <dgm:prSet presAssocID="{1D384514-FBF9-40DD-9B71-F1883F0117B3}" presName="horz1" presStyleCnt="0"/>
      <dgm:spPr/>
    </dgm:pt>
    <dgm:pt modelId="{501C3F20-E702-4E4C-9132-EC217634E894}" type="pres">
      <dgm:prSet presAssocID="{1D384514-FBF9-40DD-9B71-F1883F0117B3}" presName="tx1" presStyleLbl="revTx" presStyleIdx="0" presStyleCnt="3"/>
      <dgm:spPr/>
    </dgm:pt>
    <dgm:pt modelId="{307B1FB6-E83B-4535-8EBE-4CABB0D50A10}" type="pres">
      <dgm:prSet presAssocID="{1D384514-FBF9-40DD-9B71-F1883F0117B3}" presName="vert1" presStyleCnt="0"/>
      <dgm:spPr/>
    </dgm:pt>
    <dgm:pt modelId="{BFC0CFAD-0F27-4F3B-AC30-E93DD7EA65E2}" type="pres">
      <dgm:prSet presAssocID="{B4F178E6-2449-497E-90AF-8530C00675B5}" presName="thickLine" presStyleLbl="alignNode1" presStyleIdx="1" presStyleCnt="3"/>
      <dgm:spPr/>
    </dgm:pt>
    <dgm:pt modelId="{654689D1-CE77-4E04-ACC8-706653774B9B}" type="pres">
      <dgm:prSet presAssocID="{B4F178E6-2449-497E-90AF-8530C00675B5}" presName="horz1" presStyleCnt="0"/>
      <dgm:spPr/>
    </dgm:pt>
    <dgm:pt modelId="{55C46ADD-EAE6-4D2B-BF93-DAD08525B788}" type="pres">
      <dgm:prSet presAssocID="{B4F178E6-2449-497E-90AF-8530C00675B5}" presName="tx1" presStyleLbl="revTx" presStyleIdx="1" presStyleCnt="3"/>
      <dgm:spPr/>
    </dgm:pt>
    <dgm:pt modelId="{2A47D78A-9B4A-412C-B6C5-4B6210B15CB6}" type="pres">
      <dgm:prSet presAssocID="{B4F178E6-2449-497E-90AF-8530C00675B5}" presName="vert1" presStyleCnt="0"/>
      <dgm:spPr/>
    </dgm:pt>
    <dgm:pt modelId="{019F950E-2EAF-48C7-8F6F-3BB0B5620877}" type="pres">
      <dgm:prSet presAssocID="{D679E324-466F-4B76-9200-4E9B80498823}" presName="thickLine" presStyleLbl="alignNode1" presStyleIdx="2" presStyleCnt="3"/>
      <dgm:spPr/>
    </dgm:pt>
    <dgm:pt modelId="{291CA405-AA8D-4B5E-B5D1-9C98ED0E3BC2}" type="pres">
      <dgm:prSet presAssocID="{D679E324-466F-4B76-9200-4E9B80498823}" presName="horz1" presStyleCnt="0"/>
      <dgm:spPr/>
    </dgm:pt>
    <dgm:pt modelId="{A873F394-FB49-4FDB-9E3E-4086982351A0}" type="pres">
      <dgm:prSet presAssocID="{D679E324-466F-4B76-9200-4E9B80498823}" presName="tx1" presStyleLbl="revTx" presStyleIdx="2" presStyleCnt="3"/>
      <dgm:spPr/>
    </dgm:pt>
    <dgm:pt modelId="{2860DFB9-F606-4F99-869B-DBCD6D0EA869}" type="pres">
      <dgm:prSet presAssocID="{D679E324-466F-4B76-9200-4E9B80498823}" presName="vert1" presStyleCnt="0"/>
      <dgm:spPr/>
    </dgm:pt>
  </dgm:ptLst>
  <dgm:cxnLst>
    <dgm:cxn modelId="{34FF3E29-F254-4901-ABC8-A4FFD77D7CCF}" type="presOf" srcId="{D679E324-466F-4B76-9200-4E9B80498823}" destId="{A873F394-FB49-4FDB-9E3E-4086982351A0}" srcOrd="0" destOrd="0" presId="urn:microsoft.com/office/officeart/2008/layout/LinedList"/>
    <dgm:cxn modelId="{D3392231-6CBC-4519-83B1-A4AC91EB8083}" type="presOf" srcId="{B4F178E6-2449-497E-90AF-8530C00675B5}" destId="{55C46ADD-EAE6-4D2B-BF93-DAD08525B788}" srcOrd="0" destOrd="0" presId="urn:microsoft.com/office/officeart/2008/layout/LinedList"/>
    <dgm:cxn modelId="{8DEB8135-4C9C-4CEF-B6A7-B8A2AFD50B63}" type="presOf" srcId="{BE10791E-B6EE-4EA7-A305-BF175B571ACF}" destId="{7C4001E9-33DC-42E4-A243-2DE4B77374FB}" srcOrd="0" destOrd="0" presId="urn:microsoft.com/office/officeart/2008/layout/LinedList"/>
    <dgm:cxn modelId="{C355CBA0-6AB0-4CF1-BC9E-FEFA5F5D7134}" srcId="{BE10791E-B6EE-4EA7-A305-BF175B571ACF}" destId="{1D384514-FBF9-40DD-9B71-F1883F0117B3}" srcOrd="0" destOrd="0" parTransId="{CF5A264B-C087-4CC7-9C86-6F6839BC9227}" sibTransId="{5DCA1B11-DC3B-400A-90E7-B4A2FD2352E8}"/>
    <dgm:cxn modelId="{3347D5A3-18DE-4BD8-A5B5-1344B3B20013}" type="presOf" srcId="{1D384514-FBF9-40DD-9B71-F1883F0117B3}" destId="{501C3F20-E702-4E4C-9132-EC217634E894}" srcOrd="0" destOrd="0" presId="urn:microsoft.com/office/officeart/2008/layout/LinedList"/>
    <dgm:cxn modelId="{8E57A0B0-0E23-4333-B7E9-185702594076}" srcId="{BE10791E-B6EE-4EA7-A305-BF175B571ACF}" destId="{D679E324-466F-4B76-9200-4E9B80498823}" srcOrd="2" destOrd="0" parTransId="{094FAD5D-C262-4C62-AB5B-5B6119EB7AC0}" sibTransId="{688FAA73-8BD8-4D35-92D4-5896FA8F1FC1}"/>
    <dgm:cxn modelId="{2E6C5AEE-A685-457D-B468-929739061D9D}" srcId="{BE10791E-B6EE-4EA7-A305-BF175B571ACF}" destId="{B4F178E6-2449-497E-90AF-8530C00675B5}" srcOrd="1" destOrd="0" parTransId="{CEFE2BC8-0AD6-4F6C-9099-22CF48DCB6D1}" sibTransId="{1DEF3119-B56B-4B2D-A50D-D326BDB31181}"/>
    <dgm:cxn modelId="{33ACF8A6-1D42-4B93-B658-6B6F349E46F5}" type="presParOf" srcId="{7C4001E9-33DC-42E4-A243-2DE4B77374FB}" destId="{359686B7-FB4E-4FA0-B1A4-63CC2BDFB862}" srcOrd="0" destOrd="0" presId="urn:microsoft.com/office/officeart/2008/layout/LinedList"/>
    <dgm:cxn modelId="{2C41B37B-2D2D-4088-A946-6021E78262CB}" type="presParOf" srcId="{7C4001E9-33DC-42E4-A243-2DE4B77374FB}" destId="{6AF48AAE-C91B-450B-A212-10DD318C91FE}" srcOrd="1" destOrd="0" presId="urn:microsoft.com/office/officeart/2008/layout/LinedList"/>
    <dgm:cxn modelId="{D50557BA-469E-42E2-971B-5BB586F125A7}" type="presParOf" srcId="{6AF48AAE-C91B-450B-A212-10DD318C91FE}" destId="{501C3F20-E702-4E4C-9132-EC217634E894}" srcOrd="0" destOrd="0" presId="urn:microsoft.com/office/officeart/2008/layout/LinedList"/>
    <dgm:cxn modelId="{294E06C1-6137-4BFE-860C-CA3D84C17168}" type="presParOf" srcId="{6AF48AAE-C91B-450B-A212-10DD318C91FE}" destId="{307B1FB6-E83B-4535-8EBE-4CABB0D50A10}" srcOrd="1" destOrd="0" presId="urn:microsoft.com/office/officeart/2008/layout/LinedList"/>
    <dgm:cxn modelId="{16C67852-4B78-45E2-B8E3-B6E8CF6F65DC}" type="presParOf" srcId="{7C4001E9-33DC-42E4-A243-2DE4B77374FB}" destId="{BFC0CFAD-0F27-4F3B-AC30-E93DD7EA65E2}" srcOrd="2" destOrd="0" presId="urn:microsoft.com/office/officeart/2008/layout/LinedList"/>
    <dgm:cxn modelId="{0BC5F17B-B543-4183-9997-BF94A6454827}" type="presParOf" srcId="{7C4001E9-33DC-42E4-A243-2DE4B77374FB}" destId="{654689D1-CE77-4E04-ACC8-706653774B9B}" srcOrd="3" destOrd="0" presId="urn:microsoft.com/office/officeart/2008/layout/LinedList"/>
    <dgm:cxn modelId="{A9BA5AF1-208D-4821-B038-85F0691580EC}" type="presParOf" srcId="{654689D1-CE77-4E04-ACC8-706653774B9B}" destId="{55C46ADD-EAE6-4D2B-BF93-DAD08525B788}" srcOrd="0" destOrd="0" presId="urn:microsoft.com/office/officeart/2008/layout/LinedList"/>
    <dgm:cxn modelId="{40FB2A39-5E65-44DA-AB3E-E5D13DFA8064}" type="presParOf" srcId="{654689D1-CE77-4E04-ACC8-706653774B9B}" destId="{2A47D78A-9B4A-412C-B6C5-4B6210B15CB6}" srcOrd="1" destOrd="0" presId="urn:microsoft.com/office/officeart/2008/layout/LinedList"/>
    <dgm:cxn modelId="{CE469B90-CA10-4183-BDF8-36C572326380}" type="presParOf" srcId="{7C4001E9-33DC-42E4-A243-2DE4B77374FB}" destId="{019F950E-2EAF-48C7-8F6F-3BB0B5620877}" srcOrd="4" destOrd="0" presId="urn:microsoft.com/office/officeart/2008/layout/LinedList"/>
    <dgm:cxn modelId="{482F6D6F-196F-48BF-A950-D597D1F832E1}" type="presParOf" srcId="{7C4001E9-33DC-42E4-A243-2DE4B77374FB}" destId="{291CA405-AA8D-4B5E-B5D1-9C98ED0E3BC2}" srcOrd="5" destOrd="0" presId="urn:microsoft.com/office/officeart/2008/layout/LinedList"/>
    <dgm:cxn modelId="{8488327B-4C83-47BE-8382-EDB975D3FCEA}" type="presParOf" srcId="{291CA405-AA8D-4B5E-B5D1-9C98ED0E3BC2}" destId="{A873F394-FB49-4FDB-9E3E-4086982351A0}" srcOrd="0" destOrd="0" presId="urn:microsoft.com/office/officeart/2008/layout/LinedList"/>
    <dgm:cxn modelId="{1AF41709-3E8C-4F00-99CB-E08085F99240}" type="presParOf" srcId="{291CA405-AA8D-4B5E-B5D1-9C98ED0E3BC2}" destId="{2860DFB9-F606-4F99-869B-DBCD6D0EA86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80D21C-E7EA-43FF-A8E3-F595342C920F}"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0CDDF4C-EE2C-4722-AF88-D81701516D51}">
      <dgm:prSet/>
      <dgm:spPr/>
      <dgm:t>
        <a:bodyPr/>
        <a:lstStyle/>
        <a:p>
          <a:r>
            <a:rPr lang="en-GB"/>
            <a:t>Epistemology, ontology, and axiology address the often unspoken assumptions that rest beneath the surface of the research and the theory we read and conduct. </a:t>
          </a:r>
          <a:endParaRPr lang="en-US"/>
        </a:p>
      </dgm:t>
    </dgm:pt>
    <dgm:pt modelId="{9E5E0743-8333-44EE-8EDC-B1944B7E8E94}" type="parTrans" cxnId="{059B867E-7CD4-4442-A3B2-3B39B2DD9B27}">
      <dgm:prSet/>
      <dgm:spPr/>
      <dgm:t>
        <a:bodyPr/>
        <a:lstStyle/>
        <a:p>
          <a:endParaRPr lang="en-US"/>
        </a:p>
      </dgm:t>
    </dgm:pt>
    <dgm:pt modelId="{60E181DD-32F9-45A6-BAD8-787B5C96054E}" type="sibTrans" cxnId="{059B867E-7CD4-4442-A3B2-3B39B2DD9B27}">
      <dgm:prSet/>
      <dgm:spPr/>
      <dgm:t>
        <a:bodyPr/>
        <a:lstStyle/>
        <a:p>
          <a:endParaRPr lang="en-US"/>
        </a:p>
      </dgm:t>
    </dgm:pt>
    <dgm:pt modelId="{B41C1C9C-FABB-4B03-9415-91BA7301F148}">
      <dgm:prSet/>
      <dgm:spPr/>
      <dgm:t>
        <a:bodyPr/>
        <a:lstStyle/>
        <a:p>
          <a:endParaRPr lang="en-GB" dirty="0"/>
        </a:p>
        <a:p>
          <a:r>
            <a:rPr lang="en-GB" dirty="0"/>
            <a:t>The terms are abstract. </a:t>
          </a:r>
          <a:endParaRPr lang="en-US" dirty="0"/>
        </a:p>
      </dgm:t>
    </dgm:pt>
    <dgm:pt modelId="{8E7A1789-8D4B-4CE7-977E-355608EC4A8E}" type="parTrans" cxnId="{3D26D86D-2687-4328-B063-533E191B2CE3}">
      <dgm:prSet/>
      <dgm:spPr/>
      <dgm:t>
        <a:bodyPr/>
        <a:lstStyle/>
        <a:p>
          <a:endParaRPr lang="en-US"/>
        </a:p>
      </dgm:t>
    </dgm:pt>
    <dgm:pt modelId="{C7C455EA-2180-4453-B4E9-B59511C81B23}" type="sibTrans" cxnId="{3D26D86D-2687-4328-B063-533E191B2CE3}">
      <dgm:prSet/>
      <dgm:spPr/>
      <dgm:t>
        <a:bodyPr/>
        <a:lstStyle/>
        <a:p>
          <a:endParaRPr lang="en-US"/>
        </a:p>
      </dgm:t>
    </dgm:pt>
    <dgm:pt modelId="{39A574B1-D819-4649-ACA2-CBAEA11E1AD6}">
      <dgm:prSet/>
      <dgm:spPr/>
      <dgm:t>
        <a:bodyPr/>
        <a:lstStyle/>
        <a:p>
          <a:r>
            <a:rPr lang="en-GB"/>
            <a:t>Because the concepts are abstract, most researchers don't write much about their underlying assumptions, but their research leaves clues. </a:t>
          </a:r>
          <a:endParaRPr lang="en-US"/>
        </a:p>
      </dgm:t>
    </dgm:pt>
    <dgm:pt modelId="{672A0DC0-FF23-4664-97AF-78C0F7711CE1}" type="parTrans" cxnId="{06434C8E-14E7-4664-893B-451C122AF521}">
      <dgm:prSet/>
      <dgm:spPr/>
      <dgm:t>
        <a:bodyPr/>
        <a:lstStyle/>
        <a:p>
          <a:endParaRPr lang="en-US"/>
        </a:p>
      </dgm:t>
    </dgm:pt>
    <dgm:pt modelId="{A2B1755F-F59D-48B5-9AB0-384F2C054037}" type="sibTrans" cxnId="{06434C8E-14E7-4664-893B-451C122AF521}">
      <dgm:prSet/>
      <dgm:spPr/>
      <dgm:t>
        <a:bodyPr/>
        <a:lstStyle/>
        <a:p>
          <a:endParaRPr lang="en-US"/>
        </a:p>
      </dgm:t>
    </dgm:pt>
    <dgm:pt modelId="{0DAE9F04-C4F5-46E6-9AA8-AA9CEB766B32}" type="pres">
      <dgm:prSet presAssocID="{A180D21C-E7EA-43FF-A8E3-F595342C920F}" presName="vert0" presStyleCnt="0">
        <dgm:presLayoutVars>
          <dgm:dir/>
          <dgm:animOne val="branch"/>
          <dgm:animLvl val="lvl"/>
        </dgm:presLayoutVars>
      </dgm:prSet>
      <dgm:spPr/>
    </dgm:pt>
    <dgm:pt modelId="{FC43B16B-1F60-4305-93D0-6BD2D4167FBE}" type="pres">
      <dgm:prSet presAssocID="{E0CDDF4C-EE2C-4722-AF88-D81701516D51}" presName="thickLine" presStyleLbl="alignNode1" presStyleIdx="0" presStyleCnt="3"/>
      <dgm:spPr/>
    </dgm:pt>
    <dgm:pt modelId="{5556C8EA-407F-4F17-9475-1883A2CD7667}" type="pres">
      <dgm:prSet presAssocID="{E0CDDF4C-EE2C-4722-AF88-D81701516D51}" presName="horz1" presStyleCnt="0"/>
      <dgm:spPr/>
    </dgm:pt>
    <dgm:pt modelId="{6BACA137-37B0-4D05-98C5-BCAF1105D8C0}" type="pres">
      <dgm:prSet presAssocID="{E0CDDF4C-EE2C-4722-AF88-D81701516D51}" presName="tx1" presStyleLbl="revTx" presStyleIdx="0" presStyleCnt="3"/>
      <dgm:spPr/>
    </dgm:pt>
    <dgm:pt modelId="{27A82ECC-AFF6-41F9-9A21-3CE7F300ACF3}" type="pres">
      <dgm:prSet presAssocID="{E0CDDF4C-EE2C-4722-AF88-D81701516D51}" presName="vert1" presStyleCnt="0"/>
      <dgm:spPr/>
    </dgm:pt>
    <dgm:pt modelId="{714CE1C9-4939-42DA-AB48-F2CF0337D70F}" type="pres">
      <dgm:prSet presAssocID="{B41C1C9C-FABB-4B03-9415-91BA7301F148}" presName="thickLine" presStyleLbl="alignNode1" presStyleIdx="1" presStyleCnt="3"/>
      <dgm:spPr/>
    </dgm:pt>
    <dgm:pt modelId="{D882F96A-6159-4272-BEE1-81778F7C3198}" type="pres">
      <dgm:prSet presAssocID="{B41C1C9C-FABB-4B03-9415-91BA7301F148}" presName="horz1" presStyleCnt="0"/>
      <dgm:spPr/>
    </dgm:pt>
    <dgm:pt modelId="{4C44482E-7D48-4DD3-9262-E28967438987}" type="pres">
      <dgm:prSet presAssocID="{B41C1C9C-FABB-4B03-9415-91BA7301F148}" presName="tx1" presStyleLbl="revTx" presStyleIdx="1" presStyleCnt="3"/>
      <dgm:spPr/>
    </dgm:pt>
    <dgm:pt modelId="{F5E9D5AE-729E-40D1-A7EB-BF8A09E2AC7A}" type="pres">
      <dgm:prSet presAssocID="{B41C1C9C-FABB-4B03-9415-91BA7301F148}" presName="vert1" presStyleCnt="0"/>
      <dgm:spPr/>
    </dgm:pt>
    <dgm:pt modelId="{4D2112F5-7508-439D-BA5C-3579AB52F65F}" type="pres">
      <dgm:prSet presAssocID="{39A574B1-D819-4649-ACA2-CBAEA11E1AD6}" presName="thickLine" presStyleLbl="alignNode1" presStyleIdx="2" presStyleCnt="3"/>
      <dgm:spPr/>
    </dgm:pt>
    <dgm:pt modelId="{77C9ABE8-3740-4F01-8FC7-2AFAC014CB42}" type="pres">
      <dgm:prSet presAssocID="{39A574B1-D819-4649-ACA2-CBAEA11E1AD6}" presName="horz1" presStyleCnt="0"/>
      <dgm:spPr/>
    </dgm:pt>
    <dgm:pt modelId="{99D9B697-3C39-4B43-B107-FB96C5DA2611}" type="pres">
      <dgm:prSet presAssocID="{39A574B1-D819-4649-ACA2-CBAEA11E1AD6}" presName="tx1" presStyleLbl="revTx" presStyleIdx="2" presStyleCnt="3"/>
      <dgm:spPr/>
    </dgm:pt>
    <dgm:pt modelId="{CBA01019-AEE8-4F06-9CFC-15510E675345}" type="pres">
      <dgm:prSet presAssocID="{39A574B1-D819-4649-ACA2-CBAEA11E1AD6}" presName="vert1" presStyleCnt="0"/>
      <dgm:spPr/>
    </dgm:pt>
  </dgm:ptLst>
  <dgm:cxnLst>
    <dgm:cxn modelId="{02A8D466-CA4C-4AC9-ACD8-BB06AF48BF7C}" type="presOf" srcId="{A180D21C-E7EA-43FF-A8E3-F595342C920F}" destId="{0DAE9F04-C4F5-46E6-9AA8-AA9CEB766B32}" srcOrd="0" destOrd="0" presId="urn:microsoft.com/office/officeart/2008/layout/LinedList"/>
    <dgm:cxn modelId="{3D26D86D-2687-4328-B063-533E191B2CE3}" srcId="{A180D21C-E7EA-43FF-A8E3-F595342C920F}" destId="{B41C1C9C-FABB-4B03-9415-91BA7301F148}" srcOrd="1" destOrd="0" parTransId="{8E7A1789-8D4B-4CE7-977E-355608EC4A8E}" sibTransId="{C7C455EA-2180-4453-B4E9-B59511C81B23}"/>
    <dgm:cxn modelId="{B63B027B-C810-41CB-AD45-C7EF197DF5EC}" type="presOf" srcId="{E0CDDF4C-EE2C-4722-AF88-D81701516D51}" destId="{6BACA137-37B0-4D05-98C5-BCAF1105D8C0}" srcOrd="0" destOrd="0" presId="urn:microsoft.com/office/officeart/2008/layout/LinedList"/>
    <dgm:cxn modelId="{059B867E-7CD4-4442-A3B2-3B39B2DD9B27}" srcId="{A180D21C-E7EA-43FF-A8E3-F595342C920F}" destId="{E0CDDF4C-EE2C-4722-AF88-D81701516D51}" srcOrd="0" destOrd="0" parTransId="{9E5E0743-8333-44EE-8EDC-B1944B7E8E94}" sibTransId="{60E181DD-32F9-45A6-BAD8-787B5C96054E}"/>
    <dgm:cxn modelId="{06434C8E-14E7-4664-893B-451C122AF521}" srcId="{A180D21C-E7EA-43FF-A8E3-F595342C920F}" destId="{39A574B1-D819-4649-ACA2-CBAEA11E1AD6}" srcOrd="2" destOrd="0" parTransId="{672A0DC0-FF23-4664-97AF-78C0F7711CE1}" sibTransId="{A2B1755F-F59D-48B5-9AB0-384F2C054037}"/>
    <dgm:cxn modelId="{594A9FAD-C586-4252-AEBF-BE8591FEEDA2}" type="presOf" srcId="{39A574B1-D819-4649-ACA2-CBAEA11E1AD6}" destId="{99D9B697-3C39-4B43-B107-FB96C5DA2611}" srcOrd="0" destOrd="0" presId="urn:microsoft.com/office/officeart/2008/layout/LinedList"/>
    <dgm:cxn modelId="{3497B6E6-4E89-4CAF-8CD0-E23D5C29C2CD}" type="presOf" srcId="{B41C1C9C-FABB-4B03-9415-91BA7301F148}" destId="{4C44482E-7D48-4DD3-9262-E28967438987}" srcOrd="0" destOrd="0" presId="urn:microsoft.com/office/officeart/2008/layout/LinedList"/>
    <dgm:cxn modelId="{C3CE0461-2380-4C76-95B2-4CFDE48F5342}" type="presParOf" srcId="{0DAE9F04-C4F5-46E6-9AA8-AA9CEB766B32}" destId="{FC43B16B-1F60-4305-93D0-6BD2D4167FBE}" srcOrd="0" destOrd="0" presId="urn:microsoft.com/office/officeart/2008/layout/LinedList"/>
    <dgm:cxn modelId="{0E730536-4E68-4EE2-9763-24913526FF2E}" type="presParOf" srcId="{0DAE9F04-C4F5-46E6-9AA8-AA9CEB766B32}" destId="{5556C8EA-407F-4F17-9475-1883A2CD7667}" srcOrd="1" destOrd="0" presId="urn:microsoft.com/office/officeart/2008/layout/LinedList"/>
    <dgm:cxn modelId="{8EC1EF2B-FC90-4BCA-8250-C27EF7754C8D}" type="presParOf" srcId="{5556C8EA-407F-4F17-9475-1883A2CD7667}" destId="{6BACA137-37B0-4D05-98C5-BCAF1105D8C0}" srcOrd="0" destOrd="0" presId="urn:microsoft.com/office/officeart/2008/layout/LinedList"/>
    <dgm:cxn modelId="{534B39C8-4FBB-42E1-9548-3B3EBB1D0AB5}" type="presParOf" srcId="{5556C8EA-407F-4F17-9475-1883A2CD7667}" destId="{27A82ECC-AFF6-41F9-9A21-3CE7F300ACF3}" srcOrd="1" destOrd="0" presId="urn:microsoft.com/office/officeart/2008/layout/LinedList"/>
    <dgm:cxn modelId="{FE080DE0-ED81-4637-B59F-A10F1249B9B6}" type="presParOf" srcId="{0DAE9F04-C4F5-46E6-9AA8-AA9CEB766B32}" destId="{714CE1C9-4939-42DA-AB48-F2CF0337D70F}" srcOrd="2" destOrd="0" presId="urn:microsoft.com/office/officeart/2008/layout/LinedList"/>
    <dgm:cxn modelId="{99606A55-98B8-4B7A-85D9-19FA2AEFC09E}" type="presParOf" srcId="{0DAE9F04-C4F5-46E6-9AA8-AA9CEB766B32}" destId="{D882F96A-6159-4272-BEE1-81778F7C3198}" srcOrd="3" destOrd="0" presId="urn:microsoft.com/office/officeart/2008/layout/LinedList"/>
    <dgm:cxn modelId="{070E4451-0016-4988-9B5C-BC7C8D9CD865}" type="presParOf" srcId="{D882F96A-6159-4272-BEE1-81778F7C3198}" destId="{4C44482E-7D48-4DD3-9262-E28967438987}" srcOrd="0" destOrd="0" presId="urn:microsoft.com/office/officeart/2008/layout/LinedList"/>
    <dgm:cxn modelId="{D093CEA7-E164-4EFE-9CC9-5EFD96AFCA84}" type="presParOf" srcId="{D882F96A-6159-4272-BEE1-81778F7C3198}" destId="{F5E9D5AE-729E-40D1-A7EB-BF8A09E2AC7A}" srcOrd="1" destOrd="0" presId="urn:microsoft.com/office/officeart/2008/layout/LinedList"/>
    <dgm:cxn modelId="{C7646926-C7D7-4261-AA30-99695AEEF2EA}" type="presParOf" srcId="{0DAE9F04-C4F5-46E6-9AA8-AA9CEB766B32}" destId="{4D2112F5-7508-439D-BA5C-3579AB52F65F}" srcOrd="4" destOrd="0" presId="urn:microsoft.com/office/officeart/2008/layout/LinedList"/>
    <dgm:cxn modelId="{A72BC6B1-9116-400E-9CA6-D7B7860739DD}" type="presParOf" srcId="{0DAE9F04-C4F5-46E6-9AA8-AA9CEB766B32}" destId="{77C9ABE8-3740-4F01-8FC7-2AFAC014CB42}" srcOrd="5" destOrd="0" presId="urn:microsoft.com/office/officeart/2008/layout/LinedList"/>
    <dgm:cxn modelId="{C64BF271-8EC4-4C32-86B0-2851A4C347AB}" type="presParOf" srcId="{77C9ABE8-3740-4F01-8FC7-2AFAC014CB42}" destId="{99D9B697-3C39-4B43-B107-FB96C5DA2611}" srcOrd="0" destOrd="0" presId="urn:microsoft.com/office/officeart/2008/layout/LinedList"/>
    <dgm:cxn modelId="{92C9F29F-3642-41B9-B6FB-2D0906E79D76}" type="presParOf" srcId="{77C9ABE8-3740-4F01-8FC7-2AFAC014CB42}" destId="{CBA01019-AEE8-4F06-9CFC-15510E67534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9686B7-FB4E-4FA0-B1A4-63CC2BDFB862}">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1C3F20-E702-4E4C-9132-EC217634E894}">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Paradigms are like perspectives or filters.</a:t>
          </a:r>
          <a:endParaRPr lang="en-US" sz="4400" kern="1200"/>
        </a:p>
      </dsp:txBody>
      <dsp:txXfrm>
        <a:off x="0" y="2703"/>
        <a:ext cx="6900512" cy="1843578"/>
      </dsp:txXfrm>
    </dsp:sp>
    <dsp:sp modelId="{BFC0CFAD-0F27-4F3B-AC30-E93DD7EA65E2}">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C46ADD-EAE6-4D2B-BF93-DAD08525B788}">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Ontology looks at real vs. imaginary things.</a:t>
          </a:r>
          <a:endParaRPr lang="en-US" sz="4400" kern="1200"/>
        </a:p>
      </dsp:txBody>
      <dsp:txXfrm>
        <a:off x="0" y="1846281"/>
        <a:ext cx="6900512" cy="1843578"/>
      </dsp:txXfrm>
    </dsp:sp>
    <dsp:sp modelId="{019F950E-2EAF-48C7-8F6F-3BB0B5620877}">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73F394-FB49-4FDB-9E3E-4086982351A0}">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Epistemology examines how we get knowledge and facts.</a:t>
          </a:r>
          <a:endParaRPr lang="en-US" sz="4400" kern="1200"/>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43B16B-1F60-4305-93D0-6BD2D4167FBE}">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CA137-37B0-4D05-98C5-BCAF1105D8C0}">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Epistemology, ontology, and axiology address the often unspoken assumptions that rest beneath the surface of the research and the theory we read and conduct. </a:t>
          </a:r>
          <a:endParaRPr lang="en-US" sz="2800" kern="1200"/>
        </a:p>
      </dsp:txBody>
      <dsp:txXfrm>
        <a:off x="0" y="2703"/>
        <a:ext cx="6900512" cy="1843578"/>
      </dsp:txXfrm>
    </dsp:sp>
    <dsp:sp modelId="{714CE1C9-4939-42DA-AB48-F2CF0337D70F}">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44482E-7D48-4DD3-9262-E28967438987}">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endParaRPr lang="en-GB" sz="2800" kern="1200" dirty="0"/>
        </a:p>
        <a:p>
          <a:pPr marL="0" lvl="0" indent="0" algn="l" defTabSz="1244600">
            <a:lnSpc>
              <a:spcPct val="90000"/>
            </a:lnSpc>
            <a:spcBef>
              <a:spcPct val="0"/>
            </a:spcBef>
            <a:spcAft>
              <a:spcPct val="35000"/>
            </a:spcAft>
            <a:buNone/>
          </a:pPr>
          <a:r>
            <a:rPr lang="en-GB" sz="2800" kern="1200" dirty="0"/>
            <a:t>The terms are abstract. </a:t>
          </a:r>
          <a:endParaRPr lang="en-US" sz="2800" kern="1200" dirty="0"/>
        </a:p>
      </dsp:txBody>
      <dsp:txXfrm>
        <a:off x="0" y="1846281"/>
        <a:ext cx="6900512" cy="1843578"/>
      </dsp:txXfrm>
    </dsp:sp>
    <dsp:sp modelId="{4D2112F5-7508-439D-BA5C-3579AB52F65F}">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D9B697-3C39-4B43-B107-FB96C5DA2611}">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Because the concepts are abstract, most researchers don't write much about their underlying assumptions, but their research leaves clues. </a:t>
          </a:r>
          <a:endParaRPr lang="en-US" sz="2800" kern="1200"/>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15EEC42-EAB1-40DA-8226-AA4ED20D64D0}" type="datetimeFigureOut">
              <a:rPr lang="en-GB" smtClean="0"/>
              <a:t>23/09/2025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791E836-AAFA-49B7-8FB2-7FC726271AD4}" type="slidenum">
              <a:rPr lang="en-GB" smtClean="0"/>
              <a:t>‹#›</a:t>
            </a:fld>
            <a:endParaRPr lang="en-GB"/>
          </a:p>
        </p:txBody>
      </p:sp>
    </p:spTree>
    <p:extLst>
      <p:ext uri="{BB962C8B-B14F-4D97-AF65-F5344CB8AC3E}">
        <p14:creationId xmlns:p14="http://schemas.microsoft.com/office/powerpoint/2010/main" val="242538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3903C1-CA92-45AE-BA14-234F086B37B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5240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53903C1-CA92-45AE-BA14-234F086B37B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2510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A2F60B-61B8-469C-9E70-30F433078F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2918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7905A7-D177-4219-BE8E-D68F8F73510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976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817D1-309A-0F36-2340-91C6B626CB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DF1AFE-9092-C596-284C-0DA26B5C2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4B19CC-0F59-6380-5E5A-168E26740921}"/>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5" name="Footer Placeholder 4">
            <a:extLst>
              <a:ext uri="{FF2B5EF4-FFF2-40B4-BE49-F238E27FC236}">
                <a16:creationId xmlns:a16="http://schemas.microsoft.com/office/drawing/2014/main" id="{C5EAB345-C6D8-702B-C93F-AB341B1C47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D6D45-13E5-1AF0-EE58-F7C2354F697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2959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B319E-D096-996D-9D7F-89DFBA8E7D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11F2E-A9DB-049B-E557-59C46EE208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AA3C1-66D6-4C91-8758-79AA81903FDF}"/>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5" name="Footer Placeholder 4">
            <a:extLst>
              <a:ext uri="{FF2B5EF4-FFF2-40B4-BE49-F238E27FC236}">
                <a16:creationId xmlns:a16="http://schemas.microsoft.com/office/drawing/2014/main" id="{F86A458E-C331-3A80-7B6F-BB299716BF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6F2BE-63DC-89BC-0FF7-DB85B2B9BFE8}"/>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3908135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93DA4-3E88-E4CB-5EE3-CAC1A97C02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76E4CA-CF4B-6FFE-8B00-84291BE3A4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5B4C28-A84A-B226-0274-3A725338B89B}"/>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5" name="Footer Placeholder 4">
            <a:extLst>
              <a:ext uri="{FF2B5EF4-FFF2-40B4-BE49-F238E27FC236}">
                <a16:creationId xmlns:a16="http://schemas.microsoft.com/office/drawing/2014/main" id="{858093CC-CA31-C5B8-8921-51C59BCC3C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D61D9-BBC4-8E0A-855A-FA66523F8E5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726364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9BAE5-CF4A-6D33-715B-2CA4DFCCA9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1A7949-DA72-3415-F57E-E43C0E79EA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D78AB3-F29D-84F0-A4D1-208A6D6900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32F349-1B71-C06F-F7C1-8916BE4486C6}"/>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6" name="Footer Placeholder 5">
            <a:extLst>
              <a:ext uri="{FF2B5EF4-FFF2-40B4-BE49-F238E27FC236}">
                <a16:creationId xmlns:a16="http://schemas.microsoft.com/office/drawing/2014/main" id="{98E96D2D-8DBF-855B-70E0-F081A6EAE4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1A9D4A-85AD-D77D-40FB-AFE683687E3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3641169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BF02A-7165-1FA1-1254-47C2A19662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5EB8ED-25B2-270C-3A09-C5598DC436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036134-65E3-EA00-D314-D04CBD083D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FF7DB2-4005-3311-0219-37AC9D12A7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AD5A00-CDD5-F1AE-DA91-D35E8F6B58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56CC29-C4FF-6AA7-4367-D2F9B855EBCD}"/>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8" name="Footer Placeholder 7">
            <a:extLst>
              <a:ext uri="{FF2B5EF4-FFF2-40B4-BE49-F238E27FC236}">
                <a16:creationId xmlns:a16="http://schemas.microsoft.com/office/drawing/2014/main" id="{B6898109-997A-E775-C6DE-AE7EB8A65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4BF651-3CB1-8C23-5971-8F4533DFF72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435759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F32EA-D128-BCFC-D50A-5CE982CF85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9BB52D-6DD8-9FE4-1FA5-3BDC8EDD2952}"/>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4" name="Footer Placeholder 3">
            <a:extLst>
              <a:ext uri="{FF2B5EF4-FFF2-40B4-BE49-F238E27FC236}">
                <a16:creationId xmlns:a16="http://schemas.microsoft.com/office/drawing/2014/main" id="{3A9D7F46-705C-6537-FBED-541ADE7774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A955FC-A836-762E-A69D-4B96BF13812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507075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FD2E9E-C76D-B4B5-C9E6-9750C2CF05E7}"/>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3" name="Footer Placeholder 2">
            <a:extLst>
              <a:ext uri="{FF2B5EF4-FFF2-40B4-BE49-F238E27FC236}">
                <a16:creationId xmlns:a16="http://schemas.microsoft.com/office/drawing/2014/main" id="{19967BF7-E3E1-6659-3740-47A3799B14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04FCCF-B9D0-A375-D59D-56E2B99250F1}"/>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677156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75986-D603-2D92-0955-98A1F266D6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8071B7-FD4F-1012-A166-F40C00774B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DCA007-A8A0-0001-F1CF-5B1204EA2D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1A5BA2-DE47-B676-D13B-0CDBD6611C76}"/>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6" name="Footer Placeholder 5">
            <a:extLst>
              <a:ext uri="{FF2B5EF4-FFF2-40B4-BE49-F238E27FC236}">
                <a16:creationId xmlns:a16="http://schemas.microsoft.com/office/drawing/2014/main" id="{AA44FA07-4A26-B819-CC78-1D303594DB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37E9ED-0F35-FE26-2FD3-68873DC86C59}"/>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994235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9C08-9278-B2E7-F55F-D761991989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C1E8E0-8E88-1378-24E3-230E14A2C3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F6FFDC-E4C3-059C-D348-329C88191C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A566E8-9FFD-C96B-158D-D207E65E5315}"/>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6" name="Footer Placeholder 5">
            <a:extLst>
              <a:ext uri="{FF2B5EF4-FFF2-40B4-BE49-F238E27FC236}">
                <a16:creationId xmlns:a16="http://schemas.microsoft.com/office/drawing/2014/main" id="{BE5C5611-4B24-AD19-9A4D-491CEBCB10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533DC5-56D6-FAEB-3AB8-8C2E795739AB}"/>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137882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3944F-FC56-66C8-AA37-A965A3F314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5E1C-6B79-39A1-734C-BEC5209B18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B45C32-F8A3-0682-DDAB-9DC270457F36}"/>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5" name="Footer Placeholder 4">
            <a:extLst>
              <a:ext uri="{FF2B5EF4-FFF2-40B4-BE49-F238E27FC236}">
                <a16:creationId xmlns:a16="http://schemas.microsoft.com/office/drawing/2014/main" id="{8D68400A-0094-2EED-2348-15B3088BE5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C76E3-72DD-9847-1720-341251950755}"/>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419554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40A980-0995-9343-8B9A-0141C06D7C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F5DC9-3C19-7F01-428F-B8D3B4F0E4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FAB4F4-1A49-3E46-18CA-7F0FCFCACD2A}"/>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5" name="Footer Placeholder 4">
            <a:extLst>
              <a:ext uri="{FF2B5EF4-FFF2-40B4-BE49-F238E27FC236}">
                <a16:creationId xmlns:a16="http://schemas.microsoft.com/office/drawing/2014/main" id="{20713B0C-6A47-84C8-4B4A-5C86765745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8CB872-22E8-ABED-5388-7FA7264C0A0F}"/>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4391550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631D9-B22F-EDD6-4A76-EBF763467D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4F52C4-F0E3-9B8E-EF0E-1E390641E6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3B5F11-AEC1-6310-0893-9B581223517C}"/>
              </a:ext>
            </a:extLst>
          </p:cNvPr>
          <p:cNvSpPr>
            <a:spLocks noGrp="1"/>
          </p:cNvSpPr>
          <p:nvPr>
            <p:ph type="dt" sz="half" idx="10"/>
          </p:nvPr>
        </p:nvSpPr>
        <p:spPr/>
        <p:txBody>
          <a:bodyPr/>
          <a:lstStyle/>
          <a:p>
            <a:fld id="{EA088E01-023E-4387-AAA3-7F34FA6D4692}" type="datetimeFigureOut">
              <a:rPr lang="en-GB" smtClean="0"/>
              <a:t>23/09/2025</a:t>
            </a:fld>
            <a:endParaRPr lang="en-GB"/>
          </a:p>
        </p:txBody>
      </p:sp>
      <p:sp>
        <p:nvSpPr>
          <p:cNvPr id="5" name="Footer Placeholder 4">
            <a:extLst>
              <a:ext uri="{FF2B5EF4-FFF2-40B4-BE49-F238E27FC236}">
                <a16:creationId xmlns:a16="http://schemas.microsoft.com/office/drawing/2014/main" id="{4633BED6-712D-D2AE-3105-DD4C1633C0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E9D205-BE22-8174-FEEE-8A3775F780C1}"/>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588416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9926B-BD31-7684-6619-E1CBE2B450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2BB9E8-82C4-8EBF-E1D3-F27751A07E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9C0AB3-DD2F-664D-D769-23C8919019D7}"/>
              </a:ext>
            </a:extLst>
          </p:cNvPr>
          <p:cNvSpPr>
            <a:spLocks noGrp="1"/>
          </p:cNvSpPr>
          <p:nvPr>
            <p:ph type="dt" sz="half" idx="10"/>
          </p:nvPr>
        </p:nvSpPr>
        <p:spPr/>
        <p:txBody>
          <a:bodyPr/>
          <a:lstStyle/>
          <a:p>
            <a:fld id="{EA088E01-023E-4387-AAA3-7F34FA6D4692}" type="datetimeFigureOut">
              <a:rPr lang="en-GB" smtClean="0"/>
              <a:t>23/09/2025</a:t>
            </a:fld>
            <a:endParaRPr lang="en-GB"/>
          </a:p>
        </p:txBody>
      </p:sp>
      <p:sp>
        <p:nvSpPr>
          <p:cNvPr id="5" name="Footer Placeholder 4">
            <a:extLst>
              <a:ext uri="{FF2B5EF4-FFF2-40B4-BE49-F238E27FC236}">
                <a16:creationId xmlns:a16="http://schemas.microsoft.com/office/drawing/2014/main" id="{BE6C00A2-0027-0511-BE01-F0F8C655DE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92A13C-3FAB-99EF-F0E8-30C6C08A0245}"/>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16455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C161C-F124-3B6A-AC39-955DE1D580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9C94C7-2F04-3167-D74B-A19922AC5B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3C9207-3E5F-F58B-ABF8-3266ED006EDC}"/>
              </a:ext>
            </a:extLst>
          </p:cNvPr>
          <p:cNvSpPr>
            <a:spLocks noGrp="1"/>
          </p:cNvSpPr>
          <p:nvPr>
            <p:ph type="dt" sz="half" idx="10"/>
          </p:nvPr>
        </p:nvSpPr>
        <p:spPr/>
        <p:txBody>
          <a:bodyPr/>
          <a:lstStyle/>
          <a:p>
            <a:fld id="{EA088E01-023E-4387-AAA3-7F34FA6D4692}" type="datetimeFigureOut">
              <a:rPr lang="en-GB" smtClean="0"/>
              <a:t>23/09/2025</a:t>
            </a:fld>
            <a:endParaRPr lang="en-GB"/>
          </a:p>
        </p:txBody>
      </p:sp>
      <p:sp>
        <p:nvSpPr>
          <p:cNvPr id="5" name="Footer Placeholder 4">
            <a:extLst>
              <a:ext uri="{FF2B5EF4-FFF2-40B4-BE49-F238E27FC236}">
                <a16:creationId xmlns:a16="http://schemas.microsoft.com/office/drawing/2014/main" id="{1F2C9CAF-31D0-AB10-40B6-894B45ADD7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870313-A26A-71C7-47C5-E863DF42F9D7}"/>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8605604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E431C-BBD4-BE5E-7B20-21B6779B53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DB9B04-1B10-FF32-F9F4-4763CC6047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A5F351-44D2-48F1-31AD-1A3F7C6B6F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EE088B-24BF-B7B4-9313-8BF145DBBF8C}"/>
              </a:ext>
            </a:extLst>
          </p:cNvPr>
          <p:cNvSpPr>
            <a:spLocks noGrp="1"/>
          </p:cNvSpPr>
          <p:nvPr>
            <p:ph type="dt" sz="half" idx="10"/>
          </p:nvPr>
        </p:nvSpPr>
        <p:spPr/>
        <p:txBody>
          <a:bodyPr/>
          <a:lstStyle/>
          <a:p>
            <a:fld id="{EA088E01-023E-4387-AAA3-7F34FA6D4692}" type="datetimeFigureOut">
              <a:rPr lang="en-GB" smtClean="0"/>
              <a:t>23/09/2025</a:t>
            </a:fld>
            <a:endParaRPr lang="en-GB"/>
          </a:p>
        </p:txBody>
      </p:sp>
      <p:sp>
        <p:nvSpPr>
          <p:cNvPr id="6" name="Footer Placeholder 5">
            <a:extLst>
              <a:ext uri="{FF2B5EF4-FFF2-40B4-BE49-F238E27FC236}">
                <a16:creationId xmlns:a16="http://schemas.microsoft.com/office/drawing/2014/main" id="{87575F75-09E0-AC81-2A15-779C8689C8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7014D7-0B0B-7877-F7CC-20294EFB80D9}"/>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6579745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710FE-0734-DC17-4E02-84600062D2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A8F987-6F1A-9386-F055-B29E68CD3F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598B96-C125-2581-7C3C-AE774F1F3A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2568AC-3EA3-A996-9323-88A53F186D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502877-AC65-C5E9-791D-4457A17819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EC2846-320A-DFF7-3CA5-FD13E1452808}"/>
              </a:ext>
            </a:extLst>
          </p:cNvPr>
          <p:cNvSpPr>
            <a:spLocks noGrp="1"/>
          </p:cNvSpPr>
          <p:nvPr>
            <p:ph type="dt" sz="half" idx="10"/>
          </p:nvPr>
        </p:nvSpPr>
        <p:spPr/>
        <p:txBody>
          <a:bodyPr/>
          <a:lstStyle/>
          <a:p>
            <a:fld id="{EA088E01-023E-4387-AAA3-7F34FA6D4692}" type="datetimeFigureOut">
              <a:rPr lang="en-GB" smtClean="0"/>
              <a:t>23/09/2025</a:t>
            </a:fld>
            <a:endParaRPr lang="en-GB"/>
          </a:p>
        </p:txBody>
      </p:sp>
      <p:sp>
        <p:nvSpPr>
          <p:cNvPr id="8" name="Footer Placeholder 7">
            <a:extLst>
              <a:ext uri="{FF2B5EF4-FFF2-40B4-BE49-F238E27FC236}">
                <a16:creationId xmlns:a16="http://schemas.microsoft.com/office/drawing/2014/main" id="{B1AEC0AA-F8BC-3B75-4A31-2128F4ED2C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E0A052-1106-A7A0-4B6B-45BA72DFDBBA}"/>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055412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105A-6D53-A1D3-5022-51C8EB2298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A23408-8F18-ED8F-5F2C-7D30E6A1957D}"/>
              </a:ext>
            </a:extLst>
          </p:cNvPr>
          <p:cNvSpPr>
            <a:spLocks noGrp="1"/>
          </p:cNvSpPr>
          <p:nvPr>
            <p:ph type="dt" sz="half" idx="10"/>
          </p:nvPr>
        </p:nvSpPr>
        <p:spPr/>
        <p:txBody>
          <a:bodyPr/>
          <a:lstStyle/>
          <a:p>
            <a:fld id="{EA088E01-023E-4387-AAA3-7F34FA6D4692}" type="datetimeFigureOut">
              <a:rPr lang="en-GB" smtClean="0"/>
              <a:t>23/09/2025</a:t>
            </a:fld>
            <a:endParaRPr lang="en-GB"/>
          </a:p>
        </p:txBody>
      </p:sp>
      <p:sp>
        <p:nvSpPr>
          <p:cNvPr id="4" name="Footer Placeholder 3">
            <a:extLst>
              <a:ext uri="{FF2B5EF4-FFF2-40B4-BE49-F238E27FC236}">
                <a16:creationId xmlns:a16="http://schemas.microsoft.com/office/drawing/2014/main" id="{9438239D-64EC-6B80-8A0D-D2EBA002CB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71FAA9-D17A-BA36-F38F-90AA55D5ED5E}"/>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9501644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47A6CB-2BFC-C13D-958A-ADCABACAFDE5}"/>
              </a:ext>
            </a:extLst>
          </p:cNvPr>
          <p:cNvSpPr>
            <a:spLocks noGrp="1"/>
          </p:cNvSpPr>
          <p:nvPr>
            <p:ph type="dt" sz="half" idx="10"/>
          </p:nvPr>
        </p:nvSpPr>
        <p:spPr/>
        <p:txBody>
          <a:bodyPr/>
          <a:lstStyle/>
          <a:p>
            <a:fld id="{EA088E01-023E-4387-AAA3-7F34FA6D4692}" type="datetimeFigureOut">
              <a:rPr lang="en-GB" smtClean="0"/>
              <a:t>23/09/2025</a:t>
            </a:fld>
            <a:endParaRPr lang="en-GB"/>
          </a:p>
        </p:txBody>
      </p:sp>
      <p:sp>
        <p:nvSpPr>
          <p:cNvPr id="3" name="Footer Placeholder 2">
            <a:extLst>
              <a:ext uri="{FF2B5EF4-FFF2-40B4-BE49-F238E27FC236}">
                <a16:creationId xmlns:a16="http://schemas.microsoft.com/office/drawing/2014/main" id="{95F78BB2-8463-9EC0-135D-26C8726D5B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5F7424-4082-B8C5-2426-3EFB2D38AEF2}"/>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3871548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B8ADE-F33D-B9A3-A66C-2E2B644067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E37DE9-C497-A725-33FA-B179D96CB9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C67AEA-2277-48D2-3F18-70EF621D53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C4DFBE-267B-916A-D853-955C151AAED9}"/>
              </a:ext>
            </a:extLst>
          </p:cNvPr>
          <p:cNvSpPr>
            <a:spLocks noGrp="1"/>
          </p:cNvSpPr>
          <p:nvPr>
            <p:ph type="dt" sz="half" idx="10"/>
          </p:nvPr>
        </p:nvSpPr>
        <p:spPr/>
        <p:txBody>
          <a:bodyPr/>
          <a:lstStyle/>
          <a:p>
            <a:fld id="{EA088E01-023E-4387-AAA3-7F34FA6D4692}" type="datetimeFigureOut">
              <a:rPr lang="en-GB" smtClean="0"/>
              <a:t>23/09/2025</a:t>
            </a:fld>
            <a:endParaRPr lang="en-GB"/>
          </a:p>
        </p:txBody>
      </p:sp>
      <p:sp>
        <p:nvSpPr>
          <p:cNvPr id="6" name="Footer Placeholder 5">
            <a:extLst>
              <a:ext uri="{FF2B5EF4-FFF2-40B4-BE49-F238E27FC236}">
                <a16:creationId xmlns:a16="http://schemas.microsoft.com/office/drawing/2014/main" id="{D3BD3D26-BA51-6768-0448-D03EDFE3A0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1D8707-3867-D4CC-90F9-2D036C2091C0}"/>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8699444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3CC9-9D94-4FD6-56B9-2FE3A78BCE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B55550-69C5-1EE0-F4D2-B5D8055A37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AEE681-BB80-D1A8-4E56-39A118762C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D5C947-C024-3514-463E-C76C8124B143}"/>
              </a:ext>
            </a:extLst>
          </p:cNvPr>
          <p:cNvSpPr>
            <a:spLocks noGrp="1"/>
          </p:cNvSpPr>
          <p:nvPr>
            <p:ph type="dt" sz="half" idx="10"/>
          </p:nvPr>
        </p:nvSpPr>
        <p:spPr/>
        <p:txBody>
          <a:bodyPr/>
          <a:lstStyle/>
          <a:p>
            <a:fld id="{EA088E01-023E-4387-AAA3-7F34FA6D4692}" type="datetimeFigureOut">
              <a:rPr lang="en-GB" smtClean="0"/>
              <a:t>23/09/2025</a:t>
            </a:fld>
            <a:endParaRPr lang="en-GB"/>
          </a:p>
        </p:txBody>
      </p:sp>
      <p:sp>
        <p:nvSpPr>
          <p:cNvPr id="6" name="Footer Placeholder 5">
            <a:extLst>
              <a:ext uri="{FF2B5EF4-FFF2-40B4-BE49-F238E27FC236}">
                <a16:creationId xmlns:a16="http://schemas.microsoft.com/office/drawing/2014/main" id="{55EB4485-3A34-5D5B-73C9-D1C8A50A12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544248-2EF4-BF8B-CAC9-CA1CAD8B372B}"/>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4218123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5B659-1133-0013-FA6F-69B9A0D46D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0F339D-36AC-F1D5-9956-641D673128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C9B3DA-ED3E-D8B9-81EC-C293FF96A972}"/>
              </a:ext>
            </a:extLst>
          </p:cNvPr>
          <p:cNvSpPr>
            <a:spLocks noGrp="1"/>
          </p:cNvSpPr>
          <p:nvPr>
            <p:ph type="dt" sz="half" idx="10"/>
          </p:nvPr>
        </p:nvSpPr>
        <p:spPr/>
        <p:txBody>
          <a:bodyPr/>
          <a:lstStyle/>
          <a:p>
            <a:fld id="{EA088E01-023E-4387-AAA3-7F34FA6D4692}" type="datetimeFigureOut">
              <a:rPr lang="en-GB" smtClean="0"/>
              <a:t>23/09/2025</a:t>
            </a:fld>
            <a:endParaRPr lang="en-GB"/>
          </a:p>
        </p:txBody>
      </p:sp>
      <p:sp>
        <p:nvSpPr>
          <p:cNvPr id="5" name="Footer Placeholder 4">
            <a:extLst>
              <a:ext uri="{FF2B5EF4-FFF2-40B4-BE49-F238E27FC236}">
                <a16:creationId xmlns:a16="http://schemas.microsoft.com/office/drawing/2014/main" id="{672BE271-79F0-1858-D70E-503EAE6EE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3175CB-7412-6F9E-0FB7-5F6FD5B06AE3}"/>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861005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5009AA-9614-FBD2-D8C9-FFB081CC02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1C5E7A-5DAE-6226-E9B3-0F89F5B6AB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231245-813B-23DD-77CE-20CAAC86D47C}"/>
              </a:ext>
            </a:extLst>
          </p:cNvPr>
          <p:cNvSpPr>
            <a:spLocks noGrp="1"/>
          </p:cNvSpPr>
          <p:nvPr>
            <p:ph type="dt" sz="half" idx="10"/>
          </p:nvPr>
        </p:nvSpPr>
        <p:spPr/>
        <p:txBody>
          <a:bodyPr/>
          <a:lstStyle/>
          <a:p>
            <a:fld id="{EA088E01-023E-4387-AAA3-7F34FA6D4692}" type="datetimeFigureOut">
              <a:rPr lang="en-GB" smtClean="0"/>
              <a:t>23/09/2025</a:t>
            </a:fld>
            <a:endParaRPr lang="en-GB"/>
          </a:p>
        </p:txBody>
      </p:sp>
      <p:sp>
        <p:nvSpPr>
          <p:cNvPr id="5" name="Footer Placeholder 4">
            <a:extLst>
              <a:ext uri="{FF2B5EF4-FFF2-40B4-BE49-F238E27FC236}">
                <a16:creationId xmlns:a16="http://schemas.microsoft.com/office/drawing/2014/main" id="{19C5F9D3-4AB2-BBC6-2120-E00BF95766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25C0A4-AD72-7D34-99DB-60A437FAA7DF}"/>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2897688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817D1-309A-0F36-2340-91C6B626CB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DF1AFE-9092-C596-284C-0DA26B5C2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4B19CC-0F59-6380-5E5A-168E26740921}"/>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5" name="Footer Placeholder 4">
            <a:extLst>
              <a:ext uri="{FF2B5EF4-FFF2-40B4-BE49-F238E27FC236}">
                <a16:creationId xmlns:a16="http://schemas.microsoft.com/office/drawing/2014/main" id="{C5EAB345-C6D8-702B-C93F-AB341B1C47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D6D45-13E5-1AF0-EE58-F7C2354F697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36877871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B319E-D096-996D-9D7F-89DFBA8E7D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11F2E-A9DB-049B-E557-59C46EE208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AA3C1-66D6-4C91-8758-79AA81903FDF}"/>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5" name="Footer Placeholder 4">
            <a:extLst>
              <a:ext uri="{FF2B5EF4-FFF2-40B4-BE49-F238E27FC236}">
                <a16:creationId xmlns:a16="http://schemas.microsoft.com/office/drawing/2014/main" id="{F86A458E-C331-3A80-7B6F-BB299716BF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6F2BE-63DC-89BC-0FF7-DB85B2B9BFE8}"/>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7377590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93DA4-3E88-E4CB-5EE3-CAC1A97C02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76E4CA-CF4B-6FFE-8B00-84291BE3A4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5B4C28-A84A-B226-0274-3A725338B89B}"/>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5" name="Footer Placeholder 4">
            <a:extLst>
              <a:ext uri="{FF2B5EF4-FFF2-40B4-BE49-F238E27FC236}">
                <a16:creationId xmlns:a16="http://schemas.microsoft.com/office/drawing/2014/main" id="{858093CC-CA31-C5B8-8921-51C59BCC3C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D61D9-BBC4-8E0A-855A-FA66523F8E5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8522964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9BAE5-CF4A-6D33-715B-2CA4DFCCA9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1A7949-DA72-3415-F57E-E43C0E79EA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D78AB3-F29D-84F0-A4D1-208A6D6900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32F349-1B71-C06F-F7C1-8916BE4486C6}"/>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6" name="Footer Placeholder 5">
            <a:extLst>
              <a:ext uri="{FF2B5EF4-FFF2-40B4-BE49-F238E27FC236}">
                <a16:creationId xmlns:a16="http://schemas.microsoft.com/office/drawing/2014/main" id="{98E96D2D-8DBF-855B-70E0-F081A6EAE4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1A9D4A-85AD-D77D-40FB-AFE683687E3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40468018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BF02A-7165-1FA1-1254-47C2A19662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5EB8ED-25B2-270C-3A09-C5598DC436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036134-65E3-EA00-D314-D04CBD083D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FF7DB2-4005-3311-0219-37AC9D12A7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AD5A00-CDD5-F1AE-DA91-D35E8F6B58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56CC29-C4FF-6AA7-4367-D2F9B855EBCD}"/>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8" name="Footer Placeholder 7">
            <a:extLst>
              <a:ext uri="{FF2B5EF4-FFF2-40B4-BE49-F238E27FC236}">
                <a16:creationId xmlns:a16="http://schemas.microsoft.com/office/drawing/2014/main" id="{B6898109-997A-E775-C6DE-AE7EB8A65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4BF651-3CB1-8C23-5971-8F4533DFF72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36901132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F32EA-D128-BCFC-D50A-5CE982CF85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9BB52D-6DD8-9FE4-1FA5-3BDC8EDD2952}"/>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4" name="Footer Placeholder 3">
            <a:extLst>
              <a:ext uri="{FF2B5EF4-FFF2-40B4-BE49-F238E27FC236}">
                <a16:creationId xmlns:a16="http://schemas.microsoft.com/office/drawing/2014/main" id="{3A9D7F46-705C-6537-FBED-541ADE7774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A955FC-A836-762E-A69D-4B96BF13812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4411445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FD2E9E-C76D-B4B5-C9E6-9750C2CF05E7}"/>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3" name="Footer Placeholder 2">
            <a:extLst>
              <a:ext uri="{FF2B5EF4-FFF2-40B4-BE49-F238E27FC236}">
                <a16:creationId xmlns:a16="http://schemas.microsoft.com/office/drawing/2014/main" id="{19967BF7-E3E1-6659-3740-47A3799B14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04FCCF-B9D0-A375-D59D-56E2B99250F1}"/>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5707483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75986-D603-2D92-0955-98A1F266D6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8071B7-FD4F-1012-A166-F40C00774B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DCA007-A8A0-0001-F1CF-5B1204EA2D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1A5BA2-DE47-B676-D13B-0CDBD6611C76}"/>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6" name="Footer Placeholder 5">
            <a:extLst>
              <a:ext uri="{FF2B5EF4-FFF2-40B4-BE49-F238E27FC236}">
                <a16:creationId xmlns:a16="http://schemas.microsoft.com/office/drawing/2014/main" id="{AA44FA07-4A26-B819-CC78-1D303594DB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37E9ED-0F35-FE26-2FD3-68873DC86C59}"/>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58151136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9C08-9278-B2E7-F55F-D761991989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C1E8E0-8E88-1378-24E3-230E14A2C3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9FF6FFDC-E4C3-059C-D348-329C88191C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A566E8-9FFD-C96B-158D-D207E65E5315}"/>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6" name="Footer Placeholder 5">
            <a:extLst>
              <a:ext uri="{FF2B5EF4-FFF2-40B4-BE49-F238E27FC236}">
                <a16:creationId xmlns:a16="http://schemas.microsoft.com/office/drawing/2014/main" id="{BE5C5611-4B24-AD19-9A4D-491CEBCB10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533DC5-56D6-FAEB-3AB8-8C2E795739AB}"/>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1363421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3944F-FC56-66C8-AA37-A965A3F314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5E1C-6B79-39A1-734C-BEC5209B18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B45C32-F8A3-0682-DDAB-9DC270457F36}"/>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5" name="Footer Placeholder 4">
            <a:extLst>
              <a:ext uri="{FF2B5EF4-FFF2-40B4-BE49-F238E27FC236}">
                <a16:creationId xmlns:a16="http://schemas.microsoft.com/office/drawing/2014/main" id="{8D68400A-0094-2EED-2348-15B3088BE5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C76E3-72DD-9847-1720-341251950755}"/>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2439365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40A980-0995-9343-8B9A-0141C06D7C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F5DC9-3C19-7F01-428F-B8D3B4F0E4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FAB4F4-1A49-3E46-18CA-7F0FCFCACD2A}"/>
              </a:ext>
            </a:extLst>
          </p:cNvPr>
          <p:cNvSpPr>
            <a:spLocks noGrp="1"/>
          </p:cNvSpPr>
          <p:nvPr>
            <p:ph type="dt" sz="half" idx="10"/>
          </p:nvPr>
        </p:nvSpPr>
        <p:spPr/>
        <p:txBody>
          <a:bodyPr/>
          <a:lstStyle/>
          <a:p>
            <a:fld id="{BAB06C0A-FBA2-4820-9AB2-D561C3EC55A2}" type="datetimeFigureOut">
              <a:rPr lang="en-GB" smtClean="0"/>
              <a:t>23/09/2025</a:t>
            </a:fld>
            <a:endParaRPr lang="en-GB"/>
          </a:p>
        </p:txBody>
      </p:sp>
      <p:sp>
        <p:nvSpPr>
          <p:cNvPr id="5" name="Footer Placeholder 4">
            <a:extLst>
              <a:ext uri="{FF2B5EF4-FFF2-40B4-BE49-F238E27FC236}">
                <a16:creationId xmlns:a16="http://schemas.microsoft.com/office/drawing/2014/main" id="{20713B0C-6A47-84C8-4B4A-5C86765745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8CB872-22E8-ABED-5388-7FA7264C0A0F}"/>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10215852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31DDB-8720-48E6-AD58-E905738092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C7945F-34C2-4502-8F2B-D2FD3FA3EB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988CE5-8483-472F-95A4-36FF401840A4}"/>
              </a:ext>
            </a:extLst>
          </p:cNvPr>
          <p:cNvSpPr>
            <a:spLocks noGrp="1"/>
          </p:cNvSpPr>
          <p:nvPr>
            <p:ph type="dt" sz="half" idx="10"/>
          </p:nvPr>
        </p:nvSpPr>
        <p:spPr/>
        <p:txBody>
          <a:bodyPr/>
          <a:lstStyle/>
          <a:p>
            <a:fld id="{7478F9EB-C036-44DC-9BAF-70CE6E068C15}" type="datetimeFigureOut">
              <a:rPr lang="en-GB" smtClean="0"/>
              <a:t>23/09/2025</a:t>
            </a:fld>
            <a:endParaRPr lang="en-GB"/>
          </a:p>
        </p:txBody>
      </p:sp>
      <p:sp>
        <p:nvSpPr>
          <p:cNvPr id="5" name="Footer Placeholder 4">
            <a:extLst>
              <a:ext uri="{FF2B5EF4-FFF2-40B4-BE49-F238E27FC236}">
                <a16:creationId xmlns:a16="http://schemas.microsoft.com/office/drawing/2014/main" id="{1BA4195D-AE72-4722-9C3C-5D298CFC86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0300E-B1EE-4349-904F-BF83B1AB0718}"/>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19072972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B53F9-B31A-4384-B6E6-833F385C98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1C54A9-F62C-4051-8086-FB59DD3F50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96C452-97CD-41F0-AC97-636622409288}"/>
              </a:ext>
            </a:extLst>
          </p:cNvPr>
          <p:cNvSpPr>
            <a:spLocks noGrp="1"/>
          </p:cNvSpPr>
          <p:nvPr>
            <p:ph type="dt" sz="half" idx="10"/>
          </p:nvPr>
        </p:nvSpPr>
        <p:spPr/>
        <p:txBody>
          <a:bodyPr/>
          <a:lstStyle/>
          <a:p>
            <a:fld id="{7478F9EB-C036-44DC-9BAF-70CE6E068C15}" type="datetimeFigureOut">
              <a:rPr lang="en-GB" smtClean="0"/>
              <a:t>23/09/2025</a:t>
            </a:fld>
            <a:endParaRPr lang="en-GB"/>
          </a:p>
        </p:txBody>
      </p:sp>
      <p:sp>
        <p:nvSpPr>
          <p:cNvPr id="5" name="Footer Placeholder 4">
            <a:extLst>
              <a:ext uri="{FF2B5EF4-FFF2-40B4-BE49-F238E27FC236}">
                <a16:creationId xmlns:a16="http://schemas.microsoft.com/office/drawing/2014/main" id="{3F3E7BBC-5256-40FA-83C5-C7049562E5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6049B9-F7EB-40C3-A6F2-46BE91E0927F}"/>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11505050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21CA4-6501-4ED6-8855-00F8772BD4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2C4D79-2BBC-4B67-9197-2E24D88702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C2A8D8-91A9-4288-A6B2-06F96264C56D}"/>
              </a:ext>
            </a:extLst>
          </p:cNvPr>
          <p:cNvSpPr>
            <a:spLocks noGrp="1"/>
          </p:cNvSpPr>
          <p:nvPr>
            <p:ph type="dt" sz="half" idx="10"/>
          </p:nvPr>
        </p:nvSpPr>
        <p:spPr/>
        <p:txBody>
          <a:bodyPr/>
          <a:lstStyle/>
          <a:p>
            <a:fld id="{7478F9EB-C036-44DC-9BAF-70CE6E068C15}" type="datetimeFigureOut">
              <a:rPr lang="en-GB" smtClean="0"/>
              <a:t>23/09/2025</a:t>
            </a:fld>
            <a:endParaRPr lang="en-GB"/>
          </a:p>
        </p:txBody>
      </p:sp>
      <p:sp>
        <p:nvSpPr>
          <p:cNvPr id="5" name="Footer Placeholder 4">
            <a:extLst>
              <a:ext uri="{FF2B5EF4-FFF2-40B4-BE49-F238E27FC236}">
                <a16:creationId xmlns:a16="http://schemas.microsoft.com/office/drawing/2014/main" id="{66F8768A-9EDD-4FE5-A384-309675A3F7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E77D7-EC40-4B3A-9B45-5D2FCB4D6BDD}"/>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31826591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FD20E-7FAB-4150-BAC9-BE0AEDAB0D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772B35-3977-49A0-BE66-952CC129FB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964441-D6A4-4FBB-8054-DE21CD1912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BEA9C8-81A0-417D-9209-FE3AF136F334}"/>
              </a:ext>
            </a:extLst>
          </p:cNvPr>
          <p:cNvSpPr>
            <a:spLocks noGrp="1"/>
          </p:cNvSpPr>
          <p:nvPr>
            <p:ph type="dt" sz="half" idx="10"/>
          </p:nvPr>
        </p:nvSpPr>
        <p:spPr/>
        <p:txBody>
          <a:bodyPr/>
          <a:lstStyle/>
          <a:p>
            <a:fld id="{7478F9EB-C036-44DC-9BAF-70CE6E068C15}" type="datetimeFigureOut">
              <a:rPr lang="en-GB" smtClean="0"/>
              <a:t>23/09/2025</a:t>
            </a:fld>
            <a:endParaRPr lang="en-GB"/>
          </a:p>
        </p:txBody>
      </p:sp>
      <p:sp>
        <p:nvSpPr>
          <p:cNvPr id="6" name="Footer Placeholder 5">
            <a:extLst>
              <a:ext uri="{FF2B5EF4-FFF2-40B4-BE49-F238E27FC236}">
                <a16:creationId xmlns:a16="http://schemas.microsoft.com/office/drawing/2014/main" id="{D4C45697-748C-4C3C-91F2-2D18BF8471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AA54CF-38DD-4004-AE9F-D6B868AC4D11}"/>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155897162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CB528-ACC3-4AA0-ACC2-15ACCE3A74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125D36-6CA2-4AFB-ADDE-A35510C7BF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7355F7-882E-427F-8B3B-8577D319CA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F8100B-24EC-4A90-A392-F4B0F0A599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F1893E-81C1-4AD5-B046-F930075548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4BFB50-7589-41F0-81A0-DCF8F0D5B5C9}"/>
              </a:ext>
            </a:extLst>
          </p:cNvPr>
          <p:cNvSpPr>
            <a:spLocks noGrp="1"/>
          </p:cNvSpPr>
          <p:nvPr>
            <p:ph type="dt" sz="half" idx="10"/>
          </p:nvPr>
        </p:nvSpPr>
        <p:spPr/>
        <p:txBody>
          <a:bodyPr/>
          <a:lstStyle/>
          <a:p>
            <a:fld id="{7478F9EB-C036-44DC-9BAF-70CE6E068C15}" type="datetimeFigureOut">
              <a:rPr lang="en-GB" smtClean="0"/>
              <a:t>23/09/2025</a:t>
            </a:fld>
            <a:endParaRPr lang="en-GB"/>
          </a:p>
        </p:txBody>
      </p:sp>
      <p:sp>
        <p:nvSpPr>
          <p:cNvPr id="8" name="Footer Placeholder 7">
            <a:extLst>
              <a:ext uri="{FF2B5EF4-FFF2-40B4-BE49-F238E27FC236}">
                <a16:creationId xmlns:a16="http://schemas.microsoft.com/office/drawing/2014/main" id="{20C1265C-EFAF-4FE3-B8DC-C9D50A5B3FC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DBB309F-35F1-4C6F-911E-E3F071C06AF6}"/>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7969832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3791-D474-41F1-ABD1-CA8C5B6C50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FA6B919-9C82-4EF9-A15C-78FE062CCD15}"/>
              </a:ext>
            </a:extLst>
          </p:cNvPr>
          <p:cNvSpPr>
            <a:spLocks noGrp="1"/>
          </p:cNvSpPr>
          <p:nvPr>
            <p:ph type="dt" sz="half" idx="10"/>
          </p:nvPr>
        </p:nvSpPr>
        <p:spPr/>
        <p:txBody>
          <a:bodyPr/>
          <a:lstStyle/>
          <a:p>
            <a:fld id="{7478F9EB-C036-44DC-9BAF-70CE6E068C15}" type="datetimeFigureOut">
              <a:rPr lang="en-GB" smtClean="0"/>
              <a:t>23/09/2025</a:t>
            </a:fld>
            <a:endParaRPr lang="en-GB"/>
          </a:p>
        </p:txBody>
      </p:sp>
      <p:sp>
        <p:nvSpPr>
          <p:cNvPr id="4" name="Footer Placeholder 3">
            <a:extLst>
              <a:ext uri="{FF2B5EF4-FFF2-40B4-BE49-F238E27FC236}">
                <a16:creationId xmlns:a16="http://schemas.microsoft.com/office/drawing/2014/main" id="{C97F6D59-9136-4371-B583-9F0D2CD7C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16FA4E-F626-423E-8DAA-C3570265DC74}"/>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6519914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A4ECD8-E3BC-4256-96CC-A716744CF166}"/>
              </a:ext>
            </a:extLst>
          </p:cNvPr>
          <p:cNvSpPr>
            <a:spLocks noGrp="1"/>
          </p:cNvSpPr>
          <p:nvPr>
            <p:ph type="dt" sz="half" idx="10"/>
          </p:nvPr>
        </p:nvSpPr>
        <p:spPr/>
        <p:txBody>
          <a:bodyPr/>
          <a:lstStyle/>
          <a:p>
            <a:fld id="{7478F9EB-C036-44DC-9BAF-70CE6E068C15}" type="datetimeFigureOut">
              <a:rPr lang="en-GB" smtClean="0"/>
              <a:t>23/09/2025</a:t>
            </a:fld>
            <a:endParaRPr lang="en-GB"/>
          </a:p>
        </p:txBody>
      </p:sp>
      <p:sp>
        <p:nvSpPr>
          <p:cNvPr id="3" name="Footer Placeholder 2">
            <a:extLst>
              <a:ext uri="{FF2B5EF4-FFF2-40B4-BE49-F238E27FC236}">
                <a16:creationId xmlns:a16="http://schemas.microsoft.com/office/drawing/2014/main" id="{439EEDBD-7AD2-4060-9D04-5D8EBD75BD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91690A5-C0FC-47C8-AEE0-40FB632AFBDD}"/>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103041112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5F3DF-16B5-4396-8A01-0758C5044A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83B3BBC-9C2B-453A-8DE9-BA3A78718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F794E-B001-42AB-B3BB-225AFD6A7A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F5D0C2-19B7-4067-B0F2-AC501C171E45}"/>
              </a:ext>
            </a:extLst>
          </p:cNvPr>
          <p:cNvSpPr>
            <a:spLocks noGrp="1"/>
          </p:cNvSpPr>
          <p:nvPr>
            <p:ph type="dt" sz="half" idx="10"/>
          </p:nvPr>
        </p:nvSpPr>
        <p:spPr/>
        <p:txBody>
          <a:bodyPr/>
          <a:lstStyle/>
          <a:p>
            <a:fld id="{7478F9EB-C036-44DC-9BAF-70CE6E068C15}" type="datetimeFigureOut">
              <a:rPr lang="en-GB" smtClean="0"/>
              <a:t>23/09/2025</a:t>
            </a:fld>
            <a:endParaRPr lang="en-GB"/>
          </a:p>
        </p:txBody>
      </p:sp>
      <p:sp>
        <p:nvSpPr>
          <p:cNvPr id="6" name="Footer Placeholder 5">
            <a:extLst>
              <a:ext uri="{FF2B5EF4-FFF2-40B4-BE49-F238E27FC236}">
                <a16:creationId xmlns:a16="http://schemas.microsoft.com/office/drawing/2014/main" id="{B9935D42-F55D-4962-866F-E02429BFD7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93294F-D344-4B1E-93F1-7BB2FF301552}"/>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283964744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4573E-75A8-4AB0-90C8-F38C210F44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16631FE-5D9B-4A9A-B8F2-AC9974FCB6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BC6488-8ACC-432E-AA65-4BE7AC1047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0D489B-D16A-4C60-A686-1CDA053D1738}"/>
              </a:ext>
            </a:extLst>
          </p:cNvPr>
          <p:cNvSpPr>
            <a:spLocks noGrp="1"/>
          </p:cNvSpPr>
          <p:nvPr>
            <p:ph type="dt" sz="half" idx="10"/>
          </p:nvPr>
        </p:nvSpPr>
        <p:spPr/>
        <p:txBody>
          <a:bodyPr/>
          <a:lstStyle/>
          <a:p>
            <a:fld id="{7478F9EB-C036-44DC-9BAF-70CE6E068C15}" type="datetimeFigureOut">
              <a:rPr lang="en-GB" smtClean="0"/>
              <a:t>23/09/2025</a:t>
            </a:fld>
            <a:endParaRPr lang="en-GB"/>
          </a:p>
        </p:txBody>
      </p:sp>
      <p:sp>
        <p:nvSpPr>
          <p:cNvPr id="6" name="Footer Placeholder 5">
            <a:extLst>
              <a:ext uri="{FF2B5EF4-FFF2-40B4-BE49-F238E27FC236}">
                <a16:creationId xmlns:a16="http://schemas.microsoft.com/office/drawing/2014/main" id="{A1EAAEBB-C05D-41A1-AC70-E39142E158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A8A409-0147-4185-9246-529A4FEF3E1B}"/>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2372933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E3B33-AC37-44FE-AF75-4C60EAC55F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D1A29F-4373-4F38-ABCA-5CB22B94E54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E350D0-D691-4BD3-B3D6-C0AFE9029704}"/>
              </a:ext>
            </a:extLst>
          </p:cNvPr>
          <p:cNvSpPr>
            <a:spLocks noGrp="1"/>
          </p:cNvSpPr>
          <p:nvPr>
            <p:ph type="dt" sz="half" idx="10"/>
          </p:nvPr>
        </p:nvSpPr>
        <p:spPr/>
        <p:txBody>
          <a:bodyPr/>
          <a:lstStyle/>
          <a:p>
            <a:fld id="{7478F9EB-C036-44DC-9BAF-70CE6E068C15}" type="datetimeFigureOut">
              <a:rPr lang="en-GB" smtClean="0"/>
              <a:t>23/09/2025</a:t>
            </a:fld>
            <a:endParaRPr lang="en-GB"/>
          </a:p>
        </p:txBody>
      </p:sp>
      <p:sp>
        <p:nvSpPr>
          <p:cNvPr id="5" name="Footer Placeholder 4">
            <a:extLst>
              <a:ext uri="{FF2B5EF4-FFF2-40B4-BE49-F238E27FC236}">
                <a16:creationId xmlns:a16="http://schemas.microsoft.com/office/drawing/2014/main" id="{112A60D3-7522-412D-AA0A-6AB120D333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C576D4-AADD-4E06-BEB3-75593CE0A147}"/>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301813810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63C71C-BF92-4EA3-87AB-ED16873036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FD5688-3000-4E16-9B53-8FC77E1550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D09A34-3697-4EF8-AE4B-87FDA76C670E}"/>
              </a:ext>
            </a:extLst>
          </p:cNvPr>
          <p:cNvSpPr>
            <a:spLocks noGrp="1"/>
          </p:cNvSpPr>
          <p:nvPr>
            <p:ph type="dt" sz="half" idx="10"/>
          </p:nvPr>
        </p:nvSpPr>
        <p:spPr/>
        <p:txBody>
          <a:bodyPr/>
          <a:lstStyle/>
          <a:p>
            <a:fld id="{7478F9EB-C036-44DC-9BAF-70CE6E068C15}" type="datetimeFigureOut">
              <a:rPr lang="en-GB" smtClean="0"/>
              <a:t>23/09/2025</a:t>
            </a:fld>
            <a:endParaRPr lang="en-GB"/>
          </a:p>
        </p:txBody>
      </p:sp>
      <p:sp>
        <p:nvSpPr>
          <p:cNvPr id="5" name="Footer Placeholder 4">
            <a:extLst>
              <a:ext uri="{FF2B5EF4-FFF2-40B4-BE49-F238E27FC236}">
                <a16:creationId xmlns:a16="http://schemas.microsoft.com/office/drawing/2014/main" id="{3129C997-F969-42FB-8A52-D8E137A919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A36E28-81F5-4604-8F4A-99F5BD64D3C4}"/>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4256284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BB1B44-D809-865A-A4D4-B2D6042C93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2CEEC6-2EE3-387F-9A18-428C2B1961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F8A82E-55EB-18F0-44D4-3AB756EEE4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B06C0A-FBA2-4820-9AB2-D561C3EC55A2}" type="datetimeFigureOut">
              <a:rPr lang="en-GB" smtClean="0"/>
              <a:t>23/09/2025</a:t>
            </a:fld>
            <a:endParaRPr lang="en-GB"/>
          </a:p>
        </p:txBody>
      </p:sp>
      <p:sp>
        <p:nvSpPr>
          <p:cNvPr id="5" name="Footer Placeholder 4">
            <a:extLst>
              <a:ext uri="{FF2B5EF4-FFF2-40B4-BE49-F238E27FC236}">
                <a16:creationId xmlns:a16="http://schemas.microsoft.com/office/drawing/2014/main" id="{91B0E83B-4DF2-2C48-4041-6E26AF055C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E75525-2BF8-3859-0FC1-07A7982E12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3E56A-E216-41D3-8434-DF0ADA0B835B}" type="slidenum">
              <a:rPr lang="en-GB" smtClean="0"/>
              <a:t>‹#›</a:t>
            </a:fld>
            <a:endParaRPr lang="en-GB"/>
          </a:p>
        </p:txBody>
      </p:sp>
    </p:spTree>
    <p:extLst>
      <p:ext uri="{BB962C8B-B14F-4D97-AF65-F5344CB8AC3E}">
        <p14:creationId xmlns:p14="http://schemas.microsoft.com/office/powerpoint/2010/main" val="189224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E5AFFF-C585-9CFC-B2ED-4A774627DF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19453B-26D6-FF37-D215-4918ADEE3F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DBEE6B-8937-59AB-28F4-165F3A071F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088E01-023E-4387-AAA3-7F34FA6D4692}" type="datetimeFigureOut">
              <a:rPr lang="en-GB" smtClean="0"/>
              <a:t>23/09/2025</a:t>
            </a:fld>
            <a:endParaRPr lang="en-GB"/>
          </a:p>
        </p:txBody>
      </p:sp>
      <p:sp>
        <p:nvSpPr>
          <p:cNvPr id="5" name="Footer Placeholder 4">
            <a:extLst>
              <a:ext uri="{FF2B5EF4-FFF2-40B4-BE49-F238E27FC236}">
                <a16:creationId xmlns:a16="http://schemas.microsoft.com/office/drawing/2014/main" id="{6125B4D9-2B29-C366-B011-771AAED5D7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00774FF-F485-D4D5-3D99-1B184B26EE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99DA2E-F193-4A79-ABEB-63431F718022}" type="slidenum">
              <a:rPr lang="en-GB" smtClean="0"/>
              <a:t>‹#›</a:t>
            </a:fld>
            <a:endParaRPr lang="en-GB"/>
          </a:p>
        </p:txBody>
      </p:sp>
    </p:spTree>
    <p:extLst>
      <p:ext uri="{BB962C8B-B14F-4D97-AF65-F5344CB8AC3E}">
        <p14:creationId xmlns:p14="http://schemas.microsoft.com/office/powerpoint/2010/main" val="106020006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BB1B44-D809-865A-A4D4-B2D6042C93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2CEEC6-2EE3-387F-9A18-428C2B1961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F8A82E-55EB-18F0-44D4-3AB756EEE4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B06C0A-FBA2-4820-9AB2-D561C3EC55A2}" type="datetimeFigureOut">
              <a:rPr lang="en-GB" smtClean="0"/>
              <a:t>23/09/2025</a:t>
            </a:fld>
            <a:endParaRPr lang="en-GB"/>
          </a:p>
        </p:txBody>
      </p:sp>
      <p:sp>
        <p:nvSpPr>
          <p:cNvPr id="5" name="Footer Placeholder 4">
            <a:extLst>
              <a:ext uri="{FF2B5EF4-FFF2-40B4-BE49-F238E27FC236}">
                <a16:creationId xmlns:a16="http://schemas.microsoft.com/office/drawing/2014/main" id="{91B0E83B-4DF2-2C48-4041-6E26AF055C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E75525-2BF8-3859-0FC1-07A7982E12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3E56A-E216-41D3-8434-DF0ADA0B835B}" type="slidenum">
              <a:rPr lang="en-GB" smtClean="0"/>
              <a:t>‹#›</a:t>
            </a:fld>
            <a:endParaRPr lang="en-GB"/>
          </a:p>
        </p:txBody>
      </p:sp>
    </p:spTree>
    <p:extLst>
      <p:ext uri="{BB962C8B-B14F-4D97-AF65-F5344CB8AC3E}">
        <p14:creationId xmlns:p14="http://schemas.microsoft.com/office/powerpoint/2010/main" val="38700318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DB3F2-42AC-4A96-805C-8401B34901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4A35E7-8232-4A6C-A667-A826679185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4CBC88-A27D-4461-90FB-E4D2F80A05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78F9EB-C036-44DC-9BAF-70CE6E068C15}" type="datetimeFigureOut">
              <a:rPr lang="en-GB" smtClean="0"/>
              <a:t>23/09/2025</a:t>
            </a:fld>
            <a:endParaRPr lang="en-GB"/>
          </a:p>
        </p:txBody>
      </p:sp>
      <p:sp>
        <p:nvSpPr>
          <p:cNvPr id="5" name="Footer Placeholder 4">
            <a:extLst>
              <a:ext uri="{FF2B5EF4-FFF2-40B4-BE49-F238E27FC236}">
                <a16:creationId xmlns:a16="http://schemas.microsoft.com/office/drawing/2014/main" id="{CA072FA5-4A4E-4A2F-9731-6DA5AC3870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556E026-AA87-4B04-BE50-C7D20DD03E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02200A-337E-4541-A33F-8B08248AE960}" type="slidenum">
              <a:rPr lang="en-GB" smtClean="0"/>
              <a:t>‹#›</a:t>
            </a:fld>
            <a:endParaRPr lang="en-GB"/>
          </a:p>
        </p:txBody>
      </p:sp>
    </p:spTree>
    <p:extLst>
      <p:ext uri="{BB962C8B-B14F-4D97-AF65-F5344CB8AC3E}">
        <p14:creationId xmlns:p14="http://schemas.microsoft.com/office/powerpoint/2010/main" val="2776515881"/>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3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0.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0.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640080" y="320040"/>
            <a:ext cx="10217310" cy="3892669"/>
          </a:xfrm>
        </p:spPr>
        <p:txBody>
          <a:bodyPr>
            <a:normAutofit/>
          </a:bodyPr>
          <a:lstStyle/>
          <a:p>
            <a:pPr algn="l"/>
            <a:r>
              <a:rPr lang="en-GB" sz="4600" dirty="0"/>
              <a:t>RESEARCH PRINCIPLES AND PHILOSOPHY </a:t>
            </a:r>
            <a:br>
              <a:rPr lang="en-GB" sz="4600" dirty="0"/>
            </a:br>
            <a:br>
              <a:rPr lang="en-GB" sz="4600" dirty="0"/>
            </a:br>
            <a:r>
              <a:rPr lang="en-GB" sz="4600" dirty="0"/>
              <a:t>RESEARCH ORIENTATION</a:t>
            </a:r>
            <a:br>
              <a:rPr lang="en-GB" sz="4600" dirty="0"/>
            </a:br>
            <a:endParaRPr lang="en-GB" sz="4600" dirty="0"/>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640080" y="4631161"/>
            <a:ext cx="6692827" cy="1569486"/>
          </a:xfrm>
        </p:spPr>
        <p:txBody>
          <a:bodyPr>
            <a:normAutofit/>
          </a:bodyPr>
          <a:lstStyle/>
          <a:p>
            <a:pPr algn="l"/>
            <a:endParaRPr lang="en-GB" dirty="0"/>
          </a:p>
        </p:txBody>
      </p:sp>
      <p:sp>
        <p:nvSpPr>
          <p:cNvPr id="2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190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500"/>
                                  </p:stCondLst>
                                  <p:endCondLst>
                                    <p:cond evt="begin" delay="0">
                                      <p:tn val="5"/>
                                    </p:cond>
                                  </p:end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dirty="0"/>
              <a:t>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10323842" cy="3320668"/>
          </a:xfrm>
        </p:spPr>
        <p:txBody>
          <a:bodyPr>
            <a:normAutofit/>
          </a:bodyPr>
          <a:lstStyle/>
          <a:p>
            <a:r>
              <a:rPr lang="en-GB" sz="1800" dirty="0"/>
              <a:t>This presentation  will introduce you to some aspects of research methodology – but it is NOT intended to replace key reading (see the reading list noting some key RM texts in the module descriptor).  </a:t>
            </a:r>
          </a:p>
          <a:p>
            <a:endParaRPr lang="en-GB" sz="1800" dirty="0"/>
          </a:p>
          <a:p>
            <a:r>
              <a:rPr lang="en-GB" sz="1800" dirty="0"/>
              <a:t>You must read around the subject at doctoral level and should go beyond your module reading lists.</a:t>
            </a:r>
          </a:p>
          <a:p>
            <a:endParaRPr lang="en-GB" sz="1800" dirty="0"/>
          </a:p>
          <a:p>
            <a:r>
              <a:rPr lang="en-GB" sz="1800" dirty="0"/>
              <a:t>Articles from leading academic journals will form part of our core reading for this module, and you will also be assisted in developing the skills to independently identify relevant scholarship.  </a:t>
            </a:r>
          </a:p>
          <a:p>
            <a:pPr marL="0" indent="0">
              <a:buNone/>
            </a:pPr>
            <a:endParaRPr lang="en-GB" sz="1400" dirty="0"/>
          </a:p>
        </p:txBody>
      </p:sp>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40E04FD-64C6-0A4E-5E86-C1CB845FA2DE}"/>
              </a:ext>
            </a:extLst>
          </p:cNvPr>
          <p:cNvSpPr/>
          <p:nvPr/>
        </p:nvSpPr>
        <p:spPr>
          <a:xfrm>
            <a:off x="679622" y="667265"/>
            <a:ext cx="11379965" cy="604083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69A5DE31-4ADE-B5C1-6694-D7315CD95162}"/>
              </a:ext>
            </a:extLst>
          </p:cNvPr>
          <p:cNvSpPr/>
          <p:nvPr/>
        </p:nvSpPr>
        <p:spPr>
          <a:xfrm>
            <a:off x="1371600" y="1130643"/>
            <a:ext cx="10367318" cy="53628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1DB904C0-1B98-F8DC-F88C-FD3D36D4EFAF}"/>
              </a:ext>
            </a:extLst>
          </p:cNvPr>
          <p:cNvSpPr/>
          <p:nvPr/>
        </p:nvSpPr>
        <p:spPr>
          <a:xfrm>
            <a:off x="1760838" y="1680519"/>
            <a:ext cx="9627973" cy="4510216"/>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7DCC1E3C-907C-9DCB-5719-7CF1B4879332}"/>
              </a:ext>
            </a:extLst>
          </p:cNvPr>
          <p:cNvSpPr/>
          <p:nvPr/>
        </p:nvSpPr>
        <p:spPr>
          <a:xfrm>
            <a:off x="2341605" y="2230395"/>
            <a:ext cx="8402595" cy="34969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ED9A3FA-B04D-A3C4-F344-7330C2D683AF}"/>
              </a:ext>
            </a:extLst>
          </p:cNvPr>
          <p:cNvSpPr txBox="1"/>
          <p:nvPr/>
        </p:nvSpPr>
        <p:spPr>
          <a:xfrm>
            <a:off x="577901" y="65837"/>
            <a:ext cx="4988966" cy="369332"/>
          </a:xfrm>
          <a:prstGeom prst="rect">
            <a:avLst/>
          </a:prstGeom>
          <a:noFill/>
        </p:spPr>
        <p:txBody>
          <a:bodyPr wrap="square" rtlCol="0">
            <a:spAutoFit/>
          </a:bodyPr>
          <a:lstStyle/>
          <a:p>
            <a:r>
              <a:rPr lang="en-GB" dirty="0"/>
              <a:t>Your research question(s)</a:t>
            </a:r>
          </a:p>
        </p:txBody>
      </p:sp>
      <p:sp>
        <p:nvSpPr>
          <p:cNvPr id="9" name="TextBox 8">
            <a:extLst>
              <a:ext uri="{FF2B5EF4-FFF2-40B4-BE49-F238E27FC236}">
                <a16:creationId xmlns:a16="http://schemas.microsoft.com/office/drawing/2014/main" id="{CCFF9256-ED8D-ED65-2446-400ED74B6953}"/>
              </a:ext>
            </a:extLst>
          </p:cNvPr>
          <p:cNvSpPr txBox="1"/>
          <p:nvPr/>
        </p:nvSpPr>
        <p:spPr>
          <a:xfrm>
            <a:off x="1371600" y="753035"/>
            <a:ext cx="2977563" cy="377608"/>
          </a:xfrm>
          <a:prstGeom prst="rect">
            <a:avLst/>
          </a:prstGeom>
          <a:noFill/>
        </p:spPr>
        <p:txBody>
          <a:bodyPr wrap="square" rtlCol="0">
            <a:spAutoFit/>
          </a:bodyPr>
          <a:lstStyle/>
          <a:p>
            <a:r>
              <a:rPr lang="en-GB" dirty="0"/>
              <a:t>Your paradigm</a:t>
            </a:r>
          </a:p>
        </p:txBody>
      </p:sp>
      <p:sp>
        <p:nvSpPr>
          <p:cNvPr id="10" name="TextBox 9">
            <a:extLst>
              <a:ext uri="{FF2B5EF4-FFF2-40B4-BE49-F238E27FC236}">
                <a16:creationId xmlns:a16="http://schemas.microsoft.com/office/drawing/2014/main" id="{DEC0BF8F-582A-8BC1-69E2-AC9A7E7187B4}"/>
              </a:ext>
            </a:extLst>
          </p:cNvPr>
          <p:cNvSpPr txBox="1"/>
          <p:nvPr/>
        </p:nvSpPr>
        <p:spPr>
          <a:xfrm>
            <a:off x="1951745" y="1216413"/>
            <a:ext cx="2977563" cy="369332"/>
          </a:xfrm>
          <a:prstGeom prst="rect">
            <a:avLst/>
          </a:prstGeom>
          <a:noFill/>
        </p:spPr>
        <p:txBody>
          <a:bodyPr wrap="square" rtlCol="0">
            <a:spAutoFit/>
          </a:bodyPr>
          <a:lstStyle/>
          <a:p>
            <a:r>
              <a:rPr lang="en-GB" dirty="0"/>
              <a:t>Your conceptual framework</a:t>
            </a:r>
          </a:p>
        </p:txBody>
      </p:sp>
      <p:sp>
        <p:nvSpPr>
          <p:cNvPr id="11" name="TextBox 10">
            <a:extLst>
              <a:ext uri="{FF2B5EF4-FFF2-40B4-BE49-F238E27FC236}">
                <a16:creationId xmlns:a16="http://schemas.microsoft.com/office/drawing/2014/main" id="{03B734E3-066B-4114-010C-71617A0F8A2B}"/>
              </a:ext>
            </a:extLst>
          </p:cNvPr>
          <p:cNvSpPr txBox="1"/>
          <p:nvPr/>
        </p:nvSpPr>
        <p:spPr>
          <a:xfrm>
            <a:off x="2581835" y="1736592"/>
            <a:ext cx="3088982" cy="369332"/>
          </a:xfrm>
          <a:prstGeom prst="rect">
            <a:avLst/>
          </a:prstGeom>
          <a:noFill/>
        </p:spPr>
        <p:txBody>
          <a:bodyPr wrap="square" rtlCol="0">
            <a:spAutoFit/>
          </a:bodyPr>
          <a:lstStyle/>
          <a:p>
            <a:r>
              <a:rPr lang="en-GB" dirty="0"/>
              <a:t>Your theoretical framework</a:t>
            </a:r>
          </a:p>
        </p:txBody>
      </p:sp>
      <p:sp>
        <p:nvSpPr>
          <p:cNvPr id="13" name="Rectangle: Rounded Corners 12">
            <a:extLst>
              <a:ext uri="{FF2B5EF4-FFF2-40B4-BE49-F238E27FC236}">
                <a16:creationId xmlns:a16="http://schemas.microsoft.com/office/drawing/2014/main" id="{8DF15802-5C70-A225-33A9-D0CB71119E18}"/>
              </a:ext>
            </a:extLst>
          </p:cNvPr>
          <p:cNvSpPr/>
          <p:nvPr/>
        </p:nvSpPr>
        <p:spPr>
          <a:xfrm>
            <a:off x="2989089" y="2655800"/>
            <a:ext cx="7384356" cy="275376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BCACCC34-C9BE-5935-FC66-600C6D8CE8CA}"/>
              </a:ext>
            </a:extLst>
          </p:cNvPr>
          <p:cNvSpPr txBox="1"/>
          <p:nvPr/>
        </p:nvSpPr>
        <p:spPr>
          <a:xfrm>
            <a:off x="3142770" y="2230395"/>
            <a:ext cx="3088982" cy="369332"/>
          </a:xfrm>
          <a:prstGeom prst="rect">
            <a:avLst/>
          </a:prstGeom>
          <a:noFill/>
        </p:spPr>
        <p:txBody>
          <a:bodyPr wrap="square" rtlCol="0">
            <a:spAutoFit/>
          </a:bodyPr>
          <a:lstStyle/>
          <a:p>
            <a:r>
              <a:rPr lang="en-GB" dirty="0"/>
              <a:t>Your research design</a:t>
            </a:r>
          </a:p>
        </p:txBody>
      </p:sp>
    </p:spTree>
    <p:extLst>
      <p:ext uri="{BB962C8B-B14F-4D97-AF65-F5344CB8AC3E}">
        <p14:creationId xmlns:p14="http://schemas.microsoft.com/office/powerpoint/2010/main" val="357323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0B9805CD-B36E-7FBC-971E-D650E09E8A3D}"/>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dirty="0">
                <a:solidFill>
                  <a:schemeClr val="tx1"/>
                </a:solidFill>
                <a:latin typeface="+mj-lt"/>
                <a:ea typeface="+mj-ea"/>
                <a:cs typeface="+mj-cs"/>
              </a:rPr>
              <a:t> Assignment</a:t>
            </a:r>
          </a:p>
        </p:txBody>
      </p:sp>
      <p:sp>
        <p:nvSpPr>
          <p:cNvPr id="2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5466EE7-C8F6-9698-3C65-0D86A8021982}"/>
              </a:ext>
            </a:extLst>
          </p:cNvPr>
          <p:cNvPicPr>
            <a:picLocks noChangeAspect="1"/>
          </p:cNvPicPr>
          <p:nvPr/>
        </p:nvPicPr>
        <p:blipFill>
          <a:blip r:embed="rId2"/>
          <a:stretch>
            <a:fillRect/>
          </a:stretch>
        </p:blipFill>
        <p:spPr>
          <a:xfrm>
            <a:off x="5080854" y="640080"/>
            <a:ext cx="6361499" cy="5550408"/>
          </a:xfrm>
          <a:prstGeom prst="rect">
            <a:avLst/>
          </a:prstGeom>
        </p:spPr>
      </p:pic>
    </p:spTree>
    <p:extLst>
      <p:ext uri="{BB962C8B-B14F-4D97-AF65-F5344CB8AC3E}">
        <p14:creationId xmlns:p14="http://schemas.microsoft.com/office/powerpoint/2010/main" val="2912306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734F4-C8DA-D22C-A8FA-E28F6B6D18BE}"/>
              </a:ext>
            </a:extLst>
          </p:cNvPr>
          <p:cNvSpPr>
            <a:spLocks noGrp="1"/>
          </p:cNvSpPr>
          <p:nvPr>
            <p:ph type="title"/>
          </p:nvPr>
        </p:nvSpPr>
        <p:spPr/>
        <p:txBody>
          <a:bodyPr/>
          <a:lstStyle/>
          <a:p>
            <a:r>
              <a:rPr lang="en-GB" b="1" dirty="0"/>
              <a:t>Key questions</a:t>
            </a:r>
            <a:endParaRPr lang="en-GB" dirty="0"/>
          </a:p>
        </p:txBody>
      </p:sp>
      <p:sp>
        <p:nvSpPr>
          <p:cNvPr id="3" name="Content Placeholder 2">
            <a:extLst>
              <a:ext uri="{FF2B5EF4-FFF2-40B4-BE49-F238E27FC236}">
                <a16:creationId xmlns:a16="http://schemas.microsoft.com/office/drawing/2014/main" id="{461B393F-04B8-E9E8-53AB-9ECDDE5E2EDB}"/>
              </a:ext>
            </a:extLst>
          </p:cNvPr>
          <p:cNvSpPr>
            <a:spLocks noGrp="1"/>
          </p:cNvSpPr>
          <p:nvPr>
            <p:ph idx="1"/>
          </p:nvPr>
        </p:nvSpPr>
        <p:spPr/>
        <p:txBody>
          <a:bodyPr/>
          <a:lstStyle/>
          <a:p>
            <a:pPr>
              <a:buFont typeface="Arial" panose="020B0604020202020204" pitchFamily="34" charset="0"/>
              <a:buChar char="•"/>
            </a:pPr>
            <a:r>
              <a:rPr lang="en-GB" dirty="0"/>
              <a:t>Where does research philosophy fit in the research process?</a:t>
            </a:r>
          </a:p>
          <a:p>
            <a:pPr>
              <a:buFont typeface="Arial" panose="020B0604020202020204" pitchFamily="34" charset="0"/>
              <a:buChar char="•"/>
            </a:pPr>
            <a:endParaRPr lang="en-GB" dirty="0"/>
          </a:p>
          <a:p>
            <a:pPr>
              <a:buFont typeface="Arial" panose="020B0604020202020204" pitchFamily="34" charset="0"/>
              <a:buChar char="•"/>
            </a:pPr>
            <a:r>
              <a:rPr lang="en-GB" dirty="0"/>
              <a:t>Why are philosophical assumptions important?</a:t>
            </a:r>
          </a:p>
          <a:p>
            <a:pPr>
              <a:buFont typeface="Arial" panose="020B0604020202020204" pitchFamily="34" charset="0"/>
              <a:buChar char="•"/>
            </a:pPr>
            <a:endParaRPr lang="en-GB" dirty="0"/>
          </a:p>
          <a:p>
            <a:pPr>
              <a:buFont typeface="Arial" panose="020B0604020202020204" pitchFamily="34" charset="0"/>
              <a:buChar char="•"/>
            </a:pPr>
            <a:r>
              <a:rPr lang="en-GB" dirty="0"/>
              <a:t>What philosophical assumptions exist in qualitative and quantitative research?</a:t>
            </a:r>
          </a:p>
          <a:p>
            <a:pPr>
              <a:buFont typeface="Arial" panose="020B0604020202020204" pitchFamily="34" charset="0"/>
              <a:buChar char="•"/>
            </a:pPr>
            <a:endParaRPr lang="en-GB" dirty="0"/>
          </a:p>
          <a:p>
            <a:pPr>
              <a:buFont typeface="Arial" panose="020B0604020202020204" pitchFamily="34" charset="0"/>
              <a:buChar char="•"/>
            </a:pPr>
            <a:r>
              <a:rPr lang="en-GB" dirty="0"/>
              <a:t>How are these assumptions written into a study?</a:t>
            </a:r>
          </a:p>
          <a:p>
            <a:endParaRPr lang="en-GB" dirty="0"/>
          </a:p>
        </p:txBody>
      </p:sp>
    </p:spTree>
    <p:extLst>
      <p:ext uri="{BB962C8B-B14F-4D97-AF65-F5344CB8AC3E}">
        <p14:creationId xmlns:p14="http://schemas.microsoft.com/office/powerpoint/2010/main" val="1966229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830D0EC-6D45-8DA2-471A-2375A859764B}"/>
              </a:ext>
            </a:extLst>
          </p:cNvPr>
          <p:cNvPicPr>
            <a:picLocks noChangeAspect="1"/>
          </p:cNvPicPr>
          <p:nvPr/>
        </p:nvPicPr>
        <p:blipFill>
          <a:blip r:embed="rId2"/>
          <a:stretch>
            <a:fillRect/>
          </a:stretch>
        </p:blipFill>
        <p:spPr>
          <a:xfrm>
            <a:off x="843156" y="643467"/>
            <a:ext cx="10505687" cy="5571066"/>
          </a:xfrm>
          <a:prstGeom prst="rect">
            <a:avLst/>
          </a:prstGeom>
        </p:spPr>
      </p:pic>
    </p:spTree>
    <p:extLst>
      <p:ext uri="{BB962C8B-B14F-4D97-AF65-F5344CB8AC3E}">
        <p14:creationId xmlns:p14="http://schemas.microsoft.com/office/powerpoint/2010/main" val="1397263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03A732DB-9A6F-28E2-C73E-766683A8BCDC}"/>
              </a:ext>
            </a:extLst>
          </p:cNvPr>
          <p:cNvGraphicFramePr>
            <a:graphicFrameLocks noGrp="1"/>
          </p:cNvGraphicFramePr>
          <p:nvPr>
            <p:extLst>
              <p:ext uri="{D42A27DB-BD31-4B8C-83A1-F6EECF244321}">
                <p14:modId xmlns:p14="http://schemas.microsoft.com/office/powerpoint/2010/main" val="4065197504"/>
              </p:ext>
            </p:extLst>
          </p:nvPr>
        </p:nvGraphicFramePr>
        <p:xfrm>
          <a:off x="643467" y="1066559"/>
          <a:ext cx="10905067" cy="4724885"/>
        </p:xfrm>
        <a:graphic>
          <a:graphicData uri="http://schemas.openxmlformats.org/drawingml/2006/table">
            <a:tbl>
              <a:tblPr firstRow="1" firstCol="1" bandRow="1">
                <a:tableStyleId>{5C22544A-7EE6-4342-B048-85BDC9FD1C3A}</a:tableStyleId>
              </a:tblPr>
              <a:tblGrid>
                <a:gridCol w="4414260">
                  <a:extLst>
                    <a:ext uri="{9D8B030D-6E8A-4147-A177-3AD203B41FA5}">
                      <a16:colId xmlns:a16="http://schemas.microsoft.com/office/drawing/2014/main" val="1977016938"/>
                    </a:ext>
                  </a:extLst>
                </a:gridCol>
                <a:gridCol w="6490807">
                  <a:extLst>
                    <a:ext uri="{9D8B030D-6E8A-4147-A177-3AD203B41FA5}">
                      <a16:colId xmlns:a16="http://schemas.microsoft.com/office/drawing/2014/main" val="883133805"/>
                    </a:ext>
                  </a:extLst>
                </a:gridCol>
              </a:tblGrid>
              <a:tr h="443367">
                <a:tc>
                  <a:txBody>
                    <a:bodyPr/>
                    <a:lstStyle/>
                    <a:p>
                      <a:pPr>
                        <a:lnSpc>
                          <a:spcPct val="115000"/>
                        </a:lnSpc>
                        <a:spcAft>
                          <a:spcPts val="800"/>
                        </a:spcAft>
                      </a:pPr>
                      <a:r>
                        <a:rPr lang="en-GB" sz="2100" kern="0" dirty="0">
                          <a:effectLst/>
                        </a:rPr>
                        <a:t>Core Concept</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Explanation</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658185407"/>
                  </a:ext>
                </a:extLst>
              </a:tr>
              <a:tr h="443367">
                <a:tc>
                  <a:txBody>
                    <a:bodyPr/>
                    <a:lstStyle/>
                    <a:p>
                      <a:pPr>
                        <a:lnSpc>
                          <a:spcPct val="115000"/>
                        </a:lnSpc>
                        <a:spcAft>
                          <a:spcPts val="800"/>
                        </a:spcAft>
                      </a:pPr>
                      <a:r>
                        <a:rPr lang="en-GB" sz="2100" kern="0">
                          <a:effectLst/>
                        </a:rPr>
                        <a:t>Ontology (What is REAL?)</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2103787255"/>
                  </a:ext>
                </a:extLst>
              </a:tr>
              <a:tr h="443367">
                <a:tc>
                  <a:txBody>
                    <a:bodyPr/>
                    <a:lstStyle/>
                    <a:p>
                      <a:pPr>
                        <a:lnSpc>
                          <a:spcPct val="115000"/>
                        </a:lnSpc>
                        <a:spcAft>
                          <a:spcPts val="800"/>
                        </a:spcAft>
                      </a:pPr>
                      <a:r>
                        <a:rPr lang="en-GB" sz="2100" kern="0">
                          <a:effectLst/>
                        </a:rPr>
                        <a:t>Objective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Corporate culture exists like gravity—measurable.</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204583463"/>
                  </a:ext>
                </a:extLst>
              </a:tr>
              <a:tr h="810658">
                <a:tc>
                  <a:txBody>
                    <a:bodyPr/>
                    <a:lstStyle/>
                    <a:p>
                      <a:pPr>
                        <a:lnSpc>
                          <a:spcPct val="115000"/>
                        </a:lnSpc>
                        <a:spcAft>
                          <a:spcPts val="800"/>
                        </a:spcAft>
                      </a:pPr>
                      <a:r>
                        <a:rPr lang="en-GB" sz="2100" kern="0">
                          <a:effectLst/>
                        </a:rPr>
                        <a:t>Subjective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Corporate culture is created through daily interactions.</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479172765"/>
                  </a:ext>
                </a:extLst>
              </a:tr>
              <a:tr h="443367">
                <a:tc>
                  <a:txBody>
                    <a:bodyPr/>
                    <a:lstStyle/>
                    <a:p>
                      <a:pPr>
                        <a:lnSpc>
                          <a:spcPct val="115000"/>
                        </a:lnSpc>
                        <a:spcAft>
                          <a:spcPts val="800"/>
                        </a:spcAft>
                      </a:pPr>
                      <a:r>
                        <a:rPr lang="en-GB" sz="2100" kern="0">
                          <a:effectLst/>
                        </a:rPr>
                        <a:t>Epistemology (How do we KNOW?)</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3788341502"/>
                  </a:ext>
                </a:extLst>
              </a:tr>
              <a:tr h="443367">
                <a:tc>
                  <a:txBody>
                    <a:bodyPr/>
                    <a:lstStyle/>
                    <a:p>
                      <a:pPr>
                        <a:lnSpc>
                          <a:spcPct val="115000"/>
                        </a:lnSpc>
                        <a:spcAft>
                          <a:spcPts val="800"/>
                        </a:spcAft>
                      </a:pPr>
                      <a:r>
                        <a:rPr lang="en-GB" sz="2100" kern="0">
                          <a:effectLst/>
                        </a:rPr>
                        <a:t>Quantitative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Knowledge = Numbers (e.g., sales data).</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2205341428"/>
                  </a:ext>
                </a:extLst>
              </a:tr>
              <a:tr h="443367">
                <a:tc>
                  <a:txBody>
                    <a:bodyPr/>
                    <a:lstStyle/>
                    <a:p>
                      <a:pPr>
                        <a:lnSpc>
                          <a:spcPct val="115000"/>
                        </a:lnSpc>
                        <a:spcAft>
                          <a:spcPts val="800"/>
                        </a:spcAft>
                      </a:pPr>
                      <a:r>
                        <a:rPr lang="en-GB" sz="2100" kern="0">
                          <a:effectLst/>
                        </a:rPr>
                        <a:t>Qualitative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Knowledge = Stories (e.g., employee interviews).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494276040"/>
                  </a:ext>
                </a:extLst>
              </a:tr>
              <a:tr h="810658">
                <a:tc>
                  <a:txBody>
                    <a:bodyPr/>
                    <a:lstStyle/>
                    <a:p>
                      <a:pPr>
                        <a:lnSpc>
                          <a:spcPct val="115000"/>
                        </a:lnSpc>
                        <a:spcAft>
                          <a:spcPts val="800"/>
                        </a:spcAft>
                      </a:pPr>
                      <a:r>
                        <a:rPr lang="en-GB" sz="2100" kern="0">
                          <a:effectLst/>
                        </a:rPr>
                        <a:t>Axiology (Role of VALUES)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How your biases influence research.</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694926018"/>
                  </a:ext>
                </a:extLst>
              </a:tr>
              <a:tr h="443367">
                <a:tc>
                  <a:txBody>
                    <a:bodyPr/>
                    <a:lstStyle/>
                    <a:p>
                      <a:pPr>
                        <a:lnSpc>
                          <a:spcPct val="115000"/>
                        </a:lnSpc>
                        <a:spcAft>
                          <a:spcPts val="800"/>
                        </a:spcAft>
                      </a:pPr>
                      <a:r>
                        <a:rPr lang="en-GB" sz="2100" kern="0">
                          <a:effectLst/>
                        </a:rPr>
                        <a:t>Methodology (TOOLS)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Depends on your philosophy!</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971765981"/>
                  </a:ext>
                </a:extLst>
              </a:tr>
            </a:tbl>
          </a:graphicData>
        </a:graphic>
      </p:graphicFrame>
    </p:spTree>
    <p:extLst>
      <p:ext uri="{BB962C8B-B14F-4D97-AF65-F5344CB8AC3E}">
        <p14:creationId xmlns:p14="http://schemas.microsoft.com/office/powerpoint/2010/main" val="817919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452DB70-A543-4FFF-3B9F-19C671B0946B}"/>
              </a:ext>
            </a:extLst>
          </p:cNvPr>
          <p:cNvGraphicFramePr>
            <a:graphicFrameLocks noGrp="1"/>
          </p:cNvGraphicFramePr>
          <p:nvPr>
            <p:extLst>
              <p:ext uri="{D42A27DB-BD31-4B8C-83A1-F6EECF244321}">
                <p14:modId xmlns:p14="http://schemas.microsoft.com/office/powerpoint/2010/main" val="4093083573"/>
              </p:ext>
            </p:extLst>
          </p:nvPr>
        </p:nvGraphicFramePr>
        <p:xfrm>
          <a:off x="643467" y="1063755"/>
          <a:ext cx="10905067" cy="4730490"/>
        </p:xfrm>
        <a:graphic>
          <a:graphicData uri="http://schemas.openxmlformats.org/drawingml/2006/table">
            <a:tbl>
              <a:tblPr firstRow="1" firstCol="1" bandRow="1">
                <a:tableStyleId>{5C22544A-7EE6-4342-B048-85BDC9FD1C3A}</a:tableStyleId>
              </a:tblPr>
              <a:tblGrid>
                <a:gridCol w="1938072">
                  <a:extLst>
                    <a:ext uri="{9D8B030D-6E8A-4147-A177-3AD203B41FA5}">
                      <a16:colId xmlns:a16="http://schemas.microsoft.com/office/drawing/2014/main" val="2198038290"/>
                    </a:ext>
                  </a:extLst>
                </a:gridCol>
                <a:gridCol w="4461484">
                  <a:extLst>
                    <a:ext uri="{9D8B030D-6E8A-4147-A177-3AD203B41FA5}">
                      <a16:colId xmlns:a16="http://schemas.microsoft.com/office/drawing/2014/main" val="3185513024"/>
                    </a:ext>
                  </a:extLst>
                </a:gridCol>
                <a:gridCol w="4505511">
                  <a:extLst>
                    <a:ext uri="{9D8B030D-6E8A-4147-A177-3AD203B41FA5}">
                      <a16:colId xmlns:a16="http://schemas.microsoft.com/office/drawing/2014/main" val="3405745496"/>
                    </a:ext>
                  </a:extLst>
                </a:gridCol>
              </a:tblGrid>
              <a:tr h="411433">
                <a:tc>
                  <a:txBody>
                    <a:bodyPr/>
                    <a:lstStyle/>
                    <a:p>
                      <a:pPr>
                        <a:lnSpc>
                          <a:spcPct val="115000"/>
                        </a:lnSpc>
                      </a:pPr>
                      <a:r>
                        <a:rPr lang="en-GB" sz="1900" kern="100" dirty="0">
                          <a:effectLst/>
                        </a:rPr>
                        <a:t>Type of Truth</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Explanation</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Business &amp; Management Example</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1251448314"/>
                  </a:ext>
                </a:extLst>
              </a:tr>
              <a:tr h="1413930">
                <a:tc>
                  <a:txBody>
                    <a:bodyPr/>
                    <a:lstStyle/>
                    <a:p>
                      <a:pPr>
                        <a:lnSpc>
                          <a:spcPct val="115000"/>
                        </a:lnSpc>
                      </a:pPr>
                      <a:r>
                        <a:rPr lang="en-GB" sz="1900" kern="100">
                          <a:effectLst/>
                        </a:rPr>
                        <a:t>Objective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fact that is considered true regardless of individual perception or opinion, based on verifiable evidence and exists independently of beliefs.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A company's financial statement shows a net profit of $1 million.</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2899913881"/>
                  </a:ext>
                </a:extLst>
              </a:tr>
              <a:tr h="745599">
                <a:tc>
                  <a:txBody>
                    <a:bodyPr/>
                    <a:lstStyle/>
                    <a:p>
                      <a:pPr>
                        <a:lnSpc>
                          <a:spcPct val="115000"/>
                        </a:lnSpc>
                      </a:pPr>
                      <a:r>
                        <a:rPr lang="en-GB" sz="1900" kern="100">
                          <a:effectLst/>
                        </a:rPr>
                        <a:t>Subjective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based on an individual's personal experience, perspective, or feelings.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This workplace has a great company culture.</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3166204297"/>
                  </a:ext>
                </a:extLst>
              </a:tr>
              <a:tr h="1079764">
                <a:tc>
                  <a:txBody>
                    <a:bodyPr/>
                    <a:lstStyle/>
                    <a:p>
                      <a:pPr>
                        <a:lnSpc>
                          <a:spcPct val="115000"/>
                        </a:lnSpc>
                      </a:pPr>
                      <a:r>
                        <a:rPr lang="en-GB" sz="1900" kern="100">
                          <a:effectLst/>
                        </a:rPr>
                        <a:t>Normative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that is considered true within a specific group or society based on shared values and standards.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Good leaders should prioritize employee well-being.</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1469327151"/>
                  </a:ext>
                </a:extLst>
              </a:tr>
              <a:tr h="1079764">
                <a:tc>
                  <a:txBody>
                    <a:bodyPr/>
                    <a:lstStyle/>
                    <a:p>
                      <a:pPr>
                        <a:lnSpc>
                          <a:spcPct val="115000"/>
                        </a:lnSpc>
                      </a:pPr>
                      <a:r>
                        <a:rPr lang="en-GB" sz="1900" kern="100">
                          <a:effectLst/>
                        </a:rPr>
                        <a:t>Positive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that can be verified through observation and evidence, focusing on what 'is' rather than what 'should be.'</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The majority of consumers prefer brands that engage in corporate social responsibility (CSR).</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2457432506"/>
                  </a:ext>
                </a:extLst>
              </a:tr>
            </a:tbl>
          </a:graphicData>
        </a:graphic>
      </p:graphicFrame>
    </p:spTree>
    <p:extLst>
      <p:ext uri="{BB962C8B-B14F-4D97-AF65-F5344CB8AC3E}">
        <p14:creationId xmlns:p14="http://schemas.microsoft.com/office/powerpoint/2010/main" val="4165255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A2171F9-B29D-CEEB-6809-F572143692F7}"/>
              </a:ext>
            </a:extLst>
          </p:cNvPr>
          <p:cNvGraphicFramePr>
            <a:graphicFrameLocks noGrp="1"/>
          </p:cNvGraphicFramePr>
          <p:nvPr>
            <p:extLst>
              <p:ext uri="{D42A27DB-BD31-4B8C-83A1-F6EECF244321}">
                <p14:modId xmlns:p14="http://schemas.microsoft.com/office/powerpoint/2010/main" val="3814504099"/>
              </p:ext>
            </p:extLst>
          </p:nvPr>
        </p:nvGraphicFramePr>
        <p:xfrm>
          <a:off x="832413" y="643466"/>
          <a:ext cx="10527175" cy="5571070"/>
        </p:xfrm>
        <a:graphic>
          <a:graphicData uri="http://schemas.openxmlformats.org/drawingml/2006/table">
            <a:tbl>
              <a:tblPr firstRow="1" firstCol="1" bandRow="1">
                <a:tableStyleId>{5C22544A-7EE6-4342-B048-85BDC9FD1C3A}</a:tableStyleId>
              </a:tblPr>
              <a:tblGrid>
                <a:gridCol w="2904926">
                  <a:extLst>
                    <a:ext uri="{9D8B030D-6E8A-4147-A177-3AD203B41FA5}">
                      <a16:colId xmlns:a16="http://schemas.microsoft.com/office/drawing/2014/main" val="2290934619"/>
                    </a:ext>
                  </a:extLst>
                </a:gridCol>
                <a:gridCol w="3879628">
                  <a:extLst>
                    <a:ext uri="{9D8B030D-6E8A-4147-A177-3AD203B41FA5}">
                      <a16:colId xmlns:a16="http://schemas.microsoft.com/office/drawing/2014/main" val="3879422510"/>
                    </a:ext>
                  </a:extLst>
                </a:gridCol>
                <a:gridCol w="3742621">
                  <a:extLst>
                    <a:ext uri="{9D8B030D-6E8A-4147-A177-3AD203B41FA5}">
                      <a16:colId xmlns:a16="http://schemas.microsoft.com/office/drawing/2014/main" val="1720698400"/>
                    </a:ext>
                  </a:extLst>
                </a:gridCol>
              </a:tblGrid>
              <a:tr h="313001">
                <a:tc>
                  <a:txBody>
                    <a:bodyPr/>
                    <a:lstStyle/>
                    <a:p>
                      <a:pPr>
                        <a:lnSpc>
                          <a:spcPct val="115000"/>
                        </a:lnSpc>
                        <a:spcAft>
                          <a:spcPts val="800"/>
                        </a:spcAft>
                      </a:pPr>
                      <a:r>
                        <a:rPr lang="en-GB" sz="1500" kern="0" dirty="0">
                          <a:effectLst/>
                        </a:rPr>
                        <a:t>Concept</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Explanation</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Simplified Understanding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353105981"/>
                  </a:ext>
                </a:extLst>
              </a:tr>
              <a:tr h="572295">
                <a:tc>
                  <a:txBody>
                    <a:bodyPr/>
                    <a:lstStyle/>
                    <a:p>
                      <a:pPr>
                        <a:lnSpc>
                          <a:spcPct val="115000"/>
                        </a:lnSpc>
                        <a:spcAft>
                          <a:spcPts val="800"/>
                        </a:spcAft>
                      </a:pPr>
                      <a:r>
                        <a:rPr lang="en-GB" sz="1500" kern="0">
                          <a:effectLst/>
                        </a:rPr>
                        <a:t>Truth in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Claims about reality justified through investigation and evidence.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Different views exist on what counts as truth.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813435561"/>
                  </a:ext>
                </a:extLst>
              </a:tr>
              <a:tr h="572295">
                <a:tc>
                  <a:txBody>
                    <a:bodyPr/>
                    <a:lstStyle/>
                    <a:p>
                      <a:pPr>
                        <a:lnSpc>
                          <a:spcPct val="115000"/>
                        </a:lnSpc>
                        <a:spcAft>
                          <a:spcPts val="800"/>
                        </a:spcAft>
                      </a:pPr>
                      <a:r>
                        <a:rPr lang="en-GB" sz="1500" kern="0">
                          <a:effectLst/>
                        </a:rPr>
                        <a:t>Positivism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Seeks objective, universal truths using the scientific method.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is out there, and we can measure it.</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233607653"/>
                  </a:ext>
                </a:extLst>
              </a:tr>
              <a:tr h="572295">
                <a:tc>
                  <a:txBody>
                    <a:bodyPr/>
                    <a:lstStyle/>
                    <a:p>
                      <a:pPr>
                        <a:lnSpc>
                          <a:spcPct val="115000"/>
                        </a:lnSpc>
                        <a:spcAft>
                          <a:spcPts val="800"/>
                        </a:spcAft>
                      </a:pPr>
                      <a:r>
                        <a:rPr lang="en-GB" sz="1500" kern="0">
                          <a:effectLst/>
                        </a:rPr>
                        <a:t>Interpretivism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Views truth as socially constructed and contextual.</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depends on people's experiences.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3300995986"/>
                  </a:ext>
                </a:extLst>
              </a:tr>
              <a:tr h="572295">
                <a:tc>
                  <a:txBody>
                    <a:bodyPr/>
                    <a:lstStyle/>
                    <a:p>
                      <a:pPr>
                        <a:lnSpc>
                          <a:spcPct val="115000"/>
                        </a:lnSpc>
                        <a:spcAft>
                          <a:spcPts val="800"/>
                        </a:spcAft>
                      </a:pPr>
                      <a:r>
                        <a:rPr lang="en-GB" sz="1500" kern="0">
                          <a:effectLst/>
                        </a:rPr>
                        <a:t>Pragmatism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Focuses on practical truths—what works in specific situations.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is what helps solve a problem.</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4132665294"/>
                  </a:ext>
                </a:extLst>
              </a:tr>
              <a:tr h="572295">
                <a:tc>
                  <a:txBody>
                    <a:bodyPr/>
                    <a:lstStyle/>
                    <a:p>
                      <a:pPr>
                        <a:lnSpc>
                          <a:spcPct val="115000"/>
                        </a:lnSpc>
                        <a:spcAft>
                          <a:spcPts val="800"/>
                        </a:spcAft>
                      </a:pPr>
                      <a:r>
                        <a:rPr lang="en-GB" sz="1500" kern="0">
                          <a:effectLst/>
                        </a:rPr>
                        <a:t>Research Philosophy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Assumptions about how knowledge is developed and validated.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we know what we know?</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80063158"/>
                  </a:ext>
                </a:extLst>
              </a:tr>
              <a:tr h="313001">
                <a:tc>
                  <a:txBody>
                    <a:bodyPr/>
                    <a:lstStyle/>
                    <a:p>
                      <a:pPr>
                        <a:lnSpc>
                          <a:spcPct val="115000"/>
                        </a:lnSpc>
                        <a:spcAft>
                          <a:spcPts val="800"/>
                        </a:spcAft>
                      </a:pPr>
                      <a:r>
                        <a:rPr lang="en-GB" sz="1500" kern="0">
                          <a:effectLst/>
                        </a:rPr>
                        <a:t>Ontology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Nature of reality/being.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What is real?</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553788659"/>
                  </a:ext>
                </a:extLst>
              </a:tr>
              <a:tr h="313001">
                <a:tc>
                  <a:txBody>
                    <a:bodyPr/>
                    <a:lstStyle/>
                    <a:p>
                      <a:pPr>
                        <a:lnSpc>
                          <a:spcPct val="115000"/>
                        </a:lnSpc>
                        <a:spcAft>
                          <a:spcPts val="800"/>
                        </a:spcAft>
                      </a:pPr>
                      <a:r>
                        <a:rPr lang="en-GB" sz="1500" kern="0">
                          <a:effectLst/>
                        </a:rPr>
                        <a:t>Epistemology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Nature of knowledge.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we know things?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554366073"/>
                  </a:ext>
                </a:extLst>
              </a:tr>
              <a:tr h="313001">
                <a:tc>
                  <a:txBody>
                    <a:bodyPr/>
                    <a:lstStyle/>
                    <a:p>
                      <a:pPr>
                        <a:lnSpc>
                          <a:spcPct val="115000"/>
                        </a:lnSpc>
                        <a:spcAft>
                          <a:spcPts val="800"/>
                        </a:spcAft>
                      </a:pPr>
                      <a:r>
                        <a:rPr lang="en-GB" sz="1500" kern="0">
                          <a:effectLst/>
                        </a:rPr>
                        <a:t>Methodology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How we gain knowledge.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What tools do we use?</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599272237"/>
                  </a:ext>
                </a:extLst>
              </a:tr>
              <a:tr h="313001">
                <a:tc>
                  <a:txBody>
                    <a:bodyPr/>
                    <a:lstStyle/>
                    <a:p>
                      <a:pPr>
                        <a:lnSpc>
                          <a:spcPct val="115000"/>
                        </a:lnSpc>
                        <a:spcAft>
                          <a:spcPts val="800"/>
                        </a:spcAft>
                      </a:pPr>
                      <a:r>
                        <a:rPr lang="en-GB" sz="1500" kern="0">
                          <a:effectLst/>
                        </a:rPr>
                        <a:t>Axiology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Role of values in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beliefs influence research?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4030495873"/>
                  </a:ext>
                </a:extLst>
              </a:tr>
              <a:tr h="572295">
                <a:tc>
                  <a:txBody>
                    <a:bodyPr/>
                    <a:lstStyle/>
                    <a:p>
                      <a:pPr>
                        <a:lnSpc>
                          <a:spcPct val="115000"/>
                        </a:lnSpc>
                        <a:spcAft>
                          <a:spcPts val="800"/>
                        </a:spcAft>
                      </a:pPr>
                      <a:r>
                        <a:rPr lang="en-GB" sz="1500" kern="0">
                          <a:effectLst/>
                        </a:rPr>
                        <a:t>Science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Systematic inquiry using observation, measurement, and testing.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Using evidence to understand the world.</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369412341"/>
                  </a:ext>
                </a:extLst>
              </a:tr>
              <a:tr h="572295">
                <a:tc>
                  <a:txBody>
                    <a:bodyPr/>
                    <a:lstStyle/>
                    <a:p>
                      <a:pPr>
                        <a:lnSpc>
                          <a:spcPct val="115000"/>
                        </a:lnSpc>
                        <a:spcAft>
                          <a:spcPts val="800"/>
                        </a:spcAft>
                      </a:pPr>
                      <a:r>
                        <a:rPr lang="en-GB" sz="1500" kern="0">
                          <a:effectLst/>
                        </a:rPr>
                        <a:t>Business/Management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Deals with social phenomena that may not fit strict scientific methods.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Studying people and organisations in complex ways.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251707445"/>
                  </a:ext>
                </a:extLst>
              </a:tr>
            </a:tbl>
          </a:graphicData>
        </a:graphic>
      </p:graphicFrame>
    </p:spTree>
    <p:extLst>
      <p:ext uri="{BB962C8B-B14F-4D97-AF65-F5344CB8AC3E}">
        <p14:creationId xmlns:p14="http://schemas.microsoft.com/office/powerpoint/2010/main" val="3382754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A78865-1F30-80C8-5F05-9EFD67DEC7F3}"/>
              </a:ext>
            </a:extLst>
          </p:cNvPr>
          <p:cNvSpPr>
            <a:spLocks noGrp="1"/>
          </p:cNvSpPr>
          <p:nvPr>
            <p:ph type="title"/>
          </p:nvPr>
        </p:nvSpPr>
        <p:spPr>
          <a:xfrm>
            <a:off x="621792" y="1161288"/>
            <a:ext cx="3602736" cy="4526280"/>
          </a:xfrm>
        </p:spPr>
        <p:txBody>
          <a:bodyPr>
            <a:normAutofit/>
          </a:bodyPr>
          <a:lstStyle/>
          <a:p>
            <a:r>
              <a:rPr lang="en-GB" sz="4000" b="1" dirty="0"/>
              <a:t>What is Research Philosophy?</a:t>
            </a:r>
            <a:br>
              <a:rPr lang="en-GB" sz="4000" b="1" dirty="0"/>
            </a:br>
            <a:endParaRPr lang="en-GB" sz="4000" dirty="0"/>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5B6772F-F7A3-74E9-AFF3-EB3A6B4216C3}"/>
              </a:ext>
            </a:extLst>
          </p:cNvPr>
          <p:cNvSpPr>
            <a:spLocks noGrp="1"/>
          </p:cNvSpPr>
          <p:nvPr>
            <p:ph idx="1"/>
          </p:nvPr>
        </p:nvSpPr>
        <p:spPr>
          <a:xfrm>
            <a:off x="5434149" y="932688"/>
            <a:ext cx="5916603" cy="4992624"/>
          </a:xfrm>
        </p:spPr>
        <p:txBody>
          <a:bodyPr anchor="ctr">
            <a:normAutofit/>
          </a:bodyPr>
          <a:lstStyle/>
          <a:p>
            <a:r>
              <a:rPr lang="en-GB" sz="2000" dirty="0"/>
              <a:t>Research philosophy deals with the source, nature, and development of knowledge. </a:t>
            </a:r>
          </a:p>
          <a:p>
            <a:pPr marL="0" indent="0">
              <a:buNone/>
            </a:pPr>
            <a:r>
              <a:rPr lang="en-GB" sz="2000" dirty="0"/>
              <a:t>In business and management research, this means understanding:</a:t>
            </a:r>
          </a:p>
          <a:p>
            <a:pPr>
              <a:buFont typeface="Arial" panose="020B0604020202020204" pitchFamily="34" charset="0"/>
              <a:buChar char="•"/>
            </a:pPr>
            <a:r>
              <a:rPr lang="en-GB" sz="2000" dirty="0"/>
              <a:t>Market phenomena and consumer behaviour</a:t>
            </a:r>
          </a:p>
          <a:p>
            <a:pPr>
              <a:buFont typeface="Arial" panose="020B0604020202020204" pitchFamily="34" charset="0"/>
              <a:buChar char="•"/>
            </a:pPr>
            <a:r>
              <a:rPr lang="en-GB" sz="2000" dirty="0"/>
              <a:t>Digital technologies and innovations</a:t>
            </a:r>
          </a:p>
          <a:p>
            <a:pPr>
              <a:buFont typeface="Arial" panose="020B0604020202020204" pitchFamily="34" charset="0"/>
              <a:buChar char="•"/>
            </a:pPr>
            <a:r>
              <a:rPr lang="en-GB" sz="2000" dirty="0"/>
              <a:t>Individual and group behaviours</a:t>
            </a:r>
          </a:p>
          <a:p>
            <a:pPr>
              <a:buFont typeface="Arial" panose="020B0604020202020204" pitchFamily="34" charset="0"/>
              <a:buChar char="•"/>
            </a:pPr>
            <a:r>
              <a:rPr lang="en-GB" sz="2000" dirty="0"/>
              <a:t>Economic and financial systems</a:t>
            </a:r>
          </a:p>
          <a:p>
            <a:pPr>
              <a:buFont typeface="Arial" panose="020B0604020202020204" pitchFamily="34" charset="0"/>
              <a:buChar char="•"/>
            </a:pPr>
            <a:r>
              <a:rPr lang="en-GB" sz="2000" dirty="0"/>
              <a:t>Social and cultural dynamics</a:t>
            </a:r>
          </a:p>
          <a:p>
            <a:pPr>
              <a:buFont typeface="Arial" panose="020B0604020202020204" pitchFamily="34" charset="0"/>
              <a:buChar char="•"/>
            </a:pPr>
            <a:r>
              <a:rPr lang="en-GB" sz="2000" dirty="0"/>
              <a:t>Knowledge creation and sharing</a:t>
            </a:r>
          </a:p>
          <a:p>
            <a:pPr>
              <a:buFont typeface="Arial" panose="020B0604020202020204" pitchFamily="34" charset="0"/>
              <a:buChar char="•"/>
            </a:pPr>
            <a:r>
              <a:rPr lang="en-GB" sz="2000" dirty="0"/>
              <a:t>Sustainability and ethical practices</a:t>
            </a:r>
          </a:p>
          <a:p>
            <a:endParaRPr lang="en-GB" sz="2000" dirty="0"/>
          </a:p>
        </p:txBody>
      </p:sp>
    </p:spTree>
    <p:extLst>
      <p:ext uri="{BB962C8B-B14F-4D97-AF65-F5344CB8AC3E}">
        <p14:creationId xmlns:p14="http://schemas.microsoft.com/office/powerpoint/2010/main" val="891622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5FC99-9BC9-6768-C2DF-0516C79661DF}"/>
              </a:ext>
            </a:extLst>
          </p:cNvPr>
          <p:cNvSpPr>
            <a:spLocks noGrp="1"/>
          </p:cNvSpPr>
          <p:nvPr>
            <p:ph type="title"/>
          </p:nvPr>
        </p:nvSpPr>
        <p:spPr/>
        <p:txBody>
          <a:bodyPr>
            <a:normAutofit/>
          </a:bodyPr>
          <a:lstStyle/>
          <a:p>
            <a:r>
              <a:rPr lang="en-GB" sz="3600" b="1" dirty="0"/>
              <a:t>Business and Management phenomena are diverse</a:t>
            </a:r>
            <a:endParaRPr lang="en-GB" sz="3600" dirty="0"/>
          </a:p>
        </p:txBody>
      </p:sp>
      <p:sp>
        <p:nvSpPr>
          <p:cNvPr id="3" name="Content Placeholder 2">
            <a:extLst>
              <a:ext uri="{FF2B5EF4-FFF2-40B4-BE49-F238E27FC236}">
                <a16:creationId xmlns:a16="http://schemas.microsoft.com/office/drawing/2014/main" id="{70AED4F8-72AC-382F-6DFB-F8274DEFA8F9}"/>
              </a:ext>
            </a:extLst>
          </p:cNvPr>
          <p:cNvSpPr>
            <a:spLocks noGrp="1"/>
          </p:cNvSpPr>
          <p:nvPr>
            <p:ph idx="1"/>
          </p:nvPr>
        </p:nvSpPr>
        <p:spPr/>
        <p:txBody>
          <a:bodyPr>
            <a:normAutofit fontScale="92500" lnSpcReduction="10000"/>
          </a:bodyPr>
          <a:lstStyle/>
          <a:p>
            <a:pPr marL="0" indent="0">
              <a:buNone/>
            </a:pPr>
            <a:r>
              <a:rPr lang="en-GB" dirty="0"/>
              <a:t>Business and management phenomena exist in many forms:</a:t>
            </a:r>
          </a:p>
          <a:p>
            <a:pPr>
              <a:buFont typeface="Arial" panose="020B0604020202020204" pitchFamily="34" charset="0"/>
              <a:buChar char="•"/>
            </a:pPr>
            <a:r>
              <a:rPr lang="en-GB" dirty="0"/>
              <a:t>Digital currencies transform financial systems</a:t>
            </a:r>
          </a:p>
          <a:p>
            <a:pPr>
              <a:buFont typeface="Arial" panose="020B0604020202020204" pitchFamily="34" charset="0"/>
              <a:buChar char="•"/>
            </a:pPr>
            <a:r>
              <a:rPr lang="en-GB" dirty="0"/>
              <a:t>Consumers engage with brands across platforms</a:t>
            </a:r>
          </a:p>
          <a:p>
            <a:pPr>
              <a:buFont typeface="Arial" panose="020B0604020202020204" pitchFamily="34" charset="0"/>
              <a:buChar char="•"/>
            </a:pPr>
            <a:r>
              <a:rPr lang="en-GB" dirty="0"/>
              <a:t>Individuals share or hide knowledge</a:t>
            </a:r>
          </a:p>
          <a:p>
            <a:pPr>
              <a:buFont typeface="Arial" panose="020B0604020202020204" pitchFamily="34" charset="0"/>
              <a:buChar char="•"/>
            </a:pPr>
            <a:r>
              <a:rPr lang="en-GB" dirty="0"/>
              <a:t>Technologies disrupt traditional practices</a:t>
            </a:r>
          </a:p>
          <a:p>
            <a:pPr>
              <a:buFont typeface="Arial" panose="020B0604020202020204" pitchFamily="34" charset="0"/>
              <a:buChar char="•"/>
            </a:pPr>
            <a:r>
              <a:rPr lang="en-GB" dirty="0"/>
              <a:t>Markets evolve through innovation</a:t>
            </a:r>
          </a:p>
          <a:p>
            <a:pPr>
              <a:buFont typeface="Arial" panose="020B0604020202020204" pitchFamily="34" charset="0"/>
              <a:buChar char="•"/>
            </a:pPr>
            <a:r>
              <a:rPr lang="en-GB" dirty="0"/>
              <a:t>Sustainability shapes business practices</a:t>
            </a:r>
          </a:p>
          <a:p>
            <a:endParaRPr lang="en-GB" b="1" dirty="0">
              <a:solidFill>
                <a:schemeClr val="accent6"/>
              </a:solidFill>
            </a:endParaRPr>
          </a:p>
          <a:p>
            <a:r>
              <a:rPr lang="en-GB" b="1" dirty="0">
                <a:solidFill>
                  <a:schemeClr val="accent6"/>
                </a:solidFill>
              </a:rPr>
              <a:t>What is important to reflect on here is how we believe we can best understand these phenomena.</a:t>
            </a:r>
          </a:p>
          <a:p>
            <a:endParaRPr lang="en-GB" dirty="0"/>
          </a:p>
        </p:txBody>
      </p:sp>
    </p:spTree>
    <p:extLst>
      <p:ext uri="{BB962C8B-B14F-4D97-AF65-F5344CB8AC3E}">
        <p14:creationId xmlns:p14="http://schemas.microsoft.com/office/powerpoint/2010/main" val="1174918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F5693-233C-C016-575D-5B4C75F573E5}"/>
              </a:ext>
            </a:extLst>
          </p:cNvPr>
          <p:cNvSpPr>
            <a:spLocks noGrp="1"/>
          </p:cNvSpPr>
          <p:nvPr>
            <p:ph type="title"/>
          </p:nvPr>
        </p:nvSpPr>
        <p:spPr>
          <a:xfrm>
            <a:off x="838200" y="365125"/>
            <a:ext cx="10515600" cy="1325563"/>
          </a:xfrm>
        </p:spPr>
        <p:txBody>
          <a:bodyPr>
            <a:normAutofit/>
          </a:bodyPr>
          <a:lstStyle/>
          <a:p>
            <a:r>
              <a:rPr lang="en-GB" sz="3600" dirty="0"/>
              <a:t>A paradigm represents a worldview shaped by philosophical assumptions</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BCC5E8-5F1C-3AF5-CCF7-8B05BA27C30A}"/>
              </a:ext>
            </a:extLst>
          </p:cNvPr>
          <p:cNvSpPr>
            <a:spLocks noGrp="1"/>
          </p:cNvSpPr>
          <p:nvPr>
            <p:ph idx="1"/>
          </p:nvPr>
        </p:nvSpPr>
        <p:spPr>
          <a:xfrm>
            <a:off x="838200" y="1929384"/>
            <a:ext cx="10515600" cy="4251960"/>
          </a:xfrm>
        </p:spPr>
        <p:txBody>
          <a:bodyPr>
            <a:normAutofit lnSpcReduction="10000"/>
          </a:bodyPr>
          <a:lstStyle/>
          <a:p>
            <a:pPr marL="0" indent="0">
              <a:buNone/>
            </a:pPr>
            <a:endParaRPr lang="en-GB" sz="1400" dirty="0"/>
          </a:p>
          <a:p>
            <a:r>
              <a:rPr lang="en-GB" sz="2400" b="1" dirty="0">
                <a:latin typeface="Arial" panose="020B0604020202020204" pitchFamily="34" charset="0"/>
                <a:cs typeface="Arial" panose="020B0604020202020204" pitchFamily="34" charset="0"/>
              </a:rPr>
              <a:t>Ontology - what we believe about the nature of reality</a:t>
            </a:r>
          </a:p>
          <a:p>
            <a:r>
              <a:rPr lang="en-GB" sz="2400" b="1" dirty="0">
                <a:latin typeface="Arial" panose="020B0604020202020204" pitchFamily="34" charset="0"/>
                <a:cs typeface="Arial" panose="020B0604020202020204" pitchFamily="34" charset="0"/>
              </a:rPr>
              <a:t>Epistemology – how come we know what we know</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Axiology - ethics and values - what we consider to be true </a:t>
            </a:r>
          </a:p>
          <a:p>
            <a:pPr marL="0" indent="0">
              <a:buNone/>
            </a:pPr>
            <a:r>
              <a:rPr lang="en-GB" sz="2400" b="1" dirty="0">
                <a:latin typeface="Arial" panose="020B0604020202020204" pitchFamily="34" charset="0"/>
                <a:cs typeface="Arial" panose="020B0604020202020204" pitchFamily="34" charset="0"/>
              </a:rPr>
              <a:t>(Patton, 2002)</a:t>
            </a:r>
          </a:p>
          <a:p>
            <a:pPr marL="0" indent="0">
              <a:buNone/>
            </a:pP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Methodology which outlines how researchers systematically investigate the world</a:t>
            </a:r>
          </a:p>
          <a:p>
            <a:endParaRPr lang="en-GB" sz="2400" b="1" dirty="0">
              <a:solidFill>
                <a:schemeClr val="accent6"/>
              </a:solidFill>
            </a:endParaRPr>
          </a:p>
          <a:p>
            <a:pPr marL="0" indent="0">
              <a:buNone/>
            </a:pPr>
            <a:r>
              <a:rPr lang="en-GB" sz="2400" b="1" dirty="0">
                <a:solidFill>
                  <a:schemeClr val="accent6"/>
                </a:solidFill>
              </a:rPr>
              <a:t>The paradigm guides the </a:t>
            </a:r>
            <a:r>
              <a:rPr lang="en-GB" sz="2400" b="1" i="1" dirty="0">
                <a:solidFill>
                  <a:schemeClr val="accent6"/>
                </a:solidFill>
              </a:rPr>
              <a:t>types of questions </a:t>
            </a:r>
            <a:r>
              <a:rPr lang="en-GB" sz="2400" b="1" dirty="0">
                <a:solidFill>
                  <a:schemeClr val="accent6"/>
                </a:solidFill>
              </a:rPr>
              <a:t>we ask and </a:t>
            </a:r>
            <a:r>
              <a:rPr lang="en-GB" sz="2400" b="1" i="1" dirty="0">
                <a:solidFill>
                  <a:schemeClr val="accent6"/>
                </a:solidFill>
              </a:rPr>
              <a:t>the approaches we adopt</a:t>
            </a:r>
            <a:r>
              <a:rPr lang="en-GB" sz="2400" b="1" dirty="0">
                <a:solidFill>
                  <a:schemeClr val="accent6"/>
                </a:solidFill>
              </a:rPr>
              <a:t> in our research</a:t>
            </a:r>
          </a:p>
        </p:txBody>
      </p:sp>
    </p:spTree>
    <p:extLst>
      <p:ext uri="{BB962C8B-B14F-4D97-AF65-F5344CB8AC3E}">
        <p14:creationId xmlns:p14="http://schemas.microsoft.com/office/powerpoint/2010/main" val="312035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548CFE50-826E-A90F-B19F-07ED07AF2D3F}"/>
              </a:ext>
            </a:extLst>
          </p:cNvPr>
          <p:cNvSpPr>
            <a:spLocks noGrp="1"/>
          </p:cNvSpPr>
          <p:nvPr>
            <p:ph type="title"/>
          </p:nvPr>
        </p:nvSpPr>
        <p:spPr>
          <a:xfrm>
            <a:off x="838200" y="1412488"/>
            <a:ext cx="2899189" cy="4363844"/>
          </a:xfrm>
        </p:spPr>
        <p:txBody>
          <a:bodyPr anchor="t">
            <a:normAutofit/>
          </a:bodyPr>
          <a:lstStyle/>
          <a:p>
            <a:r>
              <a:rPr lang="en-GB" sz="2800" dirty="0">
                <a:solidFill>
                  <a:srgbClr val="FFFFFF"/>
                </a:solidFill>
                <a:effectLst/>
                <a:latin typeface="Calibri" panose="020F0502020204030204" pitchFamily="34" charset="0"/>
                <a:ea typeface="DengXian" panose="02010600030101010101" pitchFamily="2" charset="-122"/>
              </a:rPr>
              <a:t>Business and management phenomena exist independently of how we study them. </a:t>
            </a:r>
            <a:r>
              <a:rPr lang="en-GB" sz="2800" kern="100" dirty="0">
                <a:solidFill>
                  <a:srgbClr val="FFFFFF"/>
                </a:solidFill>
                <a:effectLst/>
                <a:latin typeface="Calibri" panose="020F0502020204030204" pitchFamily="34" charset="0"/>
                <a:ea typeface="DengXian" panose="02010600030101010101" pitchFamily="2" charset="-122"/>
                <a:cs typeface="Arial" panose="020B0604020202020204" pitchFamily="34" charset="0"/>
              </a:rPr>
              <a:t>What differs is how we believe we can best understand these phenomena.</a:t>
            </a:r>
            <a:endParaRPr lang="en-GB" sz="2800" dirty="0">
              <a:solidFill>
                <a:srgbClr val="FFFFFF"/>
              </a:solidFill>
            </a:endParaRPr>
          </a:p>
        </p:txBody>
      </p:sp>
      <p:sp>
        <p:nvSpPr>
          <p:cNvPr id="5" name="Content Placeholder 4">
            <a:extLst>
              <a:ext uri="{FF2B5EF4-FFF2-40B4-BE49-F238E27FC236}">
                <a16:creationId xmlns:a16="http://schemas.microsoft.com/office/drawing/2014/main" id="{008065AD-EB9B-1BEE-6FA5-29F49A7C3069}"/>
              </a:ext>
            </a:extLst>
          </p:cNvPr>
          <p:cNvSpPr>
            <a:spLocks noGrp="1"/>
          </p:cNvSpPr>
          <p:nvPr>
            <p:ph sz="half" idx="1"/>
          </p:nvPr>
        </p:nvSpPr>
        <p:spPr>
          <a:xfrm>
            <a:off x="4380855" y="1412489"/>
            <a:ext cx="3427283" cy="4363844"/>
          </a:xfrm>
        </p:spPr>
        <p:txBody>
          <a:bodyPr>
            <a:normAutofit/>
          </a:bodyPr>
          <a:lstStyle/>
          <a:p>
            <a:r>
              <a:rPr lang="en-GB" sz="2000" kern="100">
                <a:effectLst/>
                <a:latin typeface="Calibri" panose="020F0502020204030204" pitchFamily="34" charset="0"/>
                <a:ea typeface="DengXian" panose="02010600030101010101" pitchFamily="2" charset="-122"/>
                <a:cs typeface="Arial" panose="020B0604020202020204" pitchFamily="34" charset="0"/>
              </a:rPr>
              <a:t>Organisations operate, people make decisions, strategies succeed or fail, cultures evolve, and inovations emerge regardless of our research approaches. </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p>
            <a:endParaRPr lang="en-GB" sz="2000"/>
          </a:p>
        </p:txBody>
      </p:sp>
      <p:cxnSp>
        <p:nvCxnSpPr>
          <p:cNvPr id="13" name="Straight Connector 12">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0A99608D-E702-F5C3-6CE3-F58F90CEE802}"/>
              </a:ext>
            </a:extLst>
          </p:cNvPr>
          <p:cNvSpPr>
            <a:spLocks noGrp="1"/>
          </p:cNvSpPr>
          <p:nvPr>
            <p:ph sz="half" idx="2"/>
          </p:nvPr>
        </p:nvSpPr>
        <p:spPr>
          <a:xfrm>
            <a:off x="8451604" y="1412489"/>
            <a:ext cx="3197701" cy="4363844"/>
          </a:xfrm>
        </p:spPr>
        <p:txBody>
          <a:bodyPr>
            <a:normAutofit/>
          </a:bodyPr>
          <a:lstStyle/>
          <a:p>
            <a:pPr marL="0" indent="0">
              <a:spcAft>
                <a:spcPts val="800"/>
              </a:spcAft>
              <a:buNone/>
            </a:pPr>
            <a:r>
              <a:rPr lang="en-GB" sz="2000" kern="100" dirty="0">
                <a:latin typeface="Calibri" panose="020F0502020204030204" pitchFamily="34" charset="0"/>
                <a:ea typeface="DengXian" panose="02010600030101010101" pitchFamily="2" charset="-122"/>
                <a:cs typeface="Arial" panose="020B0604020202020204" pitchFamily="34" charset="0"/>
              </a:rPr>
              <a:t>Broadly speaking:</a:t>
            </a:r>
          </a:p>
          <a:p>
            <a:pPr>
              <a:spcAft>
                <a:spcPts val="800"/>
              </a:spcAft>
            </a:pPr>
            <a:r>
              <a:rPr lang="en-GB" sz="2000" kern="100" dirty="0">
                <a:latin typeface="Calibri" panose="020F0502020204030204" pitchFamily="34" charset="0"/>
                <a:ea typeface="DengXian" panose="02010600030101010101" pitchFamily="2" charset="-122"/>
                <a:cs typeface="Arial" panose="020B0604020202020204" pitchFamily="34" charset="0"/>
              </a:rPr>
              <a:t>T</a:t>
            </a:r>
            <a:r>
              <a:rPr lang="en-GB" sz="2000" kern="100" dirty="0">
                <a:effectLst/>
                <a:latin typeface="Calibri" panose="020F0502020204030204" pitchFamily="34" charset="0"/>
                <a:ea typeface="DengXian" panose="02010600030101010101" pitchFamily="2" charset="-122"/>
                <a:cs typeface="Arial" panose="020B0604020202020204" pitchFamily="34" charset="0"/>
              </a:rPr>
              <a:t>he strategy exists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Employees implement it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Customers experience it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Financial results occur</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Organisational culture shifts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Market position changes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000" dirty="0"/>
          </a:p>
        </p:txBody>
      </p:sp>
    </p:spTree>
    <p:extLst>
      <p:ext uri="{BB962C8B-B14F-4D97-AF65-F5344CB8AC3E}">
        <p14:creationId xmlns:p14="http://schemas.microsoft.com/office/powerpoint/2010/main" val="4127890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99EF79-B6C3-2F8D-7E28-FC985354F24A}"/>
            </a:ext>
          </a:extLst>
        </p:cNvPr>
        <p:cNvGrpSpPr/>
        <p:nvPr/>
      </p:nvGrpSpPr>
      <p:grpSpPr>
        <a:xfrm>
          <a:off x="0" y="0"/>
          <a:ext cx="0" cy="0"/>
          <a:chOff x="0" y="0"/>
          <a:chExt cx="0" cy="0"/>
        </a:xfrm>
      </p:grpSpPr>
      <p:sp useBgFill="1">
        <p:nvSpPr>
          <p:cNvPr id="1032" name="Slide Background">
            <a:extLst>
              <a:ext uri="{FF2B5EF4-FFF2-40B4-BE49-F238E27FC236}">
                <a16:creationId xmlns:a16="http://schemas.microsoft.com/office/drawing/2014/main" id="{518BCE60-EB58-4019-B93A-1094BA89FB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4" name="Rectangle 1033">
            <a:extLst>
              <a:ext uri="{FF2B5EF4-FFF2-40B4-BE49-F238E27FC236}">
                <a16:creationId xmlns:a16="http://schemas.microsoft.com/office/drawing/2014/main" id="{5239C5D7-3A83-4B28-BA16-9364DA5F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5385538" cy="6858000"/>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6" name="Rectangle 1035">
            <a:extLst>
              <a:ext uri="{FF2B5EF4-FFF2-40B4-BE49-F238E27FC236}">
                <a16:creationId xmlns:a16="http://schemas.microsoft.com/office/drawing/2014/main" id="{C0E4BDC5-1DF0-B758-02E4-0AA24AB72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087"/>
            <a:ext cx="6103704" cy="5125412"/>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C629D-2BB2-8957-1855-E15D0E73A879}"/>
              </a:ext>
            </a:extLst>
          </p:cNvPr>
          <p:cNvSpPr>
            <a:spLocks noGrp="1"/>
          </p:cNvSpPr>
          <p:nvPr>
            <p:ph type="title"/>
          </p:nvPr>
        </p:nvSpPr>
        <p:spPr>
          <a:xfrm>
            <a:off x="768096" y="777240"/>
            <a:ext cx="4502683" cy="3792070"/>
          </a:xfrm>
        </p:spPr>
        <p:txBody>
          <a:bodyPr vert="horz" lIns="91440" tIns="45720" rIns="91440" bIns="45720" rtlCol="0" anchor="t">
            <a:normAutofit/>
          </a:bodyPr>
          <a:lstStyle/>
          <a:p>
            <a:r>
              <a:rPr lang="en-US" sz="4800" dirty="0"/>
              <a:t>Situating philosophy within the research process</a:t>
            </a:r>
          </a:p>
        </p:txBody>
      </p:sp>
      <p:sp>
        <p:nvSpPr>
          <p:cNvPr id="10" name="Rectangle 9">
            <a:extLst>
              <a:ext uri="{FF2B5EF4-FFF2-40B4-BE49-F238E27FC236}">
                <a16:creationId xmlns:a16="http://schemas.microsoft.com/office/drawing/2014/main" id="{419364FA-4DB3-A88B-8250-65A1D10F672A}"/>
              </a:ext>
            </a:extLst>
          </p:cNvPr>
          <p:cNvSpPr/>
          <p:nvPr/>
        </p:nvSpPr>
        <p:spPr>
          <a:xfrm>
            <a:off x="760606" y="5486395"/>
            <a:ext cx="4711046" cy="943901"/>
          </a:xfrm>
          <a:prstGeom prst="rect">
            <a:avLst/>
          </a:prstGeom>
        </p:spPr>
        <p:txBody>
          <a:bodyPr vert="horz" lIns="91440" tIns="45720" rIns="91440" bIns="45720" rtlCol="0" anchor="ctr">
            <a:normAutofit/>
          </a:bodyPr>
          <a:lstStyle/>
          <a:p>
            <a:pPr marR="0" lvl="0" fontAlgn="auto">
              <a:lnSpc>
                <a:spcPct val="90000"/>
              </a:lnSpc>
              <a:spcBef>
                <a:spcPts val="1000"/>
              </a:spcBef>
              <a:spcAft>
                <a:spcPts val="600"/>
              </a:spcAft>
              <a:buClrTx/>
              <a:buSzTx/>
              <a:tabLst/>
              <a:defRPr/>
            </a:pPr>
            <a:r>
              <a:rPr kumimoji="0" lang="en-US" sz="2400" b="0" i="0" u="none" strike="noStrike" cap="none" spc="0" normalizeH="0" baseline="0" noProof="0" dirty="0">
                <a:ln>
                  <a:noFill/>
                </a:ln>
                <a:effectLst/>
                <a:uLnTx/>
                <a:uFillTx/>
              </a:rPr>
              <a:t>Denzin and Lincoln (2011)</a:t>
            </a:r>
          </a:p>
        </p:txBody>
      </p:sp>
      <p:pic>
        <p:nvPicPr>
          <p:cNvPr id="1027" name="Picture 3">
            <a:extLst>
              <a:ext uri="{FF2B5EF4-FFF2-40B4-BE49-F238E27FC236}">
                <a16:creationId xmlns:a16="http://schemas.microsoft.com/office/drawing/2014/main" id="{0D75634C-75AB-C44A-E2AF-31B2DEC457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5130"/>
          <a:stretch/>
        </p:blipFill>
        <p:spPr bwMode="auto">
          <a:xfrm>
            <a:off x="6103705" y="10"/>
            <a:ext cx="5385539" cy="683990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38" name="tint">
            <a:extLst>
              <a:ext uri="{FF2B5EF4-FFF2-40B4-BE49-F238E27FC236}">
                <a16:creationId xmlns:a16="http://schemas.microsoft.com/office/drawing/2014/main" id="{49109861-B852-BC17-33D7-416D00A396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92294" y="0"/>
            <a:ext cx="696657"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3847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82688-4CAE-1FA3-F7F4-1442CB46C7B5}"/>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dirty="0" err="1"/>
              <a:t>Organisational</a:t>
            </a:r>
            <a:r>
              <a:rPr lang="en-US" sz="5400" dirty="0"/>
              <a:t> culture</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E06266A2-5852-3B23-B463-DEFE4786707E}"/>
              </a:ext>
            </a:extLst>
          </p:cNvPr>
          <p:cNvSpPr>
            <a:spLocks noGrp="1"/>
          </p:cNvSpPr>
          <p:nvPr>
            <p:ph sz="half" idx="1"/>
          </p:nvPr>
        </p:nvSpPr>
        <p:spPr>
          <a:xfrm>
            <a:off x="572492" y="2071316"/>
            <a:ext cx="9903157" cy="4119172"/>
          </a:xfrm>
        </p:spPr>
        <p:txBody>
          <a:bodyPr vert="horz" lIns="91440" tIns="45720" rIns="91440" bIns="45720" rtlCol="0" anchor="t">
            <a:normAutofit/>
          </a:bodyPr>
          <a:lstStyle/>
          <a:p>
            <a:pPr marL="0" indent="0">
              <a:spcBef>
                <a:spcPts val="0"/>
              </a:spcBef>
              <a:buNone/>
            </a:pPr>
            <a:r>
              <a:rPr lang="en-US" sz="2200" dirty="0">
                <a:effectLst/>
              </a:rPr>
              <a:t>Consider a multinational corporation's </a:t>
            </a:r>
            <a:r>
              <a:rPr lang="en-US" sz="2200" dirty="0" err="1">
                <a:effectLst/>
              </a:rPr>
              <a:t>organisational</a:t>
            </a:r>
            <a:r>
              <a:rPr lang="en-US" sz="2200" dirty="0">
                <a:effectLst/>
              </a:rPr>
              <a:t> culture:</a:t>
            </a:r>
          </a:p>
          <a:p>
            <a:pPr lvl="1">
              <a:spcBef>
                <a:spcPts val="0"/>
              </a:spcBef>
            </a:pPr>
            <a:endParaRPr lang="en-US" sz="2200" dirty="0">
              <a:effectLst/>
            </a:endParaRPr>
          </a:p>
          <a:p>
            <a:pPr lvl="1">
              <a:spcBef>
                <a:spcPts val="0"/>
              </a:spcBef>
            </a:pPr>
            <a:r>
              <a:rPr lang="en-US" sz="2200" dirty="0">
                <a:effectLst/>
              </a:rPr>
              <a:t>It manifests in observable </a:t>
            </a:r>
            <a:r>
              <a:rPr lang="en-US" sz="2200" dirty="0" err="1">
                <a:effectLst/>
              </a:rPr>
              <a:t>behaviours</a:t>
            </a:r>
            <a:endParaRPr lang="en-US" sz="2200" dirty="0">
              <a:effectLst/>
            </a:endParaRPr>
          </a:p>
          <a:p>
            <a:pPr lvl="1">
              <a:spcBef>
                <a:spcPts val="0"/>
              </a:spcBef>
            </a:pPr>
            <a:r>
              <a:rPr lang="en-US" sz="2200" dirty="0">
                <a:effectLst/>
              </a:rPr>
              <a:t>It exists in written policies</a:t>
            </a:r>
          </a:p>
          <a:p>
            <a:pPr lvl="1">
              <a:spcBef>
                <a:spcPts val="0"/>
              </a:spcBef>
            </a:pPr>
            <a:r>
              <a:rPr lang="en-US" sz="2200" dirty="0">
                <a:effectLst/>
              </a:rPr>
              <a:t>It lives in unspoken assumptions</a:t>
            </a:r>
          </a:p>
          <a:p>
            <a:pPr lvl="1">
              <a:spcBef>
                <a:spcPts val="0"/>
              </a:spcBef>
            </a:pPr>
            <a:r>
              <a:rPr lang="en-US" sz="2200" dirty="0">
                <a:effectLst/>
              </a:rPr>
              <a:t>It varies across locations</a:t>
            </a:r>
          </a:p>
          <a:p>
            <a:pPr lvl="1">
              <a:spcBef>
                <a:spcPts val="0"/>
              </a:spcBef>
            </a:pPr>
            <a:r>
              <a:rPr lang="en-US" sz="2200" dirty="0">
                <a:effectLst/>
              </a:rPr>
              <a:t>It evolves over time</a:t>
            </a:r>
          </a:p>
          <a:p>
            <a:pPr lvl="1">
              <a:spcBef>
                <a:spcPts val="0"/>
              </a:spcBef>
            </a:pPr>
            <a:r>
              <a:rPr lang="en-US" sz="2200" dirty="0">
                <a:effectLst/>
              </a:rPr>
              <a:t>It means different things to different people</a:t>
            </a:r>
          </a:p>
          <a:p>
            <a:endParaRPr lang="en-US" sz="2200" dirty="0"/>
          </a:p>
        </p:txBody>
      </p:sp>
    </p:spTree>
    <p:extLst>
      <p:ext uri="{BB962C8B-B14F-4D97-AF65-F5344CB8AC3E}">
        <p14:creationId xmlns:p14="http://schemas.microsoft.com/office/powerpoint/2010/main" val="2969705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09F56D-9F61-FB8A-88C5-6E9579CCB22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94E65A-CACE-BA70-A15F-988AAAD80ECF}"/>
              </a:ext>
            </a:extLst>
          </p:cNvPr>
          <p:cNvSpPr>
            <a:spLocks noGrp="1"/>
          </p:cNvSpPr>
          <p:nvPr>
            <p:ph type="title"/>
          </p:nvPr>
        </p:nvSpPr>
        <p:spPr>
          <a:xfrm>
            <a:off x="638881" y="639193"/>
            <a:ext cx="10964233" cy="3573516"/>
          </a:xfrm>
        </p:spPr>
        <p:txBody>
          <a:bodyPr vert="horz" lIns="91440" tIns="45720" rIns="91440" bIns="45720" rtlCol="0" anchor="b">
            <a:normAutofit/>
          </a:bodyPr>
          <a:lstStyle/>
          <a:p>
            <a:r>
              <a:rPr lang="en-US" sz="2600" kern="1200" dirty="0">
                <a:solidFill>
                  <a:schemeClr val="tx1"/>
                </a:solidFill>
                <a:effectLst/>
                <a:latin typeface="+mj-lt"/>
                <a:ea typeface="+mj-ea"/>
                <a:cs typeface="+mj-cs"/>
              </a:rPr>
              <a:t>All these aspects exist simultaneously. The question isn't which is 'real', but how we believe we can best understand this complex phenomenon.</a:t>
            </a:r>
            <a:br>
              <a:rPr lang="en-US" sz="2600" kern="1200" dirty="0">
                <a:solidFill>
                  <a:schemeClr val="tx1"/>
                </a:solidFill>
                <a:effectLst/>
                <a:latin typeface="+mj-lt"/>
                <a:ea typeface="+mj-ea"/>
                <a:cs typeface="+mj-cs"/>
              </a:rPr>
            </a:br>
            <a:endParaRPr lang="en-US" sz="2600" kern="1200" dirty="0">
              <a:solidFill>
                <a:schemeClr val="tx1"/>
              </a:solidFill>
              <a:latin typeface="+mj-lt"/>
              <a:ea typeface="+mj-ea"/>
              <a:cs typeface="+mj-cs"/>
            </a:endParaRPr>
          </a:p>
        </p:txBody>
      </p:sp>
      <p:sp>
        <p:nvSpPr>
          <p:cNvPr id="10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94006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8253572-5574-1E8E-95F7-6433DB36E0C2}"/>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dirty="0">
                <a:effectLst/>
              </a:rPr>
              <a:t>The relationship </a:t>
            </a:r>
            <a:r>
              <a:rPr lang="en-US" sz="4600" dirty="0"/>
              <a:t>b</a:t>
            </a:r>
            <a:r>
              <a:rPr lang="en-US" sz="4600" dirty="0">
                <a:effectLst/>
              </a:rPr>
              <a:t>etween </a:t>
            </a:r>
            <a:r>
              <a:rPr lang="en-US" sz="4600" dirty="0"/>
              <a:t>r</a:t>
            </a:r>
            <a:r>
              <a:rPr lang="en-US" sz="4600" dirty="0">
                <a:effectLst/>
              </a:rPr>
              <a:t>esearcher and knowledge</a:t>
            </a:r>
            <a:endParaRPr lang="en-US" sz="4600" dirty="0"/>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C0CA31A6-6754-419B-C647-40A20BA2B15B}"/>
              </a:ext>
            </a:extLst>
          </p:cNvPr>
          <p:cNvSpPr>
            <a:spLocks noGrp="1"/>
          </p:cNvSpPr>
          <p:nvPr>
            <p:ph sz="half" idx="1"/>
          </p:nvPr>
        </p:nvSpPr>
        <p:spPr>
          <a:xfrm>
            <a:off x="572493" y="2071316"/>
            <a:ext cx="10799802" cy="4119172"/>
          </a:xfrm>
        </p:spPr>
        <p:txBody>
          <a:bodyPr vert="horz" lIns="91440" tIns="45720" rIns="91440" bIns="45720" rtlCol="0" anchor="t">
            <a:normAutofit/>
          </a:bodyPr>
          <a:lstStyle/>
          <a:p>
            <a:pPr>
              <a:spcAft>
                <a:spcPts val="800"/>
              </a:spcAft>
            </a:pPr>
            <a:r>
              <a:rPr lang="en-US" sz="2000" dirty="0">
                <a:effectLst/>
              </a:rPr>
              <a:t>Take a researcher studying strategic decision making:</a:t>
            </a:r>
          </a:p>
          <a:p>
            <a:pPr lvl="1">
              <a:spcAft>
                <a:spcPts val="800"/>
              </a:spcAft>
            </a:pPr>
            <a:r>
              <a:rPr lang="en-US" sz="2000" dirty="0">
                <a:effectLst/>
              </a:rPr>
              <a:t>Can they stand apart and observe objectively?</a:t>
            </a:r>
            <a:endParaRPr lang="en-US" sz="2000" dirty="0"/>
          </a:p>
          <a:p>
            <a:pPr lvl="1">
              <a:spcAft>
                <a:spcPts val="800"/>
              </a:spcAft>
            </a:pPr>
            <a:r>
              <a:rPr lang="en-US" sz="2000" dirty="0">
                <a:effectLst/>
              </a:rPr>
              <a:t>Do they inevitably influence what they study?</a:t>
            </a:r>
            <a:endParaRPr lang="en-US" sz="2000" dirty="0"/>
          </a:p>
          <a:p>
            <a:pPr lvl="1">
              <a:spcAft>
                <a:spcPts val="800"/>
              </a:spcAft>
            </a:pPr>
            <a:r>
              <a:rPr lang="en-US" sz="2000" dirty="0">
                <a:effectLst/>
              </a:rPr>
              <a:t>How does their presence affect participants?</a:t>
            </a:r>
            <a:endParaRPr lang="en-US" sz="2000" dirty="0"/>
          </a:p>
          <a:p>
            <a:pPr lvl="1">
              <a:spcAft>
                <a:spcPts val="800"/>
              </a:spcAft>
            </a:pPr>
            <a:r>
              <a:rPr lang="en-US" sz="2000" dirty="0">
                <a:effectLst/>
              </a:rPr>
              <a:t>What role do their own experiences play?</a:t>
            </a:r>
            <a:endParaRPr lang="en-US" sz="2000" dirty="0"/>
          </a:p>
          <a:p>
            <a:pPr lvl="1">
              <a:spcAft>
                <a:spcPts val="800"/>
              </a:spcAft>
            </a:pPr>
            <a:r>
              <a:rPr lang="en-US" sz="2000" dirty="0">
                <a:effectLst/>
              </a:rPr>
              <a:t>How do </a:t>
            </a:r>
            <a:r>
              <a:rPr lang="en-US" sz="2000" dirty="0" err="1">
                <a:effectLst/>
              </a:rPr>
              <a:t>organisational</a:t>
            </a:r>
            <a:r>
              <a:rPr lang="en-US" sz="2000" dirty="0">
                <a:effectLst/>
              </a:rPr>
              <a:t> politics impact their access and understanding?</a:t>
            </a:r>
          </a:p>
          <a:p>
            <a:pPr>
              <a:spcAft>
                <a:spcPts val="800"/>
              </a:spcAft>
            </a:pPr>
            <a:endParaRPr lang="en-US" sz="2000" dirty="0">
              <a:effectLst/>
            </a:endParaRPr>
          </a:p>
          <a:p>
            <a:pPr>
              <a:spcAft>
                <a:spcPts val="800"/>
              </a:spcAft>
            </a:pPr>
            <a:r>
              <a:rPr lang="en-US" sz="2000" dirty="0">
                <a:effectLst/>
              </a:rPr>
              <a:t>These aren't simple methodological choices but fundamental questions about </a:t>
            </a:r>
            <a:r>
              <a:rPr lang="en-US" sz="2000" i="1" dirty="0">
                <a:effectLst/>
              </a:rPr>
              <a:t>how</a:t>
            </a:r>
            <a:r>
              <a:rPr lang="en-US" sz="2000" dirty="0">
                <a:effectLst/>
              </a:rPr>
              <a:t> we can develop knowledge about </a:t>
            </a:r>
            <a:r>
              <a:rPr lang="en-US" sz="2000" dirty="0" err="1">
                <a:effectLst/>
              </a:rPr>
              <a:t>organisational</a:t>
            </a:r>
            <a:r>
              <a:rPr lang="en-US" sz="2000" dirty="0">
                <a:effectLst/>
              </a:rPr>
              <a:t> phenomena.</a:t>
            </a:r>
          </a:p>
          <a:p>
            <a:pPr marL="0">
              <a:spcAft>
                <a:spcPts val="800"/>
              </a:spcAft>
            </a:pPr>
            <a:endParaRPr lang="en-US" sz="2000" dirty="0">
              <a:effectLst/>
            </a:endParaRPr>
          </a:p>
          <a:p>
            <a:endParaRPr lang="en-US" sz="2000" dirty="0"/>
          </a:p>
        </p:txBody>
      </p:sp>
    </p:spTree>
    <p:extLst>
      <p:ext uri="{BB962C8B-B14F-4D97-AF65-F5344CB8AC3E}">
        <p14:creationId xmlns:p14="http://schemas.microsoft.com/office/powerpoint/2010/main" val="1855877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EABFD9-DAB8-3202-90BC-CF28D4E2FA40}"/>
              </a:ext>
            </a:extLst>
          </p:cNvPr>
          <p:cNvSpPr>
            <a:spLocks noGrp="1"/>
          </p:cNvSpPr>
          <p:nvPr>
            <p:ph type="title"/>
          </p:nvPr>
        </p:nvSpPr>
        <p:spPr>
          <a:xfrm>
            <a:off x="572493" y="238539"/>
            <a:ext cx="11018520" cy="1434415"/>
          </a:xfrm>
        </p:spPr>
        <p:txBody>
          <a:bodyPr vert="horz" lIns="91440" tIns="45720" rIns="91440" bIns="45720" rtlCol="0" anchor="b">
            <a:normAutofit/>
          </a:bodyPr>
          <a:lstStyle/>
          <a:p>
            <a:br>
              <a:rPr lang="en-US" sz="3000" dirty="0"/>
            </a:br>
            <a:r>
              <a:rPr lang="en-US" sz="3000" dirty="0"/>
              <a:t>T</a:t>
            </a:r>
            <a:r>
              <a:rPr lang="en-US" sz="3000" dirty="0">
                <a:effectLst/>
              </a:rPr>
              <a:t>he Role of Context and Values</a:t>
            </a:r>
            <a:br>
              <a:rPr lang="en-US" sz="3000" dirty="0">
                <a:effectLst/>
              </a:rPr>
            </a:br>
            <a:endParaRPr lang="en-US" sz="3000" dirty="0"/>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F07F17C-AC67-B414-3254-98FDACE78AB7}"/>
              </a:ext>
            </a:extLst>
          </p:cNvPr>
          <p:cNvSpPr>
            <a:spLocks noGrp="1"/>
          </p:cNvSpPr>
          <p:nvPr>
            <p:ph sz="half" idx="1"/>
          </p:nvPr>
        </p:nvSpPr>
        <p:spPr>
          <a:xfrm>
            <a:off x="572492" y="2071316"/>
            <a:ext cx="10666637" cy="4119172"/>
          </a:xfrm>
        </p:spPr>
        <p:txBody>
          <a:bodyPr vert="horz" lIns="91440" tIns="45720" rIns="91440" bIns="45720" rtlCol="0" anchor="t">
            <a:normAutofit/>
          </a:bodyPr>
          <a:lstStyle/>
          <a:p>
            <a:pPr>
              <a:spcAft>
                <a:spcPts val="800"/>
              </a:spcAft>
            </a:pPr>
            <a:r>
              <a:rPr lang="en-US" sz="2000" dirty="0">
                <a:effectLst/>
              </a:rPr>
              <a:t>Consider a study of workplace diversity initiatives:</a:t>
            </a:r>
          </a:p>
          <a:p>
            <a:pPr lvl="1">
              <a:spcAft>
                <a:spcPts val="800"/>
              </a:spcAft>
            </a:pPr>
            <a:r>
              <a:rPr lang="en-US" sz="2000" dirty="0">
                <a:effectLst/>
              </a:rPr>
              <a:t>Societal context matters</a:t>
            </a:r>
          </a:p>
          <a:p>
            <a:pPr lvl="1">
              <a:spcAft>
                <a:spcPts val="800"/>
              </a:spcAft>
            </a:pPr>
            <a:r>
              <a:rPr lang="en-US" sz="2000" dirty="0" err="1">
                <a:effectLst/>
              </a:rPr>
              <a:t>Organisational</a:t>
            </a:r>
            <a:r>
              <a:rPr lang="en-US" sz="2000" dirty="0">
                <a:effectLst/>
              </a:rPr>
              <a:t> history influences implementation</a:t>
            </a:r>
          </a:p>
          <a:p>
            <a:pPr lvl="1">
              <a:spcAft>
                <a:spcPts val="800"/>
              </a:spcAft>
            </a:pPr>
            <a:r>
              <a:rPr lang="en-US" sz="2000" dirty="0">
                <a:effectLst/>
              </a:rPr>
              <a:t>Stakeholder values affect reception</a:t>
            </a:r>
          </a:p>
          <a:p>
            <a:pPr lvl="1">
              <a:spcAft>
                <a:spcPts val="800"/>
              </a:spcAft>
            </a:pPr>
            <a:r>
              <a:rPr lang="en-US" sz="2000" dirty="0">
                <a:effectLst/>
              </a:rPr>
              <a:t>Researchers background influence interpretation</a:t>
            </a:r>
          </a:p>
          <a:p>
            <a:pPr lvl="1">
              <a:spcAft>
                <a:spcPts val="800"/>
              </a:spcAft>
            </a:pPr>
            <a:r>
              <a:rPr lang="en-US" sz="2000" dirty="0">
                <a:effectLst/>
              </a:rPr>
              <a:t>Power dynamics shape both implementation and study</a:t>
            </a:r>
          </a:p>
          <a:p>
            <a:pPr>
              <a:spcAft>
                <a:spcPts val="800"/>
              </a:spcAft>
            </a:pPr>
            <a:endParaRPr lang="en-US" sz="2000" dirty="0">
              <a:effectLst/>
            </a:endParaRPr>
          </a:p>
          <a:p>
            <a:pPr>
              <a:spcAft>
                <a:spcPts val="800"/>
              </a:spcAft>
            </a:pPr>
            <a:r>
              <a:rPr lang="en-US" sz="2000" dirty="0">
                <a:effectLst/>
              </a:rPr>
              <a:t>*Understanding how these factors influence our research is crucial for doctoral students</a:t>
            </a:r>
          </a:p>
          <a:p>
            <a:endParaRPr lang="en-US" sz="2000" dirty="0"/>
          </a:p>
        </p:txBody>
      </p:sp>
    </p:spTree>
    <p:extLst>
      <p:ext uri="{BB962C8B-B14F-4D97-AF65-F5344CB8AC3E}">
        <p14:creationId xmlns:p14="http://schemas.microsoft.com/office/powerpoint/2010/main" val="8388014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B11204-E1E2-55C6-D23D-4571804467FD}"/>
              </a:ext>
            </a:extLst>
          </p:cNvPr>
          <p:cNvSpPr>
            <a:spLocks noGrp="1"/>
          </p:cNvSpPr>
          <p:nvPr>
            <p:ph type="title"/>
          </p:nvPr>
        </p:nvSpPr>
        <p:spPr>
          <a:xfrm>
            <a:off x="838200" y="1412488"/>
            <a:ext cx="2899189" cy="4363844"/>
          </a:xfrm>
        </p:spPr>
        <p:txBody>
          <a:bodyPr anchor="t">
            <a:normAutofit/>
          </a:bodyPr>
          <a:lstStyle/>
          <a:p>
            <a:r>
              <a:rPr lang="en-GB" sz="3100">
                <a:solidFill>
                  <a:srgbClr val="FFFFFF"/>
                </a:solidFill>
              </a:rPr>
              <a:t>TWO misconceptions</a:t>
            </a:r>
          </a:p>
        </p:txBody>
      </p:sp>
      <p:sp>
        <p:nvSpPr>
          <p:cNvPr id="3" name="Content Placeholder 2">
            <a:extLst>
              <a:ext uri="{FF2B5EF4-FFF2-40B4-BE49-F238E27FC236}">
                <a16:creationId xmlns:a16="http://schemas.microsoft.com/office/drawing/2014/main" id="{4F08C9E0-0477-A347-81AF-F135B7AD698E}"/>
              </a:ext>
            </a:extLst>
          </p:cNvPr>
          <p:cNvSpPr>
            <a:spLocks noGrp="1"/>
          </p:cNvSpPr>
          <p:nvPr>
            <p:ph sz="half" idx="1"/>
          </p:nvPr>
        </p:nvSpPr>
        <p:spPr>
          <a:xfrm>
            <a:off x="4380855" y="1412489"/>
            <a:ext cx="3427283" cy="4363844"/>
          </a:xfrm>
        </p:spPr>
        <p:txBody>
          <a:bodyPr>
            <a:normAutofit/>
          </a:bodyPr>
          <a:lstStyle/>
          <a:p>
            <a:pPr marL="0" indent="0">
              <a:spcBef>
                <a:spcPts val="0"/>
              </a:spcBef>
              <a:buNone/>
            </a:pPr>
            <a:r>
              <a:rPr lang="en-GB" sz="2000" b="1" kern="100" dirty="0">
                <a:effectLst/>
                <a:ea typeface="DengXian" panose="02010600030101010101" pitchFamily="2" charset="-122"/>
                <a:cs typeface="Arial" panose="020B0604020202020204" pitchFamily="34" charset="0"/>
              </a:rPr>
              <a:t>Choosing a Paradigm is Like Choosing a Method</a:t>
            </a:r>
          </a:p>
          <a:p>
            <a:pPr>
              <a:spcBef>
                <a:spcPts val="0"/>
              </a:spcBef>
            </a:pPr>
            <a:endParaRPr lang="en-GB" sz="2000" kern="100" dirty="0">
              <a:effectLst/>
              <a:ea typeface="DengXian" panose="02010600030101010101" pitchFamily="2" charset="-122"/>
              <a:cs typeface="Arial" panose="020B0604020202020204" pitchFamily="34" charset="0"/>
            </a:endParaRPr>
          </a:p>
          <a:p>
            <a:pPr marL="0" indent="0">
              <a:spcBef>
                <a:spcPts val="0"/>
              </a:spcBef>
              <a:buNone/>
            </a:pPr>
            <a:r>
              <a:rPr lang="en-GB" sz="2000" kern="100" dirty="0">
                <a:effectLst/>
                <a:ea typeface="DengXian" panose="02010600030101010101" pitchFamily="2" charset="-122"/>
                <a:cs typeface="Arial" panose="020B0604020202020204" pitchFamily="34" charset="0"/>
              </a:rPr>
              <a:t>This fundamentally misunderstands paradigms.</a:t>
            </a:r>
          </a:p>
          <a:p>
            <a:pPr marL="0" indent="0">
              <a:spcBef>
                <a:spcPts val="0"/>
              </a:spcBef>
              <a:buNone/>
            </a:pPr>
            <a:r>
              <a:rPr lang="en-GB" sz="2000" kern="100" dirty="0">
                <a:effectLst/>
                <a:ea typeface="DengXian" panose="02010600030101010101" pitchFamily="2" charset="-122"/>
                <a:cs typeface="Arial" panose="020B0604020202020204" pitchFamily="34" charset="0"/>
              </a:rPr>
              <a:t> </a:t>
            </a:r>
          </a:p>
          <a:p>
            <a:pPr marL="0" indent="0">
              <a:spcBef>
                <a:spcPts val="0"/>
              </a:spcBef>
              <a:buNone/>
            </a:pPr>
            <a:r>
              <a:rPr lang="en-GB" sz="2000" kern="100" dirty="0">
                <a:ea typeface="DengXian" panose="02010600030101010101" pitchFamily="2" charset="-122"/>
                <a:cs typeface="Arial" panose="020B0604020202020204" pitchFamily="34" charset="0"/>
              </a:rPr>
              <a:t>Think i</a:t>
            </a:r>
            <a:r>
              <a:rPr lang="en-GB" sz="2000" kern="100" dirty="0">
                <a:effectLst/>
                <a:ea typeface="DengXian" panose="02010600030101010101" pitchFamily="2" charset="-122"/>
                <a:cs typeface="Arial" panose="020B0604020202020204" pitchFamily="34" charset="0"/>
              </a:rPr>
              <a:t>nstead that:</a:t>
            </a:r>
          </a:p>
          <a:p>
            <a:pPr>
              <a:spcBef>
                <a:spcPts val="0"/>
              </a:spcBef>
            </a:pPr>
            <a:r>
              <a:rPr lang="en-GB" sz="2000" kern="100" dirty="0">
                <a:effectLst/>
                <a:ea typeface="DengXian" panose="02010600030101010101" pitchFamily="2" charset="-122"/>
                <a:cs typeface="Arial" panose="020B0604020202020204" pitchFamily="34" charset="0"/>
              </a:rPr>
              <a:t>Paradigms reflect deep philosophical assumptions</a:t>
            </a:r>
          </a:p>
          <a:p>
            <a:pPr>
              <a:spcBef>
                <a:spcPts val="0"/>
              </a:spcBef>
            </a:pPr>
            <a:r>
              <a:rPr lang="en-GB" sz="2000" kern="100" dirty="0">
                <a:effectLst/>
                <a:ea typeface="DengXian" panose="02010600030101010101" pitchFamily="2" charset="-122"/>
                <a:cs typeface="Arial" panose="020B0604020202020204" pitchFamily="34" charset="0"/>
              </a:rPr>
              <a:t>These assumptions guide methodological choices</a:t>
            </a:r>
          </a:p>
          <a:p>
            <a:pPr>
              <a:spcBef>
                <a:spcPts val="0"/>
              </a:spcBef>
            </a:pPr>
            <a:r>
              <a:rPr lang="en-GB" sz="2000" kern="100" dirty="0">
                <a:effectLst/>
                <a:ea typeface="DengXian" panose="02010600030101010101" pitchFamily="2" charset="-122"/>
                <a:cs typeface="Arial" panose="020B0604020202020204" pitchFamily="34" charset="0"/>
              </a:rPr>
              <a:t>Methods must align with philosophical positions</a:t>
            </a:r>
          </a:p>
          <a:p>
            <a:pPr marL="0" indent="0">
              <a:spcBef>
                <a:spcPts val="0"/>
              </a:spcBef>
              <a:buNone/>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000" dirty="0"/>
          </a:p>
        </p:txBody>
      </p:sp>
      <p:cxnSp>
        <p:nvCxnSpPr>
          <p:cNvPr id="20" name="Straight Connector 19">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51494C85-974D-4888-10E9-EBC02E710D7B}"/>
              </a:ext>
            </a:extLst>
          </p:cNvPr>
          <p:cNvSpPr>
            <a:spLocks noGrp="1"/>
          </p:cNvSpPr>
          <p:nvPr>
            <p:ph sz="half" idx="2"/>
          </p:nvPr>
        </p:nvSpPr>
        <p:spPr>
          <a:xfrm>
            <a:off x="8451604" y="1412489"/>
            <a:ext cx="3427277" cy="4363844"/>
          </a:xfrm>
        </p:spPr>
        <p:txBody>
          <a:bodyPr>
            <a:normAutofit/>
          </a:bodyPr>
          <a:lstStyle/>
          <a:p>
            <a:pPr marL="0" indent="0">
              <a:spcBef>
                <a:spcPts val="0"/>
              </a:spcBef>
              <a:buNone/>
            </a:pPr>
            <a:r>
              <a:rPr lang="en-GB" sz="2000" b="1" kern="100" dirty="0">
                <a:effectLst/>
                <a:ea typeface="DengXian" panose="02010600030101010101" pitchFamily="2" charset="-122"/>
                <a:cs typeface="Arial" panose="020B0604020202020204" pitchFamily="34" charset="0"/>
              </a:rPr>
              <a:t>One Paradigm is Better Than Others</a:t>
            </a:r>
          </a:p>
          <a:p>
            <a:pPr>
              <a:spcBef>
                <a:spcPts val="0"/>
              </a:spcBef>
            </a:pPr>
            <a:endParaRPr lang="en-GB" sz="2000" kern="100" dirty="0">
              <a:ea typeface="DengXian" panose="02010600030101010101" pitchFamily="2" charset="-122"/>
              <a:cs typeface="Arial" panose="020B0604020202020204" pitchFamily="34" charset="0"/>
            </a:endParaRPr>
          </a:p>
          <a:p>
            <a:pPr marL="0" indent="0">
              <a:spcBef>
                <a:spcPts val="0"/>
              </a:spcBef>
              <a:buNone/>
            </a:pPr>
            <a:r>
              <a:rPr lang="en-GB" sz="2000" kern="100" dirty="0">
                <a:ea typeface="DengXian" panose="02010600030101010101" pitchFamily="2" charset="-122"/>
                <a:cs typeface="Arial" panose="020B0604020202020204" pitchFamily="34" charset="0"/>
              </a:rPr>
              <a:t>This oversimplifies complex research realities:</a:t>
            </a:r>
          </a:p>
          <a:p>
            <a:pPr>
              <a:spcBef>
                <a:spcPts val="0"/>
              </a:spcBef>
            </a:pPr>
            <a:endParaRPr lang="en-GB" sz="2000" kern="100" dirty="0">
              <a:ea typeface="DengXian" panose="02010600030101010101" pitchFamily="2" charset="-122"/>
              <a:cs typeface="Arial" panose="020B0604020202020204" pitchFamily="34" charset="0"/>
            </a:endParaRPr>
          </a:p>
          <a:p>
            <a:pPr>
              <a:spcBef>
                <a:spcPts val="0"/>
              </a:spcBef>
            </a:pPr>
            <a:r>
              <a:rPr lang="en-GB" sz="2000" kern="100" dirty="0">
                <a:ea typeface="DengXian" panose="02010600030101010101" pitchFamily="2" charset="-122"/>
                <a:cs typeface="Arial" panose="020B0604020202020204" pitchFamily="34" charset="0"/>
              </a:rPr>
              <a:t>Different paradigms illuminate different aspects</a:t>
            </a:r>
          </a:p>
          <a:p>
            <a:pPr>
              <a:spcBef>
                <a:spcPts val="0"/>
              </a:spcBef>
            </a:pPr>
            <a:r>
              <a:rPr lang="en-GB" sz="2000" kern="100" dirty="0">
                <a:ea typeface="DengXian" panose="02010600030101010101" pitchFamily="2" charset="-122"/>
                <a:cs typeface="Arial" panose="020B0604020202020204" pitchFamily="34" charset="0"/>
              </a:rPr>
              <a:t>Choice depends on research questions</a:t>
            </a:r>
          </a:p>
          <a:p>
            <a:pPr>
              <a:spcBef>
                <a:spcPts val="0"/>
              </a:spcBef>
            </a:pPr>
            <a:r>
              <a:rPr lang="en-GB" sz="2000" kern="100" dirty="0">
                <a:ea typeface="DengXian" panose="02010600030101010101" pitchFamily="2" charset="-122"/>
                <a:cs typeface="Arial" panose="020B0604020202020204" pitchFamily="34" charset="0"/>
              </a:rPr>
              <a:t>Multiple approaches can complement each other</a:t>
            </a:r>
          </a:p>
          <a:p>
            <a:pPr>
              <a:spcBef>
                <a:spcPts val="0"/>
              </a:spcBef>
            </a:pPr>
            <a:r>
              <a:rPr lang="en-GB" sz="2000" kern="100" dirty="0">
                <a:ea typeface="DengXian" panose="02010600030101010101" pitchFamily="2" charset="-122"/>
                <a:cs typeface="Arial" panose="020B0604020202020204" pitchFamily="34" charset="0"/>
              </a:rPr>
              <a:t>Quality comes from alignment</a:t>
            </a:r>
            <a:r>
              <a:rPr lang="en-GB" sz="2000" kern="100" dirty="0">
                <a:effectLst/>
                <a:ea typeface="DengXian" panose="02010600030101010101" pitchFamily="2" charset="-122"/>
                <a:cs typeface="Arial" panose="020B0604020202020204" pitchFamily="34" charset="0"/>
              </a:rPr>
              <a:t> and consistency</a:t>
            </a:r>
          </a:p>
          <a:p>
            <a:pPr marL="0" indent="0">
              <a:buNone/>
            </a:pPr>
            <a:endParaRPr lang="en-GB" sz="2000" dirty="0"/>
          </a:p>
        </p:txBody>
      </p:sp>
    </p:spTree>
    <p:extLst>
      <p:ext uri="{BB962C8B-B14F-4D97-AF65-F5344CB8AC3E}">
        <p14:creationId xmlns:p14="http://schemas.microsoft.com/office/powerpoint/2010/main" val="3104935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4157139E-B3EC-CF68-0411-5D027C0C8736}"/>
              </a:ext>
            </a:extLst>
          </p:cNvPr>
          <p:cNvSpPr>
            <a:spLocks noGrp="1"/>
          </p:cNvSpPr>
          <p:nvPr>
            <p:ph type="title"/>
          </p:nvPr>
        </p:nvSpPr>
        <p:spPr>
          <a:xfrm>
            <a:off x="838200" y="365125"/>
            <a:ext cx="10515600" cy="1325563"/>
          </a:xfrm>
        </p:spPr>
        <p:txBody>
          <a:bodyPr>
            <a:normAutofit/>
          </a:bodyPr>
          <a:lstStyle/>
          <a:p>
            <a:r>
              <a:rPr lang="en-GB" sz="2600" kern="100" dirty="0">
                <a:effectLst/>
                <a:latin typeface="Calibri" panose="020F0502020204030204" pitchFamily="34" charset="0"/>
                <a:ea typeface="DengXian" panose="02010600030101010101" pitchFamily="2" charset="-122"/>
                <a:cs typeface="Arial" panose="020B0604020202020204" pitchFamily="34" charset="0"/>
              </a:rPr>
              <a:t>Practical Implications for Doctoral Research: Research Design Decisions</a:t>
            </a:r>
            <a:br>
              <a:rPr lang="en-GB" sz="2600" kern="100" dirty="0">
                <a:effectLst/>
                <a:latin typeface="Aptos" panose="020B0004020202020204" pitchFamily="34" charset="0"/>
                <a:ea typeface="DengXian" panose="02010600030101010101" pitchFamily="2" charset="-122"/>
                <a:cs typeface="Arial" panose="020B0604020202020204" pitchFamily="34" charset="0"/>
              </a:rPr>
            </a:br>
            <a:endParaRPr lang="en-GB" sz="2600" dirty="0"/>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428FF64A-ADB7-65D0-CC20-E0796B1DA993}"/>
              </a:ext>
            </a:extLst>
          </p:cNvPr>
          <p:cNvSpPr>
            <a:spLocks noGrp="1"/>
          </p:cNvSpPr>
          <p:nvPr>
            <p:ph idx="1"/>
          </p:nvPr>
        </p:nvSpPr>
        <p:spPr>
          <a:xfrm>
            <a:off x="838200" y="1929384"/>
            <a:ext cx="10515600" cy="4251960"/>
          </a:xfrm>
        </p:spPr>
        <p:txBody>
          <a:bodyPr>
            <a:normAutofit/>
          </a:bodyPr>
          <a:lstStyle/>
          <a:p>
            <a:pPr marL="0" indent="0">
              <a:spcAft>
                <a:spcPts val="800"/>
              </a:spcAft>
              <a:buNone/>
            </a:pPr>
            <a:r>
              <a:rPr lang="en-GB" sz="2200" kern="100" dirty="0">
                <a:effectLst/>
                <a:latin typeface="Calibri" panose="020F0502020204030204" pitchFamily="34" charset="0"/>
                <a:ea typeface="DengXian" panose="02010600030101010101" pitchFamily="2" charset="-122"/>
                <a:cs typeface="Arial" panose="020B0604020202020204" pitchFamily="34" charset="0"/>
              </a:rPr>
              <a:t>When designing your research, consider:</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200" kern="100" dirty="0">
                <a:effectLst/>
                <a:latin typeface="Calibri" panose="020F0502020204030204" pitchFamily="34" charset="0"/>
                <a:ea typeface="DengXian" panose="02010600030101010101" pitchFamily="2" charset="-122"/>
                <a:cs typeface="Arial" panose="020B0604020202020204" pitchFamily="34" charset="0"/>
              </a:rPr>
              <a:t> What aspects of the phenomenon interest you?</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200" kern="100" dirty="0">
                <a:effectLst/>
                <a:latin typeface="Calibri" panose="020F0502020204030204" pitchFamily="34" charset="0"/>
                <a:ea typeface="DengXian" panose="02010600030101010101" pitchFamily="2" charset="-122"/>
                <a:cs typeface="Arial" panose="020B0604020202020204" pitchFamily="34" charset="0"/>
              </a:rPr>
              <a:t> What kind of understanding do you seek?</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200" kern="100" dirty="0">
                <a:effectLst/>
                <a:latin typeface="Calibri" panose="020F0502020204030204" pitchFamily="34" charset="0"/>
                <a:ea typeface="DengXian" panose="02010600030101010101" pitchFamily="2" charset="-122"/>
                <a:cs typeface="Arial" panose="020B0604020202020204" pitchFamily="34" charset="0"/>
              </a:rPr>
              <a:t> What evidence would be appropriate?</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200" kern="100" dirty="0">
                <a:effectLst/>
                <a:latin typeface="Calibri" panose="020F0502020204030204" pitchFamily="34" charset="0"/>
                <a:ea typeface="DengXian" panose="02010600030101010101" pitchFamily="2" charset="-122"/>
                <a:cs typeface="Arial" panose="020B0604020202020204" pitchFamily="34" charset="0"/>
              </a:rPr>
              <a:t> How will you justify your choices?</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pPr marL="0" indent="0">
              <a:spcAft>
                <a:spcPts val="800"/>
              </a:spcAft>
              <a:buNone/>
            </a:pP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200" dirty="0"/>
          </a:p>
        </p:txBody>
      </p:sp>
    </p:spTree>
    <p:extLst>
      <p:ext uri="{BB962C8B-B14F-4D97-AF65-F5344CB8AC3E}">
        <p14:creationId xmlns:p14="http://schemas.microsoft.com/office/powerpoint/2010/main" val="6309743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B72F77-0A05-1CAC-BD51-C41C43FC96C4}"/>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6B0C28A-E0AF-5B95-D22B-F83D7B24A079}"/>
              </a:ext>
            </a:extLst>
          </p:cNvPr>
          <p:cNvSpPr>
            <a:spLocks noGrp="1"/>
          </p:cNvSpPr>
          <p:nvPr>
            <p:ph type="title"/>
          </p:nvPr>
        </p:nvSpPr>
        <p:spPr>
          <a:xfrm>
            <a:off x="838200" y="365125"/>
            <a:ext cx="10515600" cy="1325563"/>
          </a:xfrm>
        </p:spPr>
        <p:txBody>
          <a:bodyPr>
            <a:normAutofit/>
          </a:bodyPr>
          <a:lstStyle/>
          <a:p>
            <a:r>
              <a:rPr lang="en-GB" sz="2600" kern="100" dirty="0">
                <a:effectLst/>
                <a:latin typeface="Calibri" panose="020F0502020204030204" pitchFamily="34" charset="0"/>
                <a:ea typeface="DengXian" panose="02010600030101010101" pitchFamily="2" charset="-122"/>
                <a:cs typeface="Arial" panose="020B0604020202020204" pitchFamily="34" charset="0"/>
              </a:rPr>
              <a:t>Practical Implications for Doctoral Research: Writing About Paradigmatic Choices</a:t>
            </a:r>
            <a:br>
              <a:rPr lang="en-GB" sz="2600" kern="100" dirty="0">
                <a:effectLst/>
                <a:latin typeface="Aptos" panose="020B0004020202020204" pitchFamily="34" charset="0"/>
                <a:ea typeface="DengXian" panose="02010600030101010101" pitchFamily="2" charset="-122"/>
                <a:cs typeface="Arial" panose="020B0604020202020204" pitchFamily="34" charset="0"/>
              </a:rPr>
            </a:br>
            <a:endParaRPr lang="en-GB" sz="2600" dirty="0"/>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2DBECCCF-FEC7-8466-A525-3D4962B33A8E}"/>
              </a:ext>
            </a:extLst>
          </p:cNvPr>
          <p:cNvSpPr>
            <a:spLocks noGrp="1"/>
          </p:cNvSpPr>
          <p:nvPr>
            <p:ph idx="1"/>
          </p:nvPr>
        </p:nvSpPr>
        <p:spPr>
          <a:xfrm>
            <a:off x="838200" y="1929384"/>
            <a:ext cx="10515600" cy="4251960"/>
          </a:xfrm>
        </p:spPr>
        <p:txBody>
          <a:bodyPr>
            <a:normAutofit/>
          </a:bodyPr>
          <a:lstStyle/>
          <a:p>
            <a:pPr marL="0" indent="0">
              <a:spcAft>
                <a:spcPts val="800"/>
              </a:spcAft>
              <a:buNone/>
            </a:pPr>
            <a:r>
              <a:rPr lang="en-GB" sz="2200" kern="100">
                <a:effectLst/>
                <a:latin typeface="Calibri" panose="020F0502020204030204" pitchFamily="34" charset="0"/>
                <a:ea typeface="DengXian" panose="02010600030101010101" pitchFamily="2" charset="-122"/>
                <a:cs typeface="Arial" panose="020B0604020202020204" pitchFamily="34" charset="0"/>
              </a:rPr>
              <a:t>Your thesis needs to:</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200" kern="100">
                <a:effectLst/>
                <a:latin typeface="Calibri" panose="020F0502020204030204" pitchFamily="34" charset="0"/>
                <a:ea typeface="DengXian" panose="02010600030101010101" pitchFamily="2" charset="-122"/>
                <a:cs typeface="Arial" panose="020B0604020202020204" pitchFamily="34" charset="0"/>
              </a:rPr>
              <a:t> Clearly articulate your philosophical position</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200" kern="100">
                <a:effectLst/>
                <a:latin typeface="Calibri" panose="020F0502020204030204" pitchFamily="34" charset="0"/>
                <a:ea typeface="DengXian" panose="02010600030101010101" pitchFamily="2" charset="-122"/>
                <a:cs typeface="Arial" panose="020B0604020202020204" pitchFamily="34" charset="0"/>
              </a:rPr>
              <a:t> Justify your methodological choices</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200" kern="100">
                <a:effectLst/>
                <a:latin typeface="Calibri" panose="020F0502020204030204" pitchFamily="34" charset="0"/>
                <a:ea typeface="DengXian" panose="02010600030101010101" pitchFamily="2" charset="-122"/>
                <a:cs typeface="Arial" panose="020B0604020202020204" pitchFamily="34" charset="0"/>
              </a:rPr>
              <a:t> Show consistency throughout</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200" kern="100">
                <a:effectLst/>
                <a:latin typeface="Calibri" panose="020F0502020204030204" pitchFamily="34" charset="0"/>
                <a:ea typeface="DengXian" panose="02010600030101010101" pitchFamily="2" charset="-122"/>
                <a:cs typeface="Arial" panose="020B0604020202020204" pitchFamily="34" charset="0"/>
              </a:rPr>
              <a:t> Acknowledge limitations</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p>
            <a:pPr marL="0" indent="0">
              <a:spcAft>
                <a:spcPts val="800"/>
              </a:spcAft>
              <a:buNone/>
            </a:pPr>
            <a:endParaRPr lang="en-GB" sz="2200" kern="100">
              <a:effectLst/>
              <a:latin typeface="Aptos" panose="020B0004020202020204" pitchFamily="34" charset="0"/>
              <a:ea typeface="DengXian" panose="02010600030101010101" pitchFamily="2" charset="-122"/>
              <a:cs typeface="Arial" panose="020B0604020202020204" pitchFamily="34" charset="0"/>
            </a:endParaRPr>
          </a:p>
          <a:p>
            <a:endParaRPr lang="en-GB" sz="2200"/>
          </a:p>
        </p:txBody>
      </p:sp>
    </p:spTree>
    <p:extLst>
      <p:ext uri="{BB962C8B-B14F-4D97-AF65-F5344CB8AC3E}">
        <p14:creationId xmlns:p14="http://schemas.microsoft.com/office/powerpoint/2010/main" val="42181927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3BA9C-B433-A098-C585-570E05DA5AC4}"/>
              </a:ext>
            </a:extLst>
          </p:cNvPr>
          <p:cNvSpPr>
            <a:spLocks noGrp="1"/>
          </p:cNvSpPr>
          <p:nvPr>
            <p:ph type="title"/>
          </p:nvPr>
        </p:nvSpPr>
        <p:spPr>
          <a:xfrm>
            <a:off x="838200" y="365125"/>
            <a:ext cx="10515600" cy="1325563"/>
          </a:xfrm>
        </p:spPr>
        <p:txBody>
          <a:bodyPr>
            <a:normAutofit/>
          </a:bodyPr>
          <a:lstStyle/>
          <a:p>
            <a:r>
              <a:rPr lang="en-GB" sz="2600" kern="100" dirty="0">
                <a:effectLst/>
                <a:latin typeface="Calibri" panose="020F0502020204030204" pitchFamily="34" charset="0"/>
                <a:ea typeface="DengXian" panose="02010600030101010101" pitchFamily="2" charset="-122"/>
                <a:cs typeface="Arial" panose="020B0604020202020204" pitchFamily="34" charset="0"/>
              </a:rPr>
              <a:t>The Evolution of Research Paradigms in Business Studies: From Kuhn to Contemporary Understanding</a:t>
            </a:r>
            <a:br>
              <a:rPr lang="en-GB" sz="2600" kern="100" dirty="0">
                <a:effectLst/>
                <a:latin typeface="Aptos" panose="020B0004020202020204" pitchFamily="34" charset="0"/>
                <a:ea typeface="DengXian" panose="02010600030101010101" pitchFamily="2" charset="-122"/>
                <a:cs typeface="Arial" panose="020B0604020202020204" pitchFamily="34" charset="0"/>
              </a:rPr>
            </a:br>
            <a:endParaRPr lang="en-GB" sz="2600" dirty="0"/>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3B9E60-AD7C-8518-77A3-E8D93AEF4032}"/>
              </a:ext>
            </a:extLst>
          </p:cNvPr>
          <p:cNvSpPr>
            <a:spLocks noGrp="1"/>
          </p:cNvSpPr>
          <p:nvPr>
            <p:ph idx="1"/>
          </p:nvPr>
        </p:nvSpPr>
        <p:spPr>
          <a:xfrm>
            <a:off x="838200" y="1929384"/>
            <a:ext cx="10515600" cy="4251960"/>
          </a:xfrm>
        </p:spPr>
        <p:txBody>
          <a:bodyPr>
            <a:normAutofit/>
          </a:bodyPr>
          <a:lstStyle/>
          <a:p>
            <a:pPr marL="0" indent="0">
              <a:spcAft>
                <a:spcPts val="800"/>
              </a:spcAft>
              <a:buNone/>
            </a:pP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200" kern="100" dirty="0">
                <a:effectLst/>
                <a:latin typeface="Calibri" panose="020F0502020204030204" pitchFamily="34" charset="0"/>
                <a:ea typeface="DengXian" panose="02010600030101010101" pitchFamily="2" charset="-122"/>
                <a:cs typeface="Arial" panose="020B0604020202020204" pitchFamily="34" charset="0"/>
              </a:rPr>
              <a:t>Kuhn's (1962) work fundamentally changed how we think about research, but its implications for business research require careful consideration.</a:t>
            </a:r>
          </a:p>
          <a:p>
            <a:pPr marL="0" indent="0">
              <a:spcAft>
                <a:spcPts val="800"/>
              </a:spcAft>
              <a:buNone/>
            </a:pP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a:spcAft>
                <a:spcPts val="800"/>
              </a:spcAft>
            </a:pPr>
            <a:r>
              <a:rPr lang="en-GB" sz="2200" kern="100" dirty="0">
                <a:effectLst/>
                <a:latin typeface="Calibri" panose="020F0502020204030204" pitchFamily="34" charset="0"/>
                <a:ea typeface="DengXian" panose="02010600030101010101" pitchFamily="2" charset="-122"/>
                <a:cs typeface="Arial" panose="020B0604020202020204" pitchFamily="34" charset="0"/>
              </a:rPr>
              <a:t>As an example, </a:t>
            </a:r>
            <a:r>
              <a:rPr lang="en-GB" sz="2200" kern="100" dirty="0">
                <a:latin typeface="Calibri" panose="020F0502020204030204" pitchFamily="34" charset="0"/>
                <a:ea typeface="DengXian" panose="02010600030101010101" pitchFamily="2" charset="-122"/>
                <a:cs typeface="Arial" panose="020B0604020202020204" pitchFamily="34" charset="0"/>
              </a:rPr>
              <a:t>c</a:t>
            </a:r>
            <a:r>
              <a:rPr lang="en-GB" sz="2200" kern="100" dirty="0">
                <a:effectLst/>
                <a:latin typeface="Calibri" panose="020F0502020204030204" pitchFamily="34" charset="0"/>
                <a:ea typeface="DengXian" panose="02010600030101010101" pitchFamily="2" charset="-122"/>
                <a:cs typeface="Arial" panose="020B0604020202020204" pitchFamily="34" charset="0"/>
              </a:rPr>
              <a:t>onsider how our understanding of organisational leadership has evolved:</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200" dirty="0"/>
          </a:p>
        </p:txBody>
      </p:sp>
    </p:spTree>
    <p:extLst>
      <p:ext uri="{BB962C8B-B14F-4D97-AF65-F5344CB8AC3E}">
        <p14:creationId xmlns:p14="http://schemas.microsoft.com/office/powerpoint/2010/main" val="8803083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122237A-714A-8347-C144-EE680E477825}"/>
              </a:ext>
            </a:extLst>
          </p:cNvPr>
          <p:cNvSpPr>
            <a:spLocks noGrp="1"/>
          </p:cNvSpPr>
          <p:nvPr>
            <p:ph type="title"/>
          </p:nvPr>
        </p:nvSpPr>
        <p:spPr>
          <a:xfrm>
            <a:off x="638882" y="639193"/>
            <a:ext cx="3571810" cy="3573516"/>
          </a:xfrm>
        </p:spPr>
        <p:txBody>
          <a:bodyPr vert="horz" lIns="91440" tIns="45720" rIns="91440" bIns="45720" rtlCol="0" anchor="b">
            <a:normAutofit/>
          </a:bodyPr>
          <a:lstStyle/>
          <a:p>
            <a:pPr>
              <a:spcAft>
                <a:spcPts val="800"/>
              </a:spcAft>
            </a:pPr>
            <a:r>
              <a:rPr lang="en-US" sz="2600" kern="1200" dirty="0">
                <a:solidFill>
                  <a:schemeClr val="tx1"/>
                </a:solidFill>
                <a:effectLst/>
                <a:latin typeface="+mj-lt"/>
                <a:ea typeface="+mj-ea"/>
                <a:cs typeface="+mj-cs"/>
              </a:rPr>
              <a:t>The Concept of Paradigm Shifts in Business Research</a:t>
            </a:r>
            <a:br>
              <a:rPr lang="en-US" sz="2600" kern="1200" dirty="0">
                <a:solidFill>
                  <a:schemeClr val="tx1"/>
                </a:solidFill>
                <a:effectLst/>
                <a:latin typeface="+mj-lt"/>
                <a:ea typeface="+mj-ea"/>
                <a:cs typeface="+mj-cs"/>
              </a:rPr>
            </a:br>
            <a:r>
              <a:rPr lang="en-US" sz="2600" kern="1200" dirty="0">
                <a:solidFill>
                  <a:schemeClr val="tx1"/>
                </a:solidFill>
                <a:effectLst/>
                <a:latin typeface="+mj-lt"/>
                <a:ea typeface="+mj-ea"/>
                <a:cs typeface="+mj-cs"/>
              </a:rPr>
              <a:t> </a:t>
            </a:r>
            <a:br>
              <a:rPr lang="en-US" sz="2600" kern="1200" dirty="0">
                <a:solidFill>
                  <a:schemeClr val="tx1"/>
                </a:solidFill>
                <a:effectLst/>
                <a:latin typeface="+mj-lt"/>
                <a:ea typeface="+mj-ea"/>
                <a:cs typeface="+mj-cs"/>
              </a:rPr>
            </a:br>
            <a:r>
              <a:rPr lang="en-US" sz="2600" kern="1200" dirty="0">
                <a:solidFill>
                  <a:schemeClr val="tx1"/>
                </a:solidFill>
                <a:latin typeface="+mj-lt"/>
                <a:ea typeface="+mj-ea"/>
                <a:cs typeface="+mj-cs"/>
              </a:rPr>
              <a:t>H</a:t>
            </a:r>
            <a:r>
              <a:rPr lang="en-US" sz="2600" kern="1200" dirty="0">
                <a:solidFill>
                  <a:schemeClr val="tx1"/>
                </a:solidFill>
                <a:effectLst/>
                <a:latin typeface="+mj-lt"/>
                <a:ea typeface="+mj-ea"/>
                <a:cs typeface="+mj-cs"/>
              </a:rPr>
              <a:t>ow our understanding has evolved</a:t>
            </a:r>
            <a:endParaRPr lang="en-US" sz="2600" kern="1200" dirty="0">
              <a:solidFill>
                <a:schemeClr val="tx1"/>
              </a:solidFill>
              <a:latin typeface="+mj-lt"/>
              <a:ea typeface="+mj-ea"/>
              <a:cs typeface="+mj-cs"/>
            </a:endParaRP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519501F0-87A5-9A70-C93F-A4C0516534F1}"/>
              </a:ext>
            </a:extLst>
          </p:cNvPr>
          <p:cNvGraphicFramePr>
            <a:graphicFrameLocks noGrp="1"/>
          </p:cNvGraphicFramePr>
          <p:nvPr>
            <p:extLst>
              <p:ext uri="{D42A27DB-BD31-4B8C-83A1-F6EECF244321}">
                <p14:modId xmlns:p14="http://schemas.microsoft.com/office/powerpoint/2010/main" val="3256565347"/>
              </p:ext>
            </p:extLst>
          </p:nvPr>
        </p:nvGraphicFramePr>
        <p:xfrm>
          <a:off x="4654296" y="720473"/>
          <a:ext cx="7214618" cy="5389624"/>
        </p:xfrm>
        <a:graphic>
          <a:graphicData uri="http://schemas.openxmlformats.org/drawingml/2006/table">
            <a:tbl>
              <a:tblPr firstRow="1" bandRow="1">
                <a:tableStyleId>{3B4B98B0-60AC-42C2-AFA5-B58CD77FA1E5}</a:tableStyleId>
              </a:tblPr>
              <a:tblGrid>
                <a:gridCol w="1500063">
                  <a:extLst>
                    <a:ext uri="{9D8B030D-6E8A-4147-A177-3AD203B41FA5}">
                      <a16:colId xmlns:a16="http://schemas.microsoft.com/office/drawing/2014/main" val="1711280813"/>
                    </a:ext>
                  </a:extLst>
                </a:gridCol>
                <a:gridCol w="1931478">
                  <a:extLst>
                    <a:ext uri="{9D8B030D-6E8A-4147-A177-3AD203B41FA5}">
                      <a16:colId xmlns:a16="http://schemas.microsoft.com/office/drawing/2014/main" val="1637278580"/>
                    </a:ext>
                  </a:extLst>
                </a:gridCol>
                <a:gridCol w="1772748">
                  <a:extLst>
                    <a:ext uri="{9D8B030D-6E8A-4147-A177-3AD203B41FA5}">
                      <a16:colId xmlns:a16="http://schemas.microsoft.com/office/drawing/2014/main" val="2695386488"/>
                    </a:ext>
                  </a:extLst>
                </a:gridCol>
                <a:gridCol w="2010329">
                  <a:extLst>
                    <a:ext uri="{9D8B030D-6E8A-4147-A177-3AD203B41FA5}">
                      <a16:colId xmlns:a16="http://schemas.microsoft.com/office/drawing/2014/main" val="1031255437"/>
                    </a:ext>
                  </a:extLst>
                </a:gridCol>
              </a:tblGrid>
              <a:tr h="943404">
                <a:tc>
                  <a:txBody>
                    <a:bodyPr/>
                    <a:lstStyle/>
                    <a:p>
                      <a:r>
                        <a:rPr lang="en-GB" sz="1800"/>
                        <a:t>Aspect</a:t>
                      </a:r>
                    </a:p>
                  </a:txBody>
                  <a:tcPr marL="92769" marR="92769" marT="46385" marB="46385" anchor="ctr"/>
                </a:tc>
                <a:tc>
                  <a:txBody>
                    <a:bodyPr/>
                    <a:lstStyle/>
                    <a:p>
                      <a:r>
                        <a:rPr lang="en-GB" sz="1800"/>
                        <a:t>1950s Scientific Management Paradigm</a:t>
                      </a:r>
                    </a:p>
                  </a:txBody>
                  <a:tcPr marL="92769" marR="92769" marT="46385" marB="46385" anchor="ctr"/>
                </a:tc>
                <a:tc>
                  <a:txBody>
                    <a:bodyPr/>
                    <a:lstStyle/>
                    <a:p>
                      <a:r>
                        <a:rPr lang="en-GB" sz="1800"/>
                        <a:t>1980s Excellence Movement</a:t>
                      </a:r>
                    </a:p>
                  </a:txBody>
                  <a:tcPr marL="92769" marR="92769" marT="46385" marB="46385" anchor="ctr"/>
                </a:tc>
                <a:tc>
                  <a:txBody>
                    <a:bodyPr/>
                    <a:lstStyle/>
                    <a:p>
                      <a:r>
                        <a:rPr lang="en-GB" sz="1800"/>
                        <a:t>2020s Complex Systems Understanding</a:t>
                      </a:r>
                    </a:p>
                  </a:txBody>
                  <a:tcPr marL="92769" marR="92769" marT="46385" marB="46385" anchor="ctr"/>
                </a:tc>
                <a:extLst>
                  <a:ext uri="{0D108BD9-81ED-4DB2-BD59-A6C34878D82A}">
                    <a16:rowId xmlns:a16="http://schemas.microsoft.com/office/drawing/2014/main" val="1452982812"/>
                  </a:ext>
                </a:extLst>
              </a:tr>
              <a:tr h="943404">
                <a:tc>
                  <a:txBody>
                    <a:bodyPr/>
                    <a:lstStyle/>
                    <a:p>
                      <a:r>
                        <a:rPr lang="en-GB" sz="1800"/>
                        <a:t>Leadership</a:t>
                      </a:r>
                    </a:p>
                  </a:txBody>
                  <a:tcPr marL="92769" marR="92769" marT="46385" marB="46385" anchor="ctr"/>
                </a:tc>
                <a:tc>
                  <a:txBody>
                    <a:bodyPr/>
                    <a:lstStyle/>
                    <a:p>
                      <a:r>
                        <a:rPr lang="en-GB" sz="1800"/>
                        <a:t>Seen as command and control</a:t>
                      </a:r>
                    </a:p>
                  </a:txBody>
                  <a:tcPr marL="92769" marR="92769" marT="46385" marB="46385" anchor="ctr"/>
                </a:tc>
                <a:tc>
                  <a:txBody>
                    <a:bodyPr/>
                    <a:lstStyle/>
                    <a:p>
                      <a:r>
                        <a:rPr lang="en-GB" sz="1800"/>
                        <a:t>As culturebuilding</a:t>
                      </a:r>
                    </a:p>
                  </a:txBody>
                  <a:tcPr marL="92769" marR="92769" marT="46385" marB="46385" anchor="ctr"/>
                </a:tc>
                <a:tc>
                  <a:txBody>
                    <a:bodyPr/>
                    <a:lstStyle/>
                    <a:p>
                      <a:r>
                        <a:rPr lang="en-GB" sz="1800"/>
                        <a:t>As adaptive process</a:t>
                      </a:r>
                    </a:p>
                  </a:txBody>
                  <a:tcPr marL="92769" marR="92769" marT="46385" marB="46385" anchor="ctr"/>
                </a:tc>
                <a:extLst>
                  <a:ext uri="{0D108BD9-81ED-4DB2-BD59-A6C34878D82A}">
                    <a16:rowId xmlns:a16="http://schemas.microsoft.com/office/drawing/2014/main" val="572232659"/>
                  </a:ext>
                </a:extLst>
              </a:tr>
              <a:tr h="672603">
                <a:tc>
                  <a:txBody>
                    <a:bodyPr/>
                    <a:lstStyle/>
                    <a:p>
                      <a:r>
                        <a:rPr lang="en-GB" sz="1800"/>
                        <a:t>Focus</a:t>
                      </a:r>
                    </a:p>
                  </a:txBody>
                  <a:tcPr marL="92769" marR="92769" marT="46385" marB="46385" anchor="ctr"/>
                </a:tc>
                <a:tc>
                  <a:txBody>
                    <a:bodyPr/>
                    <a:lstStyle/>
                    <a:p>
                      <a:r>
                        <a:rPr lang="en-GB" sz="1800"/>
                        <a:t>On measurable outputs</a:t>
                      </a:r>
                    </a:p>
                  </a:txBody>
                  <a:tcPr marL="92769" marR="92769" marT="46385" marB="46385" anchor="ctr"/>
                </a:tc>
                <a:tc>
                  <a:txBody>
                    <a:bodyPr/>
                    <a:lstStyle/>
                    <a:p>
                      <a:r>
                        <a:rPr lang="en-GB" sz="1800"/>
                        <a:t>On shared values</a:t>
                      </a:r>
                    </a:p>
                  </a:txBody>
                  <a:tcPr marL="92769" marR="92769" marT="46385" marB="46385" anchor="ctr"/>
                </a:tc>
                <a:tc>
                  <a:txBody>
                    <a:bodyPr/>
                    <a:lstStyle/>
                    <a:p>
                      <a:r>
                        <a:rPr lang="en-GB" sz="1800"/>
                        <a:t>On context and complexity</a:t>
                      </a:r>
                    </a:p>
                  </a:txBody>
                  <a:tcPr marL="92769" marR="92769" marT="46385" marB="46385" anchor="ctr"/>
                </a:tc>
                <a:extLst>
                  <a:ext uri="{0D108BD9-81ED-4DB2-BD59-A6C34878D82A}">
                    <a16:rowId xmlns:a16="http://schemas.microsoft.com/office/drawing/2014/main" val="23519276"/>
                  </a:ext>
                </a:extLst>
              </a:tr>
              <a:tr h="672603">
                <a:tc>
                  <a:txBody>
                    <a:bodyPr/>
                    <a:lstStyle/>
                    <a:p>
                      <a:r>
                        <a:rPr lang="en-GB" sz="1800"/>
                        <a:t>Emphasis</a:t>
                      </a:r>
                    </a:p>
                  </a:txBody>
                  <a:tcPr marL="92769" marR="92769" marT="46385" marB="46385" anchor="ctr"/>
                </a:tc>
                <a:tc>
                  <a:txBody>
                    <a:bodyPr/>
                    <a:lstStyle/>
                    <a:p>
                      <a:r>
                        <a:rPr lang="en-GB" sz="1800"/>
                        <a:t>On efficiency</a:t>
                      </a:r>
                    </a:p>
                  </a:txBody>
                  <a:tcPr marL="92769" marR="92769" marT="46385" marB="46385" anchor="ctr"/>
                </a:tc>
                <a:tc>
                  <a:txBody>
                    <a:bodyPr/>
                    <a:lstStyle/>
                    <a:p>
                      <a:r>
                        <a:rPr lang="en-GB" sz="1800"/>
                        <a:t>On human factors</a:t>
                      </a:r>
                    </a:p>
                  </a:txBody>
                  <a:tcPr marL="92769" marR="92769" marT="46385" marB="46385" anchor="ctr"/>
                </a:tc>
                <a:tc>
                  <a:txBody>
                    <a:bodyPr/>
                    <a:lstStyle/>
                    <a:p>
                      <a:r>
                        <a:rPr lang="en-GB" sz="1800"/>
                        <a:t>On multiple stakeholders</a:t>
                      </a:r>
                    </a:p>
                  </a:txBody>
                  <a:tcPr marL="92769" marR="92769" marT="46385" marB="46385" anchor="ctr"/>
                </a:tc>
                <a:extLst>
                  <a:ext uri="{0D108BD9-81ED-4DB2-BD59-A6C34878D82A}">
                    <a16:rowId xmlns:a16="http://schemas.microsoft.com/office/drawing/2014/main" val="2953972973"/>
                  </a:ext>
                </a:extLst>
              </a:tr>
              <a:tr h="1214206">
                <a:tc>
                  <a:txBody>
                    <a:bodyPr/>
                    <a:lstStyle/>
                    <a:p>
                      <a:r>
                        <a:rPr lang="en-GB" sz="1800"/>
                        <a:t>Methods</a:t>
                      </a:r>
                    </a:p>
                  </a:txBody>
                  <a:tcPr marL="92769" marR="92769" marT="46385" marB="46385" anchor="ctr"/>
                </a:tc>
                <a:tc>
                  <a:txBody>
                    <a:bodyPr/>
                    <a:lstStyle/>
                    <a:p>
                      <a:r>
                        <a:rPr lang="en-GB" sz="1800"/>
                        <a:t>Time and motion studies</a:t>
                      </a:r>
                    </a:p>
                  </a:txBody>
                  <a:tcPr marL="92769" marR="92769" marT="46385" marB="46385" anchor="ctr"/>
                </a:tc>
                <a:tc>
                  <a:txBody>
                    <a:bodyPr/>
                    <a:lstStyle/>
                    <a:p>
                      <a:r>
                        <a:rPr lang="en-GB" sz="1800"/>
                        <a:t>Case studies, interviews</a:t>
                      </a:r>
                    </a:p>
                  </a:txBody>
                  <a:tcPr marL="92769" marR="92769" marT="46385" marB="46385" anchor="ctr"/>
                </a:tc>
                <a:tc>
                  <a:txBody>
                    <a:bodyPr/>
                    <a:lstStyle/>
                    <a:p>
                      <a:r>
                        <a:rPr lang="en-GB" sz="1800" kern="1200">
                          <a:solidFill>
                            <a:schemeClr val="dk1"/>
                          </a:solidFill>
                          <a:effectLst/>
                        </a:rPr>
                        <a:t>Mixed methods, longitudinal studies</a:t>
                      </a:r>
                    </a:p>
                    <a:p>
                      <a:endParaRPr lang="en-GB" sz="1800"/>
                    </a:p>
                  </a:txBody>
                  <a:tcPr marL="92769" marR="92769" marT="46385" marB="46385" anchor="ctr"/>
                </a:tc>
                <a:extLst>
                  <a:ext uri="{0D108BD9-81ED-4DB2-BD59-A6C34878D82A}">
                    <a16:rowId xmlns:a16="http://schemas.microsoft.com/office/drawing/2014/main" val="3486764158"/>
                  </a:ext>
                </a:extLst>
              </a:tr>
              <a:tr h="943404">
                <a:tc>
                  <a:txBody>
                    <a:bodyPr/>
                    <a:lstStyle/>
                    <a:p>
                      <a:r>
                        <a:rPr lang="en-GB" sz="1800"/>
                        <a:t>Assumption</a:t>
                      </a:r>
                    </a:p>
                  </a:txBody>
                  <a:tcPr marL="92769" marR="92769" marT="46385" marB="46385" anchor="ctr"/>
                </a:tc>
                <a:tc>
                  <a:txBody>
                    <a:bodyPr/>
                    <a:lstStyle/>
                    <a:p>
                      <a:r>
                        <a:rPr lang="en-GB" sz="1800"/>
                        <a:t>One best way exists</a:t>
                      </a:r>
                    </a:p>
                  </a:txBody>
                  <a:tcPr marL="92769" marR="92769" marT="46385" marB="46385" anchor="ctr"/>
                </a:tc>
                <a:tc>
                  <a:txBody>
                    <a:bodyPr/>
                    <a:lstStyle/>
                    <a:p>
                      <a:r>
                        <a:rPr lang="en-GB" sz="1800"/>
                        <a:t>Excellence can be replicated</a:t>
                      </a:r>
                    </a:p>
                  </a:txBody>
                  <a:tcPr marL="92769" marR="92769" marT="46385" marB="46385"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dk1"/>
                          </a:solidFill>
                          <a:effectLst/>
                        </a:rPr>
                        <a:t>Leadership varies by context</a:t>
                      </a:r>
                    </a:p>
                    <a:p>
                      <a:endParaRPr lang="en-GB" sz="1800"/>
                    </a:p>
                  </a:txBody>
                  <a:tcPr marL="92769" marR="92769" marT="46385" marB="46385" anchor="ctr"/>
                </a:tc>
                <a:extLst>
                  <a:ext uri="{0D108BD9-81ED-4DB2-BD59-A6C34878D82A}">
                    <a16:rowId xmlns:a16="http://schemas.microsoft.com/office/drawing/2014/main" val="3671078191"/>
                  </a:ext>
                </a:extLst>
              </a:tr>
            </a:tbl>
          </a:graphicData>
        </a:graphic>
      </p:graphicFrame>
    </p:spTree>
    <p:extLst>
      <p:ext uri="{BB962C8B-B14F-4D97-AF65-F5344CB8AC3E}">
        <p14:creationId xmlns:p14="http://schemas.microsoft.com/office/powerpoint/2010/main" val="20594217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692CD8F-AFE3-0B6A-17B8-C7511D7EFE54}"/>
              </a:ext>
            </a:extLst>
          </p:cNvPr>
          <p:cNvPicPr>
            <a:picLocks noChangeAspect="1"/>
          </p:cNvPicPr>
          <p:nvPr/>
        </p:nvPicPr>
        <p:blipFill>
          <a:blip r:embed="rId2"/>
          <a:stretch>
            <a:fillRect/>
          </a:stretch>
        </p:blipFill>
        <p:spPr>
          <a:xfrm>
            <a:off x="643467" y="1070779"/>
            <a:ext cx="10905066" cy="4716440"/>
          </a:xfrm>
          <a:prstGeom prst="rect">
            <a:avLst/>
          </a:prstGeom>
        </p:spPr>
      </p:pic>
    </p:spTree>
    <p:extLst>
      <p:ext uri="{BB962C8B-B14F-4D97-AF65-F5344CB8AC3E}">
        <p14:creationId xmlns:p14="http://schemas.microsoft.com/office/powerpoint/2010/main" val="7309029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27B568-2F54-0DDA-8C69-1B8AE7E05131}"/>
              </a:ext>
            </a:extLst>
          </p:cNvPr>
          <p:cNvSpPr>
            <a:spLocks noGrp="1"/>
          </p:cNvSpPr>
          <p:nvPr>
            <p:ph type="title"/>
          </p:nvPr>
        </p:nvSpPr>
        <p:spPr>
          <a:xfrm>
            <a:off x="838200" y="365125"/>
            <a:ext cx="10515600" cy="1325563"/>
          </a:xfrm>
        </p:spPr>
        <p:txBody>
          <a:bodyPr>
            <a:normAutofit/>
          </a:bodyPr>
          <a:lstStyle/>
          <a:p>
            <a:r>
              <a:rPr lang="en-GB" sz="5400" kern="100">
                <a:effectLst/>
                <a:latin typeface="Calibri" panose="020F0502020204030204" pitchFamily="34" charset="0"/>
                <a:ea typeface="DengXian" panose="02010600030101010101" pitchFamily="2" charset="-122"/>
                <a:cs typeface="Arial" panose="020B0604020202020204" pitchFamily="34" charset="0"/>
              </a:rPr>
              <a:t>This evolution shows how</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A37E60-E5A0-A0FB-60A0-C35FD6E28F3D}"/>
              </a:ext>
            </a:extLst>
          </p:cNvPr>
          <p:cNvSpPr>
            <a:spLocks noGrp="1"/>
          </p:cNvSpPr>
          <p:nvPr>
            <p:ph idx="1"/>
          </p:nvPr>
        </p:nvSpPr>
        <p:spPr>
          <a:xfrm>
            <a:off x="838200" y="1929384"/>
            <a:ext cx="10515600" cy="4251960"/>
          </a:xfrm>
        </p:spPr>
        <p:txBody>
          <a:bodyPr>
            <a:normAutofit/>
          </a:bodyPr>
          <a:lstStyle/>
          <a:p>
            <a:pPr>
              <a:spcAft>
                <a:spcPts val="800"/>
              </a:spcAft>
            </a:pPr>
            <a:r>
              <a:rPr lang="en-GB" sz="2200" kern="100" dirty="0">
                <a:effectLst/>
                <a:latin typeface="Calibri" panose="020F0502020204030204" pitchFamily="34" charset="0"/>
                <a:ea typeface="DengXian" panose="02010600030101010101" pitchFamily="2" charset="-122"/>
                <a:cs typeface="Arial" panose="020B0604020202020204" pitchFamily="34" charset="0"/>
              </a:rPr>
              <a:t>Business and Management understanding develops over time</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200" kern="100" dirty="0">
                <a:effectLst/>
                <a:latin typeface="Calibri" panose="020F0502020204030204" pitchFamily="34" charset="0"/>
                <a:ea typeface="DengXian" panose="02010600030101010101" pitchFamily="2" charset="-122"/>
                <a:cs typeface="Arial" panose="020B0604020202020204" pitchFamily="34" charset="0"/>
              </a:rPr>
              <a:t>New questions emerge</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200" kern="100" dirty="0">
                <a:effectLst/>
                <a:latin typeface="Calibri" panose="020F0502020204030204" pitchFamily="34" charset="0"/>
                <a:ea typeface="DengXian" panose="02010600030101010101" pitchFamily="2" charset="-122"/>
                <a:cs typeface="Arial" panose="020B0604020202020204" pitchFamily="34" charset="0"/>
              </a:rPr>
              <a:t>Methods evolve</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200" kern="100" dirty="0">
                <a:effectLst/>
                <a:latin typeface="Calibri" panose="020F0502020204030204" pitchFamily="34" charset="0"/>
                <a:ea typeface="DengXian" panose="02010600030101010101" pitchFamily="2" charset="-122"/>
                <a:cs typeface="Arial" panose="020B0604020202020204" pitchFamily="34" charset="0"/>
              </a:rPr>
              <a:t>Assumptions change</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pPr>
            <a:r>
              <a:rPr lang="en-GB" sz="2200" kern="100" dirty="0">
                <a:effectLst/>
                <a:latin typeface="Calibri" panose="020F0502020204030204" pitchFamily="34" charset="0"/>
                <a:ea typeface="DengXian" panose="02010600030101010101" pitchFamily="2" charset="-122"/>
                <a:cs typeface="Arial" panose="020B0604020202020204" pitchFamily="34" charset="0"/>
              </a:rPr>
              <a:t>Previous 'truths' are challenged</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200" dirty="0"/>
          </a:p>
        </p:txBody>
      </p:sp>
    </p:spTree>
    <p:extLst>
      <p:ext uri="{BB962C8B-B14F-4D97-AF65-F5344CB8AC3E}">
        <p14:creationId xmlns:p14="http://schemas.microsoft.com/office/powerpoint/2010/main" val="28661744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6DEE7F8-DF41-30D2-706A-7EEECFAA057F}"/>
              </a:ext>
            </a:extLst>
          </p:cNvPr>
          <p:cNvSpPr>
            <a:spLocks noGrp="1"/>
          </p:cNvSpPr>
          <p:nvPr>
            <p:ph type="title"/>
          </p:nvPr>
        </p:nvSpPr>
        <p:spPr>
          <a:xfrm>
            <a:off x="841248" y="548640"/>
            <a:ext cx="3600860" cy="5431536"/>
          </a:xfrm>
        </p:spPr>
        <p:txBody>
          <a:bodyPr>
            <a:normAutofit/>
          </a:bodyPr>
          <a:lstStyle/>
          <a:p>
            <a:r>
              <a:rPr lang="en-GB" sz="5400" b="0" i="0">
                <a:effectLst/>
                <a:latin typeface="__styreneB_5d855b"/>
              </a:rPr>
              <a:t>When designing your research, consider:  </a:t>
            </a:r>
            <a:endParaRPr lang="en-GB" sz="5400"/>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3">
            <a:extLst>
              <a:ext uri="{FF2B5EF4-FFF2-40B4-BE49-F238E27FC236}">
                <a16:creationId xmlns:a16="http://schemas.microsoft.com/office/drawing/2014/main" id="{91391BAB-4CB8-F03C-ABC6-D289D5478433}"/>
              </a:ext>
            </a:extLst>
          </p:cNvPr>
          <p:cNvSpPr>
            <a:spLocks noGrp="1"/>
          </p:cNvSpPr>
          <p:nvPr>
            <p:ph idx="1"/>
          </p:nvPr>
        </p:nvSpPr>
        <p:spPr>
          <a:xfrm>
            <a:off x="5126418" y="552091"/>
            <a:ext cx="6224335" cy="5431536"/>
          </a:xfrm>
        </p:spPr>
        <p:txBody>
          <a:bodyPr anchor="ctr">
            <a:normAutofit/>
          </a:bodyPr>
          <a:lstStyle/>
          <a:p>
            <a:pPr marL="0" indent="0">
              <a:buNone/>
            </a:pPr>
            <a:r>
              <a:rPr lang="en-GB" sz="2200" b="0" i="0" dirty="0">
                <a:effectLst/>
                <a:latin typeface="__styreneB_5d855b"/>
              </a:rPr>
              <a:t>Research Questions: </a:t>
            </a:r>
          </a:p>
          <a:p>
            <a:r>
              <a:rPr lang="en-GB" sz="2200" b="0" i="0" dirty="0">
                <a:effectLst/>
                <a:latin typeface="__styreneB_5d855b"/>
              </a:rPr>
              <a:t>What aspects are you studying? </a:t>
            </a:r>
            <a:endParaRPr lang="en-GB" sz="2200" dirty="0">
              <a:latin typeface="__styreneB_5d855b"/>
            </a:endParaRPr>
          </a:p>
          <a:p>
            <a:r>
              <a:rPr lang="en-GB" sz="2200" b="0" i="0" dirty="0">
                <a:effectLst/>
                <a:latin typeface="__styreneB_5d855b"/>
              </a:rPr>
              <a:t>Why these aspects? </a:t>
            </a:r>
            <a:endParaRPr lang="en-GB" sz="2200" dirty="0">
              <a:latin typeface="__styreneB_5d855b"/>
            </a:endParaRPr>
          </a:p>
          <a:p>
            <a:r>
              <a:rPr lang="en-GB" sz="2200" b="0" i="0" dirty="0">
                <a:effectLst/>
                <a:latin typeface="__styreneB_5d855b"/>
              </a:rPr>
              <a:t>How do they relate to existing paradigms? </a:t>
            </a:r>
          </a:p>
          <a:p>
            <a:r>
              <a:rPr lang="en-GB" sz="2200" b="0" i="0" dirty="0">
                <a:effectLst/>
                <a:latin typeface="__styreneB_5d855b"/>
              </a:rPr>
              <a:t>What assumptions underlie your question?</a:t>
            </a:r>
            <a:endParaRPr lang="en-GB" sz="2200" dirty="0"/>
          </a:p>
        </p:txBody>
      </p:sp>
    </p:spTree>
    <p:extLst>
      <p:ext uri="{BB962C8B-B14F-4D97-AF65-F5344CB8AC3E}">
        <p14:creationId xmlns:p14="http://schemas.microsoft.com/office/powerpoint/2010/main" val="13241111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CA8F114-4484-ABDF-1FA3-944FEBD7C6B3}"/>
              </a:ext>
            </a:extLst>
          </p:cNvPr>
          <p:cNvPicPr>
            <a:picLocks noChangeAspect="1"/>
          </p:cNvPicPr>
          <p:nvPr/>
        </p:nvPicPr>
        <p:blipFill>
          <a:blip r:embed="rId2"/>
          <a:stretch>
            <a:fillRect/>
          </a:stretch>
        </p:blipFill>
        <p:spPr>
          <a:xfrm>
            <a:off x="1083528" y="2341756"/>
            <a:ext cx="10306630" cy="1087244"/>
          </a:xfrm>
          <a:prstGeom prst="rect">
            <a:avLst/>
          </a:prstGeom>
        </p:spPr>
      </p:pic>
    </p:spTree>
    <p:extLst>
      <p:ext uri="{BB962C8B-B14F-4D97-AF65-F5344CB8AC3E}">
        <p14:creationId xmlns:p14="http://schemas.microsoft.com/office/powerpoint/2010/main" val="33690415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4C037-3D71-51AE-3A2F-4428FE2C6EA6}"/>
              </a:ext>
            </a:extLst>
          </p:cNvPr>
          <p:cNvSpPr>
            <a:spLocks noGrp="1"/>
          </p:cNvSpPr>
          <p:nvPr>
            <p:ph type="title"/>
          </p:nvPr>
        </p:nvSpPr>
        <p:spPr/>
        <p:txBody>
          <a:bodyPr/>
          <a:lstStyle/>
          <a:p>
            <a:r>
              <a:rPr lang="en-GB" dirty="0"/>
              <a:t>Note</a:t>
            </a:r>
          </a:p>
        </p:txBody>
      </p:sp>
      <p:sp>
        <p:nvSpPr>
          <p:cNvPr id="3" name="Content Placeholder 2">
            <a:extLst>
              <a:ext uri="{FF2B5EF4-FFF2-40B4-BE49-F238E27FC236}">
                <a16:creationId xmlns:a16="http://schemas.microsoft.com/office/drawing/2014/main" id="{A8E60384-C211-811D-BD8C-E5EBE64200C9}"/>
              </a:ext>
            </a:extLst>
          </p:cNvPr>
          <p:cNvSpPr>
            <a:spLocks noGrp="1"/>
          </p:cNvSpPr>
          <p:nvPr>
            <p:ph idx="1"/>
          </p:nvPr>
        </p:nvSpPr>
        <p:spPr/>
        <p:txBody>
          <a:bodyPr/>
          <a:lstStyle/>
          <a:p>
            <a:endParaRPr lang="en-GB" dirty="0"/>
          </a:p>
          <a:p>
            <a:r>
              <a:rPr lang="en-GB" dirty="0"/>
              <a:t>You will begin to see different terms/descriptors used across the broad spectrum of Research Methodology texts. </a:t>
            </a:r>
          </a:p>
          <a:p>
            <a:endParaRPr lang="en-GB" dirty="0"/>
          </a:p>
          <a:p>
            <a:r>
              <a:rPr lang="en-GB" dirty="0"/>
              <a:t>The key thing (I have always advocated) is that as researchers we clearly explain/justify our use of particular terminology.</a:t>
            </a:r>
          </a:p>
          <a:p>
            <a:endParaRPr lang="en-GB" dirty="0"/>
          </a:p>
          <a:p>
            <a:r>
              <a:rPr lang="en-GB" dirty="0"/>
              <a:t>We may not necessarily agree on all of this but we must be able to substantiate any claims made </a:t>
            </a:r>
          </a:p>
        </p:txBody>
      </p:sp>
    </p:spTree>
    <p:extLst>
      <p:ext uri="{BB962C8B-B14F-4D97-AF65-F5344CB8AC3E}">
        <p14:creationId xmlns:p14="http://schemas.microsoft.com/office/powerpoint/2010/main" val="34631070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esearch paradigms – Research in Applied Linguistics">
            <a:extLst>
              <a:ext uri="{FF2B5EF4-FFF2-40B4-BE49-F238E27FC236}">
                <a16:creationId xmlns:a16="http://schemas.microsoft.com/office/drawing/2014/main" id="{A046683A-3773-D7BA-004B-4A89D02D28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043"/>
          <a:stretch/>
        </p:blipFill>
        <p:spPr bwMode="auto">
          <a:xfrm>
            <a:off x="640080" y="640080"/>
            <a:ext cx="10911840" cy="4836795"/>
          </a:xfrm>
          <a:prstGeom prst="rect">
            <a:avLst/>
          </a:prstGeom>
          <a:noFill/>
          <a:ln w="19050">
            <a:solidFill>
              <a:schemeClr val="tx1"/>
            </a:solidFill>
            <a:miter lim="800000"/>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6A0C8B4-CEB9-EFEE-3B49-C2CDE26B5F79}"/>
              </a:ext>
            </a:extLst>
          </p:cNvPr>
          <p:cNvSpPr txBox="1"/>
          <p:nvPr/>
        </p:nvSpPr>
        <p:spPr>
          <a:xfrm>
            <a:off x="5730705" y="3727402"/>
            <a:ext cx="2868843" cy="923330"/>
          </a:xfrm>
          <a:prstGeom prst="rect">
            <a:avLst/>
          </a:prstGeom>
          <a:noFill/>
        </p:spPr>
        <p:txBody>
          <a:bodyPr wrap="square" rtlCol="0">
            <a:spAutoFit/>
          </a:bodyPr>
          <a:lstStyle/>
          <a:p>
            <a:r>
              <a:rPr lang="en-GB" b="1" dirty="0">
                <a:solidFill>
                  <a:schemeClr val="accent6"/>
                </a:solidFill>
              </a:rPr>
              <a:t>Can also be called Transformative or Critical Theory</a:t>
            </a:r>
          </a:p>
        </p:txBody>
      </p:sp>
      <p:cxnSp>
        <p:nvCxnSpPr>
          <p:cNvPr id="5" name="Straight Arrow Connector 4">
            <a:extLst>
              <a:ext uri="{FF2B5EF4-FFF2-40B4-BE49-F238E27FC236}">
                <a16:creationId xmlns:a16="http://schemas.microsoft.com/office/drawing/2014/main" id="{681B3C25-03E6-B95C-BF64-F24F3EC3F9EA}"/>
              </a:ext>
            </a:extLst>
          </p:cNvPr>
          <p:cNvCxnSpPr/>
          <p:nvPr/>
        </p:nvCxnSpPr>
        <p:spPr>
          <a:xfrm flipV="1">
            <a:off x="5807487" y="1752018"/>
            <a:ext cx="0" cy="1975384"/>
          </a:xfrm>
          <a:prstGeom prst="straightConnector1">
            <a:avLst/>
          </a:prstGeom>
          <a:ln w="38100">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35055010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6A97A-A4B2-EEDD-79CE-7B5785BF6576}"/>
              </a:ext>
            </a:extLst>
          </p:cNvPr>
          <p:cNvSpPr>
            <a:spLocks noGrp="1"/>
          </p:cNvSpPr>
          <p:nvPr>
            <p:ph type="title"/>
          </p:nvPr>
        </p:nvSpPr>
        <p:spPr>
          <a:xfrm>
            <a:off x="297180" y="2767106"/>
            <a:ext cx="3243689" cy="3071906"/>
          </a:xfrm>
        </p:spPr>
        <p:txBody>
          <a:bodyPr vert="horz" lIns="91440" tIns="45720" rIns="91440" bIns="45720" rtlCol="0" anchor="t">
            <a:normAutofit/>
          </a:bodyPr>
          <a:lstStyle/>
          <a:p>
            <a:r>
              <a:rPr lang="en-US" sz="4000" kern="1200" dirty="0" err="1">
                <a:solidFill>
                  <a:srgbClr val="FFFFFF"/>
                </a:solidFill>
                <a:latin typeface="+mj-lt"/>
                <a:ea typeface="+mj-ea"/>
                <a:cs typeface="+mj-cs"/>
              </a:rPr>
              <a:t>Easterby</a:t>
            </a:r>
            <a:r>
              <a:rPr lang="en-US" sz="4000" kern="1200" dirty="0">
                <a:solidFill>
                  <a:srgbClr val="FFFFFF"/>
                </a:solidFill>
                <a:latin typeface="+mj-lt"/>
                <a:ea typeface="+mj-ea"/>
                <a:cs typeface="+mj-cs"/>
              </a:rPr>
              <a:t>-</a:t>
            </a:r>
            <a:r>
              <a:rPr lang="en-US" sz="4000" dirty="0">
                <a:solidFill>
                  <a:srgbClr val="FFFFFF"/>
                </a:solidFill>
              </a:rPr>
              <a:t>Smith</a:t>
            </a:r>
            <a:br>
              <a:rPr lang="en-US" sz="4000" dirty="0">
                <a:solidFill>
                  <a:srgbClr val="FFFFFF"/>
                </a:solidFill>
              </a:rPr>
            </a:br>
            <a:r>
              <a:rPr lang="en-US" sz="4000" kern="1200" dirty="0">
                <a:solidFill>
                  <a:srgbClr val="FFFFFF"/>
                </a:solidFill>
                <a:latin typeface="+mj-lt"/>
                <a:ea typeface="+mj-ea"/>
                <a:cs typeface="+mj-cs"/>
              </a:rPr>
              <a:t>in Cohen</a:t>
            </a:r>
          </a:p>
        </p:txBody>
      </p:sp>
      <p:pic>
        <p:nvPicPr>
          <p:cNvPr id="3" name="Picture 2">
            <a:extLst>
              <a:ext uri="{FF2B5EF4-FFF2-40B4-BE49-F238E27FC236}">
                <a16:creationId xmlns:a16="http://schemas.microsoft.com/office/drawing/2014/main" id="{240FF195-5D93-2C53-91DB-078C779D0A7A}"/>
              </a:ext>
            </a:extLst>
          </p:cNvPr>
          <p:cNvPicPr>
            <a:picLocks noChangeAspect="1"/>
          </p:cNvPicPr>
          <p:nvPr/>
        </p:nvPicPr>
        <p:blipFill>
          <a:blip r:embed="rId2"/>
          <a:stretch>
            <a:fillRect/>
          </a:stretch>
        </p:blipFill>
        <p:spPr>
          <a:xfrm>
            <a:off x="2380665" y="719344"/>
            <a:ext cx="7225748" cy="5419311"/>
          </a:xfrm>
          <a:prstGeom prst="rect">
            <a:avLst/>
          </a:prstGeom>
        </p:spPr>
      </p:pic>
    </p:spTree>
    <p:extLst>
      <p:ext uri="{BB962C8B-B14F-4D97-AF65-F5344CB8AC3E}">
        <p14:creationId xmlns:p14="http://schemas.microsoft.com/office/powerpoint/2010/main" val="38611974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25577-401C-E663-4A39-E75EAFFC6CED}"/>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kern="1200" dirty="0">
                <a:solidFill>
                  <a:schemeClr val="tx1"/>
                </a:solidFill>
                <a:latin typeface="+mj-lt"/>
                <a:ea typeface="+mj-ea"/>
                <a:cs typeface="+mj-cs"/>
              </a:rPr>
              <a:t>Mackenzie and Knipe (2006)</a:t>
            </a:r>
          </a:p>
        </p:txBody>
      </p:sp>
      <p:sp>
        <p:nvSpPr>
          <p:cNvPr id="410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A Medical Science Educator's Guide to Selecting a Research Paradigm:  Building a Basis for Better Research | SpringerLink">
            <a:extLst>
              <a:ext uri="{FF2B5EF4-FFF2-40B4-BE49-F238E27FC236}">
                <a16:creationId xmlns:a16="http://schemas.microsoft.com/office/drawing/2014/main" id="{E0D81982-5143-FEE9-C2FA-0858C5369A5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40336" y="640080"/>
            <a:ext cx="5842535"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60391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PDF] Research dilemmas: Paradigms, methods and methodology | Semantic  Scholar">
            <a:extLst>
              <a:ext uri="{FF2B5EF4-FFF2-40B4-BE49-F238E27FC236}">
                <a16:creationId xmlns:a16="http://schemas.microsoft.com/office/drawing/2014/main" id="{11B434E2-25D0-F3CF-3A5C-19FFEC1CD69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0568" y="1291670"/>
            <a:ext cx="7214616" cy="42746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40247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4065B-FA7B-3BE5-9593-0C270A3DE45A}"/>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3200" kern="1200" dirty="0" err="1">
                <a:solidFill>
                  <a:schemeClr val="tx1"/>
                </a:solidFill>
                <a:latin typeface="+mj-lt"/>
                <a:ea typeface="+mj-ea"/>
                <a:cs typeface="+mj-cs"/>
              </a:rPr>
              <a:t>Iofrida</a:t>
            </a:r>
            <a:r>
              <a:rPr lang="en-US" sz="3200" kern="1200" dirty="0">
                <a:solidFill>
                  <a:schemeClr val="tx1"/>
                </a:solidFill>
                <a:latin typeface="+mj-lt"/>
                <a:ea typeface="+mj-ea"/>
                <a:cs typeface="+mj-cs"/>
              </a:rPr>
              <a:t> et al. (2017)</a:t>
            </a:r>
          </a:p>
        </p:txBody>
      </p:sp>
      <p:sp>
        <p:nvSpPr>
          <p:cNvPr id="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56D17B6-092D-0045-9ADE-E2779B92E0BC}"/>
              </a:ext>
            </a:extLst>
          </p:cNvPr>
          <p:cNvPicPr>
            <a:picLocks noChangeAspect="1"/>
          </p:cNvPicPr>
          <p:nvPr/>
        </p:nvPicPr>
        <p:blipFill>
          <a:blip r:embed="rId2"/>
          <a:stretch>
            <a:fillRect/>
          </a:stretch>
        </p:blipFill>
        <p:spPr>
          <a:xfrm>
            <a:off x="4654296" y="790967"/>
            <a:ext cx="7214616" cy="5248633"/>
          </a:xfrm>
          <a:prstGeom prst="rect">
            <a:avLst/>
          </a:prstGeom>
        </p:spPr>
      </p:pic>
    </p:spTree>
    <p:extLst>
      <p:ext uri="{BB962C8B-B14F-4D97-AF65-F5344CB8AC3E}">
        <p14:creationId xmlns:p14="http://schemas.microsoft.com/office/powerpoint/2010/main" val="29027104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table of characteristics of a person&#10;&#10;AI-generated content may be incorrect.">
            <a:extLst>
              <a:ext uri="{FF2B5EF4-FFF2-40B4-BE49-F238E27FC236}">
                <a16:creationId xmlns:a16="http://schemas.microsoft.com/office/drawing/2014/main" id="{D6756DC6-27A2-A16E-4EB6-CC722F6509B8}"/>
              </a:ext>
            </a:extLst>
          </p:cNvPr>
          <p:cNvPicPr>
            <a:picLocks noChangeAspect="1"/>
          </p:cNvPicPr>
          <p:nvPr/>
        </p:nvPicPr>
        <p:blipFill>
          <a:blip r:embed="rId2"/>
          <a:stretch>
            <a:fillRect/>
          </a:stretch>
        </p:blipFill>
        <p:spPr>
          <a:xfrm>
            <a:off x="643278" y="1220732"/>
            <a:ext cx="8359804" cy="4221701"/>
          </a:xfrm>
          <a:prstGeom prst="rect">
            <a:avLst/>
          </a:prstGeom>
        </p:spPr>
      </p:pic>
    </p:spTree>
    <p:extLst>
      <p:ext uri="{BB962C8B-B14F-4D97-AF65-F5344CB8AC3E}">
        <p14:creationId xmlns:p14="http://schemas.microsoft.com/office/powerpoint/2010/main" val="22480197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8B06C0A-B143-060E-D7D8-34FCA2F05EFC}"/>
              </a:ext>
            </a:extLst>
          </p:cNvPr>
          <p:cNvPicPr>
            <a:picLocks noChangeAspect="1"/>
          </p:cNvPicPr>
          <p:nvPr/>
        </p:nvPicPr>
        <p:blipFill rotWithShape="1">
          <a:blip r:embed="rId3"/>
          <a:srcRect l="20653" t="18030" r="21653" b="16571"/>
          <a:stretch/>
        </p:blipFill>
        <p:spPr>
          <a:xfrm>
            <a:off x="2271324" y="643467"/>
            <a:ext cx="7649352" cy="5571066"/>
          </a:xfrm>
          <a:prstGeom prst="rect">
            <a:avLst/>
          </a:prstGeom>
        </p:spPr>
      </p:pic>
    </p:spTree>
    <p:extLst>
      <p:ext uri="{BB962C8B-B14F-4D97-AF65-F5344CB8AC3E}">
        <p14:creationId xmlns:p14="http://schemas.microsoft.com/office/powerpoint/2010/main" val="8043066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4B2D2FB-982C-7154-17A3-5006451591CF}"/>
              </a:ext>
            </a:extLst>
          </p:cNvPr>
          <p:cNvPicPr>
            <a:picLocks noChangeAspect="1"/>
          </p:cNvPicPr>
          <p:nvPr/>
        </p:nvPicPr>
        <p:blipFill rotWithShape="1">
          <a:blip r:embed="rId3"/>
          <a:srcRect l="20510" t="13111" r="21796" b="20222"/>
          <a:stretch/>
        </p:blipFill>
        <p:spPr>
          <a:xfrm>
            <a:off x="2344069" y="643467"/>
            <a:ext cx="7503862" cy="5571066"/>
          </a:xfrm>
          <a:prstGeom prst="rect">
            <a:avLst/>
          </a:prstGeom>
        </p:spPr>
      </p:pic>
    </p:spTree>
    <p:extLst>
      <p:ext uri="{BB962C8B-B14F-4D97-AF65-F5344CB8AC3E}">
        <p14:creationId xmlns:p14="http://schemas.microsoft.com/office/powerpoint/2010/main" val="36293561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270AAB-B18C-9FBA-F932-E27A62C465C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The structure and organisation of modern research in our discipline</a:t>
            </a:r>
          </a:p>
        </p:txBody>
      </p:sp>
      <p:sp>
        <p:nvSpPr>
          <p:cNvPr id="3" name="Content Placeholder 2">
            <a:extLst>
              <a:ext uri="{FF2B5EF4-FFF2-40B4-BE49-F238E27FC236}">
                <a16:creationId xmlns:a16="http://schemas.microsoft.com/office/drawing/2014/main" id="{922D5A72-EEA9-11CE-FA44-DF0D5A6FE8D8}"/>
              </a:ext>
            </a:extLst>
          </p:cNvPr>
          <p:cNvSpPr>
            <a:spLocks noGrp="1"/>
          </p:cNvSpPr>
          <p:nvPr>
            <p:ph idx="1"/>
          </p:nvPr>
        </p:nvSpPr>
        <p:spPr>
          <a:xfrm>
            <a:off x="4810259" y="649480"/>
            <a:ext cx="6555347" cy="5546047"/>
          </a:xfrm>
        </p:spPr>
        <p:txBody>
          <a:bodyPr anchor="ctr">
            <a:normAutofit/>
          </a:bodyPr>
          <a:lstStyle/>
          <a:p>
            <a:r>
              <a:rPr lang="en-GB" sz="2000" dirty="0"/>
              <a:t>Philosophical in nature and encompass the following common elements: </a:t>
            </a:r>
          </a:p>
          <a:p>
            <a:pPr lvl="1"/>
            <a:r>
              <a:rPr lang="en-GB" sz="2000" dirty="0"/>
              <a:t>ontology—assumptions about the nature of reality</a:t>
            </a:r>
          </a:p>
          <a:p>
            <a:pPr lvl="1"/>
            <a:r>
              <a:rPr lang="en-GB" sz="2000" dirty="0"/>
              <a:t>epistemology—assumptions about how we know the world, how we gain knowledge, the relationship between the knower and the known</a:t>
            </a:r>
          </a:p>
          <a:p>
            <a:pPr lvl="1"/>
            <a:r>
              <a:rPr lang="en-GB" sz="2000" dirty="0"/>
              <a:t>axiology—beliefs about the role of values and morals in research</a:t>
            </a:r>
          </a:p>
          <a:p>
            <a:pPr lvl="1"/>
            <a:r>
              <a:rPr lang="en-GB" sz="2000" dirty="0"/>
              <a:t>methodology—shared understanding of best means for gaining knowledge about the world; and rhetoric—shared understanding of the language of research.</a:t>
            </a:r>
          </a:p>
        </p:txBody>
      </p:sp>
    </p:spTree>
    <p:extLst>
      <p:ext uri="{BB962C8B-B14F-4D97-AF65-F5344CB8AC3E}">
        <p14:creationId xmlns:p14="http://schemas.microsoft.com/office/powerpoint/2010/main" val="35617538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454BF-6B74-C59D-F8F7-33BD1DCDE7EB}"/>
              </a:ext>
            </a:extLst>
          </p:cNvPr>
          <p:cNvSpPr>
            <a:spLocks noGrp="1"/>
          </p:cNvSpPr>
          <p:nvPr>
            <p:ph type="title"/>
          </p:nvPr>
        </p:nvSpPr>
        <p:spPr/>
        <p:txBody>
          <a:bodyPr/>
          <a:lstStyle/>
          <a:p>
            <a:r>
              <a:rPr lang="en-GB" dirty="0"/>
              <a:t>And questions you must be able to answer (but not right away!)</a:t>
            </a:r>
          </a:p>
        </p:txBody>
      </p:sp>
      <p:sp>
        <p:nvSpPr>
          <p:cNvPr id="3" name="Content Placeholder 2">
            <a:extLst>
              <a:ext uri="{FF2B5EF4-FFF2-40B4-BE49-F238E27FC236}">
                <a16:creationId xmlns:a16="http://schemas.microsoft.com/office/drawing/2014/main" id="{2570476E-8EBA-ABB2-2229-E6249E406C58}"/>
              </a:ext>
            </a:extLst>
          </p:cNvPr>
          <p:cNvSpPr>
            <a:spLocks noGrp="1"/>
          </p:cNvSpPr>
          <p:nvPr>
            <p:ph idx="1"/>
          </p:nvPr>
        </p:nvSpPr>
        <p:spPr>
          <a:xfrm>
            <a:off x="328474" y="1825625"/>
            <a:ext cx="11665258" cy="4351338"/>
          </a:xfrm>
        </p:spPr>
        <p:txBody>
          <a:bodyPr>
            <a:normAutofit/>
          </a:bodyPr>
          <a:lstStyle/>
          <a:p>
            <a:pPr marL="514350" indent="-514350">
              <a:buFont typeface="+mj-lt"/>
              <a:buAutoNum type="arabicPeriod"/>
            </a:pPr>
            <a:r>
              <a:rPr lang="en-GB" dirty="0"/>
              <a:t>What are the key characteristics and emphases of the ‘major’ paradigms?</a:t>
            </a:r>
          </a:p>
          <a:p>
            <a:pPr marL="514350" indent="-514350">
              <a:buFont typeface="+mj-lt"/>
              <a:buAutoNum type="arabicPeriod"/>
            </a:pPr>
            <a:r>
              <a:rPr lang="en-GB" dirty="0"/>
              <a:t>What are the key characteristics and emphases of qualitative research?</a:t>
            </a:r>
          </a:p>
          <a:p>
            <a:pPr marL="514350" indent="-514350">
              <a:buFont typeface="+mj-lt"/>
              <a:buAutoNum type="arabicPeriod"/>
            </a:pPr>
            <a:r>
              <a:rPr lang="en-GB" dirty="0">
                <a:solidFill>
                  <a:schemeClr val="accent1">
                    <a:lumMod val="60000"/>
                    <a:lumOff val="40000"/>
                  </a:schemeClr>
                </a:solidFill>
              </a:rPr>
              <a:t>What are the key characteristics and emphases of quantitative research?</a:t>
            </a:r>
          </a:p>
          <a:p>
            <a:pPr marL="0" indent="0">
              <a:buNone/>
            </a:pPr>
            <a:endParaRPr lang="en-GB" dirty="0"/>
          </a:p>
          <a:p>
            <a:pPr marL="0" indent="0">
              <a:buNone/>
            </a:pPr>
            <a:r>
              <a:rPr lang="en-GB" dirty="0"/>
              <a:t>Your answers can be presented in tables, figures or charts as you develop your understanding of the landscape.</a:t>
            </a:r>
          </a:p>
        </p:txBody>
      </p:sp>
    </p:spTree>
    <p:extLst>
      <p:ext uri="{BB962C8B-B14F-4D97-AF65-F5344CB8AC3E}">
        <p14:creationId xmlns:p14="http://schemas.microsoft.com/office/powerpoint/2010/main" val="37960273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A7C03-CEE6-8F4B-E4F0-27300E9957A5}"/>
              </a:ext>
            </a:extLst>
          </p:cNvPr>
          <p:cNvSpPr>
            <a:spLocks noGrp="1"/>
          </p:cNvSpPr>
          <p:nvPr>
            <p:ph type="title"/>
          </p:nvPr>
        </p:nvSpPr>
        <p:spPr/>
        <p:txBody>
          <a:bodyPr/>
          <a:lstStyle/>
          <a:p>
            <a:r>
              <a:rPr lang="en-GB" dirty="0"/>
              <a:t>Ontology</a:t>
            </a:r>
          </a:p>
        </p:txBody>
      </p:sp>
      <p:sp>
        <p:nvSpPr>
          <p:cNvPr id="3" name="Content Placeholder 2">
            <a:extLst>
              <a:ext uri="{FF2B5EF4-FFF2-40B4-BE49-F238E27FC236}">
                <a16:creationId xmlns:a16="http://schemas.microsoft.com/office/drawing/2014/main" id="{6742AACF-D3C4-220C-C96C-27E544AF6E47}"/>
              </a:ext>
            </a:extLst>
          </p:cNvPr>
          <p:cNvSpPr>
            <a:spLocks noGrp="1"/>
          </p:cNvSpPr>
          <p:nvPr>
            <p:ph idx="1"/>
          </p:nvPr>
        </p:nvSpPr>
        <p:spPr/>
        <p:txBody>
          <a:bodyPr/>
          <a:lstStyle/>
          <a:p>
            <a:r>
              <a:rPr lang="en-GB" dirty="0"/>
              <a:t>Ontology is about what's real and what's imaginary. </a:t>
            </a:r>
          </a:p>
          <a:p>
            <a:pPr marL="0" indent="0">
              <a:buNone/>
            </a:pPr>
            <a:endParaRPr lang="en-GB" dirty="0"/>
          </a:p>
          <a:p>
            <a:r>
              <a:rPr lang="en-GB" dirty="0"/>
              <a:t>Dinosaurs were real and lived on Earth a long time ago.</a:t>
            </a:r>
          </a:p>
          <a:p>
            <a:pPr marL="0" indent="0">
              <a:buNone/>
            </a:pPr>
            <a:r>
              <a:rPr lang="en-GB" dirty="0"/>
              <a:t> </a:t>
            </a:r>
          </a:p>
          <a:p>
            <a:r>
              <a:rPr lang="en-GB" dirty="0"/>
              <a:t>Unicorns are imaginary creatures that we have ideas about, but they don't really exist. </a:t>
            </a:r>
          </a:p>
          <a:p>
            <a:pPr marL="0" indent="0">
              <a:buNone/>
            </a:pPr>
            <a:endParaRPr lang="en-GB" dirty="0"/>
          </a:p>
          <a:p>
            <a:r>
              <a:rPr lang="en-GB" dirty="0"/>
              <a:t>Ontology looks at what's real and physical vs. imagined.</a:t>
            </a:r>
          </a:p>
          <a:p>
            <a:pPr marL="0" indent="0">
              <a:buNone/>
            </a:pPr>
            <a:endParaRPr lang="en-GB" dirty="0"/>
          </a:p>
        </p:txBody>
      </p:sp>
    </p:spTree>
    <p:extLst>
      <p:ext uri="{BB962C8B-B14F-4D97-AF65-F5344CB8AC3E}">
        <p14:creationId xmlns:p14="http://schemas.microsoft.com/office/powerpoint/2010/main" val="23797967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5ACBB-9C63-BACF-DE9B-07EE3B800A46}"/>
              </a:ext>
            </a:extLst>
          </p:cNvPr>
          <p:cNvSpPr>
            <a:spLocks noGrp="1"/>
          </p:cNvSpPr>
          <p:nvPr>
            <p:ph type="title"/>
          </p:nvPr>
        </p:nvSpPr>
        <p:spPr/>
        <p:txBody>
          <a:bodyPr/>
          <a:lstStyle/>
          <a:p>
            <a:r>
              <a:rPr lang="en-GB" dirty="0"/>
              <a:t>Epistemology</a:t>
            </a:r>
          </a:p>
        </p:txBody>
      </p:sp>
      <p:sp>
        <p:nvSpPr>
          <p:cNvPr id="3" name="Content Placeholder 2">
            <a:extLst>
              <a:ext uri="{FF2B5EF4-FFF2-40B4-BE49-F238E27FC236}">
                <a16:creationId xmlns:a16="http://schemas.microsoft.com/office/drawing/2014/main" id="{BE8ECCAA-AD29-6F54-CD98-3A4AEB629FE2}"/>
              </a:ext>
            </a:extLst>
          </p:cNvPr>
          <p:cNvSpPr>
            <a:spLocks noGrp="1"/>
          </p:cNvSpPr>
          <p:nvPr>
            <p:ph idx="1"/>
          </p:nvPr>
        </p:nvSpPr>
        <p:spPr/>
        <p:txBody>
          <a:bodyPr/>
          <a:lstStyle/>
          <a:p>
            <a:r>
              <a:rPr lang="en-GB" dirty="0"/>
              <a:t>How we get knowledge and information. </a:t>
            </a:r>
          </a:p>
          <a:p>
            <a:endParaRPr lang="en-GB" dirty="0"/>
          </a:p>
          <a:p>
            <a:r>
              <a:rPr lang="en-GB" dirty="0"/>
              <a:t>We know dinosaurs existed because we've found their bones and fossils. That's one source of knowledge. </a:t>
            </a:r>
          </a:p>
          <a:p>
            <a:endParaRPr lang="en-GB" dirty="0"/>
          </a:p>
          <a:p>
            <a:r>
              <a:rPr lang="en-GB" dirty="0"/>
              <a:t>We know about unicorns through stories and legends passed down, even though we've never actually seen one. </a:t>
            </a:r>
          </a:p>
          <a:p>
            <a:pPr marL="0" indent="0">
              <a:buNone/>
            </a:pPr>
            <a:endParaRPr lang="en-GB" dirty="0"/>
          </a:p>
          <a:p>
            <a:r>
              <a:rPr lang="en-GB" dirty="0"/>
              <a:t>Those are two different ways of obtaining knowledge.</a:t>
            </a:r>
          </a:p>
          <a:p>
            <a:endParaRPr lang="en-GB" dirty="0"/>
          </a:p>
        </p:txBody>
      </p:sp>
    </p:spTree>
    <p:extLst>
      <p:ext uri="{BB962C8B-B14F-4D97-AF65-F5344CB8AC3E}">
        <p14:creationId xmlns:p14="http://schemas.microsoft.com/office/powerpoint/2010/main" val="7054533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8F6D45-0F2D-72A0-720A-E2FA100DFC4A}"/>
              </a:ext>
            </a:extLst>
          </p:cNvPr>
          <p:cNvSpPr>
            <a:spLocks noGrp="1"/>
          </p:cNvSpPr>
          <p:nvPr>
            <p:ph type="title"/>
          </p:nvPr>
        </p:nvSpPr>
        <p:spPr>
          <a:xfrm>
            <a:off x="635000" y="640823"/>
            <a:ext cx="3418659" cy="5583148"/>
          </a:xfrm>
        </p:spPr>
        <p:txBody>
          <a:bodyPr anchor="ctr">
            <a:normAutofit/>
          </a:bodyPr>
          <a:lstStyle/>
          <a:p>
            <a:r>
              <a:rPr lang="en-GB" sz="5400" dirty="0"/>
              <a:t>To put it simply:</a:t>
            </a:r>
            <a:br>
              <a:rPr lang="en-GB" sz="5400" dirty="0"/>
            </a:br>
            <a:endParaRPr lang="en-GB" sz="54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2" name="Content Placeholder 2">
            <a:extLst>
              <a:ext uri="{FF2B5EF4-FFF2-40B4-BE49-F238E27FC236}">
                <a16:creationId xmlns:a16="http://schemas.microsoft.com/office/drawing/2014/main" id="{8BB4E302-7F64-BA1C-7B03-710A57FB454A}"/>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72093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DBDD3-E7D0-4B0F-06D4-EB8161698E50}"/>
              </a:ext>
            </a:extLst>
          </p:cNvPr>
          <p:cNvSpPr>
            <a:spLocks noGrp="1"/>
          </p:cNvSpPr>
          <p:nvPr>
            <p:ph type="title"/>
          </p:nvPr>
        </p:nvSpPr>
        <p:spPr/>
        <p:txBody>
          <a:bodyPr/>
          <a:lstStyle/>
          <a:p>
            <a:r>
              <a:rPr lang="en-GB" dirty="0"/>
              <a:t>Research paradigms</a:t>
            </a:r>
          </a:p>
        </p:txBody>
      </p:sp>
      <p:sp>
        <p:nvSpPr>
          <p:cNvPr id="3" name="Content Placeholder 2">
            <a:extLst>
              <a:ext uri="{FF2B5EF4-FFF2-40B4-BE49-F238E27FC236}">
                <a16:creationId xmlns:a16="http://schemas.microsoft.com/office/drawing/2014/main" id="{CA31F60F-4CE5-C5D7-0AAB-439672B840E5}"/>
              </a:ext>
            </a:extLst>
          </p:cNvPr>
          <p:cNvSpPr>
            <a:spLocks noGrp="1"/>
          </p:cNvSpPr>
          <p:nvPr>
            <p:ph idx="1"/>
          </p:nvPr>
        </p:nvSpPr>
        <p:spPr/>
        <p:txBody>
          <a:bodyPr>
            <a:normAutofit fontScale="77500" lnSpcReduction="20000"/>
          </a:bodyPr>
          <a:lstStyle/>
          <a:p>
            <a:r>
              <a:rPr lang="en-GB" dirty="0"/>
              <a:t>Research paradigms are like different lenses for conducting research. For example, take the topic of studying childhood development. One research paradigm might be:</a:t>
            </a:r>
          </a:p>
          <a:p>
            <a:r>
              <a:rPr lang="en-GB" dirty="0">
                <a:highlight>
                  <a:srgbClr val="FFFF00"/>
                </a:highlight>
              </a:rPr>
              <a:t>Alien A </a:t>
            </a:r>
            <a:r>
              <a:rPr lang="en-GB" dirty="0"/>
              <a:t>- This focuses on objective facts and quantitative data. A positivist might study career development by measuring career growth, doing surveys, or looking at development achievements.</a:t>
            </a:r>
          </a:p>
          <a:p>
            <a:r>
              <a:rPr lang="en-GB" dirty="0">
                <a:highlight>
                  <a:srgbClr val="FFFF00"/>
                </a:highlight>
              </a:rPr>
              <a:t>Alien B</a:t>
            </a:r>
            <a:r>
              <a:rPr lang="en-GB" dirty="0"/>
              <a:t> - This focuses on subjective experiences and qualitative data. An interpretivist might study development through interviews, observation, and </a:t>
            </a:r>
            <a:r>
              <a:rPr lang="en-GB" dirty="0" err="1"/>
              <a:t>analyzing</a:t>
            </a:r>
            <a:r>
              <a:rPr lang="en-GB" dirty="0"/>
              <a:t> employee or leader perspectives in their own words.</a:t>
            </a:r>
          </a:p>
          <a:p>
            <a:r>
              <a:rPr lang="en-GB" dirty="0"/>
              <a:t>So Alien A uses measurements and statistics to study development, while Alien B looks at individual meanings and themes. But they're both researching the same topic.</a:t>
            </a:r>
          </a:p>
          <a:p>
            <a:r>
              <a:rPr lang="en-GB" dirty="0"/>
              <a:t>The paradigm acts as a lens that shapes what type of data the researcher gathers and </a:t>
            </a:r>
            <a:r>
              <a:rPr lang="en-GB" dirty="0" err="1"/>
              <a:t>analyzes</a:t>
            </a:r>
            <a:r>
              <a:rPr lang="en-GB" dirty="0"/>
              <a:t>. It provides a philosophical framework guiding their whole approach.</a:t>
            </a:r>
          </a:p>
        </p:txBody>
      </p:sp>
    </p:spTree>
    <p:extLst>
      <p:ext uri="{BB962C8B-B14F-4D97-AF65-F5344CB8AC3E}">
        <p14:creationId xmlns:p14="http://schemas.microsoft.com/office/powerpoint/2010/main" val="24309439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15ED75-3C93-4A5A-A714-59ABB75A664F}"/>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dirty="0">
                <a:solidFill>
                  <a:srgbClr val="FFFFFF"/>
                </a:solidFill>
                <a:latin typeface="+mj-lt"/>
                <a:ea typeface="+mj-ea"/>
                <a:cs typeface="+mj-cs"/>
              </a:rPr>
              <a:t>Research onion</a:t>
            </a: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(Saunders et al., 2016) </a:t>
            </a:r>
          </a:p>
        </p:txBody>
      </p:sp>
      <p:pic>
        <p:nvPicPr>
          <p:cNvPr id="4" name="Picture 3" descr="Diagram, sunburst chart&#10;&#10;Description automatically generated">
            <a:extLst>
              <a:ext uri="{FF2B5EF4-FFF2-40B4-BE49-F238E27FC236}">
                <a16:creationId xmlns:a16="http://schemas.microsoft.com/office/drawing/2014/main" id="{FDE1EE24-8A86-4754-A484-449939A2937B}"/>
              </a:ext>
            </a:extLst>
          </p:cNvPr>
          <p:cNvPicPr>
            <a:picLocks noChangeAspect="1"/>
          </p:cNvPicPr>
          <p:nvPr/>
        </p:nvPicPr>
        <p:blipFill>
          <a:blip r:embed="rId3"/>
          <a:stretch>
            <a:fillRect/>
          </a:stretch>
        </p:blipFill>
        <p:spPr>
          <a:xfrm>
            <a:off x="5153822" y="975392"/>
            <a:ext cx="6553545" cy="4915158"/>
          </a:xfrm>
          <a:prstGeom prst="rect">
            <a:avLst/>
          </a:prstGeom>
        </p:spPr>
      </p:pic>
    </p:spTree>
    <p:extLst>
      <p:ext uri="{BB962C8B-B14F-4D97-AF65-F5344CB8AC3E}">
        <p14:creationId xmlns:p14="http://schemas.microsoft.com/office/powerpoint/2010/main" val="22456283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8BA56A-333F-9B99-3919-3D8F7E1EA397}"/>
              </a:ext>
            </a:extLst>
          </p:cNvPr>
          <p:cNvSpPr>
            <a:spLocks noGrp="1"/>
          </p:cNvSpPr>
          <p:nvPr>
            <p:ph type="title"/>
          </p:nvPr>
        </p:nvSpPr>
        <p:spPr>
          <a:xfrm>
            <a:off x="635000" y="640823"/>
            <a:ext cx="3418659" cy="5583148"/>
          </a:xfrm>
        </p:spPr>
        <p:txBody>
          <a:bodyPr anchor="ctr">
            <a:normAutofit/>
          </a:bodyPr>
          <a:lstStyle/>
          <a:p>
            <a:r>
              <a:rPr lang="en-GB" sz="5400"/>
              <a:t>The ologies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EDB5BDD-8772-09D2-580E-CAFA78CF8822}"/>
              </a:ext>
            </a:extLst>
          </p:cNvPr>
          <p:cNvGraphicFramePr>
            <a:graphicFrameLocks noGrp="1"/>
          </p:cNvGraphicFramePr>
          <p:nvPr>
            <p:ph idx="1"/>
            <p:extLst>
              <p:ext uri="{D42A27DB-BD31-4B8C-83A1-F6EECF244321}">
                <p14:modId xmlns:p14="http://schemas.microsoft.com/office/powerpoint/2010/main" val="34912889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56307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7E663-D1CE-280A-782D-F8959E1E27A9}"/>
              </a:ext>
            </a:extLst>
          </p:cNvPr>
          <p:cNvSpPr>
            <a:spLocks noGrp="1"/>
          </p:cNvSpPr>
          <p:nvPr>
            <p:ph type="title"/>
          </p:nvPr>
        </p:nvSpPr>
        <p:spPr/>
        <p:txBody>
          <a:bodyPr/>
          <a:lstStyle/>
          <a:p>
            <a:r>
              <a:rPr lang="en-GB" dirty="0"/>
              <a:t>Thinking about the ologies</a:t>
            </a:r>
          </a:p>
        </p:txBody>
      </p:sp>
      <p:sp>
        <p:nvSpPr>
          <p:cNvPr id="3" name="Content Placeholder 2">
            <a:extLst>
              <a:ext uri="{FF2B5EF4-FFF2-40B4-BE49-F238E27FC236}">
                <a16:creationId xmlns:a16="http://schemas.microsoft.com/office/drawing/2014/main" id="{2DD62839-A708-B176-6C3C-9E34DF4DA9E5}"/>
              </a:ext>
            </a:extLst>
          </p:cNvPr>
          <p:cNvSpPr>
            <a:spLocks noGrp="1"/>
          </p:cNvSpPr>
          <p:nvPr>
            <p:ph idx="1"/>
          </p:nvPr>
        </p:nvSpPr>
        <p:spPr/>
        <p:txBody>
          <a:bodyPr>
            <a:normAutofit fontScale="85000" lnSpcReduction="10000"/>
          </a:bodyPr>
          <a:lstStyle/>
          <a:p>
            <a:r>
              <a:rPr lang="en-GB" dirty="0"/>
              <a:t>They help us understand and appreciate research in more sophisticated ways.</a:t>
            </a:r>
          </a:p>
          <a:p>
            <a:r>
              <a:rPr lang="en-GB" dirty="0"/>
              <a:t>Reflective practice is important because it encourages researchers to consciously examine their own assumptions, biases, and motivations. This self-analysis strengthens research quality by identifying subjective influences that could skew the research process. </a:t>
            </a:r>
          </a:p>
          <a:p>
            <a:r>
              <a:rPr lang="en-GB" b="0" i="0" dirty="0">
                <a:solidFill>
                  <a:srgbClr val="1C1917"/>
                </a:solidFill>
                <a:effectLst/>
                <a:latin typeface="-apple-system"/>
              </a:rPr>
              <a:t>Critically examining the foundations and assumptions of research (the meta-analytical orientation) promotes questioning and doubt (healthy </a:t>
            </a:r>
            <a:r>
              <a:rPr lang="en-GB" b="0" i="0" dirty="0" err="1">
                <a:solidFill>
                  <a:srgbClr val="1C1917"/>
                </a:solidFill>
                <a:effectLst/>
                <a:latin typeface="-apple-system"/>
              </a:rPr>
              <a:t>skepticism</a:t>
            </a:r>
            <a:r>
              <a:rPr lang="en-GB" b="0" i="0" dirty="0">
                <a:solidFill>
                  <a:srgbClr val="1C1917"/>
                </a:solidFill>
                <a:effectLst/>
                <a:latin typeface="-apple-system"/>
              </a:rPr>
              <a:t>) while also deepening appreciation for the intricate nature of research (understanding complexity). </a:t>
            </a:r>
          </a:p>
          <a:p>
            <a:r>
              <a:rPr lang="en-GB" b="0" i="0" dirty="0">
                <a:solidFill>
                  <a:srgbClr val="1C1917"/>
                </a:solidFill>
                <a:effectLst/>
                <a:latin typeface="-apple-system"/>
              </a:rPr>
              <a:t>Considering epistemology, ontology, and axiology can lead to research that is more carefully constructed, suited to the context, and ethically responsible. This type of thoughtful research is more likely to produce meaningful insights and real-world impacts.</a:t>
            </a:r>
            <a:endParaRPr lang="en-GB" dirty="0"/>
          </a:p>
        </p:txBody>
      </p:sp>
    </p:spTree>
    <p:extLst>
      <p:ext uri="{BB962C8B-B14F-4D97-AF65-F5344CB8AC3E}">
        <p14:creationId xmlns:p14="http://schemas.microsoft.com/office/powerpoint/2010/main" val="19739575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E5528B0-A7DD-B110-1ADD-4E73BC44093A}"/>
              </a:ext>
            </a:extLst>
          </p:cNvPr>
          <p:cNvPicPr>
            <a:picLocks noChangeAspect="1"/>
          </p:cNvPicPr>
          <p:nvPr/>
        </p:nvPicPr>
        <p:blipFill>
          <a:blip r:embed="rId2"/>
          <a:stretch>
            <a:fillRect/>
          </a:stretch>
        </p:blipFill>
        <p:spPr>
          <a:xfrm>
            <a:off x="719485" y="1828800"/>
            <a:ext cx="11015437" cy="2120126"/>
          </a:xfrm>
          <a:prstGeom prst="rect">
            <a:avLst/>
          </a:prstGeom>
        </p:spPr>
      </p:pic>
    </p:spTree>
    <p:extLst>
      <p:ext uri="{BB962C8B-B14F-4D97-AF65-F5344CB8AC3E}">
        <p14:creationId xmlns:p14="http://schemas.microsoft.com/office/powerpoint/2010/main" val="27776377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C1692-A18C-A287-CE3B-6A01355600D2}"/>
              </a:ext>
            </a:extLst>
          </p:cNvPr>
          <p:cNvSpPr>
            <a:spLocks noGrp="1"/>
          </p:cNvSpPr>
          <p:nvPr>
            <p:ph type="title"/>
          </p:nvPr>
        </p:nvSpPr>
        <p:spPr/>
        <p:txBody>
          <a:bodyPr/>
          <a:lstStyle/>
          <a:p>
            <a:r>
              <a:rPr lang="en-GB" dirty="0"/>
              <a:t>Epistemology</a:t>
            </a:r>
          </a:p>
        </p:txBody>
      </p:sp>
      <p:sp>
        <p:nvSpPr>
          <p:cNvPr id="3" name="Content Placeholder 2">
            <a:extLst>
              <a:ext uri="{FF2B5EF4-FFF2-40B4-BE49-F238E27FC236}">
                <a16:creationId xmlns:a16="http://schemas.microsoft.com/office/drawing/2014/main" id="{67BA0B2F-E591-90DC-2529-77395174E096}"/>
              </a:ext>
            </a:extLst>
          </p:cNvPr>
          <p:cNvSpPr>
            <a:spLocks noGrp="1"/>
          </p:cNvSpPr>
          <p:nvPr>
            <p:ph idx="1"/>
          </p:nvPr>
        </p:nvSpPr>
        <p:spPr/>
        <p:txBody>
          <a:bodyPr/>
          <a:lstStyle/>
          <a:p>
            <a:r>
              <a:rPr lang="en-GB" dirty="0"/>
              <a:t>The word epistemology comes from two Greek words</a:t>
            </a:r>
          </a:p>
          <a:p>
            <a:r>
              <a:rPr lang="en-GB" dirty="0"/>
              <a:t>Episteme -which means knowledge and understanding</a:t>
            </a:r>
          </a:p>
          <a:p>
            <a:r>
              <a:rPr lang="en-GB" dirty="0"/>
              <a:t>Logia - which means science or study. </a:t>
            </a:r>
          </a:p>
          <a:p>
            <a:r>
              <a:rPr lang="en-GB" dirty="0"/>
              <a:t>Epistemology in a philosophical context is the study of knowledge in general. </a:t>
            </a:r>
          </a:p>
          <a:p>
            <a:r>
              <a:rPr lang="en-GB" b="1" dirty="0">
                <a:solidFill>
                  <a:schemeClr val="accent1">
                    <a:lumMod val="75000"/>
                  </a:schemeClr>
                </a:solidFill>
              </a:rPr>
              <a:t>Epistemology in research is </a:t>
            </a:r>
            <a:r>
              <a:rPr lang="en-GB" b="1" i="0" dirty="0">
                <a:solidFill>
                  <a:schemeClr val="accent1">
                    <a:lumMod val="75000"/>
                  </a:schemeClr>
                </a:solidFill>
                <a:effectLst/>
                <a:latin typeface="-apple-system"/>
              </a:rPr>
              <a:t>how we get knowledge and facts.</a:t>
            </a:r>
          </a:p>
          <a:p>
            <a:endParaRPr lang="en-GB" dirty="0"/>
          </a:p>
        </p:txBody>
      </p:sp>
    </p:spTree>
    <p:extLst>
      <p:ext uri="{BB962C8B-B14F-4D97-AF65-F5344CB8AC3E}">
        <p14:creationId xmlns:p14="http://schemas.microsoft.com/office/powerpoint/2010/main" val="9573952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9D45E-4BFA-8E0B-EAEB-0EECA996E80A}"/>
              </a:ext>
            </a:extLst>
          </p:cNvPr>
          <p:cNvSpPr>
            <a:spLocks noGrp="1"/>
          </p:cNvSpPr>
          <p:nvPr>
            <p:ph type="title"/>
          </p:nvPr>
        </p:nvSpPr>
        <p:spPr/>
        <p:txBody>
          <a:bodyPr/>
          <a:lstStyle/>
          <a:p>
            <a:r>
              <a:rPr lang="en-GB" dirty="0"/>
              <a:t>Research epistemology</a:t>
            </a:r>
          </a:p>
        </p:txBody>
      </p:sp>
      <p:sp>
        <p:nvSpPr>
          <p:cNvPr id="3" name="Content Placeholder 2">
            <a:extLst>
              <a:ext uri="{FF2B5EF4-FFF2-40B4-BE49-F238E27FC236}">
                <a16:creationId xmlns:a16="http://schemas.microsoft.com/office/drawing/2014/main" id="{8889DDA2-C51E-1F85-99FC-6DC05D8173E5}"/>
              </a:ext>
            </a:extLst>
          </p:cNvPr>
          <p:cNvSpPr>
            <a:spLocks noGrp="1"/>
          </p:cNvSpPr>
          <p:nvPr>
            <p:ph idx="1"/>
          </p:nvPr>
        </p:nvSpPr>
        <p:spPr/>
        <p:txBody>
          <a:bodyPr>
            <a:normAutofit fontScale="92500" lnSpcReduction="10000"/>
          </a:bodyPr>
          <a:lstStyle/>
          <a:p>
            <a:r>
              <a:rPr lang="en-GB" dirty="0"/>
              <a:t>Refers to the assumptions and beliefs that a researcher has about the nature of knowledge and how we gain knowledge about the social world. It is focused on the following key questions:</a:t>
            </a:r>
          </a:p>
          <a:p>
            <a:endParaRPr lang="en-GB" dirty="0"/>
          </a:p>
          <a:p>
            <a:r>
              <a:rPr lang="en-GB" dirty="0"/>
              <a:t>What does it mean to know something, what can be known, and what counts as acceptable knowledge in this field of study?</a:t>
            </a:r>
          </a:p>
          <a:p>
            <a:endParaRPr lang="en-GB" dirty="0"/>
          </a:p>
          <a:p>
            <a:r>
              <a:rPr lang="en-GB" dirty="0"/>
              <a:t>How can the researcher obtain reliable and valid knowledge about the topic they are investigating?</a:t>
            </a:r>
          </a:p>
          <a:p>
            <a:endParaRPr lang="en-GB" dirty="0"/>
          </a:p>
          <a:p>
            <a:r>
              <a:rPr lang="en-GB" dirty="0"/>
              <a:t>What research methods should be used to gather data and insights?</a:t>
            </a:r>
          </a:p>
        </p:txBody>
      </p:sp>
    </p:spTree>
    <p:extLst>
      <p:ext uri="{BB962C8B-B14F-4D97-AF65-F5344CB8AC3E}">
        <p14:creationId xmlns:p14="http://schemas.microsoft.com/office/powerpoint/2010/main" val="55861694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9D45E-4BFA-8E0B-EAEB-0EECA996E80A}"/>
              </a:ext>
            </a:extLst>
          </p:cNvPr>
          <p:cNvSpPr>
            <a:spLocks noGrp="1"/>
          </p:cNvSpPr>
          <p:nvPr>
            <p:ph type="title"/>
          </p:nvPr>
        </p:nvSpPr>
        <p:spPr/>
        <p:txBody>
          <a:bodyPr/>
          <a:lstStyle/>
          <a:p>
            <a:r>
              <a:rPr lang="en-GB" dirty="0"/>
              <a:t>Research epistemology</a:t>
            </a:r>
          </a:p>
        </p:txBody>
      </p:sp>
      <p:sp>
        <p:nvSpPr>
          <p:cNvPr id="3" name="Content Placeholder 2">
            <a:extLst>
              <a:ext uri="{FF2B5EF4-FFF2-40B4-BE49-F238E27FC236}">
                <a16:creationId xmlns:a16="http://schemas.microsoft.com/office/drawing/2014/main" id="{8889DDA2-C51E-1F85-99FC-6DC05D8173E5}"/>
              </a:ext>
            </a:extLst>
          </p:cNvPr>
          <p:cNvSpPr>
            <a:spLocks noGrp="1"/>
          </p:cNvSpPr>
          <p:nvPr>
            <p:ph idx="1"/>
          </p:nvPr>
        </p:nvSpPr>
        <p:spPr/>
        <p:txBody>
          <a:bodyPr>
            <a:normAutofit fontScale="92500" lnSpcReduction="10000"/>
          </a:bodyPr>
          <a:lstStyle/>
          <a:p>
            <a:pPr marL="0" indent="0">
              <a:buNone/>
            </a:pPr>
            <a:endParaRPr lang="en-GB" dirty="0"/>
          </a:p>
          <a:p>
            <a:r>
              <a:rPr lang="en-GB" dirty="0"/>
              <a:t>For example, a researcher with Alien A epistemology believes that objective facts about social realities can be observed and known through empirical, scientific methods like experiments, surveys, and statistics.</a:t>
            </a:r>
          </a:p>
          <a:p>
            <a:r>
              <a:rPr lang="en-GB" dirty="0"/>
              <a:t>On the other hand, Alien B epistemology holds that subjective meanings and experiential knowledge of social worlds can be obtained through qualitative methods like interviewing, ethnography, and observation.</a:t>
            </a:r>
          </a:p>
          <a:p>
            <a:r>
              <a:rPr lang="en-GB" dirty="0"/>
              <a:t>Research epistemology provides the philosophical grounding for what a researcher considers as acceptable and valid knowledge and how they believe it can be gathered. It shapes their choice of research methods and design. Different epistemologies lead to different research approaches.</a:t>
            </a:r>
          </a:p>
        </p:txBody>
      </p:sp>
    </p:spTree>
    <p:extLst>
      <p:ext uri="{BB962C8B-B14F-4D97-AF65-F5344CB8AC3E}">
        <p14:creationId xmlns:p14="http://schemas.microsoft.com/office/powerpoint/2010/main" val="4823423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C3930A-47E1-71E8-F8F2-95BAB96325E5}"/>
              </a:ext>
            </a:extLst>
          </p:cNvPr>
          <p:cNvSpPr>
            <a:spLocks noGrp="1"/>
          </p:cNvSpPr>
          <p:nvPr>
            <p:ph type="title"/>
          </p:nvPr>
        </p:nvSpPr>
        <p:spPr>
          <a:xfrm>
            <a:off x="838200" y="365125"/>
            <a:ext cx="10515600" cy="1325563"/>
          </a:xfrm>
        </p:spPr>
        <p:txBody>
          <a:bodyPr>
            <a:normAutofit/>
          </a:bodyPr>
          <a:lstStyle/>
          <a:p>
            <a:r>
              <a:rPr lang="en-GB" sz="2600" dirty="0">
                <a:latin typeface="-apple-system"/>
              </a:rPr>
              <a:t>E</a:t>
            </a:r>
            <a:r>
              <a:rPr lang="en-GB" sz="2600" b="0" i="0" dirty="0">
                <a:effectLst/>
                <a:latin typeface="-apple-system"/>
              </a:rPr>
              <a:t>pistemology has a major influence on </a:t>
            </a:r>
            <a:r>
              <a:rPr lang="en-GB" sz="2600" dirty="0">
                <a:latin typeface="-apple-system"/>
              </a:rPr>
              <a:t>our </a:t>
            </a:r>
            <a:r>
              <a:rPr lang="en-GB" sz="2600" b="0" i="0" dirty="0">
                <a:effectLst/>
                <a:latin typeface="-apple-system"/>
              </a:rPr>
              <a:t>research</a:t>
            </a:r>
            <a:br>
              <a:rPr lang="en-GB" sz="2600" b="0" i="0" dirty="0">
                <a:effectLst/>
                <a:latin typeface="-apple-system"/>
              </a:rPr>
            </a:br>
            <a:endParaRPr lang="en-GB" sz="26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7C24A45-FF27-FAD7-F37D-97F05E1CD442}"/>
              </a:ext>
            </a:extLst>
          </p:cNvPr>
          <p:cNvSpPr>
            <a:spLocks noGrp="1"/>
          </p:cNvSpPr>
          <p:nvPr>
            <p:ph idx="1"/>
          </p:nvPr>
        </p:nvSpPr>
        <p:spPr>
          <a:xfrm>
            <a:off x="838200" y="1929384"/>
            <a:ext cx="10515600" cy="4251960"/>
          </a:xfrm>
        </p:spPr>
        <p:txBody>
          <a:bodyPr>
            <a:normAutofit/>
          </a:bodyPr>
          <a:lstStyle/>
          <a:p>
            <a:pPr>
              <a:buFont typeface="Arial" panose="020B0604020202020204" pitchFamily="34" charset="0"/>
              <a:buChar char="•"/>
            </a:pPr>
            <a:r>
              <a:rPr lang="en-GB" sz="2200" b="0" i="0" dirty="0">
                <a:effectLst/>
                <a:latin typeface="-apple-system"/>
              </a:rPr>
              <a:t>Epistemology deals with the nature of knowledge - what counts as knowledge, how it's acquired and validated.</a:t>
            </a:r>
          </a:p>
          <a:p>
            <a:pPr>
              <a:buFont typeface="Arial" panose="020B0604020202020204" pitchFamily="34" charset="0"/>
              <a:buChar char="•"/>
            </a:pPr>
            <a:r>
              <a:rPr lang="en-GB" sz="2200" b="0" i="0" dirty="0">
                <a:effectLst/>
                <a:latin typeface="-apple-system"/>
              </a:rPr>
              <a:t>Researchers want to produce new knowledge in their field</a:t>
            </a:r>
            <a:r>
              <a:rPr lang="en-GB" sz="2200" dirty="0">
                <a:latin typeface="-apple-system"/>
              </a:rPr>
              <a:t> - </a:t>
            </a:r>
            <a:r>
              <a:rPr lang="en-GB" sz="2200" b="0" i="0" dirty="0">
                <a:effectLst/>
                <a:latin typeface="-apple-system"/>
              </a:rPr>
              <a:t>they need philosophical grounding on what is considered legitimate, high-quality knowledge.</a:t>
            </a:r>
          </a:p>
          <a:p>
            <a:pPr>
              <a:buFont typeface="Arial" panose="020B0604020202020204" pitchFamily="34" charset="0"/>
              <a:buChar char="•"/>
            </a:pPr>
            <a:r>
              <a:rPr lang="en-GB" sz="2200" b="0" i="0" dirty="0">
                <a:effectLst/>
                <a:latin typeface="-apple-system"/>
              </a:rPr>
              <a:t>Their epistemological stance provides guidance on what research methods, data collection, and analysis is </a:t>
            </a:r>
            <a:r>
              <a:rPr lang="en-GB" sz="2200" dirty="0">
                <a:latin typeface="-apple-system"/>
              </a:rPr>
              <a:t>needed </a:t>
            </a:r>
            <a:r>
              <a:rPr lang="en-GB" sz="2200" b="0" i="0" dirty="0">
                <a:effectLst/>
                <a:latin typeface="-apple-system"/>
              </a:rPr>
              <a:t>to generate credible insights.</a:t>
            </a:r>
          </a:p>
          <a:p>
            <a:pPr>
              <a:buFont typeface="Arial" panose="020B0604020202020204" pitchFamily="34" charset="0"/>
              <a:buChar char="•"/>
            </a:pPr>
            <a:r>
              <a:rPr lang="en-GB" sz="2200" b="0" i="0" dirty="0">
                <a:effectLst/>
                <a:latin typeface="-apple-system"/>
              </a:rPr>
              <a:t>For example, Alien A epistemology leads researchers toward experimental methods, quantitative data, statistical analysis - to produce objective, measurable knowledge.</a:t>
            </a:r>
          </a:p>
          <a:p>
            <a:pPr>
              <a:buFont typeface="Arial" panose="020B0604020202020204" pitchFamily="34" charset="0"/>
              <a:buChar char="•"/>
            </a:pPr>
            <a:r>
              <a:rPr lang="en-GB" sz="2200" b="0" i="0" dirty="0">
                <a:effectLst/>
                <a:latin typeface="-apple-system"/>
              </a:rPr>
              <a:t>Alien B epistemology steers them toward qualitative approaches like interviewing that produce subjective, experiential knowledge.</a:t>
            </a:r>
          </a:p>
          <a:p>
            <a:pPr>
              <a:buFont typeface="Arial" panose="020B0604020202020204" pitchFamily="34" charset="0"/>
              <a:buChar char="•"/>
            </a:pPr>
            <a:r>
              <a:rPr lang="en-GB" sz="2200" b="0" i="0" dirty="0">
                <a:effectLst/>
                <a:latin typeface="-apple-system"/>
              </a:rPr>
              <a:t>Different epistemologies align with different knowledge outputs.</a:t>
            </a:r>
          </a:p>
          <a:p>
            <a:endParaRPr lang="en-GB" sz="2200" dirty="0"/>
          </a:p>
        </p:txBody>
      </p:sp>
    </p:spTree>
    <p:extLst>
      <p:ext uri="{BB962C8B-B14F-4D97-AF65-F5344CB8AC3E}">
        <p14:creationId xmlns:p14="http://schemas.microsoft.com/office/powerpoint/2010/main" val="25003471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DEAC0-F615-AF8A-47B3-7C3620644329}"/>
              </a:ext>
            </a:extLst>
          </p:cNvPr>
          <p:cNvSpPr>
            <a:spLocks noGrp="1"/>
          </p:cNvSpPr>
          <p:nvPr>
            <p:ph type="title"/>
          </p:nvPr>
        </p:nvSpPr>
        <p:spPr/>
        <p:txBody>
          <a:bodyPr>
            <a:normAutofit/>
          </a:bodyPr>
          <a:lstStyle/>
          <a:p>
            <a:r>
              <a:rPr lang="en-GB" dirty="0"/>
              <a:t>Span in knowledge meaning</a:t>
            </a:r>
          </a:p>
        </p:txBody>
      </p:sp>
      <p:sp>
        <p:nvSpPr>
          <p:cNvPr id="3" name="Content Placeholder 2">
            <a:extLst>
              <a:ext uri="{FF2B5EF4-FFF2-40B4-BE49-F238E27FC236}">
                <a16:creationId xmlns:a16="http://schemas.microsoft.com/office/drawing/2014/main" id="{3951035A-76F9-B705-71D9-AF5A128856FB}"/>
              </a:ext>
            </a:extLst>
          </p:cNvPr>
          <p:cNvSpPr>
            <a:spLocks noGrp="1"/>
          </p:cNvSpPr>
          <p:nvPr>
            <p:ph idx="1"/>
          </p:nvPr>
        </p:nvSpPr>
        <p:spPr/>
        <p:txBody>
          <a:bodyPr>
            <a:normAutofit fontScale="70000" lnSpcReduction="20000"/>
          </a:bodyPr>
          <a:lstStyle/>
          <a:p>
            <a:pPr marL="0" indent="0">
              <a:buNone/>
            </a:pPr>
            <a:r>
              <a:rPr lang="en-GB" dirty="0">
                <a:solidFill>
                  <a:schemeClr val="accent1">
                    <a:lumMod val="75000"/>
                  </a:schemeClr>
                </a:solidFill>
              </a:rPr>
              <a:t>First, knowledge is out there, waiting to be discovered.</a:t>
            </a:r>
          </a:p>
          <a:p>
            <a:pPr marL="0" indent="0">
              <a:buNone/>
            </a:pPr>
            <a:r>
              <a:rPr lang="en-GB" dirty="0"/>
              <a:t>This view sees knowledge as objective facts about the world that exist whether we're aware of them or not yet. The researcher's role is to uncover knowledge that already exists externally. Like excavating artifacts buried underground just waiting to be found through investigation.</a:t>
            </a:r>
          </a:p>
          <a:p>
            <a:pPr marL="0" indent="0">
              <a:buNone/>
            </a:pPr>
            <a:endParaRPr lang="en-GB" dirty="0"/>
          </a:p>
          <a:p>
            <a:pPr marL="0" indent="0">
              <a:buNone/>
            </a:pPr>
            <a:r>
              <a:rPr lang="en-GB" dirty="0">
                <a:solidFill>
                  <a:schemeClr val="accent1">
                    <a:lumMod val="75000"/>
                  </a:schemeClr>
                </a:solidFill>
              </a:rPr>
              <a:t>Second, people develop knowledge based on our perceptions.</a:t>
            </a:r>
          </a:p>
          <a:p>
            <a:pPr marL="0" indent="0">
              <a:buNone/>
            </a:pPr>
            <a:r>
              <a:rPr lang="en-GB" dirty="0"/>
              <a:t>This view sees knowledge as dependent on human interpretation and understanding. People construct knowledge by making sense of experiences through social interactions and individual cognition. Knowledge is developed actively by people, not just discovered.</a:t>
            </a:r>
          </a:p>
          <a:p>
            <a:pPr marL="0" indent="0">
              <a:buNone/>
            </a:pPr>
            <a:endParaRPr lang="en-GB" dirty="0">
              <a:solidFill>
                <a:schemeClr val="accent1">
                  <a:lumMod val="75000"/>
                </a:schemeClr>
              </a:solidFill>
            </a:endParaRPr>
          </a:p>
          <a:p>
            <a:pPr marL="0" indent="0">
              <a:buNone/>
            </a:pPr>
            <a:r>
              <a:rPr lang="en-GB" dirty="0">
                <a:solidFill>
                  <a:schemeClr val="accent1">
                    <a:lumMod val="75000"/>
                  </a:schemeClr>
                </a:solidFill>
              </a:rPr>
              <a:t>Thirdly, all knowledge is relative and mere social construction. </a:t>
            </a:r>
            <a:endParaRPr lang="en-GB" dirty="0"/>
          </a:p>
          <a:p>
            <a:pPr marL="0" indent="0">
              <a:buNone/>
            </a:pPr>
            <a:r>
              <a:rPr lang="en-GB" dirty="0"/>
              <a:t>This view sees knowledge as entirely subjective and shaped by social, cultural context. There are no objective truths. Knowledge is constructed through language, culture, and power relations. It's all a social creation, just concepts human groups have developed and agreed upon.</a:t>
            </a:r>
          </a:p>
        </p:txBody>
      </p:sp>
    </p:spTree>
    <p:extLst>
      <p:ext uri="{BB962C8B-B14F-4D97-AF65-F5344CB8AC3E}">
        <p14:creationId xmlns:p14="http://schemas.microsoft.com/office/powerpoint/2010/main" val="231153469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DEAC0-F615-AF8A-47B3-7C3620644329}"/>
              </a:ext>
            </a:extLst>
          </p:cNvPr>
          <p:cNvSpPr>
            <a:spLocks noGrp="1"/>
          </p:cNvSpPr>
          <p:nvPr>
            <p:ph type="title"/>
          </p:nvPr>
        </p:nvSpPr>
        <p:spPr/>
        <p:txBody>
          <a:bodyPr>
            <a:normAutofit/>
          </a:bodyPr>
          <a:lstStyle/>
          <a:p>
            <a:r>
              <a:rPr lang="en-GB" dirty="0"/>
              <a:t>Span in knowledge meaning</a:t>
            </a:r>
          </a:p>
        </p:txBody>
      </p:sp>
      <p:sp>
        <p:nvSpPr>
          <p:cNvPr id="3" name="Content Placeholder 2">
            <a:extLst>
              <a:ext uri="{FF2B5EF4-FFF2-40B4-BE49-F238E27FC236}">
                <a16:creationId xmlns:a16="http://schemas.microsoft.com/office/drawing/2014/main" id="{3951035A-76F9-B705-71D9-AF5A128856FB}"/>
              </a:ext>
            </a:extLst>
          </p:cNvPr>
          <p:cNvSpPr>
            <a:spLocks noGrp="1"/>
          </p:cNvSpPr>
          <p:nvPr>
            <p:ph idx="1"/>
          </p:nvPr>
        </p:nvSpPr>
        <p:spPr/>
        <p:txBody>
          <a:bodyPr>
            <a:normAutofit/>
          </a:bodyPr>
          <a:lstStyle/>
          <a:p>
            <a:pPr marL="0" indent="0">
              <a:buNone/>
            </a:pPr>
            <a:r>
              <a:rPr lang="en-GB" dirty="0">
                <a:solidFill>
                  <a:schemeClr val="accent1">
                    <a:lumMod val="75000"/>
                  </a:schemeClr>
                </a:solidFill>
              </a:rPr>
              <a:t>First, knowledge is out there, waiting to be discovered.</a:t>
            </a:r>
          </a:p>
          <a:p>
            <a:pPr marL="0" indent="0">
              <a:buNone/>
            </a:pPr>
            <a:endParaRPr lang="en-GB" dirty="0"/>
          </a:p>
          <a:p>
            <a:pPr marL="0" indent="0">
              <a:buNone/>
            </a:pPr>
            <a:r>
              <a:rPr lang="en-GB" dirty="0"/>
              <a:t>This view sees knowledge as objective facts about the world that exist whether we're aware of them or not yet. The researcher's role is to uncover knowledge that already exists externally. Like excavating artifacts buried underground just waiting to be found through investigation.</a:t>
            </a:r>
          </a:p>
          <a:p>
            <a:pPr marL="0" indent="0">
              <a:buNone/>
            </a:pPr>
            <a:r>
              <a:rPr lang="en-GB" dirty="0">
                <a:solidFill>
                  <a:schemeClr val="accent1">
                    <a:lumMod val="75000"/>
                  </a:schemeClr>
                </a:solidFill>
              </a:rPr>
              <a:t>Alien A</a:t>
            </a:r>
          </a:p>
        </p:txBody>
      </p:sp>
    </p:spTree>
    <p:extLst>
      <p:ext uri="{BB962C8B-B14F-4D97-AF65-F5344CB8AC3E}">
        <p14:creationId xmlns:p14="http://schemas.microsoft.com/office/powerpoint/2010/main" val="142371296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DEAC0-F615-AF8A-47B3-7C3620644329}"/>
              </a:ext>
            </a:extLst>
          </p:cNvPr>
          <p:cNvSpPr>
            <a:spLocks noGrp="1"/>
          </p:cNvSpPr>
          <p:nvPr>
            <p:ph type="title"/>
          </p:nvPr>
        </p:nvSpPr>
        <p:spPr/>
        <p:txBody>
          <a:bodyPr>
            <a:normAutofit/>
          </a:bodyPr>
          <a:lstStyle/>
          <a:p>
            <a:r>
              <a:rPr lang="en-GB" dirty="0"/>
              <a:t>Span in knowledge meaning</a:t>
            </a:r>
          </a:p>
        </p:txBody>
      </p:sp>
      <p:sp>
        <p:nvSpPr>
          <p:cNvPr id="3" name="Content Placeholder 2">
            <a:extLst>
              <a:ext uri="{FF2B5EF4-FFF2-40B4-BE49-F238E27FC236}">
                <a16:creationId xmlns:a16="http://schemas.microsoft.com/office/drawing/2014/main" id="{3951035A-76F9-B705-71D9-AF5A128856FB}"/>
              </a:ext>
            </a:extLst>
          </p:cNvPr>
          <p:cNvSpPr>
            <a:spLocks noGrp="1"/>
          </p:cNvSpPr>
          <p:nvPr>
            <p:ph idx="1"/>
          </p:nvPr>
        </p:nvSpPr>
        <p:spPr/>
        <p:txBody>
          <a:bodyPr>
            <a:normAutofit/>
          </a:bodyPr>
          <a:lstStyle/>
          <a:p>
            <a:pPr marL="0" indent="0">
              <a:buNone/>
            </a:pPr>
            <a:r>
              <a:rPr lang="en-GB" dirty="0">
                <a:solidFill>
                  <a:schemeClr val="accent1">
                    <a:lumMod val="75000"/>
                  </a:schemeClr>
                </a:solidFill>
              </a:rPr>
              <a:t>Second, people develop knowledge based on our perceptions.</a:t>
            </a:r>
          </a:p>
          <a:p>
            <a:pPr marL="0" indent="0">
              <a:buNone/>
            </a:pPr>
            <a:endParaRPr lang="en-GB" dirty="0"/>
          </a:p>
          <a:p>
            <a:pPr marL="0" indent="0">
              <a:buNone/>
            </a:pPr>
            <a:r>
              <a:rPr lang="en-GB" dirty="0"/>
              <a:t>This view sees knowledge as dependent on human interpretation and understanding. People construct knowledge by making sense of experiences through social interactions and individual cognition. Knowledge is developed actively by people, not just discovered.</a:t>
            </a:r>
            <a:endParaRPr lang="en-GB" dirty="0">
              <a:solidFill>
                <a:schemeClr val="accent1">
                  <a:lumMod val="75000"/>
                </a:schemeClr>
              </a:solidFill>
            </a:endParaRPr>
          </a:p>
          <a:p>
            <a:pPr marL="0" indent="0">
              <a:buNone/>
            </a:pPr>
            <a:r>
              <a:rPr lang="en-GB" dirty="0">
                <a:solidFill>
                  <a:schemeClr val="accent1">
                    <a:lumMod val="75000"/>
                  </a:schemeClr>
                </a:solidFill>
              </a:rPr>
              <a:t>Alien B</a:t>
            </a:r>
          </a:p>
        </p:txBody>
      </p:sp>
    </p:spTree>
    <p:extLst>
      <p:ext uri="{BB962C8B-B14F-4D97-AF65-F5344CB8AC3E}">
        <p14:creationId xmlns:p14="http://schemas.microsoft.com/office/powerpoint/2010/main" val="241891432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DEAC0-F615-AF8A-47B3-7C3620644329}"/>
              </a:ext>
            </a:extLst>
          </p:cNvPr>
          <p:cNvSpPr>
            <a:spLocks noGrp="1"/>
          </p:cNvSpPr>
          <p:nvPr>
            <p:ph type="title"/>
          </p:nvPr>
        </p:nvSpPr>
        <p:spPr/>
        <p:txBody>
          <a:bodyPr>
            <a:normAutofit/>
          </a:bodyPr>
          <a:lstStyle/>
          <a:p>
            <a:r>
              <a:rPr lang="en-GB" dirty="0"/>
              <a:t>Span in knowledge meaning</a:t>
            </a:r>
          </a:p>
        </p:txBody>
      </p:sp>
      <p:sp>
        <p:nvSpPr>
          <p:cNvPr id="3" name="Content Placeholder 2">
            <a:extLst>
              <a:ext uri="{FF2B5EF4-FFF2-40B4-BE49-F238E27FC236}">
                <a16:creationId xmlns:a16="http://schemas.microsoft.com/office/drawing/2014/main" id="{3951035A-76F9-B705-71D9-AF5A128856FB}"/>
              </a:ext>
            </a:extLst>
          </p:cNvPr>
          <p:cNvSpPr>
            <a:spLocks noGrp="1"/>
          </p:cNvSpPr>
          <p:nvPr>
            <p:ph idx="1"/>
          </p:nvPr>
        </p:nvSpPr>
        <p:spPr/>
        <p:txBody>
          <a:bodyPr>
            <a:normAutofit/>
          </a:bodyPr>
          <a:lstStyle/>
          <a:p>
            <a:pPr marL="0" indent="0">
              <a:buNone/>
            </a:pPr>
            <a:r>
              <a:rPr lang="en-GB" dirty="0">
                <a:solidFill>
                  <a:schemeClr val="accent1">
                    <a:lumMod val="75000"/>
                  </a:schemeClr>
                </a:solidFill>
              </a:rPr>
              <a:t>Thirdly, all knowledge is relative and mere social construction. </a:t>
            </a:r>
            <a:r>
              <a:rPr lang="en-GB" dirty="0"/>
              <a:t>(Knowledge is whatever we say it is).</a:t>
            </a:r>
          </a:p>
          <a:p>
            <a:pPr marL="0" indent="0">
              <a:buNone/>
            </a:pPr>
            <a:endParaRPr lang="en-GB" dirty="0"/>
          </a:p>
          <a:p>
            <a:pPr marL="0" indent="0">
              <a:buNone/>
            </a:pPr>
            <a:r>
              <a:rPr lang="en-GB" dirty="0"/>
              <a:t>This view sees knowledge as entirely subjective and shaped by social, cultural context. There are no objective truths. Knowledge is constructed through language, culture, and power relations. It's all a social creation, just concepts human groups have developed and agreed upon.</a:t>
            </a:r>
          </a:p>
          <a:p>
            <a:pPr marL="0" indent="0">
              <a:buNone/>
            </a:pPr>
            <a:endParaRPr lang="en-GB" dirty="0"/>
          </a:p>
        </p:txBody>
      </p:sp>
    </p:spTree>
    <p:extLst>
      <p:ext uri="{BB962C8B-B14F-4D97-AF65-F5344CB8AC3E}">
        <p14:creationId xmlns:p14="http://schemas.microsoft.com/office/powerpoint/2010/main" val="79584972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CC8A6-41F0-8814-E055-FC241B23B94F}"/>
              </a:ext>
            </a:extLst>
          </p:cNvPr>
          <p:cNvSpPr>
            <a:spLocks noGrp="1"/>
          </p:cNvSpPr>
          <p:nvPr>
            <p:ph type="title"/>
          </p:nvPr>
        </p:nvSpPr>
        <p:spPr/>
        <p:txBody>
          <a:bodyPr/>
          <a:lstStyle/>
          <a:p>
            <a:r>
              <a:rPr lang="en-GB" dirty="0"/>
              <a:t>A summary</a:t>
            </a:r>
          </a:p>
        </p:txBody>
      </p:sp>
      <p:sp>
        <p:nvSpPr>
          <p:cNvPr id="3" name="Content Placeholder 2">
            <a:extLst>
              <a:ext uri="{FF2B5EF4-FFF2-40B4-BE49-F238E27FC236}">
                <a16:creationId xmlns:a16="http://schemas.microsoft.com/office/drawing/2014/main" id="{69CC38F5-558F-775D-403C-AC0DEAA594F9}"/>
              </a:ext>
            </a:extLst>
          </p:cNvPr>
          <p:cNvSpPr>
            <a:spLocks noGrp="1"/>
          </p:cNvSpPr>
          <p:nvPr>
            <p:ph idx="1"/>
          </p:nvPr>
        </p:nvSpPr>
        <p:spPr/>
        <p:txBody>
          <a:bodyPr/>
          <a:lstStyle/>
          <a:p>
            <a:r>
              <a:rPr lang="en-GB" dirty="0"/>
              <a:t>Most researchers don't spend many paragraphs in each given journal article spelling all of this out. They normally just get on with their work but their research will leave clues and epistemology is most evident in the methods that they use to conduct their research.  In other words, if they assume an objective reality, then they will approach it that way. </a:t>
            </a:r>
          </a:p>
          <a:p>
            <a:pPr marL="0" indent="0">
              <a:buNone/>
            </a:pPr>
            <a:endParaRPr lang="en-GB" dirty="0"/>
          </a:p>
        </p:txBody>
      </p:sp>
    </p:spTree>
    <p:extLst>
      <p:ext uri="{BB962C8B-B14F-4D97-AF65-F5344CB8AC3E}">
        <p14:creationId xmlns:p14="http://schemas.microsoft.com/office/powerpoint/2010/main" val="9874893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4360EF-C313-87C1-A383-E8F637F9B647}"/>
              </a:ext>
            </a:extLst>
          </p:cNvPr>
          <p:cNvPicPr>
            <a:picLocks noChangeAspect="1"/>
          </p:cNvPicPr>
          <p:nvPr/>
        </p:nvPicPr>
        <p:blipFill>
          <a:blip r:embed="rId2"/>
          <a:stretch>
            <a:fillRect/>
          </a:stretch>
        </p:blipFill>
        <p:spPr>
          <a:xfrm>
            <a:off x="2238607" y="2334322"/>
            <a:ext cx="7108206" cy="2030916"/>
          </a:xfrm>
          <a:prstGeom prst="rect">
            <a:avLst/>
          </a:prstGeom>
        </p:spPr>
      </p:pic>
    </p:spTree>
    <p:extLst>
      <p:ext uri="{BB962C8B-B14F-4D97-AF65-F5344CB8AC3E}">
        <p14:creationId xmlns:p14="http://schemas.microsoft.com/office/powerpoint/2010/main" val="360976409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C1692-A18C-A287-CE3B-6A01355600D2}"/>
              </a:ext>
            </a:extLst>
          </p:cNvPr>
          <p:cNvSpPr>
            <a:spLocks noGrp="1"/>
          </p:cNvSpPr>
          <p:nvPr>
            <p:ph type="title"/>
          </p:nvPr>
        </p:nvSpPr>
        <p:spPr/>
        <p:txBody>
          <a:bodyPr/>
          <a:lstStyle/>
          <a:p>
            <a:r>
              <a:rPr lang="en-GB" dirty="0"/>
              <a:t>Ontology</a:t>
            </a:r>
          </a:p>
        </p:txBody>
      </p:sp>
      <p:sp>
        <p:nvSpPr>
          <p:cNvPr id="3" name="Content Placeholder 2">
            <a:extLst>
              <a:ext uri="{FF2B5EF4-FFF2-40B4-BE49-F238E27FC236}">
                <a16:creationId xmlns:a16="http://schemas.microsoft.com/office/drawing/2014/main" id="{67BA0B2F-E591-90DC-2529-77395174E096}"/>
              </a:ext>
            </a:extLst>
          </p:cNvPr>
          <p:cNvSpPr>
            <a:spLocks noGrp="1"/>
          </p:cNvSpPr>
          <p:nvPr>
            <p:ph idx="1"/>
          </p:nvPr>
        </p:nvSpPr>
        <p:spPr/>
        <p:txBody>
          <a:bodyPr/>
          <a:lstStyle/>
          <a:p>
            <a:r>
              <a:rPr lang="en-GB" dirty="0"/>
              <a:t>The word ontology comes from two Greek word</a:t>
            </a:r>
          </a:p>
          <a:p>
            <a:r>
              <a:rPr lang="en-GB" dirty="0"/>
              <a:t>Onto - which means existence or being </a:t>
            </a:r>
          </a:p>
          <a:p>
            <a:r>
              <a:rPr lang="en-GB" dirty="0"/>
              <a:t>Logia - which means science or study </a:t>
            </a:r>
          </a:p>
          <a:p>
            <a:r>
              <a:rPr lang="en-GB" dirty="0"/>
              <a:t>Ontology in a philosophical context is the study of what exists.</a:t>
            </a:r>
          </a:p>
          <a:p>
            <a:r>
              <a:rPr lang="en-GB" b="1" dirty="0">
                <a:solidFill>
                  <a:schemeClr val="accent1">
                    <a:lumMod val="75000"/>
                  </a:schemeClr>
                </a:solidFill>
              </a:rPr>
              <a:t>Ontology in research refers to a researcher's fundamental assumptions about the nature of reality and existence relevant to their field of study and topic of research. It shapes what they see as real, measurable phenomena worth investigating.</a:t>
            </a:r>
            <a:endParaRPr lang="en-GB" dirty="0"/>
          </a:p>
        </p:txBody>
      </p:sp>
    </p:spTree>
    <p:extLst>
      <p:ext uri="{BB962C8B-B14F-4D97-AF65-F5344CB8AC3E}">
        <p14:creationId xmlns:p14="http://schemas.microsoft.com/office/powerpoint/2010/main" val="39784750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1645F-9B20-8672-780F-129CD21F5F3F}"/>
              </a:ext>
            </a:extLst>
          </p:cNvPr>
          <p:cNvSpPr>
            <a:spLocks noGrp="1"/>
          </p:cNvSpPr>
          <p:nvPr>
            <p:ph type="title"/>
          </p:nvPr>
        </p:nvSpPr>
        <p:spPr>
          <a:xfrm>
            <a:off x="838200" y="365125"/>
            <a:ext cx="10844814" cy="1325563"/>
          </a:xfrm>
        </p:spPr>
        <p:txBody>
          <a:bodyPr>
            <a:normAutofit fontScale="90000"/>
          </a:bodyPr>
          <a:lstStyle/>
          <a:p>
            <a:r>
              <a:rPr lang="en-GB" dirty="0"/>
              <a:t>Some key points - ontology deals with questions like ‘What is real?’ and ‘What things actually exist?’</a:t>
            </a:r>
            <a:br>
              <a:rPr lang="en-GB" dirty="0"/>
            </a:br>
            <a:endParaRPr lang="en-GB" dirty="0"/>
          </a:p>
        </p:txBody>
      </p:sp>
      <p:sp>
        <p:nvSpPr>
          <p:cNvPr id="3" name="Content Placeholder 2">
            <a:extLst>
              <a:ext uri="{FF2B5EF4-FFF2-40B4-BE49-F238E27FC236}">
                <a16:creationId xmlns:a16="http://schemas.microsoft.com/office/drawing/2014/main" id="{43290E4D-8B8C-415B-CFF0-CB7D56959639}"/>
              </a:ext>
            </a:extLst>
          </p:cNvPr>
          <p:cNvSpPr>
            <a:spLocks noGrp="1"/>
          </p:cNvSpPr>
          <p:nvPr>
            <p:ph idx="1"/>
          </p:nvPr>
        </p:nvSpPr>
        <p:spPr/>
        <p:txBody>
          <a:bodyPr>
            <a:normAutofit fontScale="85000" lnSpcReduction="20000"/>
          </a:bodyPr>
          <a:lstStyle/>
          <a:p>
            <a:r>
              <a:rPr lang="en-GB" dirty="0"/>
              <a:t>Ontology refers specifically to a researcher's view of what constitutes reality with regard to their topic.</a:t>
            </a:r>
          </a:p>
          <a:p>
            <a:r>
              <a:rPr lang="en-GB" dirty="0"/>
              <a:t>For example, a researcher studying workplace attitudes may ontologically assume that things like company culture, employee motivation, and job satisfaction actually exist and are part of reality.</a:t>
            </a:r>
          </a:p>
          <a:p>
            <a:r>
              <a:rPr lang="en-GB" dirty="0"/>
              <a:t>Whereas concepts like perfectionism or luck may be seen as more abstract ideas that don't necessarily exist tangibly.</a:t>
            </a:r>
          </a:p>
          <a:p>
            <a:r>
              <a:rPr lang="en-GB" dirty="0"/>
              <a:t>The ontological stance informs what phenomena the researcher chooses to investigate and how they go about doing it.</a:t>
            </a:r>
          </a:p>
          <a:p>
            <a:endParaRPr lang="en-GB" dirty="0"/>
          </a:p>
          <a:p>
            <a:r>
              <a:rPr lang="en-GB" dirty="0"/>
              <a:t>Different ontological assumptions lead to different research approaches.</a:t>
            </a:r>
          </a:p>
          <a:p>
            <a:pPr marL="0" indent="0">
              <a:buNone/>
            </a:pPr>
            <a:r>
              <a:rPr lang="en-GB" dirty="0"/>
              <a:t>-Alien A ontology focuses on measuring external realities. </a:t>
            </a:r>
          </a:p>
          <a:p>
            <a:pPr marL="0" indent="0">
              <a:buNone/>
            </a:pPr>
            <a:r>
              <a:rPr lang="en-GB" dirty="0"/>
              <a:t>-Alien B ontology examines subjective realities constructed in people's minds.</a:t>
            </a:r>
          </a:p>
        </p:txBody>
      </p:sp>
    </p:spTree>
    <p:extLst>
      <p:ext uri="{BB962C8B-B14F-4D97-AF65-F5344CB8AC3E}">
        <p14:creationId xmlns:p14="http://schemas.microsoft.com/office/powerpoint/2010/main" val="357192007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C60DB-7A7C-03F4-1AE0-4AE8D9EEC618}"/>
              </a:ext>
            </a:extLst>
          </p:cNvPr>
          <p:cNvSpPr>
            <a:spLocks noGrp="1"/>
          </p:cNvSpPr>
          <p:nvPr>
            <p:ph type="title"/>
          </p:nvPr>
        </p:nvSpPr>
        <p:spPr/>
        <p:txBody>
          <a:bodyPr/>
          <a:lstStyle/>
          <a:p>
            <a:r>
              <a:rPr lang="en-GB" dirty="0">
                <a:solidFill>
                  <a:srgbClr val="1C1917"/>
                </a:solidFill>
                <a:latin typeface="-apple-system"/>
              </a:rPr>
              <a:t>O</a:t>
            </a:r>
            <a:r>
              <a:rPr lang="en-GB" b="0" i="0" dirty="0">
                <a:solidFill>
                  <a:srgbClr val="1C1917"/>
                </a:solidFill>
                <a:effectLst/>
                <a:latin typeface="-apple-system"/>
              </a:rPr>
              <a:t>ntology</a:t>
            </a:r>
            <a:endParaRPr lang="en-GB" dirty="0"/>
          </a:p>
        </p:txBody>
      </p:sp>
      <p:sp>
        <p:nvSpPr>
          <p:cNvPr id="3" name="Content Placeholder 2">
            <a:extLst>
              <a:ext uri="{FF2B5EF4-FFF2-40B4-BE49-F238E27FC236}">
                <a16:creationId xmlns:a16="http://schemas.microsoft.com/office/drawing/2014/main" id="{642B62D5-688E-24C8-B8F2-583E7956DADB}"/>
              </a:ext>
            </a:extLst>
          </p:cNvPr>
          <p:cNvSpPr>
            <a:spLocks noGrp="1"/>
          </p:cNvSpPr>
          <p:nvPr>
            <p:ph idx="1"/>
          </p:nvPr>
        </p:nvSpPr>
        <p:spPr/>
        <p:txBody>
          <a:bodyPr>
            <a:normAutofit fontScale="77500" lnSpcReduction="20000"/>
          </a:bodyPr>
          <a:lstStyle/>
          <a:p>
            <a:pPr algn="l"/>
            <a:r>
              <a:rPr lang="en-GB" b="0" i="0" dirty="0">
                <a:solidFill>
                  <a:srgbClr val="1C1917"/>
                </a:solidFill>
                <a:effectLst/>
                <a:latin typeface="-apple-system"/>
              </a:rPr>
              <a:t>Refers to a researcher's assumptions about the nature of reality or what things exist in relation to their field of study. It helps answer questions like:</a:t>
            </a:r>
          </a:p>
          <a:p>
            <a:pPr algn="l">
              <a:buFont typeface="Arial" panose="020B0604020202020204" pitchFamily="34" charset="0"/>
              <a:buChar char="•"/>
            </a:pPr>
            <a:r>
              <a:rPr lang="en-GB" b="0" i="0" dirty="0">
                <a:solidFill>
                  <a:srgbClr val="1C1917"/>
                </a:solidFill>
                <a:effectLst/>
                <a:latin typeface="-apple-system"/>
              </a:rPr>
              <a:t>What kinds of things actually exist relevant to my research topic?</a:t>
            </a:r>
          </a:p>
          <a:p>
            <a:pPr algn="l">
              <a:buFont typeface="Arial" panose="020B0604020202020204" pitchFamily="34" charset="0"/>
              <a:buChar char="•"/>
            </a:pPr>
            <a:r>
              <a:rPr lang="en-GB" b="0" i="0" dirty="0">
                <a:solidFill>
                  <a:srgbClr val="1C1917"/>
                </a:solidFill>
                <a:effectLst/>
                <a:latin typeface="-apple-system"/>
              </a:rPr>
              <a:t>What do I believe makes up reality in this context?</a:t>
            </a:r>
          </a:p>
          <a:p>
            <a:pPr algn="l"/>
            <a:r>
              <a:rPr lang="en-GB" b="0" i="0" dirty="0">
                <a:solidFill>
                  <a:srgbClr val="1C1917"/>
                </a:solidFill>
                <a:effectLst/>
                <a:latin typeface="-apple-system"/>
              </a:rPr>
              <a:t>For example, if you are studying workplace behaviour, your research ontology may assume that things like office culture, employee attitudes, processes, and organizational structures exist in reality and can be objectively measured and observed.</a:t>
            </a:r>
          </a:p>
          <a:p>
            <a:pPr algn="l"/>
            <a:r>
              <a:rPr lang="en-GB" b="0" i="0" dirty="0">
                <a:solidFill>
                  <a:srgbClr val="1C1917"/>
                </a:solidFill>
                <a:effectLst/>
                <a:latin typeface="-apple-system"/>
              </a:rPr>
              <a:t>However, more abstract concepts like employee happiness may be subjective and depend on individual experiences. A different researcher may not agree that this can be studied empirically.</a:t>
            </a:r>
          </a:p>
          <a:p>
            <a:pPr algn="l"/>
            <a:r>
              <a:rPr lang="en-GB" b="0" i="0" dirty="0">
                <a:solidFill>
                  <a:srgbClr val="1C1917"/>
                </a:solidFill>
                <a:effectLst/>
                <a:latin typeface="-apple-system"/>
              </a:rPr>
              <a:t>So in this case, the research ontology focuses on those aspects of reality that the researcher believes can be concretely investigated in an objective way, based on facts and evidence. Things that are purely imaginary or theoretical are outside of this view of reality.</a:t>
            </a:r>
          </a:p>
          <a:p>
            <a:endParaRPr lang="en-GB" dirty="0"/>
          </a:p>
        </p:txBody>
      </p:sp>
    </p:spTree>
    <p:extLst>
      <p:ext uri="{BB962C8B-B14F-4D97-AF65-F5344CB8AC3E}">
        <p14:creationId xmlns:p14="http://schemas.microsoft.com/office/powerpoint/2010/main" val="163949734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8F58BB-A644-18CA-2D2D-BE02BECFBFC3}"/>
              </a:ext>
            </a:extLst>
          </p:cNvPr>
          <p:cNvPicPr>
            <a:picLocks noChangeAspect="1"/>
          </p:cNvPicPr>
          <p:nvPr/>
        </p:nvPicPr>
        <p:blipFill rotWithShape="1">
          <a:blip r:embed="rId2"/>
          <a:srcRect l="6567" t="16152" r="34896" b="38862"/>
          <a:stretch/>
        </p:blipFill>
        <p:spPr>
          <a:xfrm>
            <a:off x="665874" y="643467"/>
            <a:ext cx="10860251" cy="5571066"/>
          </a:xfrm>
          <a:prstGeom prst="rect">
            <a:avLst/>
          </a:prstGeom>
        </p:spPr>
      </p:pic>
    </p:spTree>
    <p:extLst>
      <p:ext uri="{BB962C8B-B14F-4D97-AF65-F5344CB8AC3E}">
        <p14:creationId xmlns:p14="http://schemas.microsoft.com/office/powerpoint/2010/main" val="239522878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642139-AEB9-C579-C943-57827203B77A}"/>
              </a:ext>
            </a:extLst>
          </p:cNvPr>
          <p:cNvSpPr>
            <a:spLocks noGrp="1"/>
          </p:cNvSpPr>
          <p:nvPr>
            <p:ph type="title"/>
          </p:nvPr>
        </p:nvSpPr>
        <p:spPr>
          <a:xfrm>
            <a:off x="6115317" y="405685"/>
            <a:ext cx="5464968" cy="1559301"/>
          </a:xfrm>
        </p:spPr>
        <p:txBody>
          <a:bodyPr>
            <a:normAutofit/>
          </a:bodyPr>
          <a:lstStyle/>
          <a:p>
            <a:r>
              <a:rPr lang="en-GB" sz="4000"/>
              <a:t>Other ontological questions</a:t>
            </a:r>
          </a:p>
        </p:txBody>
      </p:sp>
      <p:sp>
        <p:nvSpPr>
          <p:cNvPr id="13" name="Content Placeholder 2">
            <a:extLst>
              <a:ext uri="{FF2B5EF4-FFF2-40B4-BE49-F238E27FC236}">
                <a16:creationId xmlns:a16="http://schemas.microsoft.com/office/drawing/2014/main" id="{4F3625B6-B32B-786B-51D1-821038836411}"/>
              </a:ext>
            </a:extLst>
          </p:cNvPr>
          <p:cNvSpPr>
            <a:spLocks noGrp="1"/>
          </p:cNvSpPr>
          <p:nvPr>
            <p:ph idx="1"/>
          </p:nvPr>
        </p:nvSpPr>
        <p:spPr>
          <a:xfrm>
            <a:off x="6115317" y="2743200"/>
            <a:ext cx="5247340" cy="3496878"/>
          </a:xfrm>
        </p:spPr>
        <p:txBody>
          <a:bodyPr anchor="ctr">
            <a:normAutofit/>
          </a:bodyPr>
          <a:lstStyle/>
          <a:p>
            <a:r>
              <a:rPr lang="en-GB" sz="2000" dirty="0"/>
              <a:t>Do we make free will choices? </a:t>
            </a:r>
          </a:p>
          <a:p>
            <a:r>
              <a:rPr lang="en-GB" sz="2000" dirty="0"/>
              <a:t>Do we make choices that influence the outcomes? </a:t>
            </a:r>
          </a:p>
          <a:p>
            <a:r>
              <a:rPr lang="en-GB" sz="2000" dirty="0"/>
              <a:t>Are we best understood as individuals or is our nature best viewed as being part of a group, part of a social system?</a:t>
            </a:r>
          </a:p>
          <a:p>
            <a:endParaRPr lang="en-GB" sz="2000" dirty="0"/>
          </a:p>
        </p:txBody>
      </p:sp>
    </p:spTree>
    <p:extLst>
      <p:ext uri="{BB962C8B-B14F-4D97-AF65-F5344CB8AC3E}">
        <p14:creationId xmlns:p14="http://schemas.microsoft.com/office/powerpoint/2010/main" val="97045734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298BC-D7FC-B624-F2A1-D285046F25C7}"/>
              </a:ext>
            </a:extLst>
          </p:cNvPr>
          <p:cNvSpPr>
            <a:spLocks noGrp="1"/>
          </p:cNvSpPr>
          <p:nvPr>
            <p:ph type="title"/>
          </p:nvPr>
        </p:nvSpPr>
        <p:spPr/>
        <p:txBody>
          <a:bodyPr/>
          <a:lstStyle/>
          <a:p>
            <a:r>
              <a:rPr lang="en-GB" dirty="0"/>
              <a:t>Reflect upon</a:t>
            </a:r>
          </a:p>
        </p:txBody>
      </p:sp>
      <p:sp>
        <p:nvSpPr>
          <p:cNvPr id="3" name="Content Placeholder 2">
            <a:extLst>
              <a:ext uri="{FF2B5EF4-FFF2-40B4-BE49-F238E27FC236}">
                <a16:creationId xmlns:a16="http://schemas.microsoft.com/office/drawing/2014/main" id="{2F3C0BB5-B3B6-982E-FCB5-8C3FA529885F}"/>
              </a:ext>
            </a:extLst>
          </p:cNvPr>
          <p:cNvSpPr>
            <a:spLocks noGrp="1"/>
          </p:cNvSpPr>
          <p:nvPr>
            <p:ph idx="1"/>
          </p:nvPr>
        </p:nvSpPr>
        <p:spPr/>
        <p:txBody>
          <a:bodyPr>
            <a:normAutofit fontScale="85000" lnSpcReduction="20000"/>
          </a:bodyPr>
          <a:lstStyle/>
          <a:p>
            <a:pPr marL="0" indent="0">
              <a:buNone/>
            </a:pPr>
            <a:r>
              <a:rPr lang="en-GB" dirty="0"/>
              <a:t>Alien A ontology:</a:t>
            </a:r>
          </a:p>
          <a:p>
            <a:r>
              <a:rPr lang="en-GB" dirty="0"/>
              <a:t>Assumes an objective external reality exists independent of human interpretation. Social structures, systems, and institutions are real.</a:t>
            </a:r>
          </a:p>
          <a:p>
            <a:r>
              <a:rPr lang="en-GB" dirty="0"/>
              <a:t>Alien A may view people as passive objects shaped by external forces like economic, political, or social systems. They study how those external systems and structures impact people.</a:t>
            </a:r>
          </a:p>
          <a:p>
            <a:pPr marL="0" indent="0">
              <a:buNone/>
            </a:pPr>
            <a:endParaRPr lang="en-GB" dirty="0"/>
          </a:p>
          <a:p>
            <a:pPr marL="0" indent="0">
              <a:buNone/>
            </a:pPr>
            <a:r>
              <a:rPr lang="en-GB" dirty="0"/>
              <a:t>Alien B ontology:</a:t>
            </a:r>
          </a:p>
          <a:p>
            <a:r>
              <a:rPr lang="en-GB" dirty="0"/>
              <a:t>Assumes reality is socially constructed through human interpretation and meanings.</a:t>
            </a:r>
          </a:p>
          <a:p>
            <a:r>
              <a:rPr lang="en-GB" dirty="0"/>
              <a:t>Alien B may focus on individuals' agency, beliefs, and capacity to influence systems. They study how people construct meanings and exercise autonomy.</a:t>
            </a:r>
          </a:p>
        </p:txBody>
      </p:sp>
    </p:spTree>
    <p:extLst>
      <p:ext uri="{BB962C8B-B14F-4D97-AF65-F5344CB8AC3E}">
        <p14:creationId xmlns:p14="http://schemas.microsoft.com/office/powerpoint/2010/main" val="36771504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BA77D-4CE9-E909-5409-66F63A3DE8F8}"/>
              </a:ext>
            </a:extLst>
          </p:cNvPr>
          <p:cNvSpPr>
            <a:spLocks noGrp="1"/>
          </p:cNvSpPr>
          <p:nvPr>
            <p:ph type="title"/>
          </p:nvPr>
        </p:nvSpPr>
        <p:spPr/>
        <p:txBody>
          <a:bodyPr/>
          <a:lstStyle/>
          <a:p>
            <a:r>
              <a:rPr lang="en-GB" dirty="0"/>
              <a:t>Axiology</a:t>
            </a:r>
          </a:p>
        </p:txBody>
      </p:sp>
      <p:sp>
        <p:nvSpPr>
          <p:cNvPr id="3" name="Content Placeholder 2">
            <a:extLst>
              <a:ext uri="{FF2B5EF4-FFF2-40B4-BE49-F238E27FC236}">
                <a16:creationId xmlns:a16="http://schemas.microsoft.com/office/drawing/2014/main" id="{79CFE862-9C27-C78C-2C41-EA16E872F33E}"/>
              </a:ext>
            </a:extLst>
          </p:cNvPr>
          <p:cNvSpPr>
            <a:spLocks noGrp="1"/>
          </p:cNvSpPr>
          <p:nvPr>
            <p:ph idx="1"/>
          </p:nvPr>
        </p:nvSpPr>
        <p:spPr/>
        <p:txBody>
          <a:bodyPr/>
          <a:lstStyle/>
          <a:p>
            <a:r>
              <a:rPr lang="en-GB" dirty="0"/>
              <a:t>Third let’s consider axiology (will go from general to specific - this is a branch of philosophy that studies values). </a:t>
            </a:r>
          </a:p>
          <a:p>
            <a:endParaRPr lang="en-GB" dirty="0"/>
          </a:p>
          <a:p>
            <a:r>
              <a:rPr lang="en-GB" dirty="0"/>
              <a:t>We ask questions about the values that guide our research to begin with. </a:t>
            </a:r>
          </a:p>
          <a:p>
            <a:endParaRPr lang="en-GB" dirty="0"/>
          </a:p>
          <a:p>
            <a:r>
              <a:rPr lang="en-GB" dirty="0"/>
              <a:t>For example, what do we consider to be good or bad, right or wrong, and what do we value?</a:t>
            </a:r>
          </a:p>
          <a:p>
            <a:endParaRPr lang="en-GB" dirty="0"/>
          </a:p>
        </p:txBody>
      </p:sp>
    </p:spTree>
    <p:extLst>
      <p:ext uri="{BB962C8B-B14F-4D97-AF65-F5344CB8AC3E}">
        <p14:creationId xmlns:p14="http://schemas.microsoft.com/office/powerpoint/2010/main" val="125595196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C962C-9B30-FF67-21F9-7DF66AB8B2B2}"/>
              </a:ext>
            </a:extLst>
          </p:cNvPr>
          <p:cNvSpPr>
            <a:spLocks noGrp="1"/>
          </p:cNvSpPr>
          <p:nvPr>
            <p:ph type="title"/>
          </p:nvPr>
        </p:nvSpPr>
        <p:spPr/>
        <p:txBody>
          <a:bodyPr/>
          <a:lstStyle/>
          <a:p>
            <a:r>
              <a:rPr lang="en-GB" dirty="0"/>
              <a:t>What is the value of your research?</a:t>
            </a:r>
          </a:p>
        </p:txBody>
      </p:sp>
      <p:sp>
        <p:nvSpPr>
          <p:cNvPr id="3" name="Content Placeholder 2">
            <a:extLst>
              <a:ext uri="{FF2B5EF4-FFF2-40B4-BE49-F238E27FC236}">
                <a16:creationId xmlns:a16="http://schemas.microsoft.com/office/drawing/2014/main" id="{DF15AB32-22D7-1492-3532-92A3D540A4AD}"/>
              </a:ext>
            </a:extLst>
          </p:cNvPr>
          <p:cNvSpPr>
            <a:spLocks noGrp="1"/>
          </p:cNvSpPr>
          <p:nvPr>
            <p:ph idx="1"/>
          </p:nvPr>
        </p:nvSpPr>
        <p:spPr/>
        <p:txBody>
          <a:bodyPr/>
          <a:lstStyle/>
          <a:p>
            <a:r>
              <a:rPr lang="en-GB" dirty="0"/>
              <a:t>What values or outcomes will come from your research?</a:t>
            </a:r>
          </a:p>
          <a:p>
            <a:endParaRPr lang="en-GB" dirty="0"/>
          </a:p>
          <a:p>
            <a:r>
              <a:rPr lang="en-GB" dirty="0"/>
              <a:t>Can </a:t>
            </a:r>
            <a:r>
              <a:rPr lang="en-GB" sz="2800" dirty="0">
                <a:effectLst/>
                <a:latin typeface="Calibri" panose="020F0502020204030204" pitchFamily="34" charset="0"/>
                <a:ea typeface="DengXian" panose="02010600030101010101" pitchFamily="2" charset="-122"/>
                <a:cs typeface="Arial" panose="020B0604020202020204" pitchFamily="34" charset="0"/>
              </a:rPr>
              <a:t>our research be totally neutral or does our </a:t>
            </a:r>
            <a:r>
              <a:rPr lang="en-GB" dirty="0">
                <a:latin typeface="Calibri" panose="020F0502020204030204" pitchFamily="34" charset="0"/>
                <a:ea typeface="DengXian" panose="02010600030101010101" pitchFamily="2" charset="-122"/>
                <a:cs typeface="Arial" panose="020B0604020202020204" pitchFamily="34" charset="0"/>
              </a:rPr>
              <a:t>own</a:t>
            </a:r>
            <a:r>
              <a:rPr lang="en-GB" sz="2800" dirty="0">
                <a:effectLst/>
                <a:latin typeface="Calibri" panose="020F0502020204030204" pitchFamily="34" charset="0"/>
                <a:ea typeface="DengXian" panose="02010600030101010101" pitchFamily="2" charset="-122"/>
                <a:cs typeface="Arial" panose="020B0604020202020204" pitchFamily="34" charset="0"/>
              </a:rPr>
              <a:t> opinion come into play?</a:t>
            </a:r>
          </a:p>
          <a:p>
            <a:pPr marL="0" indent="0">
              <a:buNone/>
            </a:pPr>
            <a:r>
              <a:rPr lang="en-GB" sz="2000" dirty="0">
                <a:latin typeface="Calibri" panose="020F0502020204030204" pitchFamily="34" charset="0"/>
                <a:ea typeface="DengXian" panose="02010600030101010101" pitchFamily="2" charset="-122"/>
                <a:cs typeface="Arial" panose="020B0604020202020204" pitchFamily="34" charset="0"/>
              </a:rPr>
              <a:t>(*We will return to this topic later in the module when looking at positionality and reflexivity)</a:t>
            </a:r>
          </a:p>
          <a:p>
            <a:endParaRPr lang="en-GB" dirty="0">
              <a:latin typeface="Calibri" panose="020F0502020204030204" pitchFamily="34" charset="0"/>
              <a:ea typeface="DengXian" panose="02010600030101010101" pitchFamily="2" charset="-122"/>
              <a:cs typeface="Arial" panose="020B0604020202020204" pitchFamily="34" charset="0"/>
            </a:endParaRPr>
          </a:p>
          <a:p>
            <a:r>
              <a:rPr lang="en-GB" dirty="0">
                <a:latin typeface="Calibri" panose="020F0502020204030204" pitchFamily="34" charset="0"/>
                <a:ea typeface="DengXian" panose="02010600030101010101" pitchFamily="2" charset="-122"/>
                <a:cs typeface="Arial" panose="020B0604020202020204" pitchFamily="34" charset="0"/>
              </a:rPr>
              <a:t>Should we seek just to understand or seek to change the world for the better?</a:t>
            </a:r>
          </a:p>
        </p:txBody>
      </p:sp>
    </p:spTree>
    <p:extLst>
      <p:ext uri="{BB962C8B-B14F-4D97-AF65-F5344CB8AC3E}">
        <p14:creationId xmlns:p14="http://schemas.microsoft.com/office/powerpoint/2010/main" val="398813764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63819-9B09-1B25-C67D-9293B06F8E00}"/>
              </a:ext>
            </a:extLst>
          </p:cNvPr>
          <p:cNvSpPr>
            <a:spLocks noGrp="1"/>
          </p:cNvSpPr>
          <p:nvPr>
            <p:ph type="title"/>
          </p:nvPr>
        </p:nvSpPr>
        <p:spPr/>
        <p:txBody>
          <a:bodyPr/>
          <a:lstStyle/>
          <a:p>
            <a:r>
              <a:rPr lang="en-GB" dirty="0"/>
              <a:t>Another dichotomy</a:t>
            </a:r>
          </a:p>
        </p:txBody>
      </p:sp>
      <p:sp>
        <p:nvSpPr>
          <p:cNvPr id="3" name="Content Placeholder 2">
            <a:extLst>
              <a:ext uri="{FF2B5EF4-FFF2-40B4-BE49-F238E27FC236}">
                <a16:creationId xmlns:a16="http://schemas.microsoft.com/office/drawing/2014/main" id="{F3ED4B72-8CD8-A71D-FFD5-A5DC24485552}"/>
              </a:ext>
            </a:extLst>
          </p:cNvPr>
          <p:cNvSpPr>
            <a:spLocks noGrp="1"/>
          </p:cNvSpPr>
          <p:nvPr>
            <p:ph idx="1"/>
          </p:nvPr>
        </p:nvSpPr>
        <p:spPr/>
        <p:txBody>
          <a:bodyPr>
            <a:normAutofit lnSpcReduction="10000"/>
          </a:bodyPr>
          <a:lstStyle/>
          <a:p>
            <a:pPr marL="0" indent="0">
              <a:buNone/>
            </a:pPr>
            <a:r>
              <a:rPr lang="en-GB" dirty="0"/>
              <a:t>Alien A aims for neutrality and objectivity</a:t>
            </a:r>
          </a:p>
          <a:p>
            <a:r>
              <a:rPr lang="en-GB" b="0" i="0" dirty="0">
                <a:solidFill>
                  <a:srgbClr val="1C1917"/>
                </a:solidFill>
                <a:effectLst/>
                <a:latin typeface="-apple-system"/>
              </a:rPr>
              <a:t>Alien A studying consumer behaviour may try to remain fully objective and keep their personal values separate from the research process. They want to uncover factual data without bias.</a:t>
            </a:r>
            <a:endParaRPr lang="en-GB" dirty="0"/>
          </a:p>
          <a:p>
            <a:pPr marL="0" indent="0">
              <a:buNone/>
            </a:pPr>
            <a:endParaRPr lang="en-GB" dirty="0"/>
          </a:p>
          <a:p>
            <a:pPr marL="0" indent="0">
              <a:buNone/>
            </a:pPr>
            <a:r>
              <a:rPr lang="en-GB" dirty="0"/>
              <a:t>Alien B believes that values inherently shape the research process from topic selection, to methods, and reporting of data.</a:t>
            </a:r>
          </a:p>
          <a:p>
            <a:r>
              <a:rPr lang="en-GB" b="0" i="0" dirty="0">
                <a:solidFill>
                  <a:srgbClr val="1C1917"/>
                </a:solidFill>
                <a:effectLst/>
                <a:latin typeface="-apple-system"/>
              </a:rPr>
              <a:t>The decision of Alien B to study consumer behaviour may be motivated by the researcher's values around sustainability. Their values shape what topic they deem worthy of study.</a:t>
            </a:r>
            <a:endParaRPr lang="en-GB" dirty="0"/>
          </a:p>
        </p:txBody>
      </p:sp>
    </p:spTree>
    <p:extLst>
      <p:ext uri="{BB962C8B-B14F-4D97-AF65-F5344CB8AC3E}">
        <p14:creationId xmlns:p14="http://schemas.microsoft.com/office/powerpoint/2010/main" val="254271042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5DC95-26DB-4D9D-21D8-8C7C69D09207}"/>
              </a:ext>
            </a:extLst>
          </p:cNvPr>
          <p:cNvSpPr>
            <a:spLocks noGrp="1"/>
          </p:cNvSpPr>
          <p:nvPr>
            <p:ph type="title"/>
          </p:nvPr>
        </p:nvSpPr>
        <p:spPr/>
        <p:txBody>
          <a:bodyPr/>
          <a:lstStyle/>
          <a:p>
            <a:r>
              <a:rPr lang="en-GB" dirty="0"/>
              <a:t>Some closing observations (for now)</a:t>
            </a:r>
          </a:p>
        </p:txBody>
      </p:sp>
      <p:sp>
        <p:nvSpPr>
          <p:cNvPr id="3" name="Content Placeholder 2">
            <a:extLst>
              <a:ext uri="{FF2B5EF4-FFF2-40B4-BE49-F238E27FC236}">
                <a16:creationId xmlns:a16="http://schemas.microsoft.com/office/drawing/2014/main" id="{54566EB5-3382-948E-A443-B5FF2ADB5F04}"/>
              </a:ext>
            </a:extLst>
          </p:cNvPr>
          <p:cNvSpPr>
            <a:spLocks noGrp="1"/>
          </p:cNvSpPr>
          <p:nvPr>
            <p:ph idx="1"/>
          </p:nvPr>
        </p:nvSpPr>
        <p:spPr/>
        <p:txBody>
          <a:bodyPr/>
          <a:lstStyle/>
          <a:p>
            <a:r>
              <a:rPr lang="en-GB" dirty="0"/>
              <a:t>Don’t be put off by the terminology used to explain and explore the landscape of research methodologies</a:t>
            </a:r>
          </a:p>
          <a:p>
            <a:endParaRPr lang="en-GB" dirty="0"/>
          </a:p>
          <a:p>
            <a:r>
              <a:rPr lang="en-GB" dirty="0"/>
              <a:t>Start to question and critically reflect upon your role in the research process</a:t>
            </a:r>
          </a:p>
          <a:p>
            <a:endParaRPr lang="en-GB" dirty="0"/>
          </a:p>
          <a:p>
            <a:r>
              <a:rPr lang="en-GB" dirty="0"/>
              <a:t>Make sure to bring any questions/concerns from the reading to our class discussion </a:t>
            </a:r>
          </a:p>
        </p:txBody>
      </p:sp>
    </p:spTree>
    <p:extLst>
      <p:ext uri="{BB962C8B-B14F-4D97-AF65-F5344CB8AC3E}">
        <p14:creationId xmlns:p14="http://schemas.microsoft.com/office/powerpoint/2010/main" val="530237638"/>
      </p:ext>
    </p:extLst>
  </p:cSld>
  <p:clrMapOvr>
    <a:masterClrMapping/>
  </p:clrMapOvr>
</p:sld>
</file>

<file path=ppt/theme/theme1.xml><?xml version="1.0" encoding="utf-8"?>
<a:theme xmlns:a="http://schemas.openxmlformats.org/drawingml/2006/main" name="Office Them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1_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TotalTime>
  <Words>3704</Words>
  <Application>Microsoft Office PowerPoint</Application>
  <PresentationFormat>Widescreen</PresentationFormat>
  <Paragraphs>404</Paragraphs>
  <Slides>66</Slides>
  <Notes>5</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66</vt:i4>
      </vt:variant>
    </vt:vector>
  </HeadingPairs>
  <TitlesOfParts>
    <vt:vector size="78" baseType="lpstr">
      <vt:lpstr>__styreneB_5d855b</vt:lpstr>
      <vt:lpstr>-apple-system</vt:lpstr>
      <vt:lpstr>DengXian</vt:lpstr>
      <vt:lpstr>Aptos</vt:lpstr>
      <vt:lpstr>Aptos Display</vt:lpstr>
      <vt:lpstr>Arial</vt:lpstr>
      <vt:lpstr>Calibri</vt:lpstr>
      <vt:lpstr>Calibri Light</vt:lpstr>
      <vt:lpstr>Office Theme</vt:lpstr>
      <vt:lpstr>2_Office Theme</vt:lpstr>
      <vt:lpstr>1_Office Theme</vt:lpstr>
      <vt:lpstr>3_Office Theme</vt:lpstr>
      <vt:lpstr>RESEARCH PRINCIPLES AND PHILOSOPHY   RESEARCH ORIENTATION </vt:lpstr>
      <vt:lpstr>Note</vt:lpstr>
      <vt:lpstr>PowerPoint Presentation</vt:lpstr>
      <vt:lpstr> Assignment</vt:lpstr>
      <vt:lpstr>Key questions</vt:lpstr>
      <vt:lpstr>PowerPoint Presentation</vt:lpstr>
      <vt:lpstr>PowerPoint Presentation</vt:lpstr>
      <vt:lpstr>PowerPoint Presentation</vt:lpstr>
      <vt:lpstr>PowerPoint Presentation</vt:lpstr>
      <vt:lpstr>What is Research Philosophy? </vt:lpstr>
      <vt:lpstr>Business and Management phenomena are diverse</vt:lpstr>
      <vt:lpstr>A paradigm represents a worldview shaped by philosophical assumptions</vt:lpstr>
      <vt:lpstr>Business and management phenomena exist independently of how we study them. What differs is how we believe we can best understand these phenomena.</vt:lpstr>
      <vt:lpstr>Situating philosophy within the research process</vt:lpstr>
      <vt:lpstr>Organisational culture</vt:lpstr>
      <vt:lpstr>All these aspects exist simultaneously. The question isn't which is 'real', but how we believe we can best understand this complex phenomenon. </vt:lpstr>
      <vt:lpstr>The relationship between researcher and knowledge</vt:lpstr>
      <vt:lpstr> The Role of Context and Values </vt:lpstr>
      <vt:lpstr>TWO misconceptions</vt:lpstr>
      <vt:lpstr>Practical Implications for Doctoral Research: Research Design Decisions </vt:lpstr>
      <vt:lpstr>Practical Implications for Doctoral Research: Writing About Paradigmatic Choices </vt:lpstr>
      <vt:lpstr>The Evolution of Research Paradigms in Business Studies: From Kuhn to Contemporary Understanding </vt:lpstr>
      <vt:lpstr>The Concept of Paradigm Shifts in Business Research   How our understanding has evolved</vt:lpstr>
      <vt:lpstr>PowerPoint Presentation</vt:lpstr>
      <vt:lpstr>This evolution shows how</vt:lpstr>
      <vt:lpstr>When designing your research, consider:  </vt:lpstr>
      <vt:lpstr>PowerPoint Presentation</vt:lpstr>
      <vt:lpstr>Note</vt:lpstr>
      <vt:lpstr>PowerPoint Presentation</vt:lpstr>
      <vt:lpstr>Easterby-Smith in Cohen</vt:lpstr>
      <vt:lpstr>Mackenzie and Knipe (2006)</vt:lpstr>
      <vt:lpstr>PowerPoint Presentation</vt:lpstr>
      <vt:lpstr>Iofrida et al. (2017)</vt:lpstr>
      <vt:lpstr>PowerPoint Presentation</vt:lpstr>
      <vt:lpstr>PowerPoint Presentation</vt:lpstr>
      <vt:lpstr>PowerPoint Presentation</vt:lpstr>
      <vt:lpstr>The structure and organisation of modern research in our discipline</vt:lpstr>
      <vt:lpstr>And questions you must be able to answer (but not right away!)</vt:lpstr>
      <vt:lpstr>Ontology</vt:lpstr>
      <vt:lpstr>Epistemology</vt:lpstr>
      <vt:lpstr>To put it simply: </vt:lpstr>
      <vt:lpstr>Research paradigms</vt:lpstr>
      <vt:lpstr>Research onion (Saunders et al., 2016) </vt:lpstr>
      <vt:lpstr>The ologies</vt:lpstr>
      <vt:lpstr>Thinking about the ologies</vt:lpstr>
      <vt:lpstr>PowerPoint Presentation</vt:lpstr>
      <vt:lpstr>Epistemology</vt:lpstr>
      <vt:lpstr>Research epistemology</vt:lpstr>
      <vt:lpstr>Research epistemology</vt:lpstr>
      <vt:lpstr>Epistemology has a major influence on our research </vt:lpstr>
      <vt:lpstr>Span in knowledge meaning</vt:lpstr>
      <vt:lpstr>Span in knowledge meaning</vt:lpstr>
      <vt:lpstr>Span in knowledge meaning</vt:lpstr>
      <vt:lpstr>Span in knowledge meaning</vt:lpstr>
      <vt:lpstr>A summary</vt:lpstr>
      <vt:lpstr>PowerPoint Presentation</vt:lpstr>
      <vt:lpstr>Ontology</vt:lpstr>
      <vt:lpstr>Some key points - ontology deals with questions like ‘What is real?’ and ‘What things actually exist?’ </vt:lpstr>
      <vt:lpstr>Ontology</vt:lpstr>
      <vt:lpstr>PowerPoint Presentation</vt:lpstr>
      <vt:lpstr>Other ontological questions</vt:lpstr>
      <vt:lpstr>Reflect upon</vt:lpstr>
      <vt:lpstr>Axiology</vt:lpstr>
      <vt:lpstr>What is the value of your research?</vt:lpstr>
      <vt:lpstr>Another dichotomy</vt:lpstr>
      <vt:lpstr>Some closing observations (for now)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LCDB7007 RESEARCH PRINCIPLES AND PHILOSOPHY  ORIENTATION TO RESEARCH</dc:title>
  <dc:creator>j</dc:creator>
  <cp:lastModifiedBy>John Harris</cp:lastModifiedBy>
  <cp:revision>16</cp:revision>
  <cp:lastPrinted>2025-02-11T08:47:27Z</cp:lastPrinted>
  <dcterms:created xsi:type="dcterms:W3CDTF">2023-02-10T17:18:13Z</dcterms:created>
  <dcterms:modified xsi:type="dcterms:W3CDTF">2025-09-23T08:00:52Z</dcterms:modified>
</cp:coreProperties>
</file>