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2"/>
  </p:notesMasterIdLst>
  <p:sldIdLst>
    <p:sldId id="296" r:id="rId2"/>
    <p:sldId id="266" r:id="rId3"/>
    <p:sldId id="273" r:id="rId4"/>
    <p:sldId id="289" r:id="rId5"/>
    <p:sldId id="290" r:id="rId6"/>
    <p:sldId id="291" r:id="rId7"/>
    <p:sldId id="276" r:id="rId8"/>
    <p:sldId id="277" r:id="rId9"/>
    <p:sldId id="288" r:id="rId10"/>
    <p:sldId id="278" r:id="rId11"/>
    <p:sldId id="279" r:id="rId12"/>
    <p:sldId id="280" r:id="rId13"/>
    <p:sldId id="282" r:id="rId14"/>
    <p:sldId id="286" r:id="rId15"/>
    <p:sldId id="284" r:id="rId16"/>
    <p:sldId id="292" r:id="rId17"/>
    <p:sldId id="285" r:id="rId18"/>
    <p:sldId id="287" r:id="rId19"/>
    <p:sldId id="293" r:id="rId20"/>
    <p:sldId id="294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843"/>
    <p:restoredTop sz="94715"/>
  </p:normalViewPr>
  <p:slideViewPr>
    <p:cSldViewPr>
      <p:cViewPr varScale="1">
        <p:scale>
          <a:sx n="122" d="100"/>
          <a:sy n="122" d="100"/>
        </p:scale>
        <p:origin x="256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1F11B5-A556-4C07-A4E2-CE2F2D20671F}" type="datetimeFigureOut">
              <a:rPr lang="en-GB" smtClean="0"/>
              <a:pPr/>
              <a:t>16/10/2018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9CAC8D-33B7-41A9-8BF5-D0982361CE1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896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9CAC8D-33B7-41A9-8BF5-D0982361CE1E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5687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9CAC8D-33B7-41A9-8BF5-D0982361CE1E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07240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9CAC8D-33B7-41A9-8BF5-D0982361CE1E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534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9CAC8D-33B7-41A9-8BF5-D0982361CE1E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908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dirty="0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E846DCA-4723-4174-9183-62BE35FFD992}" type="slidenum">
              <a:rPr lang="en-GB"/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3303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9CAC8D-33B7-41A9-8BF5-D0982361CE1E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4100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9FA04A-54AA-4DF8-B507-A88CA2BFA7EB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7514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9FA04A-54AA-4DF8-B507-A88CA2BFA7EB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2230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pPr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pPr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pPr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pPr/>
              <a:t>16/10/2018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pPr/>
              <a:t>16/10/2018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pPr/>
              <a:t>16/10/2018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pPr/>
              <a:t>16/10/2018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pPr/>
              <a:t>16/10/2018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pPr/>
              <a:t>16/10/2018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pPr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06446-D6C8-4173-8E38-2B9FE1EEE4D9}" type="datetimeFigureOut">
              <a:rPr lang="en-GB" smtClean="0"/>
              <a:pPr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DF8C-6000-41C1-80F8-4177203D8F81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FF806446-D6C8-4173-8E38-2B9FE1EEE4D9}" type="datetimeFigureOut">
              <a:rPr lang="en-GB" smtClean="0"/>
              <a:pPr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AF8DF8C-6000-41C1-80F8-4177203D8F8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nrich.maths.org/4806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wmnet.org.uk/files/clock.swf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ZSJOcVMZhI&amp;list=PLIh6WkS3tMeRhXn6hey6xt62aBPaf8TLY&amp;index=11" TargetMode="External"/><Relationship Id="rId2" Type="http://schemas.openxmlformats.org/officeDocument/2006/relationships/hyperlink" Target="http://www.j2e.com/dunvant/Admin/Dyddiau'r+Wythno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elshsecondlanguage.wikispaces.com/Resources" TargetMode="External"/><Relationship Id="rId4" Type="http://schemas.openxmlformats.org/officeDocument/2006/relationships/hyperlink" Target="http://resources.hwb.wales.gov.uk/VTC/seasons/cym/Cyflwyniad/default.htm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5enDRrWyXaw" TargetMode="External"/><Relationship Id="rId2" Type="http://schemas.openxmlformats.org/officeDocument/2006/relationships/hyperlink" Target="https://www.youtube.com/watch?v=yIvQOab00OQ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4c.cymru/cyw/cy/player/video/37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nrich.maths.org/public/leg.php?ct=0&amp;cl=1&amp;dl%5b0%5d=1&amp;dl%5b1%5d=1&amp;dl%5b2%5d=1&amp;group_id=15&amp;cldcmpid=&amp;code=153#results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pmarks.co.uk/Flash.aspx?f=Fractionsv7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visnos.com/solo/fraction-wall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pmarks.co.uk/Flash.aspx?f=MovingDigitCards" TargetMode="External"/><Relationship Id="rId2" Type="http://schemas.openxmlformats.org/officeDocument/2006/relationships/hyperlink" Target="http://www.topmarks.co.uk/Flash.aspx?f=pvchartmovin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png"/><Relationship Id="rId4" Type="http://schemas.openxmlformats.org/officeDocument/2006/relationships/hyperlink" Target="http://www.taw.org.uk/lic/itp/itps/moving_digits_08.swf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4FCGsBJ8Ek4" TargetMode="External"/><Relationship Id="rId2" Type="http://schemas.openxmlformats.org/officeDocument/2006/relationships/hyperlink" Target="http://www.visnos.com/demos/percentage-fraction-decimals-grid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visnos.com/solo/fraction-wall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9632" y="3140968"/>
            <a:ext cx="6430967" cy="3024336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2">
                    <a:lumMod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ECAD5004</a:t>
            </a:r>
            <a:br>
              <a:rPr lang="en-GB" dirty="0">
                <a:solidFill>
                  <a:schemeClr val="bg2">
                    <a:lumMod val="25000"/>
                  </a:schemeClr>
                </a:solidFill>
                <a:latin typeface="Arial" charset="0"/>
                <a:ea typeface="Arial" charset="0"/>
                <a:cs typeface="Arial" charset="0"/>
              </a:rPr>
            </a:br>
            <a:r>
              <a:rPr lang="en-GB" dirty="0">
                <a:solidFill>
                  <a:schemeClr val="bg2">
                    <a:lumMod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18-10-2018</a:t>
            </a:r>
            <a:br>
              <a:rPr lang="en-GB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en-GB" dirty="0">
                <a:solidFill>
                  <a:schemeClr val="bg2">
                    <a:lumMod val="25000"/>
                  </a:schemeClr>
                </a:solidFill>
                <a:latin typeface="Arial" charset="0"/>
                <a:ea typeface="Arial" charset="0"/>
                <a:cs typeface="Arial" charset="0"/>
              </a:rPr>
              <a:t>Teaching Tricky Areas: Time and Fractions, Decimals and Percentages 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7776" y="908720"/>
            <a:ext cx="5334677" cy="933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34414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Understand common difficulties in learning time and fractions, decimals and percentages</a:t>
            </a:r>
          </a:p>
          <a:p>
            <a:r>
              <a:rPr lang="en-GB" dirty="0"/>
              <a:t>Understand progression in time and in fractions, decimals and percentages through the primary curriculum</a:t>
            </a:r>
          </a:p>
          <a:p>
            <a:r>
              <a:rPr lang="en-GB" dirty="0"/>
              <a:t>Identify useful strategies, resources and tasks for teaching these areas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Objectives</a:t>
            </a:r>
          </a:p>
        </p:txBody>
      </p:sp>
    </p:spTree>
    <p:extLst>
      <p:ext uri="{BB962C8B-B14F-4D97-AF65-F5344CB8AC3E}">
        <p14:creationId xmlns:p14="http://schemas.microsoft.com/office/powerpoint/2010/main" val="7259937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 l="51064" t="30000" r="4255" b="6170"/>
          <a:stretch>
            <a:fillRect/>
          </a:stretch>
        </p:blipFill>
        <p:spPr>
          <a:xfrm>
            <a:off x="6705600" y="2971800"/>
            <a:ext cx="2138680" cy="2291443"/>
          </a:xfrm>
          <a:prstGeom prst="rect">
            <a:avLst/>
          </a:prstGeom>
        </p:spPr>
      </p:pic>
      <p:sp>
        <p:nvSpPr>
          <p:cNvPr id="4" name="Oval Callout 3"/>
          <p:cNvSpPr/>
          <p:nvPr/>
        </p:nvSpPr>
        <p:spPr>
          <a:xfrm>
            <a:off x="251520" y="1412776"/>
            <a:ext cx="6696744" cy="410445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403648" y="2587841"/>
            <a:ext cx="48245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Which is the most important hand on an analogue clock?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0" y="5153025"/>
            <a:ext cx="1752600" cy="1704975"/>
          </a:xfrm>
          <a:prstGeom prst="rect">
            <a:avLst/>
          </a:prstGeom>
        </p:spPr>
      </p:pic>
      <p:pic>
        <p:nvPicPr>
          <p:cNvPr id="8" name="Picture 7" descr="Screen shot 2016-10-31 at 6.20.15 PM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6200" y="5230920"/>
            <a:ext cx="1447800" cy="1627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5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Have a go at the ‘two clocks’ problem.</a:t>
            </a:r>
          </a:p>
          <a:p>
            <a:pPr marL="0" indent="0">
              <a:buNone/>
            </a:pPr>
            <a:r>
              <a:rPr lang="en-GB" sz="4000" dirty="0"/>
              <a:t>This activity is available at:</a:t>
            </a:r>
          </a:p>
          <a:p>
            <a:pPr marL="0" indent="0">
              <a:buNone/>
            </a:pPr>
            <a:r>
              <a:rPr lang="en-GB" sz="4000" dirty="0">
                <a:hlinkClick r:id="rId2"/>
              </a:rPr>
              <a:t>https://nrich.maths.org/4806</a:t>
            </a:r>
            <a:endParaRPr lang="en-GB" sz="4000" dirty="0"/>
          </a:p>
          <a:p>
            <a:pPr marL="0" indent="0">
              <a:buNone/>
            </a:pPr>
            <a:endParaRPr lang="en-GB" sz="40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Analogue Clock</a:t>
            </a:r>
          </a:p>
        </p:txBody>
      </p:sp>
    </p:spTree>
    <p:extLst>
      <p:ext uri="{BB962C8B-B14F-4D97-AF65-F5344CB8AC3E}">
        <p14:creationId xmlns:p14="http://schemas.microsoft.com/office/powerpoint/2010/main" val="37686678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51520" y="2420888"/>
            <a:ext cx="8619957" cy="4124359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Children should be introduced to the hour hand first and it should be emphasized that this is the most important hand – it not only tells us the hour but gives an indication of minutes too.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Then make the link between the minute hand and the hour hand – its position at exactly the hour, half past etc.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When learning how many minutes past the hour, children need to be able to count in 5’s around the clock.  Quarter past/to and half past can be introduced as another way of saying ‘15 minutes past, 30 minutes past’ etc. If it’s 50 minutes past – how many minutes to?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Children should have their own mini clocks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Make use of every opportunity to tell the time (e.g. lunch time/register time/play time/home time etc.).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Key Principles in teaching analogue clock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336" y="5445224"/>
            <a:ext cx="1275141" cy="1244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366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04801" y="2675467"/>
            <a:ext cx="5105400" cy="3450696"/>
          </a:xfrm>
        </p:spPr>
        <p:txBody>
          <a:bodyPr>
            <a:normAutofit fontScale="92500"/>
          </a:bodyPr>
          <a:lstStyle/>
          <a:p>
            <a:r>
              <a:rPr lang="en-GB" sz="2800" dirty="0"/>
              <a:t>Use a display clock which shows analogue and digital time (e.g. </a:t>
            </a:r>
            <a:r>
              <a:rPr lang="en-GB" sz="2800" dirty="0">
                <a:hlinkClick r:id="rId2"/>
              </a:rPr>
              <a:t>http://www.wmnet.org.uk/files/clock.swf</a:t>
            </a:r>
            <a:r>
              <a:rPr lang="en-GB" sz="2800" dirty="0"/>
              <a:t>)</a:t>
            </a:r>
          </a:p>
          <a:p>
            <a:r>
              <a:rPr lang="en-GB" sz="2800" dirty="0"/>
              <a:t>Reinforce the idea that after 59 minutes past, we go back to 0 (i.e. that minutes and seconds work in base 60)</a:t>
            </a:r>
          </a:p>
          <a:p>
            <a:endParaRPr lang="en-GB" sz="2800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Linking Analogue and Digital Time</a:t>
            </a:r>
          </a:p>
        </p:txBody>
      </p:sp>
      <p:pic>
        <p:nvPicPr>
          <p:cNvPr id="4" name="Picture 3" descr="Screen shot 2016-10-31 at 6.20.15 P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200" y="3048000"/>
            <a:ext cx="2514600" cy="282598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267744" y="6126163"/>
            <a:ext cx="493276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/>
              <a:t>http://www.visnos.com/demos/clock</a:t>
            </a:r>
          </a:p>
        </p:txBody>
      </p:sp>
    </p:spTree>
    <p:extLst>
      <p:ext uri="{BB962C8B-B14F-4D97-AF65-F5344CB8AC3E}">
        <p14:creationId xmlns:p14="http://schemas.microsoft.com/office/powerpoint/2010/main" val="40831589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67833" y="2708919"/>
            <a:ext cx="7408333" cy="3168353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595" dirty="0"/>
              <a:t>Encourage children to visualise clocks to support their calculations</a:t>
            </a:r>
            <a:endParaRPr lang="en-GB" dirty="0"/>
          </a:p>
          <a:p>
            <a:pPr marL="0" indent="0">
              <a:buNone/>
            </a:pPr>
            <a:endParaRPr lang="en-GB" sz="2824" dirty="0"/>
          </a:p>
          <a:p>
            <a:pPr marL="0" indent="0">
              <a:buNone/>
            </a:pPr>
            <a:r>
              <a:rPr lang="en-GB" sz="2824" dirty="0"/>
              <a:t>Once again, the idea of ‘base 60’ may be emphasised for minutes and seconds, but  ‘base 12’ or ‘base 24’ for hours.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durations</a:t>
            </a:r>
          </a:p>
        </p:txBody>
      </p:sp>
      <p:sp>
        <p:nvSpPr>
          <p:cNvPr id="4" name="Rectangle 3"/>
          <p:cNvSpPr/>
          <p:nvPr/>
        </p:nvSpPr>
        <p:spPr>
          <a:xfrm>
            <a:off x="2411760" y="5896629"/>
            <a:ext cx="474681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/>
              <a:t>http://www.visnos.com/demos/two-clocks</a:t>
            </a:r>
          </a:p>
        </p:txBody>
      </p:sp>
    </p:spTree>
    <p:extLst>
      <p:ext uri="{BB962C8B-B14F-4D97-AF65-F5344CB8AC3E}">
        <p14:creationId xmlns:p14="http://schemas.microsoft.com/office/powerpoint/2010/main" val="41734282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9632" y="2564904"/>
            <a:ext cx="6266628" cy="3336776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many days in each month?</a:t>
            </a:r>
          </a:p>
        </p:txBody>
      </p:sp>
    </p:spTree>
    <p:extLst>
      <p:ext uri="{BB962C8B-B14F-4D97-AF65-F5344CB8AC3E}">
        <p14:creationId xmlns:p14="http://schemas.microsoft.com/office/powerpoint/2010/main" val="177824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04800" y="2362200"/>
            <a:ext cx="8534399" cy="4190999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US" dirty="0">
                <a:solidFill>
                  <a:srgbClr val="404040"/>
                </a:solidFill>
              </a:rPr>
              <a:t>Days of the week:</a:t>
            </a:r>
          </a:p>
          <a:p>
            <a:pPr>
              <a:buNone/>
            </a:pPr>
            <a:r>
              <a:rPr lang="en-US" dirty="0">
                <a:solidFill>
                  <a:srgbClr val="404040"/>
                </a:solidFill>
                <a:hlinkClick r:id="rId2"/>
              </a:rPr>
              <a:t>http://www.j2e.com/dunvant/Admin/Dyddiau'r+Wythnos/</a:t>
            </a:r>
            <a:endParaRPr lang="en-US" dirty="0">
              <a:solidFill>
                <a:srgbClr val="404040"/>
              </a:solidFill>
            </a:endParaRPr>
          </a:p>
          <a:p>
            <a:pPr>
              <a:buNone/>
            </a:pPr>
            <a:endParaRPr lang="en-US" dirty="0">
              <a:solidFill>
                <a:srgbClr val="404040"/>
              </a:solidFill>
            </a:endParaRPr>
          </a:p>
          <a:p>
            <a:pPr>
              <a:buNone/>
            </a:pPr>
            <a:r>
              <a:rPr lang="en-US" dirty="0">
                <a:solidFill>
                  <a:srgbClr val="404040"/>
                </a:solidFill>
                <a:hlinkClick r:id="rId3"/>
              </a:rPr>
              <a:t>https://www.youtube.com/watch?v=rZSJOcVMZhI&amp;list=PLIh6WkS3tMeRhXn6hey6xt62aBPaf8TLY&amp;index=11</a:t>
            </a:r>
            <a:endParaRPr lang="en-US" dirty="0">
              <a:solidFill>
                <a:srgbClr val="404040"/>
              </a:solidFill>
            </a:endParaRPr>
          </a:p>
          <a:p>
            <a:pPr>
              <a:buNone/>
            </a:pPr>
            <a:endParaRPr lang="en-US" dirty="0">
              <a:solidFill>
                <a:srgbClr val="404040"/>
              </a:solidFill>
            </a:endParaRPr>
          </a:p>
          <a:p>
            <a:pPr>
              <a:buNone/>
            </a:pPr>
            <a:r>
              <a:rPr lang="en-US" dirty="0">
                <a:solidFill>
                  <a:srgbClr val="404040"/>
                </a:solidFill>
              </a:rPr>
              <a:t>Seasons and months of the year:</a:t>
            </a:r>
          </a:p>
          <a:p>
            <a:pPr>
              <a:buNone/>
            </a:pPr>
            <a:r>
              <a:rPr lang="en-US" dirty="0">
                <a:hlinkClick r:id="rId4"/>
              </a:rPr>
              <a:t>http://resources.hwb.wales.gov.uk/VTC/seasons/cym/Cyflwyniad/default.htm</a:t>
            </a:r>
            <a:endParaRPr lang="en-US" dirty="0"/>
          </a:p>
          <a:p>
            <a:pPr>
              <a:buNone/>
            </a:pPr>
            <a:endParaRPr lang="en-US" dirty="0">
              <a:solidFill>
                <a:srgbClr val="404040"/>
              </a:solidFill>
            </a:endParaRPr>
          </a:p>
          <a:p>
            <a:pPr>
              <a:buNone/>
            </a:pPr>
            <a:r>
              <a:rPr lang="en-US" dirty="0">
                <a:solidFill>
                  <a:srgbClr val="404040"/>
                </a:solidFill>
              </a:rPr>
              <a:t>Downloadable Welsh second language resources, including days and months:</a:t>
            </a:r>
          </a:p>
          <a:p>
            <a:pPr>
              <a:buNone/>
            </a:pPr>
            <a:r>
              <a:rPr lang="en-US" dirty="0">
                <a:solidFill>
                  <a:srgbClr val="404040"/>
                </a:solidFill>
                <a:hlinkClick r:id="rId5"/>
              </a:rPr>
              <a:t>https://welshsecondlanguage.wikispaces.com/Resources</a:t>
            </a:r>
            <a:endParaRPr lang="en-US" dirty="0">
              <a:solidFill>
                <a:srgbClr val="404040"/>
              </a:solidFill>
            </a:endParaRPr>
          </a:p>
          <a:p>
            <a:pPr>
              <a:buNone/>
            </a:pPr>
            <a:endParaRPr lang="en-US" dirty="0">
              <a:solidFill>
                <a:srgbClr val="404040"/>
              </a:solidFill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Welsh Resources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87773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https://www.youtube.com/watch?v=yIvQOab00OQ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For days of the week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https://www.youtube.com/watch?v=5enDRrWyXaw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For months of the year</a:t>
            </a:r>
          </a:p>
          <a:p>
            <a:pPr marL="0" indent="0">
              <a:buNone/>
            </a:pPr>
            <a:endParaRPr lang="en-GB" dirty="0"/>
          </a:p>
          <a:p>
            <a:pPr>
              <a:buNone/>
            </a:pPr>
            <a:r>
              <a:rPr lang="en-US" dirty="0">
                <a:solidFill>
                  <a:srgbClr val="404040"/>
                </a:solidFill>
                <a:hlinkClick r:id="rId4"/>
              </a:rPr>
              <a:t>http://www.s4c.cymru/cyw/cy/player/video/37/</a:t>
            </a:r>
            <a:endParaRPr lang="en-US" dirty="0">
              <a:solidFill>
                <a:srgbClr val="404040"/>
              </a:solidFill>
            </a:endParaRPr>
          </a:p>
          <a:p>
            <a:pPr>
              <a:buNone/>
            </a:pPr>
            <a:r>
              <a:rPr lang="en-US" dirty="0">
                <a:solidFill>
                  <a:srgbClr val="404040"/>
                </a:solidFill>
              </a:rPr>
              <a:t>A song and video counting the days of the week in Welsh:</a:t>
            </a:r>
          </a:p>
          <a:p>
            <a:pPr>
              <a:buNone/>
            </a:pPr>
            <a:endParaRPr lang="en-US" dirty="0">
              <a:solidFill>
                <a:srgbClr val="404040"/>
              </a:solidFill>
            </a:endParaRPr>
          </a:p>
          <a:p>
            <a:pPr>
              <a:buNone/>
            </a:pPr>
            <a:endParaRPr lang="en-US" dirty="0">
              <a:solidFill>
                <a:srgbClr val="40404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songs/rhymes</a:t>
            </a:r>
          </a:p>
        </p:txBody>
      </p:sp>
    </p:spTree>
    <p:extLst>
      <p:ext uri="{BB962C8B-B14F-4D97-AF65-F5344CB8AC3E}">
        <p14:creationId xmlns:p14="http://schemas.microsoft.com/office/powerpoint/2010/main" val="36871844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https://nrich.maths.org/public/leg.php?ct=0&amp;cl=1&amp;dl%5B0%5D=1&amp;dl%5B1%5D=1&amp;dl%5B2%5D=1&amp;group_id=15&amp;cldcmpid=&amp;code=153#results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Some great time activities that can also develop reasoning skills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Resources…</a:t>
            </a:r>
          </a:p>
        </p:txBody>
      </p:sp>
    </p:spTree>
    <p:extLst>
      <p:ext uri="{BB962C8B-B14F-4D97-AF65-F5344CB8AC3E}">
        <p14:creationId xmlns:p14="http://schemas.microsoft.com/office/powerpoint/2010/main" val="39854075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Where does this strand begin in the National Curriculum?</a:t>
            </a:r>
          </a:p>
          <a:p>
            <a:pPr marL="0" indent="0">
              <a:buNone/>
            </a:pPr>
            <a:r>
              <a:rPr lang="en-GB" dirty="0"/>
              <a:t>Where are decimal fractions mentioned?</a:t>
            </a:r>
          </a:p>
          <a:p>
            <a:pPr marL="0" indent="0">
              <a:buNone/>
            </a:pPr>
            <a:r>
              <a:rPr lang="en-GB" dirty="0"/>
              <a:t>Where are percentages first mentioned?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Fractions, Decimals and Percentages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944" y="4736155"/>
            <a:ext cx="2164268" cy="139000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91680" y="4736155"/>
            <a:ext cx="1872208" cy="1274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25331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gular Pentagon 5"/>
          <p:cNvSpPr/>
          <p:nvPr/>
        </p:nvSpPr>
        <p:spPr>
          <a:xfrm>
            <a:off x="6929438" y="2357438"/>
            <a:ext cx="1000125" cy="1000125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12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Fractions: Key Ideas</a:t>
            </a:r>
          </a:p>
        </p:txBody>
      </p:sp>
      <p:sp>
        <p:nvSpPr>
          <p:cNvPr id="5124" name="Content Placeholder 2"/>
          <p:cNvSpPr>
            <a:spLocks noGrp="1"/>
          </p:cNvSpPr>
          <p:nvPr>
            <p:ph idx="4294967295"/>
          </p:nvPr>
        </p:nvSpPr>
        <p:spPr>
          <a:xfrm>
            <a:off x="0" y="1571625"/>
            <a:ext cx="7615238" cy="5072063"/>
          </a:xfrm>
        </p:spPr>
        <p:txBody>
          <a:bodyPr/>
          <a:lstStyle/>
          <a:p>
            <a:pPr>
              <a:buFont typeface="Arial" charset="0"/>
              <a:buNone/>
            </a:pPr>
            <a:endParaRPr lang="en-GB" dirty="0"/>
          </a:p>
          <a:p>
            <a:pPr>
              <a:buFont typeface="Arial" charset="0"/>
              <a:buNone/>
            </a:pPr>
            <a:r>
              <a:rPr lang="en-GB" dirty="0"/>
              <a:t>    </a:t>
            </a:r>
          </a:p>
        </p:txBody>
      </p:sp>
      <p:sp>
        <p:nvSpPr>
          <p:cNvPr id="5125" name="TextBox 3"/>
          <p:cNvSpPr txBox="1">
            <a:spLocks noChangeArrowheads="1"/>
          </p:cNvSpPr>
          <p:nvPr/>
        </p:nvSpPr>
        <p:spPr bwMode="auto">
          <a:xfrm>
            <a:off x="3214688" y="3071813"/>
            <a:ext cx="642937" cy="8302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800" dirty="0">
                <a:latin typeface="Calibri" pitchFamily="34" charset="0"/>
              </a:rPr>
              <a:t>⅕</a:t>
            </a:r>
          </a:p>
        </p:txBody>
      </p:sp>
      <p:sp>
        <p:nvSpPr>
          <p:cNvPr id="5126" name="TextBox 4"/>
          <p:cNvSpPr txBox="1">
            <a:spLocks noChangeArrowheads="1"/>
          </p:cNvSpPr>
          <p:nvPr/>
        </p:nvSpPr>
        <p:spPr bwMode="auto">
          <a:xfrm>
            <a:off x="4000500" y="1857375"/>
            <a:ext cx="40719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alibri" pitchFamily="34" charset="0"/>
              </a:rPr>
              <a:t>One thing split into 5 equal pieces, and we have one of those pieces: </a:t>
            </a:r>
          </a:p>
        </p:txBody>
      </p:sp>
      <p:cxnSp>
        <p:nvCxnSpPr>
          <p:cNvPr id="8" name="Straight Connector 7"/>
          <p:cNvCxnSpPr>
            <a:stCxn id="6" idx="4"/>
            <a:endCxn id="6" idx="4"/>
          </p:cNvCxnSpPr>
          <p:nvPr/>
        </p:nvCxnSpPr>
        <p:spPr>
          <a:xfrm rot="5400000">
            <a:off x="7739063" y="3357563"/>
            <a:ext cx="1587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>
            <a:stCxn id="6" idx="1"/>
            <a:endCxn id="6" idx="4"/>
          </p:cNvCxnSpPr>
          <p:nvPr/>
        </p:nvCxnSpPr>
        <p:spPr>
          <a:xfrm rot="10800000" flipH="1" flipV="1">
            <a:off x="6929438" y="2740025"/>
            <a:ext cx="809625" cy="6175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>
            <a:stCxn id="6" idx="1"/>
          </p:cNvCxnSpPr>
          <p:nvPr/>
        </p:nvCxnSpPr>
        <p:spPr>
          <a:xfrm rot="10800000" flipH="1" flipV="1">
            <a:off x="6929438" y="2740025"/>
            <a:ext cx="500062" cy="188913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rot="5400000">
            <a:off x="7144544" y="2642394"/>
            <a:ext cx="571500" cy="158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>
            <a:endCxn id="6" idx="5"/>
          </p:cNvCxnSpPr>
          <p:nvPr/>
        </p:nvCxnSpPr>
        <p:spPr>
          <a:xfrm flipV="1">
            <a:off x="7429500" y="2740025"/>
            <a:ext cx="500063" cy="188913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>
            <a:endCxn id="6" idx="4"/>
          </p:cNvCxnSpPr>
          <p:nvPr/>
        </p:nvCxnSpPr>
        <p:spPr>
          <a:xfrm rot="16200000" flipH="1">
            <a:off x="7369969" y="2988469"/>
            <a:ext cx="428625" cy="309563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>
            <a:endCxn id="6" idx="2"/>
          </p:cNvCxnSpPr>
          <p:nvPr/>
        </p:nvCxnSpPr>
        <p:spPr>
          <a:xfrm rot="5400000">
            <a:off x="7060406" y="2988470"/>
            <a:ext cx="428625" cy="30956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Isosceles Triangle 32"/>
          <p:cNvSpPr/>
          <p:nvPr/>
        </p:nvSpPr>
        <p:spPr>
          <a:xfrm>
            <a:off x="7143750" y="2857500"/>
            <a:ext cx="571500" cy="500063"/>
          </a:xfrm>
          <a:prstGeom prst="triangle">
            <a:avLst>
              <a:gd name="adj" fmla="val 5000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135" name="TextBox 34"/>
          <p:cNvSpPr txBox="1">
            <a:spLocks noChangeArrowheads="1"/>
          </p:cNvSpPr>
          <p:nvPr/>
        </p:nvSpPr>
        <p:spPr bwMode="auto">
          <a:xfrm>
            <a:off x="4572000" y="4214813"/>
            <a:ext cx="37861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alibri" pitchFamily="34" charset="0"/>
              </a:rPr>
              <a:t>1 part of a set of 5 complete things:</a:t>
            </a:r>
          </a:p>
        </p:txBody>
      </p:sp>
      <p:sp>
        <p:nvSpPr>
          <p:cNvPr id="36" name="Rectangle 35"/>
          <p:cNvSpPr/>
          <p:nvPr/>
        </p:nvSpPr>
        <p:spPr>
          <a:xfrm>
            <a:off x="5643563" y="464343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37" name="Rectangle 36"/>
          <p:cNvSpPr/>
          <p:nvPr/>
        </p:nvSpPr>
        <p:spPr>
          <a:xfrm>
            <a:off x="6072188" y="5000625"/>
            <a:ext cx="214312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38" name="Rectangle 37"/>
          <p:cNvSpPr/>
          <p:nvPr/>
        </p:nvSpPr>
        <p:spPr>
          <a:xfrm>
            <a:off x="6215063" y="464343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39" name="Rectangle 38"/>
          <p:cNvSpPr/>
          <p:nvPr/>
        </p:nvSpPr>
        <p:spPr>
          <a:xfrm>
            <a:off x="6643688" y="4929188"/>
            <a:ext cx="214312" cy="214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40" name="Rectangle 39"/>
          <p:cNvSpPr/>
          <p:nvPr/>
        </p:nvSpPr>
        <p:spPr>
          <a:xfrm>
            <a:off x="6929438" y="4643438"/>
            <a:ext cx="214312" cy="2143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141" name="TextBox 40"/>
          <p:cNvSpPr txBox="1">
            <a:spLocks noChangeArrowheads="1"/>
          </p:cNvSpPr>
          <p:nvPr/>
        </p:nvSpPr>
        <p:spPr bwMode="auto">
          <a:xfrm>
            <a:off x="357188" y="4929188"/>
            <a:ext cx="47863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>
                <a:latin typeface="Calibri" pitchFamily="34" charset="0"/>
              </a:rPr>
              <a:t>1 part of a set of things which can be arranged into 5 equal parts </a:t>
            </a:r>
            <a:r>
              <a:rPr lang="en-GB" dirty="0" err="1">
                <a:latin typeface="Calibri" pitchFamily="34" charset="0"/>
              </a:rPr>
              <a:t>eg</a:t>
            </a:r>
            <a:endParaRPr lang="en-GB" dirty="0">
              <a:latin typeface="Calibri" pitchFamily="34" charset="0"/>
            </a:endParaRPr>
          </a:p>
          <a:p>
            <a:endParaRPr lang="en-GB" dirty="0">
              <a:latin typeface="Calibri" pitchFamily="34" charset="0"/>
            </a:endParaRPr>
          </a:p>
        </p:txBody>
      </p:sp>
      <p:sp>
        <p:nvSpPr>
          <p:cNvPr id="42" name="Rectangle 41"/>
          <p:cNvSpPr/>
          <p:nvPr/>
        </p:nvSpPr>
        <p:spPr>
          <a:xfrm>
            <a:off x="1285875" y="571500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43" name="Rectangle 42"/>
          <p:cNvSpPr/>
          <p:nvPr/>
        </p:nvSpPr>
        <p:spPr>
          <a:xfrm>
            <a:off x="1285875" y="6072188"/>
            <a:ext cx="214313" cy="714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44" name="Rectangle 43"/>
          <p:cNvSpPr/>
          <p:nvPr/>
        </p:nvSpPr>
        <p:spPr>
          <a:xfrm>
            <a:off x="1714500" y="571500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45" name="Rectangle 44"/>
          <p:cNvSpPr/>
          <p:nvPr/>
        </p:nvSpPr>
        <p:spPr>
          <a:xfrm>
            <a:off x="1714500" y="6072188"/>
            <a:ext cx="214313" cy="714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46" name="Rectangle 45"/>
          <p:cNvSpPr/>
          <p:nvPr/>
        </p:nvSpPr>
        <p:spPr>
          <a:xfrm>
            <a:off x="2143125" y="571500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47" name="Rectangle 46"/>
          <p:cNvSpPr/>
          <p:nvPr/>
        </p:nvSpPr>
        <p:spPr>
          <a:xfrm>
            <a:off x="2143125" y="6072188"/>
            <a:ext cx="214313" cy="714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48" name="Rectangle 47"/>
          <p:cNvSpPr/>
          <p:nvPr/>
        </p:nvSpPr>
        <p:spPr>
          <a:xfrm>
            <a:off x="2571750" y="5715000"/>
            <a:ext cx="214313" cy="214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49" name="Rectangle 48"/>
          <p:cNvSpPr/>
          <p:nvPr/>
        </p:nvSpPr>
        <p:spPr>
          <a:xfrm>
            <a:off x="2571750" y="6072188"/>
            <a:ext cx="214313" cy="714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0" name="Rectangle 49"/>
          <p:cNvSpPr/>
          <p:nvPr/>
        </p:nvSpPr>
        <p:spPr>
          <a:xfrm>
            <a:off x="2928938" y="5715000"/>
            <a:ext cx="214312" cy="21431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1" name="Rectangle 50"/>
          <p:cNvSpPr/>
          <p:nvPr/>
        </p:nvSpPr>
        <p:spPr>
          <a:xfrm>
            <a:off x="2928926" y="6072206"/>
            <a:ext cx="214312" cy="7143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152" name="TextBox 51"/>
          <p:cNvSpPr txBox="1">
            <a:spLocks noChangeArrowheads="1"/>
          </p:cNvSpPr>
          <p:nvPr/>
        </p:nvSpPr>
        <p:spPr bwMode="auto">
          <a:xfrm>
            <a:off x="357188" y="1571625"/>
            <a:ext cx="26431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alibri" pitchFamily="34" charset="0"/>
              </a:rPr>
              <a:t>The relationship between one complete thing and another complete thing :</a:t>
            </a:r>
          </a:p>
        </p:txBody>
      </p:sp>
      <p:sp>
        <p:nvSpPr>
          <p:cNvPr id="53" name="Rectangle 52"/>
          <p:cNvSpPr/>
          <p:nvPr/>
        </p:nvSpPr>
        <p:spPr>
          <a:xfrm>
            <a:off x="500063" y="2500313"/>
            <a:ext cx="285750" cy="142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4" name="Rectangle 53"/>
          <p:cNvSpPr/>
          <p:nvPr/>
        </p:nvSpPr>
        <p:spPr>
          <a:xfrm>
            <a:off x="500063" y="2786063"/>
            <a:ext cx="285750" cy="142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5" name="Rectangle 54"/>
          <p:cNvSpPr/>
          <p:nvPr/>
        </p:nvSpPr>
        <p:spPr>
          <a:xfrm>
            <a:off x="785813" y="2786063"/>
            <a:ext cx="285750" cy="142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6" name="Rectangle 55"/>
          <p:cNvSpPr/>
          <p:nvPr/>
        </p:nvSpPr>
        <p:spPr>
          <a:xfrm>
            <a:off x="1071563" y="2786063"/>
            <a:ext cx="285750" cy="142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7" name="Rectangle 56"/>
          <p:cNvSpPr/>
          <p:nvPr/>
        </p:nvSpPr>
        <p:spPr>
          <a:xfrm>
            <a:off x="1357313" y="2786063"/>
            <a:ext cx="285750" cy="142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8" name="Rectangle 57"/>
          <p:cNvSpPr/>
          <p:nvPr/>
        </p:nvSpPr>
        <p:spPr>
          <a:xfrm>
            <a:off x="1643063" y="2786063"/>
            <a:ext cx="285750" cy="142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cxnSp>
        <p:nvCxnSpPr>
          <p:cNvPr id="60" name="Straight Arrow Connector 59"/>
          <p:cNvCxnSpPr/>
          <p:nvPr/>
        </p:nvCxnSpPr>
        <p:spPr>
          <a:xfrm rot="10800000">
            <a:off x="2286000" y="2857500"/>
            <a:ext cx="857250" cy="3571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/>
          <p:cNvCxnSpPr/>
          <p:nvPr/>
        </p:nvCxnSpPr>
        <p:spPr>
          <a:xfrm rot="5400000" flipH="1" flipV="1">
            <a:off x="3964782" y="2750343"/>
            <a:ext cx="571500" cy="5000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/>
          <p:cNvCxnSpPr/>
          <p:nvPr/>
        </p:nvCxnSpPr>
        <p:spPr>
          <a:xfrm rot="10800000" flipV="1">
            <a:off x="2286000" y="4071938"/>
            <a:ext cx="928688" cy="7143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/>
          <p:cNvCxnSpPr/>
          <p:nvPr/>
        </p:nvCxnSpPr>
        <p:spPr>
          <a:xfrm>
            <a:off x="4000500" y="3857625"/>
            <a:ext cx="785813" cy="2857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Arrow Connector 58"/>
          <p:cNvCxnSpPr/>
          <p:nvPr/>
        </p:nvCxnSpPr>
        <p:spPr>
          <a:xfrm rot="10800000" flipV="1">
            <a:off x="357158" y="3571876"/>
            <a:ext cx="2786082" cy="7143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Box 60"/>
          <p:cNvSpPr txBox="1"/>
          <p:nvPr/>
        </p:nvSpPr>
        <p:spPr>
          <a:xfrm>
            <a:off x="0" y="3500438"/>
            <a:ext cx="18573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 a place on a number line</a:t>
            </a:r>
          </a:p>
          <a:p>
            <a:r>
              <a:rPr lang="en-GB" dirty="0"/>
              <a:t>0                         1</a:t>
            </a:r>
          </a:p>
          <a:p>
            <a:r>
              <a:rPr lang="en-GB" dirty="0"/>
              <a:t>                                   </a:t>
            </a:r>
          </a:p>
        </p:txBody>
      </p:sp>
      <p:cxnSp>
        <p:nvCxnSpPr>
          <p:cNvPr id="65" name="Straight Connector 64"/>
          <p:cNvCxnSpPr/>
          <p:nvPr/>
        </p:nvCxnSpPr>
        <p:spPr>
          <a:xfrm>
            <a:off x="214282" y="4286256"/>
            <a:ext cx="12858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10333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2492896"/>
            <a:ext cx="7956872" cy="4248472"/>
          </a:xfrm>
        </p:spPr>
        <p:txBody>
          <a:bodyPr>
            <a:normAutofit fontScale="92500"/>
          </a:bodyPr>
          <a:lstStyle/>
          <a:p>
            <a:r>
              <a:rPr lang="en-GB" dirty="0"/>
              <a:t>Build a ‘fraction wall’ using Cuisenaire (colour rods)</a:t>
            </a:r>
          </a:p>
          <a:p>
            <a:r>
              <a:rPr lang="en-GB" dirty="0"/>
              <a:t>Write the fractions shown next to your pieces</a:t>
            </a:r>
          </a:p>
          <a:p>
            <a:r>
              <a:rPr lang="en-GB" dirty="0"/>
              <a:t>What fractions concepts could you teach using fraction walls?</a:t>
            </a:r>
          </a:p>
          <a:p>
            <a:endParaRPr lang="en-GB" dirty="0"/>
          </a:p>
          <a:p>
            <a:r>
              <a:rPr lang="en-GB" dirty="0"/>
              <a:t>Online fraction wall: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http://www.topmarks.co.uk/Flash.aspx?f=Fractionsv7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4"/>
              </a:rPr>
              <a:t>http://www.visnos.com/solo/fraction-wall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For other practical ideas see the ‘Using Manipulatives’ document on Moodle (Lecture 01: Numeracy)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Fractions activities</a:t>
            </a:r>
          </a:p>
        </p:txBody>
      </p:sp>
    </p:spTree>
    <p:extLst>
      <p:ext uri="{BB962C8B-B14F-4D97-AF65-F5344CB8AC3E}">
        <p14:creationId xmlns:p14="http://schemas.microsoft.com/office/powerpoint/2010/main" val="3651227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Decimals: The Key Concepts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143000"/>
            <a:ext cx="8229600" cy="4983163"/>
          </a:xfrm>
        </p:spPr>
        <p:txBody>
          <a:bodyPr/>
          <a:lstStyle/>
          <a:p>
            <a:pPr>
              <a:buNone/>
            </a:pPr>
            <a:r>
              <a:rPr lang="en-GB" dirty="0"/>
              <a:t>    </a:t>
            </a:r>
            <a:endParaRPr lang="en-GB" u="sng" dirty="0"/>
          </a:p>
        </p:txBody>
      </p:sp>
      <p:sp>
        <p:nvSpPr>
          <p:cNvPr id="5" name="Rectangle 4"/>
          <p:cNvSpPr/>
          <p:nvPr/>
        </p:nvSpPr>
        <p:spPr>
          <a:xfrm>
            <a:off x="1045278" y="2301953"/>
            <a:ext cx="742952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Understanding that one whole thing is divided into 10 equal parts to give </a:t>
            </a:r>
            <a:r>
              <a:rPr lang="en-GB" sz="2800" u="sng" dirty="0"/>
              <a:t>tenths</a:t>
            </a:r>
            <a:r>
              <a:rPr lang="en-GB" sz="2800" dirty="0"/>
              <a:t>  and one whole thing divided into 100 equal parts to give </a:t>
            </a:r>
            <a:r>
              <a:rPr lang="en-GB" sz="2800" u="sng" dirty="0"/>
              <a:t>hundredths.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Understanding that the first decimal place represents tenths and the second decimal place represents hundredths.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Understanding that decimal notation is an extension of the place value system.  </a:t>
            </a:r>
          </a:p>
        </p:txBody>
      </p:sp>
      <p:sp>
        <p:nvSpPr>
          <p:cNvPr id="6" name="Rectangle 5"/>
          <p:cNvSpPr/>
          <p:nvPr/>
        </p:nvSpPr>
        <p:spPr>
          <a:xfrm>
            <a:off x="229632" y="2380835"/>
            <a:ext cx="214314" cy="2143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229632" y="2800951"/>
            <a:ext cx="214314" cy="2143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229632" y="3221067"/>
            <a:ext cx="214314" cy="2143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29632" y="3641183"/>
            <a:ext cx="214314" cy="2143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229632" y="4061299"/>
            <a:ext cx="214314" cy="2143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29632" y="4481415"/>
            <a:ext cx="214314" cy="2143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229632" y="4901531"/>
            <a:ext cx="214314" cy="2143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229632" y="5321647"/>
            <a:ext cx="214314" cy="2143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229632" y="5741763"/>
            <a:ext cx="214314" cy="2143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229632" y="6161882"/>
            <a:ext cx="214314" cy="2143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024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 to Place Value</a:t>
            </a:r>
          </a:p>
        </p:txBody>
      </p:sp>
      <p:sp>
        <p:nvSpPr>
          <p:cNvPr id="3" name="Rectangle 2"/>
          <p:cNvSpPr/>
          <p:nvPr/>
        </p:nvSpPr>
        <p:spPr>
          <a:xfrm>
            <a:off x="1796338" y="2865731"/>
            <a:ext cx="804163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http://www.topmarks.co.uk/Flash.aspx?f=pvchartmoving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796338" y="3260974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http://www.topmarks.co.uk/Flash.aspx?f=MovingDigitCards</a:t>
            </a:r>
            <a:endParaRPr lang="en-GB" dirty="0"/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796338" y="2452219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http://www.taw.org.uk/lic/itp/itps/moving_digits_08.swf</a:t>
            </a:r>
            <a:endParaRPr lang="en-GB" dirty="0"/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/>
          <a:srcRect l="13460" t="19760" r="14800"/>
          <a:stretch/>
        </p:blipFill>
        <p:spPr>
          <a:xfrm>
            <a:off x="2486646" y="3789041"/>
            <a:ext cx="4605634" cy="2897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7523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99389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Percentages are easy fractions because they are always out of 100.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Finding percentages can be easy if you work out 10% first and use this to help you (look at how this links to the curriculum documents). Links should be made to multiplying and dividing by 10.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Percentages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3426730" y="3520021"/>
            <a:ext cx="1783325" cy="1430422"/>
            <a:chOff x="3426730" y="3520021"/>
            <a:chExt cx="1783325" cy="1430422"/>
          </a:xfrm>
        </p:grpSpPr>
        <p:sp>
          <p:nvSpPr>
            <p:cNvPr id="4" name="Rectangle 3"/>
            <p:cNvSpPr/>
            <p:nvPr/>
          </p:nvSpPr>
          <p:spPr>
            <a:xfrm rot="5400000">
              <a:off x="2808487" y="4138264"/>
              <a:ext cx="1430422" cy="193935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Oval 4"/>
            <p:cNvSpPr/>
            <p:nvPr/>
          </p:nvSpPr>
          <p:spPr>
            <a:xfrm>
              <a:off x="3754531" y="4246373"/>
              <a:ext cx="642942" cy="6429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Oval 5"/>
            <p:cNvSpPr/>
            <p:nvPr/>
          </p:nvSpPr>
          <p:spPr>
            <a:xfrm>
              <a:off x="4567113" y="4265105"/>
              <a:ext cx="642942" cy="64294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698" y="3418296"/>
            <a:ext cx="1408298" cy="1633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6893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2675467"/>
            <a:ext cx="8640960" cy="34506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If an orange rod is worth 10%, work out: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What 100% would look like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The value of a white rod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What 25% would look like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hlinkClick r:id="rId2"/>
              </a:rPr>
              <a:t>http://www.visnos.com/demos/percentage-fraction-decimals-grid</a:t>
            </a:r>
            <a:endParaRPr lang="en-GB" dirty="0"/>
          </a:p>
          <a:p>
            <a:pPr marL="0" indent="0" algn="ctr">
              <a:buNone/>
            </a:pPr>
            <a:r>
              <a:rPr lang="en-GB" dirty="0">
                <a:hlinkClick r:id="rId3"/>
              </a:rPr>
              <a:t>https://www.youtube.com/watch?v=4FCGsBJ8Ek4</a:t>
            </a:r>
            <a:endParaRPr lang="en-GB" dirty="0"/>
          </a:p>
          <a:p>
            <a:pPr marL="0" indent="0" algn="ctr">
              <a:buNone/>
            </a:pPr>
            <a:r>
              <a:rPr lang="en-GB" dirty="0">
                <a:hlinkClick r:id="rId4"/>
              </a:rPr>
              <a:t>http://www.visnos.com/solo/fraction-wall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Colour Rods</a:t>
            </a:r>
          </a:p>
        </p:txBody>
      </p:sp>
    </p:spTree>
    <p:extLst>
      <p:ext uri="{BB962C8B-B14F-4D97-AF65-F5344CB8AC3E}">
        <p14:creationId xmlns:p14="http://schemas.microsoft.com/office/powerpoint/2010/main" val="2845315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7"/>
            <a:ext cx="4348005" cy="345069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Look at the developing number packs on Moodle, these will be useful for ideas and cross-curricular links:</a:t>
            </a:r>
          </a:p>
          <a:p>
            <a:r>
              <a:rPr lang="en-GB" dirty="0"/>
              <a:t>Clocks –time and DT</a:t>
            </a:r>
          </a:p>
          <a:p>
            <a:r>
              <a:rPr lang="en-GB" dirty="0"/>
              <a:t>Time – science</a:t>
            </a:r>
          </a:p>
          <a:p>
            <a:r>
              <a:rPr lang="en-GB" dirty="0"/>
              <a:t>Mosaics – art, fractions, decimals and percentages</a:t>
            </a:r>
          </a:p>
          <a:p>
            <a:r>
              <a:rPr lang="en-GB" dirty="0" err="1"/>
              <a:t>Dinasfawr</a:t>
            </a:r>
            <a:r>
              <a:rPr lang="en-GB" dirty="0"/>
              <a:t> – timetables and geography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Cross-</a:t>
            </a:r>
            <a:r>
              <a:rPr lang="en-GB" dirty="0" err="1"/>
              <a:t>curriculuar</a:t>
            </a:r>
            <a:r>
              <a:rPr lang="en-GB" dirty="0"/>
              <a:t> links</a:t>
            </a:r>
          </a:p>
        </p:txBody>
      </p:sp>
      <p:pic>
        <p:nvPicPr>
          <p:cNvPr id="4" name="Content Placeholder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7371" y="2675467"/>
            <a:ext cx="3099429" cy="3451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28828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851920" y="2675466"/>
            <a:ext cx="4428480" cy="392188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“Fractions, decimals and percentages have a reputation for being tough to understand, posing a barrier for many primary (and much older) pupils. However, they are types of numbers to do with parts of something, and this concept is represented around us in countless ways.”</a:t>
            </a:r>
          </a:p>
          <a:p>
            <a:pPr marL="0" indent="0">
              <a:buNone/>
            </a:pPr>
            <a:r>
              <a:rPr lang="en-GB" dirty="0"/>
              <a:t>p.36 </a:t>
            </a:r>
            <a:r>
              <a:rPr lang="en-GB" dirty="0" err="1"/>
              <a:t>Tiley</a:t>
            </a:r>
            <a:r>
              <a:rPr lang="en-GB" dirty="0"/>
              <a:t>-Nunn, N. (2014) </a:t>
            </a:r>
            <a:r>
              <a:rPr lang="en-GB" i="1" dirty="0"/>
              <a:t>Primary Maths - anyone can feed sweets to sharks... </a:t>
            </a:r>
            <a:r>
              <a:rPr lang="en-GB" dirty="0"/>
              <a:t>Carmarthen: Independent Thinking Press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 – lesson ideas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14" y="2305239"/>
            <a:ext cx="2962458" cy="3600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89749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1345</TotalTime>
  <Words>1161</Words>
  <Application>Microsoft Macintosh PowerPoint</Application>
  <PresentationFormat>On-screen Show (4:3)</PresentationFormat>
  <Paragraphs>120</Paragraphs>
  <Slides>20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Candara</vt:lpstr>
      <vt:lpstr>Symbol</vt:lpstr>
      <vt:lpstr>Wingdings</vt:lpstr>
      <vt:lpstr>Waveform</vt:lpstr>
      <vt:lpstr>ECAD5004 18-10-2018 Teaching Tricky Areas: Time and Fractions, Decimals and Percentages </vt:lpstr>
      <vt:lpstr>Session Objectives</vt:lpstr>
      <vt:lpstr>PowerPoint Presentation</vt:lpstr>
      <vt:lpstr>The Analogue Clock</vt:lpstr>
      <vt:lpstr>Key Principles in teaching analogue clock</vt:lpstr>
      <vt:lpstr>Linking Analogue and Digital Time</vt:lpstr>
      <vt:lpstr>Time durations</vt:lpstr>
      <vt:lpstr>How many days in each month?</vt:lpstr>
      <vt:lpstr>Welsh Resources </vt:lpstr>
      <vt:lpstr>Useful songs/rhymes</vt:lpstr>
      <vt:lpstr>Resources…</vt:lpstr>
      <vt:lpstr>Fractions, Decimals and Percentages</vt:lpstr>
      <vt:lpstr>Fractions: Key Ideas</vt:lpstr>
      <vt:lpstr>Fractions activities</vt:lpstr>
      <vt:lpstr>Decimals: The Key Concepts</vt:lpstr>
      <vt:lpstr>Link to Place Value</vt:lpstr>
      <vt:lpstr>Percentages</vt:lpstr>
      <vt:lpstr>Colour Rods</vt:lpstr>
      <vt:lpstr>Cross-curriculuar links</vt:lpstr>
      <vt:lpstr>Further reading – lesson ideas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Helen Denny</cp:lastModifiedBy>
  <cp:revision>67</cp:revision>
  <dcterms:created xsi:type="dcterms:W3CDTF">2016-10-31T18:26:34Z</dcterms:created>
  <dcterms:modified xsi:type="dcterms:W3CDTF">2018-10-16T17:22:56Z</dcterms:modified>
</cp:coreProperties>
</file>