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4"/>
  </p:notesMasterIdLst>
  <p:handoutMasterIdLst>
    <p:handoutMasterId r:id="rId25"/>
  </p:handoutMasterIdLst>
  <p:sldIdLst>
    <p:sldId id="812" r:id="rId3"/>
    <p:sldId id="264" r:id="rId4"/>
    <p:sldId id="1076" r:id="rId5"/>
    <p:sldId id="1078" r:id="rId6"/>
    <p:sldId id="1079" r:id="rId7"/>
    <p:sldId id="1077" r:id="rId8"/>
    <p:sldId id="1081" r:id="rId9"/>
    <p:sldId id="1082" r:id="rId10"/>
    <p:sldId id="1147" r:id="rId11"/>
    <p:sldId id="267" r:id="rId12"/>
    <p:sldId id="1085" r:id="rId13"/>
    <p:sldId id="1087" r:id="rId14"/>
    <p:sldId id="1088" r:id="rId15"/>
    <p:sldId id="269" r:id="rId16"/>
    <p:sldId id="1091" r:id="rId17"/>
    <p:sldId id="1093" r:id="rId18"/>
    <p:sldId id="270" r:id="rId19"/>
    <p:sldId id="1151" r:id="rId20"/>
    <p:sldId id="948" r:id="rId21"/>
    <p:sldId id="928" r:id="rId22"/>
    <p:sldId id="884" r:id="rId2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9" autoAdjust="0"/>
    <p:restoredTop sz="95706" autoAdjust="0"/>
  </p:normalViewPr>
  <p:slideViewPr>
    <p:cSldViewPr snapToGrid="0">
      <p:cViewPr varScale="1">
        <p:scale>
          <a:sx n="111" d="100"/>
          <a:sy n="111" d="100"/>
        </p:scale>
        <p:origin x="1194" y="96"/>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3" d="100"/>
          <a:sy n="83" d="100"/>
        </p:scale>
        <p:origin x="3036"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18.1.1: Data Confidentiality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18.1.1: Data Confidentiality (Cont.)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3185610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18.1.2: Symmetric Encryption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4063363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18.1.2: Symmetric Encryption (Cont.)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3418721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18.1.2: Symmetric Encryption (Cont.)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3313889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18.1.3: Asymmetric Encryption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3338315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18.1.3: Asymmetric Encryption (Cont.)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919103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18.1.3: Asymmetric Encryption (Cont.)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18.1.4: Asymmetric Encryption - Confidentiality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18.1.4: Asymmetric Encryption – Confidentiality (Cont.)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806002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18.1.5: Asymmetric Encryption - Authentication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20112458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18.1.5: Asymmetric Encryption – Authentication (Cont.)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6058172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18.1.6: Asymmetric Encryption - Integrity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18.1.6: Asymmetric Encryption – Integrity (Cont.)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616275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18.1.6: Asymmetric Encryption – Integrity (Cont.)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33740832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18.1.7: Diffie-Hellman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18: Cryptography
18.1: Confidentiality
18.1.7: Diffie-Hellman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4274025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a:solidFill>
                  <a:srgbClr val="D9D9D9"/>
                </a:solidFill>
              </a:rPr>
              <a:t>© 2020  Cisco and/or its affiliates. All rights reserved.   Cisco Confidential</a:t>
            </a:r>
            <a:endParaRPr lang="en-US" sz="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4156562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5.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5.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5.xml"/><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5.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a:defRPr/>
            </a:pPr>
            <a:r>
              <a:rPr lang="en-US" sz="2400" kern="0" dirty="0">
                <a:solidFill>
                  <a:srgbClr val="0F3661"/>
                </a:solidFill>
                <a:latin typeface="Times New Roman"/>
                <a:cs typeface="Times New Roman"/>
              </a:rPr>
              <a:t>Cyber Security Essentials</a:t>
            </a:r>
          </a:p>
        </p:txBody>
      </p:sp>
      <p:sp>
        <p:nvSpPr>
          <p:cNvPr id="2" name="Rectangle 1"/>
          <p:cNvSpPr/>
          <p:nvPr/>
        </p:nvSpPr>
        <p:spPr>
          <a:xfrm>
            <a:off x="3795185" y="1796746"/>
            <a:ext cx="1553631" cy="424732"/>
          </a:xfrm>
          <a:prstGeom prst="rect">
            <a:avLst/>
          </a:prstGeom>
        </p:spPr>
        <p:txBody>
          <a:bodyPr wrap="none">
            <a:spAutoFit/>
          </a:bodyPr>
          <a:lstStyle/>
          <a:p>
            <a:r>
              <a:rPr lang="en-US" b="1" dirty="0"/>
              <a:t>Lecture 4</a:t>
            </a:r>
            <a:endParaRPr lang="en-GB" dirty="0"/>
          </a:p>
        </p:txBody>
      </p:sp>
      <p:sp>
        <p:nvSpPr>
          <p:cNvPr id="3" name="Rectangle 2"/>
          <p:cNvSpPr/>
          <p:nvPr/>
        </p:nvSpPr>
        <p:spPr>
          <a:xfrm>
            <a:off x="711621" y="2895449"/>
            <a:ext cx="7720758" cy="424732"/>
          </a:xfrm>
          <a:prstGeom prst="rect">
            <a:avLst/>
          </a:prstGeom>
        </p:spPr>
        <p:txBody>
          <a:bodyPr wrap="square">
            <a:spAutoFit/>
          </a:bodyPr>
          <a:lstStyle/>
          <a:p>
            <a:r>
              <a:rPr lang="en-US" dirty="0"/>
              <a:t>Cryptography</a:t>
            </a:r>
            <a:endParaRPr lang="en-GB" dirty="0"/>
          </a:p>
        </p:txBody>
      </p:sp>
      <p:sp>
        <p:nvSpPr>
          <p:cNvPr id="4" name="TextBox 6">
            <a:extLst>
              <a:ext uri="{FF2B5EF4-FFF2-40B4-BE49-F238E27FC236}">
                <a16:creationId xmlns:a16="http://schemas.microsoft.com/office/drawing/2014/main" id="{6F6DEADF-48CB-7605-1BA7-EF33D2E614AE}"/>
              </a:ext>
            </a:extLst>
          </p:cNvPr>
          <p:cNvSpPr txBox="1">
            <a:spLocks noChangeArrowheads="1"/>
          </p:cNvSpPr>
          <p:nvPr/>
        </p:nvSpPr>
        <p:spPr bwMode="auto">
          <a:xfrm>
            <a:off x="1068492" y="4122957"/>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solidFill>
                  <a:srgbClr val="00B050"/>
                </a:solidFill>
                <a:hlinkClick r:id="rId3">
                  <a:extLst>
                    <a:ext uri="{A12FA001-AC4F-418D-AE19-62706E023703}">
                      <ahyp:hlinkClr xmlns:ahyp="http://schemas.microsoft.com/office/drawing/2018/hyperlinkcolor" val="tx"/>
                    </a:ext>
                  </a:extLst>
                </a:hlinkClick>
              </a:rPr>
              <a:t>carlene.campbell@uwtsd.ac.uk</a:t>
            </a:r>
            <a:r>
              <a:rPr lang="en-US" dirty="0">
                <a:solidFill>
                  <a:srgbClr val="00B050"/>
                </a:solidFill>
              </a:rPr>
              <a:t> </a:t>
            </a:r>
          </a:p>
          <a:p>
            <a:pPr marL="0" indent="0">
              <a:buNone/>
            </a:pPr>
            <a:r>
              <a:rPr lang="en-US" sz="2000" dirty="0">
                <a:solidFill>
                  <a:srgbClr val="00B050"/>
                </a:solidFill>
                <a:hlinkClick r:id="rId4">
                  <a:extLst>
                    <a:ext uri="{A12FA001-AC4F-418D-AE19-62706E023703}">
                      <ahyp:hlinkClr xmlns:ahyp="http://schemas.microsoft.com/office/drawing/2018/hyperlinkcolor" val="tx"/>
                    </a:ext>
                  </a:extLst>
                </a:hlinkClick>
              </a:rPr>
              <a:t>Website: https://www.knowledgewithprofit.com</a:t>
            </a:r>
            <a:r>
              <a:rPr lang="en-US" sz="2000" dirty="0">
                <a:solidFill>
                  <a:srgbClr val="00B050"/>
                </a:solidFill>
              </a:rPr>
              <a:t> </a:t>
            </a:r>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9144000" cy="407599"/>
          </a:xfrm>
          <a:prstGeom prst="rect">
            <a:avLst/>
          </a:prstGeom>
          <a:noFill/>
          <a:ln/>
        </p:spPr>
        <p:txBody>
          <a:bodyPr wrap="square" rtlCol="0" anchor="t"/>
          <a:lstStyle/>
          <a:p>
            <a:r>
              <a:rPr lang="en-US" dirty="0"/>
              <a:t>Data Confidentiality</a:t>
            </a:r>
          </a:p>
        </p:txBody>
      </p:sp>
      <p:sp>
        <p:nvSpPr>
          <p:cNvPr id="5" name="Text 2"/>
          <p:cNvSpPr/>
          <p:nvPr/>
        </p:nvSpPr>
        <p:spPr>
          <a:xfrm>
            <a:off x="376790" y="1773498"/>
            <a:ext cx="8533209" cy="2841325"/>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There are two classes of encryption used to provide data confidentiality; asymmetric and symmetric.</a:t>
            </a: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These two classes differ in how they use keys.</a:t>
            </a:r>
            <a:endParaRPr lang="en-US" sz="1400" dirty="0">
              <a:latin typeface="Arial"/>
              <a:cs typeface="Arial"/>
            </a:endParaRPr>
          </a:p>
          <a:p>
            <a:pPr algn="just"/>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Symmetric encryption algorithms such as Data Encryption Standard (DES), 3DES, and Advanced Encryption Standard (AES) are based on the premise that each communicating party knows the pre-shared key.</a:t>
            </a:r>
            <a:endParaRPr lang="en-US" dirty="0">
              <a:solidFill>
                <a:srgbClr val="000000"/>
              </a:solidFill>
              <a:latin typeface="Calibri" panose="020F0502020204030204"/>
              <a:ea typeface="Arial" pitchFamily="34" charset="-122"/>
              <a:cs typeface="Calibri"/>
            </a:endParaRPr>
          </a:p>
          <a:p>
            <a:pPr marL="285750" indent="-285750" algn="just">
              <a:buFont typeface="Arial"/>
              <a:buChar char="•"/>
            </a:pPr>
            <a:endParaRPr lang="en-US" dirty="0">
              <a:solidFill>
                <a:srgbClr val="000000"/>
              </a:solidFill>
              <a:latin typeface="Calibri" panose="020F0502020204030204"/>
              <a:ea typeface="Arial" pitchFamily="34" charset="-122"/>
              <a:cs typeface="Calibri"/>
            </a:endParaRPr>
          </a:p>
          <a:p>
            <a:pPr marL="285750" indent="-285750" algn="just">
              <a:buFont typeface="Arial"/>
              <a:buChar char="•"/>
            </a:pPr>
            <a:r>
              <a:rPr lang="en-US" sz="1400" dirty="0">
                <a:solidFill>
                  <a:srgbClr val="000000"/>
                </a:solidFill>
                <a:latin typeface="Arial"/>
                <a:ea typeface="Arial" pitchFamily="34" charset="-122"/>
                <a:cs typeface="Arial"/>
              </a:rPr>
              <a:t>Data confidentiality can also be ensured using asymmetric algorithms, including Rivest, Shamir, and Adleman (RSA) and the public key infrastructure (PKI).</a:t>
            </a:r>
            <a:endParaRPr lang="en-US" dirty="0">
              <a:cs typeface="Calibri"/>
            </a:endParaRPr>
          </a:p>
          <a:p>
            <a:pPr algn="just"/>
            <a:endParaRPr lang="en-US" sz="1400" dirty="0">
              <a:solidFill>
                <a:srgbClr val="000000"/>
              </a:solidFill>
              <a:latin typeface="Arial"/>
              <a:ea typeface="Arial" pitchFamily="34" charset="-122"/>
              <a:cs typeface="Arial"/>
            </a:endParaRPr>
          </a:p>
          <a:p>
            <a:pPr algn="just"/>
            <a:r>
              <a:rPr lang="en-US" sz="1400" b="1" dirty="0">
                <a:solidFill>
                  <a:srgbClr val="000000"/>
                </a:solidFill>
                <a:latin typeface="Arial"/>
                <a:ea typeface="Arial" pitchFamily="34" charset="-122"/>
                <a:cs typeface="Arial"/>
              </a:rPr>
              <a:t>Note:</a:t>
            </a:r>
            <a:r>
              <a:rPr lang="en-US" sz="1400" dirty="0">
                <a:solidFill>
                  <a:srgbClr val="000000"/>
                </a:solidFill>
                <a:latin typeface="Arial"/>
                <a:ea typeface="Arial" pitchFamily="34" charset="-122"/>
                <a:cs typeface="Arial"/>
              </a:rPr>
              <a:t> DES is a legacy algorithm and should not be used. 3DES should be avoided if possible.</a:t>
            </a: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9144000" cy="49386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Data Confidentiality (Cont.)</a:t>
            </a:r>
            <a:endParaRPr lang="en-US" dirty="0"/>
          </a:p>
        </p:txBody>
      </p:sp>
      <p:sp>
        <p:nvSpPr>
          <p:cNvPr id="5" name="Text 2"/>
          <p:cNvSpPr/>
          <p:nvPr/>
        </p:nvSpPr>
        <p:spPr>
          <a:xfrm>
            <a:off x="479685" y="1881964"/>
            <a:ext cx="8533209" cy="350449"/>
          </a:xfrm>
          <a:prstGeom prst="rect">
            <a:avLst/>
          </a:prstGeom>
          <a:noFill/>
          <a:ln/>
        </p:spPr>
        <p:txBody>
          <a:bodyPr wrap="square" lIns="91440" tIns="45720" rIns="91440" bIns="45720" rtlCol="0" anchor="t"/>
          <a:lstStyle/>
          <a:p>
            <a:pPr marL="285750" indent="-285750">
              <a:buFont typeface="Arial"/>
              <a:buChar char="•"/>
            </a:pPr>
            <a:r>
              <a:rPr lang="en-US" sz="1400" dirty="0">
                <a:solidFill>
                  <a:srgbClr val="000000"/>
                </a:solidFill>
                <a:latin typeface="Arial"/>
                <a:ea typeface="Arial" pitchFamily="34" charset="-122"/>
                <a:cs typeface="Arial"/>
              </a:rPr>
              <a:t>The figure highlights some differences between symmetric and asymmetric encryption.</a:t>
            </a:r>
            <a:endParaRPr lang="en-US" dirty="0">
              <a:ea typeface="Calibri" panose="020F0502020204030204"/>
              <a:cs typeface="Calibri" panose="020F0502020204030204"/>
            </a:endParaRPr>
          </a:p>
          <a:p>
            <a:pPr>
              <a:lnSpc>
                <a:spcPts val="2000"/>
              </a:lnSpc>
            </a:pPr>
            <a:endParaRPr lang="en-US" sz="1400" dirty="0">
              <a:latin typeface="Arial"/>
              <a:cs typeface="Arial"/>
            </a:endParaRPr>
          </a:p>
        </p:txBody>
      </p:sp>
      <p:pic>
        <p:nvPicPr>
          <p:cNvPr id="7" name="Picture 7">
            <a:extLst>
              <a:ext uri="{FF2B5EF4-FFF2-40B4-BE49-F238E27FC236}">
                <a16:creationId xmlns:a16="http://schemas.microsoft.com/office/drawing/2014/main" id="{D72B3BDC-AAF6-BEE0-74F5-CAF8AE881EBF}"/>
              </a:ext>
            </a:extLst>
          </p:cNvPr>
          <p:cNvPicPr>
            <a:picLocks noChangeAspect="1"/>
          </p:cNvPicPr>
          <p:nvPr/>
        </p:nvPicPr>
        <p:blipFill>
          <a:blip r:embed="rId3"/>
          <a:stretch>
            <a:fillRect/>
          </a:stretch>
        </p:blipFill>
        <p:spPr>
          <a:xfrm>
            <a:off x="753209" y="2489039"/>
            <a:ext cx="7491045" cy="285440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extLst>
      <p:ext uri="{BB962C8B-B14F-4D97-AF65-F5344CB8AC3E}">
        <p14:creationId xmlns:p14="http://schemas.microsoft.com/office/powerpoint/2010/main" val="3193012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650218"/>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924539"/>
            <a:ext cx="9144000" cy="429165"/>
          </a:xfrm>
          <a:prstGeom prst="rect">
            <a:avLst/>
          </a:prstGeom>
          <a:noFill/>
          <a:ln/>
        </p:spPr>
        <p:txBody>
          <a:bodyPr wrap="square" rtlCol="0" anchor="t"/>
          <a:lstStyle/>
          <a:p>
            <a:r>
              <a:rPr lang="en-US" dirty="0"/>
              <a:t>Symmetric Encryption</a:t>
            </a:r>
          </a:p>
        </p:txBody>
      </p:sp>
      <p:sp>
        <p:nvSpPr>
          <p:cNvPr id="6" name="TextBox 5">
            <a:extLst>
              <a:ext uri="{FF2B5EF4-FFF2-40B4-BE49-F238E27FC236}">
                <a16:creationId xmlns:a16="http://schemas.microsoft.com/office/drawing/2014/main" id="{FCD6070D-093E-7A3D-2984-F23E0AB6D034}"/>
              </a:ext>
            </a:extLst>
          </p:cNvPr>
          <p:cNvSpPr txBox="1"/>
          <p:nvPr/>
        </p:nvSpPr>
        <p:spPr>
          <a:xfrm>
            <a:off x="131714" y="1436875"/>
            <a:ext cx="888682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dirty="0">
                <a:solidFill>
                  <a:srgbClr val="333333"/>
                </a:solidFill>
                <a:latin typeface="Arial"/>
                <a:cs typeface="Arial"/>
              </a:rPr>
              <a:t>Symmetric algorithms use the same pre-shared key to encrypt and decrypt data. </a:t>
            </a:r>
            <a:endParaRPr lang="en-US" sz="1400" dirty="0">
              <a:solidFill>
                <a:srgbClr val="000000"/>
              </a:solidFill>
              <a:latin typeface="Calibri" panose="020F0502020204030204"/>
              <a:cs typeface="Calibri" panose="020F0502020204030204"/>
            </a:endParaRPr>
          </a:p>
          <a:p>
            <a:pPr marL="285750" indent="-285750" algn="just">
              <a:buFont typeface="Arial,Sans-Serif"/>
              <a:buChar char="•"/>
            </a:pPr>
            <a:r>
              <a:rPr lang="en-US" sz="1400" dirty="0">
                <a:solidFill>
                  <a:srgbClr val="333333"/>
                </a:solidFill>
                <a:latin typeface="Arial"/>
                <a:cs typeface="Arial"/>
              </a:rPr>
              <a:t>A pre-shared key (secret key), is known by the sender and receiver before any encrypted communications can take place.</a:t>
            </a:r>
            <a:endParaRPr lang="en-US" sz="1400" dirty="0">
              <a:ea typeface="+mn-lt"/>
              <a:cs typeface="+mn-lt"/>
            </a:endParaRPr>
          </a:p>
          <a:p>
            <a:pPr marL="285750" indent="-285750" algn="just">
              <a:buFont typeface="Arial"/>
              <a:buChar char="•"/>
            </a:pPr>
            <a:r>
              <a:rPr lang="en-US" sz="1400" dirty="0">
                <a:solidFill>
                  <a:srgbClr val="333333"/>
                </a:solidFill>
                <a:latin typeface="Arial"/>
                <a:cs typeface="Arial"/>
              </a:rPr>
              <a:t>Symmetric encryption algorithms are commonly used with VPN traffic, because they use less CPU resources than asymmetric encryption algorithms, allowing the encryption and decryption of data to be fast when using a VPN. </a:t>
            </a:r>
            <a:endParaRPr lang="en-US" sz="1400" dirty="0">
              <a:solidFill>
                <a:srgbClr val="000000"/>
              </a:solidFill>
              <a:latin typeface="Arial"/>
              <a:cs typeface="Arial"/>
            </a:endParaRPr>
          </a:p>
          <a:p>
            <a:pPr marL="285750" indent="-285750" algn="just">
              <a:buFont typeface="Arial"/>
              <a:buChar char="•"/>
            </a:pPr>
            <a:r>
              <a:rPr lang="en-US" sz="1400" dirty="0">
                <a:solidFill>
                  <a:srgbClr val="333333"/>
                </a:solidFill>
                <a:latin typeface="Arial"/>
                <a:cs typeface="Arial"/>
              </a:rPr>
              <a:t>When using symmetric encryption algorithms, like any other type of encryption, the longer the key, the longer it will take for someone to discover the key. </a:t>
            </a:r>
            <a:endParaRPr lang="en-US" sz="1400" dirty="0">
              <a:solidFill>
                <a:srgbClr val="000000"/>
              </a:solidFill>
              <a:latin typeface="Arial"/>
              <a:cs typeface="Arial"/>
            </a:endParaRPr>
          </a:p>
          <a:p>
            <a:pPr marL="285750" indent="-285750" algn="just">
              <a:buFont typeface="Arial"/>
              <a:buChar char="•"/>
            </a:pPr>
            <a:r>
              <a:rPr lang="en-US" sz="1400" dirty="0">
                <a:solidFill>
                  <a:srgbClr val="333333"/>
                </a:solidFill>
                <a:latin typeface="Arial"/>
                <a:cs typeface="Arial"/>
              </a:rPr>
              <a:t>Most encryption keys are between 112 and 256 bits but to ensure that the encryption is safe, a minimum key length of 128 bits should be used. </a:t>
            </a:r>
            <a:endParaRPr lang="en-US" sz="1400" dirty="0">
              <a:latin typeface="Arial"/>
              <a:cs typeface="Arial"/>
            </a:endParaRPr>
          </a:p>
        </p:txBody>
      </p:sp>
      <p:pic>
        <p:nvPicPr>
          <p:cNvPr id="5" name="Picture 5" descr="Graphical user interface&#10;&#10;Description automatically generated">
            <a:extLst>
              <a:ext uri="{FF2B5EF4-FFF2-40B4-BE49-F238E27FC236}">
                <a16:creationId xmlns:a16="http://schemas.microsoft.com/office/drawing/2014/main" id="{C793B65D-62F9-CA62-DAFA-71A0C660C43D}"/>
              </a:ext>
            </a:extLst>
          </p:cNvPr>
          <p:cNvPicPr>
            <a:picLocks noChangeAspect="1"/>
          </p:cNvPicPr>
          <p:nvPr/>
        </p:nvPicPr>
        <p:blipFill rotWithShape="1">
          <a:blip r:embed="rId3"/>
          <a:srcRect l="35703" t="45576" r="12425" b="18516"/>
          <a:stretch/>
        </p:blipFill>
        <p:spPr>
          <a:xfrm>
            <a:off x="2070375" y="3732949"/>
            <a:ext cx="4822925" cy="1845606"/>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extLst>
      <p:ext uri="{BB962C8B-B14F-4D97-AF65-F5344CB8AC3E}">
        <p14:creationId xmlns:p14="http://schemas.microsoft.com/office/powerpoint/2010/main" val="254826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9144000" cy="472297"/>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Symmetric Encryption (Cont.)</a:t>
            </a:r>
            <a:endParaRPr lang="en-US" dirty="0"/>
          </a:p>
        </p:txBody>
      </p:sp>
      <p:sp>
        <p:nvSpPr>
          <p:cNvPr id="6" name="TextBox 5">
            <a:extLst>
              <a:ext uri="{FF2B5EF4-FFF2-40B4-BE49-F238E27FC236}">
                <a16:creationId xmlns:a16="http://schemas.microsoft.com/office/drawing/2014/main" id="{FCD6070D-093E-7A3D-2984-F23E0AB6D034}"/>
              </a:ext>
            </a:extLst>
          </p:cNvPr>
          <p:cNvSpPr txBox="1"/>
          <p:nvPr/>
        </p:nvSpPr>
        <p:spPr>
          <a:xfrm>
            <a:off x="1045" y="1605187"/>
            <a:ext cx="8908390" cy="8679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333333"/>
                </a:solidFill>
                <a:latin typeface="Arial"/>
                <a:cs typeface="Arial"/>
              </a:rPr>
              <a:t>    Symmetric encryption algorithms are sometimes classified as either a block cipher or a stream cipher:</a:t>
            </a:r>
            <a:endParaRPr lang="en-US" dirty="0">
              <a:solidFill>
                <a:srgbClr val="000000"/>
              </a:solidFill>
              <a:latin typeface="Calibri" panose="020F0502020204030204"/>
              <a:cs typeface="Calibri" panose="020F0502020204030204"/>
            </a:endParaRPr>
          </a:p>
          <a:p>
            <a:pPr marL="285750" indent="-285750">
              <a:buFont typeface="Arial"/>
              <a:buChar char="•"/>
            </a:pPr>
            <a:endParaRPr lang="en-US" sz="1400" dirty="0">
              <a:solidFill>
                <a:srgbClr val="333333"/>
              </a:solidFill>
              <a:latin typeface="Arial"/>
              <a:cs typeface="Arial"/>
            </a:endParaRPr>
          </a:p>
          <a:p>
            <a:pPr marL="742950" lvl="1" indent="-285750">
              <a:buFont typeface="Arial"/>
              <a:buChar char="•"/>
            </a:pPr>
            <a:r>
              <a:rPr lang="en-US" sz="1400" b="1" dirty="0">
                <a:solidFill>
                  <a:srgbClr val="333333"/>
                </a:solidFill>
                <a:latin typeface="Arial"/>
                <a:cs typeface="Arial"/>
              </a:rPr>
              <a:t>Block ciphers</a:t>
            </a:r>
            <a:r>
              <a:rPr lang="en-US" sz="1400" dirty="0">
                <a:solidFill>
                  <a:srgbClr val="333333"/>
                </a:solidFill>
                <a:latin typeface="Arial"/>
                <a:cs typeface="Arial"/>
              </a:rPr>
              <a:t> transform a fixed-length block of plaintext into a common block of ciphertext of 64 or 128 bits. </a:t>
            </a:r>
            <a:endParaRPr lang="en-US" sz="1400" dirty="0">
              <a:solidFill>
                <a:srgbClr val="333333"/>
              </a:solidFill>
              <a:latin typeface="Arial"/>
              <a:ea typeface="Calibri" panose="020F0502020204030204"/>
              <a:cs typeface="Arial"/>
            </a:endParaRPr>
          </a:p>
        </p:txBody>
      </p:sp>
      <p:pic>
        <p:nvPicPr>
          <p:cNvPr id="4" name="Picture 6" descr="Graphical user interface, text&#10;&#10;Description automatically generated">
            <a:extLst>
              <a:ext uri="{FF2B5EF4-FFF2-40B4-BE49-F238E27FC236}">
                <a16:creationId xmlns:a16="http://schemas.microsoft.com/office/drawing/2014/main" id="{03AA5234-3028-3D34-D9AC-CADC8A502E40}"/>
              </a:ext>
            </a:extLst>
          </p:cNvPr>
          <p:cNvPicPr>
            <a:picLocks noChangeAspect="1"/>
          </p:cNvPicPr>
          <p:nvPr/>
        </p:nvPicPr>
        <p:blipFill rotWithShape="1">
          <a:blip r:embed="rId3"/>
          <a:srcRect l="36428" t="54745" r="13299" b="26825"/>
          <a:stretch/>
        </p:blipFill>
        <p:spPr>
          <a:xfrm>
            <a:off x="1549203" y="2558437"/>
            <a:ext cx="6038610" cy="1236688"/>
          </a:xfrm>
          <a:prstGeom prst="rect">
            <a:avLst/>
          </a:prstGeom>
        </p:spPr>
      </p:pic>
      <p:sp>
        <p:nvSpPr>
          <p:cNvPr id="5" name="CaixaDeTexto 4">
            <a:extLst>
              <a:ext uri="{FF2B5EF4-FFF2-40B4-BE49-F238E27FC236}">
                <a16:creationId xmlns:a16="http://schemas.microsoft.com/office/drawing/2014/main" id="{51376A6C-CD7F-66FD-3A65-6DB6FE32F800}"/>
              </a:ext>
            </a:extLst>
          </p:cNvPr>
          <p:cNvSpPr txBox="1"/>
          <p:nvPr/>
        </p:nvSpPr>
        <p:spPr>
          <a:xfrm>
            <a:off x="5145" y="3939570"/>
            <a:ext cx="8782630" cy="480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lvl="1" indent="-285750">
              <a:buFont typeface="Arial,Sans-Serif"/>
              <a:buChar char="•"/>
            </a:pPr>
            <a:r>
              <a:rPr lang="en-US" sz="1400" b="1" dirty="0">
                <a:solidFill>
                  <a:srgbClr val="333333"/>
                </a:solidFill>
                <a:latin typeface="Arial"/>
                <a:cs typeface="Arial"/>
              </a:rPr>
              <a:t>Stream ciphers</a:t>
            </a:r>
            <a:r>
              <a:rPr lang="en-US" sz="1400" dirty="0">
                <a:solidFill>
                  <a:srgbClr val="333333"/>
                </a:solidFill>
                <a:latin typeface="Arial"/>
                <a:cs typeface="Arial"/>
              </a:rPr>
              <a:t> encrypt plaintext one byte or one bit at a time and are typically faster than block ciphers because data is continuously encrypted.</a:t>
            </a:r>
            <a:endParaRPr lang="en-US" sz="1400" dirty="0">
              <a:solidFill>
                <a:srgbClr val="333333"/>
              </a:solidFill>
              <a:latin typeface="Arial"/>
              <a:ea typeface="+mn-lt"/>
              <a:cs typeface="Arial"/>
            </a:endParaRPr>
          </a:p>
        </p:txBody>
      </p:sp>
      <p:pic>
        <p:nvPicPr>
          <p:cNvPr id="8" name="Picture 6" descr="Graphical user interface, text&#10;&#10;Description automatically generated">
            <a:extLst>
              <a:ext uri="{FF2B5EF4-FFF2-40B4-BE49-F238E27FC236}">
                <a16:creationId xmlns:a16="http://schemas.microsoft.com/office/drawing/2014/main" id="{ECE5A99A-3581-C51A-DA47-78123B77E7A4}"/>
              </a:ext>
            </a:extLst>
          </p:cNvPr>
          <p:cNvPicPr>
            <a:picLocks noChangeAspect="1"/>
          </p:cNvPicPr>
          <p:nvPr/>
        </p:nvPicPr>
        <p:blipFill rotWithShape="1">
          <a:blip r:embed="rId4"/>
          <a:srcRect l="36117" t="53777" r="12877" b="27038"/>
          <a:stretch/>
        </p:blipFill>
        <p:spPr>
          <a:xfrm>
            <a:off x="1558534" y="4461745"/>
            <a:ext cx="6032163" cy="124633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extLst>
      <p:ext uri="{BB962C8B-B14F-4D97-AF65-F5344CB8AC3E}">
        <p14:creationId xmlns:p14="http://schemas.microsoft.com/office/powerpoint/2010/main" val="2981567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74703"/>
            <a:ext cx="9144000" cy="407599"/>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Symmetric Encryption (Cont.)</a:t>
            </a:r>
            <a:endParaRPr lang="en-US" dirty="0"/>
          </a:p>
        </p:txBody>
      </p:sp>
      <p:sp>
        <p:nvSpPr>
          <p:cNvPr id="4" name="TextBox 3">
            <a:extLst>
              <a:ext uri="{FF2B5EF4-FFF2-40B4-BE49-F238E27FC236}">
                <a16:creationId xmlns:a16="http://schemas.microsoft.com/office/drawing/2014/main" id="{346C495A-9A41-2D1C-3AE5-8DE620235EF1}"/>
              </a:ext>
            </a:extLst>
          </p:cNvPr>
          <p:cNvSpPr txBox="1"/>
          <p:nvPr/>
        </p:nvSpPr>
        <p:spPr>
          <a:xfrm>
            <a:off x="-4852" y="1628499"/>
            <a:ext cx="8083152" cy="2862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333333"/>
                </a:solidFill>
                <a:latin typeface="Arial"/>
                <a:cs typeface="Arial"/>
              </a:rPr>
              <a:t>Well-known symmetric encryption algorithms are described in the table.</a:t>
            </a:r>
            <a:endParaRPr lang="en-US" sz="1400" dirty="0">
              <a:latin typeface="Arial"/>
              <a:cs typeface="Arial"/>
            </a:endParaRPr>
          </a:p>
        </p:txBody>
      </p:sp>
      <p:graphicFrame>
        <p:nvGraphicFramePr>
          <p:cNvPr id="11" name="Table 0"/>
          <p:cNvGraphicFramePr>
            <a:graphicFrameLocks noGrp="1"/>
          </p:cNvGraphicFramePr>
          <p:nvPr/>
        </p:nvGraphicFramePr>
        <p:xfrm>
          <a:off x="91440" y="1953204"/>
          <a:ext cx="8961114" cy="3749040"/>
        </p:xfrm>
        <a:graphic>
          <a:graphicData uri="http://schemas.openxmlformats.org/drawingml/2006/table">
            <a:tbl>
              <a:tblPr/>
              <a:tblGrid>
                <a:gridCol w="1945821">
                  <a:extLst>
                    <a:ext uri="{9D8B030D-6E8A-4147-A177-3AD203B41FA5}">
                      <a16:colId xmlns:a16="http://schemas.microsoft.com/office/drawing/2014/main" val="20000"/>
                    </a:ext>
                  </a:extLst>
                </a:gridCol>
                <a:gridCol w="7015293">
                  <a:extLst>
                    <a:ext uri="{9D8B030D-6E8A-4147-A177-3AD203B41FA5}">
                      <a16:colId xmlns:a16="http://schemas.microsoft.com/office/drawing/2014/main" val="20001"/>
                    </a:ext>
                  </a:extLst>
                </a:gridCol>
              </a:tblGrid>
              <a:tr h="0">
                <a:tc>
                  <a:txBody>
                    <a:bodyPr/>
                    <a:lstStyle/>
                    <a:p>
                      <a:r>
                        <a:rPr lang="en-US" sz="1400" dirty="0">
                          <a:solidFill>
                            <a:srgbClr val="FFFFFF"/>
                          </a:solidFill>
                          <a:latin typeface="Arial"/>
                        </a:rPr>
                        <a:t>Symmetric Encryption Algorithms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400" dirty="0">
                          <a:solidFill>
                            <a:srgbClr val="FFFFFF"/>
                          </a:solidFill>
                          <a:latin typeface="Arial"/>
                        </a:rPr>
                        <a:t>Description</a:t>
                      </a:r>
                      <a:endParaRPr lang="en-US" sz="1400" dirty="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0">
                <a:tc>
                  <a:txBody>
                    <a:bodyPr/>
                    <a:lstStyle/>
                    <a:p>
                      <a:r>
                        <a:rPr lang="en-US" sz="1400" dirty="0">
                          <a:solidFill>
                            <a:srgbClr val="58585B"/>
                          </a:solidFill>
                          <a:latin typeface="Arial"/>
                        </a:rPr>
                        <a:t>Data Encryption Standard (DES)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A legacy symmetric encryption algorithm. It uses a short key length that makes it insecure for most current uses.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0">
                <a:tc>
                  <a:txBody>
                    <a:bodyPr/>
                    <a:lstStyle/>
                    <a:p>
                      <a:r>
                        <a:rPr lang="en-US" sz="1400" dirty="0">
                          <a:solidFill>
                            <a:srgbClr val="58585B"/>
                          </a:solidFill>
                          <a:latin typeface="Arial"/>
                        </a:rPr>
                        <a:t>3DES (Triple DES)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The replacement for DES and repeats the DES algorithm process three times. It should be avoided if possible as it is scheduled to be retired in 2023. If implemented, use very short key lifetimes.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0">
                <a:tc>
                  <a:txBody>
                    <a:bodyPr/>
                    <a:lstStyle/>
                    <a:p>
                      <a:r>
                        <a:rPr lang="en-US" sz="1400" dirty="0">
                          <a:solidFill>
                            <a:srgbClr val="58585B"/>
                          </a:solidFill>
                          <a:latin typeface="Arial"/>
                        </a:rPr>
                        <a:t>Advanced Encryption Standard (AES)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A popular and recommended symmetric encryption algorithm. It offers combinations of 128-, 192-, or 256-bit keys to encrypt 128, 192, or 256 bit-long data blocks.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0">
                <a:tc>
                  <a:txBody>
                    <a:bodyPr/>
                    <a:lstStyle/>
                    <a:p>
                      <a:r>
                        <a:rPr lang="en-US" sz="1400" dirty="0">
                          <a:solidFill>
                            <a:srgbClr val="58585B"/>
                          </a:solidFill>
                          <a:latin typeface="Arial"/>
                        </a:rPr>
                        <a:t>Software-Optimized Encryption Algorithm (SEAL)</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A faster alternative symmetric encryption algorithm to AES. It is a stream cypher that uses a 160-bit encryption key and has a lower impact on the CPU compared to other software-based algorithms.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0">
                <a:tc>
                  <a:txBody>
                    <a:bodyPr/>
                    <a:lstStyle/>
                    <a:p>
                      <a:r>
                        <a:rPr lang="en-US" sz="1400" dirty="0">
                          <a:solidFill>
                            <a:srgbClr val="58585B"/>
                          </a:solidFill>
                          <a:latin typeface="Arial"/>
                        </a:rPr>
                        <a:t>Rivest ciphers (RC) series algorithms</a:t>
                      </a:r>
                      <a:endParaRPr lang="en-US" sz="14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Several variations have been developed, but RC4 was the most prevalent in use. RC4 is a stream cipher that was used to secure web traffic. It has been found to have multiple vulnerabilities which have made it insecure. RC4 should not be used.</a:t>
                      </a:r>
                      <a:endParaRPr lang="en-US" sz="1400" dirty="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extLst>
      <p:ext uri="{BB962C8B-B14F-4D97-AF65-F5344CB8AC3E}">
        <p14:creationId xmlns:p14="http://schemas.microsoft.com/office/powerpoint/2010/main" val="3841715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9144000" cy="386033"/>
          </a:xfrm>
          <a:prstGeom prst="rect">
            <a:avLst/>
          </a:prstGeom>
          <a:noFill/>
          <a:ln/>
        </p:spPr>
        <p:txBody>
          <a:bodyPr wrap="square" rtlCol="0" anchor="t"/>
          <a:lstStyle/>
          <a:p>
            <a:r>
              <a:rPr lang="en-US" dirty="0"/>
              <a:t>Asymmetric Encryption </a:t>
            </a:r>
          </a:p>
        </p:txBody>
      </p:sp>
      <p:sp>
        <p:nvSpPr>
          <p:cNvPr id="4" name="TextBox 3">
            <a:extLst>
              <a:ext uri="{FF2B5EF4-FFF2-40B4-BE49-F238E27FC236}">
                <a16:creationId xmlns:a16="http://schemas.microsoft.com/office/drawing/2014/main" id="{44374ABD-B4F4-4248-D4D5-89F45DA1E114}"/>
              </a:ext>
            </a:extLst>
          </p:cNvPr>
          <p:cNvSpPr txBox="1"/>
          <p:nvPr/>
        </p:nvSpPr>
        <p:spPr>
          <a:xfrm>
            <a:off x="285544" y="1661959"/>
            <a:ext cx="8324254" cy="8679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solidFill>
                  <a:srgbClr val="333333"/>
                </a:solidFill>
                <a:latin typeface="Arial" panose="020B0604020202020204" pitchFamily="34" charset="0"/>
                <a:cs typeface="Arial" panose="020B0604020202020204" pitchFamily="34" charset="0"/>
              </a:rPr>
              <a:t>Asymmetric algorithms (public-key algorithms), are designed so that the key used for encryption is different from the key used for decryption. </a:t>
            </a:r>
            <a:endParaRPr lang="en-US" sz="1400" dirty="0">
              <a:solidFill>
                <a:srgbClr val="000000"/>
              </a:solidFill>
              <a:latin typeface="Arial" panose="020B0604020202020204" pitchFamily="34" charset="0"/>
              <a:cs typeface="Arial" panose="020B0604020202020204" pitchFamily="34" charset="0"/>
            </a:endParaRPr>
          </a:p>
          <a:p>
            <a:pPr marL="285750" indent="-285750">
              <a:buFont typeface="Arial"/>
              <a:buChar char="•"/>
            </a:pPr>
            <a:r>
              <a:rPr lang="en-US" sz="1400" dirty="0">
                <a:solidFill>
                  <a:srgbClr val="333333"/>
                </a:solidFill>
                <a:latin typeface="Arial" panose="020B0604020202020204" pitchFamily="34" charset="0"/>
                <a:cs typeface="Arial" panose="020B0604020202020204" pitchFamily="34" charset="0"/>
              </a:rPr>
              <a:t>The decryption key cannot, in any reasonable amount of time, be calculated from the encryption key and vice versa.</a:t>
            </a:r>
            <a:endParaRPr lang="en-US" sz="1400" dirty="0">
              <a:latin typeface="Arial" panose="020B0604020202020204" pitchFamily="34" charset="0"/>
              <a:ea typeface="Calibri" panose="020F0502020204030204"/>
              <a:cs typeface="Arial" panose="020B0604020202020204" pitchFamily="34" charset="0"/>
            </a:endParaRPr>
          </a:p>
        </p:txBody>
      </p:sp>
      <p:pic>
        <p:nvPicPr>
          <p:cNvPr id="5" name="Picture 5" descr="A picture containing graphical user interface&#10;&#10;Description automatically generated">
            <a:extLst>
              <a:ext uri="{FF2B5EF4-FFF2-40B4-BE49-F238E27FC236}">
                <a16:creationId xmlns:a16="http://schemas.microsoft.com/office/drawing/2014/main" id="{F093F91B-CE4B-BA36-385F-EB41C59F33C6}"/>
              </a:ext>
            </a:extLst>
          </p:cNvPr>
          <p:cNvPicPr>
            <a:picLocks noChangeAspect="1"/>
          </p:cNvPicPr>
          <p:nvPr/>
        </p:nvPicPr>
        <p:blipFill rotWithShape="1">
          <a:blip r:embed="rId3"/>
          <a:srcRect l="36513" t="52198" r="13169" b="24908"/>
          <a:stretch/>
        </p:blipFill>
        <p:spPr>
          <a:xfrm>
            <a:off x="1664141" y="2711686"/>
            <a:ext cx="5574847" cy="1429690"/>
          </a:xfrm>
          <a:prstGeom prst="rect">
            <a:avLst/>
          </a:prstGeom>
        </p:spPr>
      </p:pic>
      <p:sp>
        <p:nvSpPr>
          <p:cNvPr id="6" name="CaixaDeTexto 5">
            <a:extLst>
              <a:ext uri="{FF2B5EF4-FFF2-40B4-BE49-F238E27FC236}">
                <a16:creationId xmlns:a16="http://schemas.microsoft.com/office/drawing/2014/main" id="{0BA66DDF-918F-F717-920A-CE3C7A4438AC}"/>
              </a:ext>
            </a:extLst>
          </p:cNvPr>
          <p:cNvSpPr txBox="1"/>
          <p:nvPr/>
        </p:nvSpPr>
        <p:spPr>
          <a:xfrm>
            <a:off x="287258" y="4215848"/>
            <a:ext cx="8697877"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US" sz="1400" dirty="0">
                <a:solidFill>
                  <a:srgbClr val="333333"/>
                </a:solidFill>
                <a:latin typeface="Arial"/>
                <a:cs typeface="Arial"/>
              </a:rPr>
              <a:t>Asymmetric algorithms use a public key and a private key, and both keys are capable of the encryption process, but the complementary paired key is required for decryption. </a:t>
            </a:r>
            <a:endParaRPr lang="en-US" sz="1400" dirty="0">
              <a:solidFill>
                <a:srgbClr val="000000"/>
              </a:solidFill>
              <a:latin typeface="Calibri" panose="020F0502020204030204"/>
              <a:cs typeface="Calibri" panose="020F0502020204030204"/>
            </a:endParaRPr>
          </a:p>
          <a:p>
            <a:pPr marL="285750" indent="-285750">
              <a:buFont typeface="Arial,Sans-Serif"/>
              <a:buChar char="•"/>
            </a:pPr>
            <a:r>
              <a:rPr lang="en-US" sz="1400" dirty="0">
                <a:solidFill>
                  <a:srgbClr val="333333"/>
                </a:solidFill>
                <a:latin typeface="Arial"/>
                <a:cs typeface="Arial"/>
              </a:rPr>
              <a:t>The process is also reversible, so the data that is encrypted with the public key requires the private key to decrypt. </a:t>
            </a:r>
            <a:endParaRPr lang="en-US" sz="1400" dirty="0">
              <a:solidFill>
                <a:srgbClr val="000000"/>
              </a:solidFill>
              <a:latin typeface="Calibri" panose="020F0502020204030204"/>
              <a:cs typeface="Calibri" panose="020F0502020204030204"/>
            </a:endParaRPr>
          </a:p>
          <a:p>
            <a:pPr marL="285750" indent="-285750">
              <a:buFont typeface="Arial,Sans-Serif"/>
              <a:buChar char="•"/>
            </a:pPr>
            <a:r>
              <a:rPr lang="en-US" sz="1400" dirty="0">
                <a:solidFill>
                  <a:srgbClr val="333333"/>
                </a:solidFill>
                <a:latin typeface="Arial"/>
                <a:cs typeface="Arial"/>
              </a:rPr>
              <a:t>Asymmetric algorithms achieve confidentiality and authenticity by using this process.</a:t>
            </a:r>
            <a:endParaRPr lang="en-US" sz="1400" dirty="0">
              <a:ea typeface="+mn-lt"/>
              <a:cs typeface="+mn-lt"/>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extLst>
      <p:ext uri="{BB962C8B-B14F-4D97-AF65-F5344CB8AC3E}">
        <p14:creationId xmlns:p14="http://schemas.microsoft.com/office/powerpoint/2010/main" val="3671281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0"/>
            <a:ext cx="9144000" cy="483080"/>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Asymmetric Encryption (Cont.)</a:t>
            </a:r>
            <a:endParaRPr lang="en-US" dirty="0"/>
          </a:p>
        </p:txBody>
      </p:sp>
      <p:sp>
        <p:nvSpPr>
          <p:cNvPr id="4" name="TextBox 3">
            <a:extLst>
              <a:ext uri="{FF2B5EF4-FFF2-40B4-BE49-F238E27FC236}">
                <a16:creationId xmlns:a16="http://schemas.microsoft.com/office/drawing/2014/main" id="{44374ABD-B4F4-4248-D4D5-89F45DA1E114}"/>
              </a:ext>
            </a:extLst>
          </p:cNvPr>
          <p:cNvSpPr txBox="1"/>
          <p:nvPr/>
        </p:nvSpPr>
        <p:spPr>
          <a:xfrm>
            <a:off x="318676" y="1633501"/>
            <a:ext cx="8591485" cy="3582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333333"/>
                </a:solidFill>
                <a:latin typeface="Arial"/>
                <a:cs typeface="Arial"/>
              </a:rPr>
              <a:t>Asymmetric encryption can use key lengths between 512 to 4,096 bits. </a:t>
            </a:r>
            <a:endParaRPr lang="en-US" sz="1400" dirty="0">
              <a:solidFill>
                <a:srgbClr val="000000"/>
              </a:solidFill>
              <a:latin typeface="Arial"/>
              <a:cs typeface="Arial"/>
            </a:endParaRPr>
          </a:p>
          <a:p>
            <a:pPr marL="285750" indent="-285750">
              <a:buFont typeface="Arial"/>
              <a:buChar char="•"/>
            </a:pPr>
            <a:endParaRPr lang="en-US" sz="1400" dirty="0">
              <a:solidFill>
                <a:srgbClr val="333333"/>
              </a:solidFill>
              <a:latin typeface="Arial"/>
              <a:cs typeface="Arial"/>
            </a:endParaRPr>
          </a:p>
          <a:p>
            <a:pPr marL="285750" indent="-285750">
              <a:buFont typeface="Arial"/>
              <a:buChar char="•"/>
            </a:pPr>
            <a:r>
              <a:rPr lang="en-US" sz="1400" dirty="0">
                <a:solidFill>
                  <a:srgbClr val="333333"/>
                </a:solidFill>
                <a:latin typeface="Arial"/>
                <a:cs typeface="Arial"/>
              </a:rPr>
              <a:t>Key lengths greater than or equal to 2,048 bits can be trusted, while key lengths of 1,024 or shorter are considered insufficient.</a:t>
            </a:r>
            <a:endParaRPr lang="en-US" sz="1400" dirty="0">
              <a:latin typeface="Arial"/>
              <a:cs typeface="Arial"/>
            </a:endParaRPr>
          </a:p>
          <a:p>
            <a:pPr marL="285750" indent="-285750">
              <a:buFont typeface="Arial"/>
              <a:buChar char="•"/>
            </a:pPr>
            <a:endParaRPr lang="en-US" sz="1400" dirty="0">
              <a:solidFill>
                <a:srgbClr val="333333"/>
              </a:solidFill>
              <a:latin typeface="Arial"/>
              <a:cs typeface="Arial"/>
            </a:endParaRPr>
          </a:p>
          <a:p>
            <a:pPr marL="285750" indent="-285750">
              <a:buFont typeface="Arial"/>
              <a:buChar char="•"/>
            </a:pPr>
            <a:r>
              <a:rPr lang="en-US" sz="1400" dirty="0">
                <a:solidFill>
                  <a:srgbClr val="333333"/>
                </a:solidFill>
                <a:latin typeface="Arial"/>
                <a:cs typeface="Calibri"/>
              </a:rPr>
              <a:t>Examples of protocols that use asymmetric key algorithms include:</a:t>
            </a:r>
            <a:endParaRPr lang="en-US" sz="1400" dirty="0">
              <a:latin typeface="Arial"/>
              <a:cs typeface="Calibri"/>
            </a:endParaRPr>
          </a:p>
          <a:p>
            <a:pPr marL="742950" lvl="1" indent="-285750">
              <a:buFont typeface="Arial"/>
              <a:buChar char="•"/>
            </a:pPr>
            <a:r>
              <a:rPr lang="en-US" sz="1400" b="1" dirty="0">
                <a:solidFill>
                  <a:srgbClr val="333333"/>
                </a:solidFill>
                <a:latin typeface="Arial"/>
                <a:cs typeface="Calibri"/>
              </a:rPr>
              <a:t>Internet Key Exchange (IKE)</a:t>
            </a:r>
            <a:r>
              <a:rPr lang="en-US" sz="1400" dirty="0">
                <a:solidFill>
                  <a:srgbClr val="333333"/>
                </a:solidFill>
                <a:latin typeface="Arial"/>
                <a:cs typeface="Calibri"/>
              </a:rPr>
              <a:t> - A fundamental component of IPsec VPNs.</a:t>
            </a:r>
            <a:endParaRPr lang="en-US" sz="1400" dirty="0">
              <a:latin typeface="Arial"/>
              <a:cs typeface="Calibri"/>
            </a:endParaRPr>
          </a:p>
          <a:p>
            <a:pPr marL="742950" lvl="1" indent="-285750">
              <a:buFont typeface="Arial"/>
              <a:buChar char="•"/>
            </a:pPr>
            <a:r>
              <a:rPr lang="en-US" sz="1400" b="1" dirty="0">
                <a:solidFill>
                  <a:srgbClr val="333333"/>
                </a:solidFill>
                <a:latin typeface="Arial"/>
                <a:cs typeface="Calibri"/>
              </a:rPr>
              <a:t>Secure Socket Layer (SSL)</a:t>
            </a:r>
            <a:r>
              <a:rPr lang="en-US" sz="1400" dirty="0">
                <a:solidFill>
                  <a:srgbClr val="333333"/>
                </a:solidFill>
                <a:latin typeface="Arial"/>
                <a:cs typeface="Calibri"/>
              </a:rPr>
              <a:t> - It is implemented now as IETF standard Transport Layer Security (TLS).</a:t>
            </a:r>
            <a:endParaRPr lang="en-US" sz="1400" dirty="0">
              <a:solidFill>
                <a:srgbClr val="000000"/>
              </a:solidFill>
              <a:latin typeface="Arial"/>
              <a:cs typeface="Calibri"/>
            </a:endParaRPr>
          </a:p>
          <a:p>
            <a:pPr marL="742950" lvl="1" indent="-285750">
              <a:buFont typeface="Arial"/>
              <a:buChar char="•"/>
            </a:pPr>
            <a:r>
              <a:rPr lang="en-US" sz="1400" b="1" dirty="0">
                <a:solidFill>
                  <a:srgbClr val="333333"/>
                </a:solidFill>
                <a:latin typeface="Arial"/>
                <a:cs typeface="Calibri"/>
              </a:rPr>
              <a:t>Secure Shell (SSH) </a:t>
            </a:r>
            <a:r>
              <a:rPr lang="en-US" sz="1400" dirty="0">
                <a:solidFill>
                  <a:srgbClr val="333333"/>
                </a:solidFill>
                <a:latin typeface="Arial"/>
                <a:cs typeface="Calibri"/>
              </a:rPr>
              <a:t>- It provides a secure remote access connection to network devices.</a:t>
            </a:r>
            <a:endParaRPr lang="en-US" sz="1400" dirty="0">
              <a:latin typeface="Arial"/>
              <a:cs typeface="Calibri"/>
            </a:endParaRPr>
          </a:p>
          <a:p>
            <a:pPr marL="742950" lvl="1" indent="-285750">
              <a:buFont typeface="Arial"/>
              <a:buChar char="•"/>
            </a:pPr>
            <a:r>
              <a:rPr lang="en-US" sz="1400" b="1" dirty="0">
                <a:solidFill>
                  <a:srgbClr val="333333"/>
                </a:solidFill>
                <a:latin typeface="Arial"/>
                <a:cs typeface="Calibri"/>
              </a:rPr>
              <a:t>Pretty Good Privacy (PGP)</a:t>
            </a:r>
            <a:r>
              <a:rPr lang="en-US" sz="1400" dirty="0">
                <a:solidFill>
                  <a:srgbClr val="333333"/>
                </a:solidFill>
                <a:latin typeface="Arial"/>
                <a:cs typeface="Calibri"/>
              </a:rPr>
              <a:t> - It provides cryptographic privacy and authentication. </a:t>
            </a:r>
            <a:endParaRPr lang="en-US" sz="1400" dirty="0">
              <a:solidFill>
                <a:srgbClr val="000000"/>
              </a:solidFill>
              <a:latin typeface="Calibri" panose="020F0502020204030204"/>
              <a:cs typeface="Calibri" panose="020F0502020204030204"/>
            </a:endParaRPr>
          </a:p>
          <a:p>
            <a:pPr marL="742950" lvl="1" indent="-285750">
              <a:buFont typeface="Arial"/>
              <a:buChar char="•"/>
            </a:pPr>
            <a:endParaRPr lang="en-US" sz="1400" dirty="0">
              <a:solidFill>
                <a:srgbClr val="333333"/>
              </a:solidFill>
              <a:latin typeface="Arial"/>
              <a:cs typeface="Calibri"/>
            </a:endParaRPr>
          </a:p>
          <a:p>
            <a:pPr marL="285750" indent="-285750">
              <a:buFont typeface="Arial"/>
              <a:buChar char="•"/>
            </a:pPr>
            <a:r>
              <a:rPr lang="en-US" sz="1400" dirty="0">
                <a:solidFill>
                  <a:srgbClr val="333333"/>
                </a:solidFill>
                <a:latin typeface="Arial"/>
                <a:cs typeface="Arial"/>
              </a:rPr>
              <a:t>Asymmetric algorithms are substantially slower than symmetric algorithms, so they</a:t>
            </a:r>
            <a:r>
              <a:rPr lang="en-US" sz="1400" dirty="0">
                <a:solidFill>
                  <a:srgbClr val="333333"/>
                </a:solidFill>
                <a:latin typeface="Arial"/>
                <a:ea typeface="+mn-lt"/>
                <a:cs typeface="Arial"/>
              </a:rPr>
              <a:t> are typically used in low-volume cryptographic mechanisms, such as digital signatures and key exchange. </a:t>
            </a:r>
            <a:endParaRPr lang="en-US" sz="1400" dirty="0">
              <a:ea typeface="+mn-lt"/>
              <a:cs typeface="+mn-lt"/>
            </a:endParaRPr>
          </a:p>
          <a:p>
            <a:pPr marL="285750" indent="-285750">
              <a:buFont typeface="Arial,Sans-Serif"/>
              <a:buChar char="•"/>
            </a:pPr>
            <a:endParaRPr lang="en-US" sz="1400" dirty="0">
              <a:solidFill>
                <a:srgbClr val="333333"/>
              </a:solidFill>
              <a:latin typeface="Arial"/>
              <a:ea typeface="+mn-lt"/>
              <a:cs typeface="Arial"/>
            </a:endParaRPr>
          </a:p>
          <a:p>
            <a:pPr marL="285750" indent="-285750">
              <a:buFont typeface="Arial,Sans-Serif"/>
              <a:buChar char="•"/>
            </a:pPr>
            <a:r>
              <a:rPr lang="en-US" sz="1400" dirty="0">
                <a:solidFill>
                  <a:srgbClr val="333333"/>
                </a:solidFill>
                <a:latin typeface="Arial"/>
                <a:ea typeface="+mn-lt"/>
                <a:cs typeface="Arial"/>
              </a:rPr>
              <a:t>However, the key management of asymmetric algorithms tends to be simpler than symmetric algorithms, because usually one of the two encryption or decryption keys can be made public.</a:t>
            </a:r>
            <a:endParaRPr lang="en-US" sz="1400" dirty="0">
              <a:ea typeface="+mn-lt"/>
              <a:cs typeface="+mn-lt"/>
            </a:endParaRPr>
          </a:p>
          <a:p>
            <a:endParaRPr lang="en-US" sz="1400" dirty="0">
              <a:solidFill>
                <a:srgbClr val="333333"/>
              </a:solidFill>
              <a:latin typeface="Arial"/>
              <a:ea typeface="+mn-lt"/>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extLst>
      <p:ext uri="{BB962C8B-B14F-4D97-AF65-F5344CB8AC3E}">
        <p14:creationId xmlns:p14="http://schemas.microsoft.com/office/powerpoint/2010/main" val="1423680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486316"/>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760636"/>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Asymmetric Encryption (Cont.)</a:t>
            </a:r>
            <a:endParaRPr lang="en-US" dirty="0"/>
          </a:p>
        </p:txBody>
      </p:sp>
      <p:graphicFrame>
        <p:nvGraphicFramePr>
          <p:cNvPr id="12" name="Table 0"/>
          <p:cNvGraphicFramePr>
            <a:graphicFrameLocks noGrp="1"/>
          </p:cNvGraphicFramePr>
          <p:nvPr>
            <p:extLst>
              <p:ext uri="{D42A27DB-BD31-4B8C-83A1-F6EECF244321}">
                <p14:modId xmlns:p14="http://schemas.microsoft.com/office/powerpoint/2010/main" val="3782801826"/>
              </p:ext>
            </p:extLst>
          </p:nvPr>
        </p:nvGraphicFramePr>
        <p:xfrm>
          <a:off x="91855" y="1242861"/>
          <a:ext cx="8961102" cy="4312920"/>
        </p:xfrm>
        <a:graphic>
          <a:graphicData uri="http://schemas.openxmlformats.org/drawingml/2006/table">
            <a:tbl>
              <a:tblPr/>
              <a:tblGrid>
                <a:gridCol w="2194891">
                  <a:extLst>
                    <a:ext uri="{9D8B030D-6E8A-4147-A177-3AD203B41FA5}">
                      <a16:colId xmlns:a16="http://schemas.microsoft.com/office/drawing/2014/main" val="20000"/>
                    </a:ext>
                  </a:extLst>
                </a:gridCol>
                <a:gridCol w="1152464">
                  <a:extLst>
                    <a:ext uri="{9D8B030D-6E8A-4147-A177-3AD203B41FA5}">
                      <a16:colId xmlns:a16="http://schemas.microsoft.com/office/drawing/2014/main" val="20001"/>
                    </a:ext>
                  </a:extLst>
                </a:gridCol>
                <a:gridCol w="5613747">
                  <a:extLst>
                    <a:ext uri="{9D8B030D-6E8A-4147-A177-3AD203B41FA5}">
                      <a16:colId xmlns:a16="http://schemas.microsoft.com/office/drawing/2014/main" val="20002"/>
                    </a:ext>
                  </a:extLst>
                </a:gridCol>
              </a:tblGrid>
              <a:tr h="0">
                <a:tc>
                  <a:txBody>
                    <a:bodyPr/>
                    <a:lstStyle/>
                    <a:p>
                      <a:r>
                        <a:rPr lang="en-US" sz="1300" dirty="0">
                          <a:solidFill>
                            <a:srgbClr val="FFFFFF"/>
                          </a:solidFill>
                          <a:latin typeface="Arial"/>
                        </a:rPr>
                        <a:t>Asymmetric Encryption Algorithm</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300" dirty="0">
                          <a:solidFill>
                            <a:srgbClr val="FFFFFF"/>
                          </a:solidFill>
                          <a:latin typeface="Arial"/>
                        </a:rPr>
                        <a:t>Key Length</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300" dirty="0">
                          <a:solidFill>
                            <a:srgbClr val="FFFFFF"/>
                          </a:solidFill>
                          <a:latin typeface="Arial"/>
                        </a:rPr>
                        <a:t>Description</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0">
                <a:tc>
                  <a:txBody>
                    <a:bodyPr/>
                    <a:lstStyle/>
                    <a:p>
                      <a:r>
                        <a:rPr lang="en-US" sz="1300" dirty="0">
                          <a:solidFill>
                            <a:srgbClr val="58585B"/>
                          </a:solidFill>
                          <a:latin typeface="Arial"/>
                        </a:rPr>
                        <a:t>Diffie-Hellman (DH)</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512, 1024, 2048, 3072, 4096</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It allows two parties to agree on a key that they can use to encrypt messages they want to send to each other. The security of this algorithm depends on the assumption that it is easy to raise a number to a certain power, but difficult to compute which power was used given the number and the outcome.</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0">
                <a:tc>
                  <a:txBody>
                    <a:bodyPr/>
                    <a:lstStyle/>
                    <a:p>
                      <a:r>
                        <a:rPr lang="en-US" sz="1300" dirty="0">
                          <a:solidFill>
                            <a:srgbClr val="58585B"/>
                          </a:solidFill>
                          <a:latin typeface="Arial"/>
                        </a:rPr>
                        <a:t>Digital Signature Standard (DSS) and Digital Signature Algorithm (DSA)</a:t>
                      </a:r>
                      <a:endParaRPr lang="en-US" sz="1300" dirty="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512 - 1024</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DSS specifies DSA as the algorithm for digital signatures. DSA is a public key algorithm based on the </a:t>
                      </a:r>
                      <a:r>
                        <a:rPr lang="en-US" sz="1300" dirty="0" err="1">
                          <a:solidFill>
                            <a:srgbClr val="58585B"/>
                          </a:solidFill>
                          <a:latin typeface="Arial"/>
                        </a:rPr>
                        <a:t>ElGamal</a:t>
                      </a:r>
                      <a:r>
                        <a:rPr lang="en-US" sz="1300" dirty="0">
                          <a:solidFill>
                            <a:srgbClr val="58585B"/>
                          </a:solidFill>
                          <a:latin typeface="Arial"/>
                        </a:rPr>
                        <a:t> signature scheme. Signature creation speed is like RSA but is 10 to 40 times slower for verification.</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0">
                <a:tc>
                  <a:txBody>
                    <a:bodyPr/>
                    <a:lstStyle/>
                    <a:p>
                      <a:r>
                        <a:rPr lang="en-US" sz="1300" dirty="0">
                          <a:solidFill>
                            <a:srgbClr val="58585B"/>
                          </a:solidFill>
                          <a:latin typeface="Arial"/>
                        </a:rPr>
                        <a:t>Rivest, Shamir, and Adleman encryption algorithms (RSA)</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512 to 2048</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RSA is for public-key cryptography based on the current difficulty of factoring very large numbers. It is believed to be secure given sufficiently long keys and the use of up-to-date implementations.</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0">
                <a:tc>
                  <a:txBody>
                    <a:bodyPr/>
                    <a:lstStyle/>
                    <a:p>
                      <a:r>
                        <a:rPr lang="en-US" sz="1300" dirty="0">
                          <a:solidFill>
                            <a:srgbClr val="58585B"/>
                          </a:solidFill>
                          <a:latin typeface="Arial"/>
                        </a:rPr>
                        <a:t>EIGamal</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512 - 1024</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Used for public-key cryptography based on the DH key agreement. Its disadvantage is that the encrypted message becomes very big, about twice the size of the original message and for this reason it is only used for small messages such as secret keys.</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0">
                <a:tc>
                  <a:txBody>
                    <a:bodyPr/>
                    <a:lstStyle/>
                    <a:p>
                      <a:r>
                        <a:rPr lang="en-US" sz="1300" dirty="0">
                          <a:solidFill>
                            <a:srgbClr val="58585B"/>
                          </a:solidFill>
                          <a:latin typeface="Arial"/>
                        </a:rPr>
                        <a:t>Elliptic curve techniques</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224 or higher</a:t>
                      </a:r>
                      <a:endParaRPr lang="en-US" sz="1300">
                        <a:latin typeface="Arial"/>
                      </a:endParaRP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300" dirty="0">
                          <a:solidFill>
                            <a:srgbClr val="58585B"/>
                          </a:solidFill>
                          <a:latin typeface="Arial"/>
                        </a:rPr>
                        <a:t>It can be used to adapt many cryptographic algorithms (DH or </a:t>
                      </a:r>
                      <a:r>
                        <a:rPr lang="en-US" sz="1300" dirty="0" err="1">
                          <a:solidFill>
                            <a:srgbClr val="58585B"/>
                          </a:solidFill>
                          <a:latin typeface="Arial"/>
                        </a:rPr>
                        <a:t>ElGamal</a:t>
                      </a:r>
                      <a:r>
                        <a:rPr lang="en-US" sz="1300" dirty="0">
                          <a:solidFill>
                            <a:srgbClr val="58585B"/>
                          </a:solidFill>
                          <a:latin typeface="Arial"/>
                        </a:rPr>
                        <a:t>). </a:t>
                      </a:r>
                    </a:p>
                  </a:txBody>
                  <a:tcPr anchor="ct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extLst>
      <p:ext uri="{BB962C8B-B14F-4D97-AF65-F5344CB8AC3E}">
        <p14:creationId xmlns:p14="http://schemas.microsoft.com/office/powerpoint/2010/main" val="1573268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dirty="0"/>
              <a:t>Asymmetric Encryption - Confidentiality</a:t>
            </a:r>
          </a:p>
        </p:txBody>
      </p:sp>
      <p:sp>
        <p:nvSpPr>
          <p:cNvPr id="5" name="Text 2"/>
          <p:cNvSpPr/>
          <p:nvPr/>
        </p:nvSpPr>
        <p:spPr>
          <a:xfrm>
            <a:off x="346892" y="1701137"/>
            <a:ext cx="8682486" cy="2057108"/>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Asymmetric algorithms are used to provide confidentiality without pre-sharing a password. </a:t>
            </a:r>
            <a:endParaRPr lang="en-US" dirty="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The confidentiality objective is initiated when the encryption process is started with the public key.</a:t>
            </a:r>
            <a:endParaRPr lang="en-US" dirty="0">
              <a:ea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The process can be summarized using the formula:</a:t>
            </a:r>
            <a:endParaRPr lang="en-US" dirty="0">
              <a:cs typeface="Calibri" panose="020F0502020204030204"/>
            </a:endParaRPr>
          </a:p>
          <a:p>
            <a:pPr marL="285750" indent="-285750">
              <a:buFont typeface="Arial"/>
              <a:buChar char="•"/>
            </a:pPr>
            <a:endParaRPr lang="en-US" sz="1400" dirty="0">
              <a:solidFill>
                <a:srgbClr val="000000"/>
              </a:solidFill>
              <a:latin typeface="Arial"/>
              <a:ea typeface="Arial" pitchFamily="34" charset="-122"/>
              <a:cs typeface="Arial"/>
            </a:endParaRPr>
          </a:p>
          <a:p>
            <a:r>
              <a:rPr lang="en-US" sz="1400" b="1" dirty="0">
                <a:solidFill>
                  <a:srgbClr val="000000"/>
                </a:solidFill>
                <a:latin typeface="Arial"/>
                <a:ea typeface="Arial" pitchFamily="34" charset="-122"/>
                <a:cs typeface="Arial"/>
              </a:rPr>
              <a:t>                       Public Key (Encrypt) + Private Key (Decrypt) = Confidentiality</a:t>
            </a:r>
            <a:endParaRPr lang="en-US" b="1" dirty="0"/>
          </a:p>
          <a:p>
            <a:endParaRPr lang="en-US" sz="1400" b="1"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When the public key is used to encrypt the data, the private key must be used to decrypt the data.</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Only one host has the private key; therefore, confidentiality is achieved.</a:t>
            </a:r>
            <a:endParaRPr lang="en-US" dirty="0">
              <a:ea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ea typeface="Arial" pitchFamily="34" charset="-122"/>
                <a:cs typeface="Arial"/>
              </a:rPr>
              <a:t>If the private key is compromised, another key pair must be generated to replace the compromised key.</a:t>
            </a:r>
            <a:endParaRPr lang="en-US" dirty="0">
              <a:ea typeface="Calibri" panose="020F0502020204030204"/>
              <a:cs typeface="Calibri" panose="020F0502020204030204"/>
            </a:endParaRPr>
          </a:p>
          <a:p>
            <a:pPr>
              <a:lnSpc>
                <a:spcPts val="2000"/>
              </a:lnSpc>
            </a:pPr>
            <a:endParaRPr lang="en-US" sz="1400" dirty="0">
              <a:latin typeface="Arial"/>
              <a:cs typeface="Arial"/>
            </a:endParaRPr>
          </a:p>
        </p:txBody>
      </p:sp>
      <p:sp>
        <p:nvSpPr>
          <p:cNvPr id="4" name="TextBox 3">
            <a:extLst>
              <a:ext uri="{FF2B5EF4-FFF2-40B4-BE49-F238E27FC236}">
                <a16:creationId xmlns:a16="http://schemas.microsoft.com/office/drawing/2014/main" id="{2C04CEBF-812A-38D9-5821-3739098F72D7}"/>
              </a:ext>
            </a:extLst>
          </p:cNvPr>
          <p:cNvSpPr txBox="1"/>
          <p:nvPr/>
        </p:nvSpPr>
        <p:spPr>
          <a:xfrm>
            <a:off x="1913044" y="3921816"/>
            <a:ext cx="4828121" cy="2862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Calibri"/>
              </a:rPr>
              <a:t>Example: </a:t>
            </a:r>
            <a:r>
              <a:rPr lang="en-US" sz="1400" dirty="0">
                <a:latin typeface="Arial"/>
                <a:cs typeface="Calibri"/>
              </a:rPr>
              <a:t>Bob and Alice Data Exchange - Confidentiality</a:t>
            </a:r>
            <a:endParaRPr lang="en-US" sz="1400" dirty="0">
              <a:latin typeface="Arial"/>
            </a:endParaRPr>
          </a:p>
        </p:txBody>
      </p:sp>
      <p:sp>
        <p:nvSpPr>
          <p:cNvPr id="7" name="CaixaDeTexto 6">
            <a:extLst>
              <a:ext uri="{FF2B5EF4-FFF2-40B4-BE49-F238E27FC236}">
                <a16:creationId xmlns:a16="http://schemas.microsoft.com/office/drawing/2014/main" id="{4EF7D5C1-6C7F-7A1C-7400-3704BE7E7E4F}"/>
              </a:ext>
            </a:extLst>
          </p:cNvPr>
          <p:cNvSpPr txBox="1"/>
          <p:nvPr/>
        </p:nvSpPr>
        <p:spPr>
          <a:xfrm>
            <a:off x="73269" y="4661483"/>
            <a:ext cx="4122964" cy="4247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US" sz="1400" dirty="0">
                <a:latin typeface="Arial"/>
                <a:cs typeface="Arial"/>
              </a:rPr>
              <a:t>Alice requests and obtains Bob’s public key</a:t>
            </a:r>
            <a:r>
              <a:rPr lang="en-US" dirty="0">
                <a:latin typeface="Arial"/>
                <a:cs typeface="Arial"/>
              </a:rPr>
              <a:t>.</a:t>
            </a:r>
            <a:endParaRPr lang="en-US" dirty="0">
              <a:ea typeface="+mn-lt"/>
              <a:cs typeface="+mn-lt"/>
            </a:endParaRPr>
          </a:p>
        </p:txBody>
      </p:sp>
      <p:pic>
        <p:nvPicPr>
          <p:cNvPr id="8" name="Imagem 8" descr="Interface gráfica do usuário, Texto, Aplicativo, Email&#10;&#10;Descrição gerada automaticamente">
            <a:extLst>
              <a:ext uri="{FF2B5EF4-FFF2-40B4-BE49-F238E27FC236}">
                <a16:creationId xmlns:a16="http://schemas.microsoft.com/office/drawing/2014/main" id="{495027B3-87CA-C8C1-A478-32C7DE96874B}"/>
              </a:ext>
            </a:extLst>
          </p:cNvPr>
          <p:cNvPicPr>
            <a:picLocks noChangeAspect="1"/>
          </p:cNvPicPr>
          <p:nvPr/>
        </p:nvPicPr>
        <p:blipFill>
          <a:blip r:embed="rId3"/>
          <a:stretch>
            <a:fillRect/>
          </a:stretch>
        </p:blipFill>
        <p:spPr>
          <a:xfrm>
            <a:off x="4125977" y="4187410"/>
            <a:ext cx="4684143" cy="1053686"/>
          </a:xfrm>
          <a:prstGeom prst="rect">
            <a:avLst/>
          </a:prstGeom>
        </p:spPr>
      </p:pic>
      <p:pic>
        <p:nvPicPr>
          <p:cNvPr id="9" name="Imagem 9">
            <a:extLst>
              <a:ext uri="{FF2B5EF4-FFF2-40B4-BE49-F238E27FC236}">
                <a16:creationId xmlns:a16="http://schemas.microsoft.com/office/drawing/2014/main" id="{9207E5B4-CC27-5863-E061-51F22EC3F0C4}"/>
              </a:ext>
            </a:extLst>
          </p:cNvPr>
          <p:cNvPicPr>
            <a:picLocks noChangeAspect="1"/>
          </p:cNvPicPr>
          <p:nvPr/>
        </p:nvPicPr>
        <p:blipFill>
          <a:blip r:embed="rId4"/>
          <a:stretch>
            <a:fillRect/>
          </a:stretch>
        </p:blipFill>
        <p:spPr>
          <a:xfrm>
            <a:off x="5065344" y="5232915"/>
            <a:ext cx="2743200" cy="20410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460439"/>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734759"/>
            <a:ext cx="9144000" cy="504646"/>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Asymmetric Encryption – Confidentiality (Cont.)</a:t>
            </a:r>
            <a:endParaRPr lang="pt-BR"/>
          </a:p>
        </p:txBody>
      </p:sp>
      <p:sp>
        <p:nvSpPr>
          <p:cNvPr id="9" name="TextBox 8">
            <a:extLst>
              <a:ext uri="{FF2B5EF4-FFF2-40B4-BE49-F238E27FC236}">
                <a16:creationId xmlns:a16="http://schemas.microsoft.com/office/drawing/2014/main" id="{118EB4E5-D513-83A4-9B08-482EF2A18BF4}"/>
              </a:ext>
            </a:extLst>
          </p:cNvPr>
          <p:cNvSpPr txBox="1"/>
          <p:nvPr/>
        </p:nvSpPr>
        <p:spPr>
          <a:xfrm>
            <a:off x="1844236" y="1239405"/>
            <a:ext cx="4828121" cy="2862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Calibri"/>
              </a:rPr>
              <a:t>Example: </a:t>
            </a:r>
            <a:r>
              <a:rPr lang="en-US" sz="1400" dirty="0">
                <a:latin typeface="Arial"/>
                <a:cs typeface="Calibri"/>
              </a:rPr>
              <a:t>Bob and Alice Data Exchange - Confidentiality</a:t>
            </a:r>
            <a:endParaRPr lang="en-US" sz="1400" dirty="0">
              <a:latin typeface="Arial"/>
            </a:endParaRPr>
          </a:p>
        </p:txBody>
      </p:sp>
      <p:sp>
        <p:nvSpPr>
          <p:cNvPr id="5" name="Text 2"/>
          <p:cNvSpPr/>
          <p:nvPr/>
        </p:nvSpPr>
        <p:spPr>
          <a:xfrm>
            <a:off x="175055" y="1610068"/>
            <a:ext cx="3970308" cy="986646"/>
          </a:xfrm>
          <a:prstGeom prst="rect">
            <a:avLst/>
          </a:prstGeom>
          <a:noFill/>
          <a:ln/>
        </p:spPr>
        <p:txBody>
          <a:bodyPr wrap="square" lIns="91440" tIns="45720" rIns="91440" bIns="45720" rtlCol="0" anchor="t"/>
          <a:lstStyle/>
          <a:p>
            <a:pPr marL="342900" indent="-342900">
              <a:buFont typeface="Arial"/>
              <a:buChar char="•"/>
            </a:pPr>
            <a:r>
              <a:rPr lang="en-US" sz="1400" dirty="0">
                <a:solidFill>
                  <a:srgbClr val="000000"/>
                </a:solidFill>
                <a:latin typeface="Arial"/>
                <a:cs typeface="Arial"/>
              </a:rPr>
              <a:t>Alice uses Bob’s public key to encrypt a message using an agreed-upon algorithm.</a:t>
            </a:r>
            <a:endParaRPr lang="en-US" dirty="0">
              <a:solidFill>
                <a:srgbClr val="000000"/>
              </a:solidFill>
              <a:latin typeface="Calibri" panose="020F0502020204030204"/>
              <a:cs typeface="Calibri" panose="020F0502020204030204"/>
            </a:endParaRPr>
          </a:p>
          <a:p>
            <a:pPr marL="285750" indent="-285750">
              <a:buFont typeface="Arial"/>
              <a:buChar char="•"/>
            </a:pPr>
            <a:endParaRPr lang="en-US" sz="1400" dirty="0">
              <a:solidFill>
                <a:srgbClr val="000000"/>
              </a:solidFill>
              <a:latin typeface="Arial"/>
              <a:cs typeface="Arial"/>
            </a:endParaRPr>
          </a:p>
          <a:p>
            <a:pPr marL="285750" indent="-285750">
              <a:buFont typeface="Arial"/>
              <a:buChar char="•"/>
            </a:pPr>
            <a:r>
              <a:rPr lang="en-US" sz="1400" dirty="0">
                <a:solidFill>
                  <a:srgbClr val="000000"/>
                </a:solidFill>
                <a:latin typeface="Arial"/>
                <a:cs typeface="Arial"/>
              </a:rPr>
              <a:t>Alice sends the encrypted message to Bob.</a:t>
            </a:r>
            <a:endParaRPr lang="en-US" dirty="0">
              <a:ea typeface="Calibri" panose="020F0502020204030204"/>
              <a:cs typeface="Calibri" panose="020F0502020204030204"/>
            </a:endParaRPr>
          </a:p>
        </p:txBody>
      </p:sp>
      <p:pic>
        <p:nvPicPr>
          <p:cNvPr id="6" name="Picture 6" descr="Graphical user interface, application&#10;&#10;Description automatically generated">
            <a:extLst>
              <a:ext uri="{FF2B5EF4-FFF2-40B4-BE49-F238E27FC236}">
                <a16:creationId xmlns:a16="http://schemas.microsoft.com/office/drawing/2014/main" id="{7BA09D02-00B4-6EF8-ABA1-4DF1C6D2DF7C}"/>
              </a:ext>
            </a:extLst>
          </p:cNvPr>
          <p:cNvPicPr>
            <a:picLocks noChangeAspect="1"/>
          </p:cNvPicPr>
          <p:nvPr/>
        </p:nvPicPr>
        <p:blipFill rotWithShape="1">
          <a:blip r:embed="rId3"/>
          <a:srcRect l="50142" t="43248" r="25967" b="18978"/>
          <a:stretch/>
        </p:blipFill>
        <p:spPr>
          <a:xfrm>
            <a:off x="975472" y="2702497"/>
            <a:ext cx="3165555" cy="2744618"/>
          </a:xfrm>
          <a:prstGeom prst="rect">
            <a:avLst/>
          </a:prstGeom>
        </p:spPr>
      </p:pic>
      <p:sp>
        <p:nvSpPr>
          <p:cNvPr id="8" name="CaixaDeTexto 7">
            <a:extLst>
              <a:ext uri="{FF2B5EF4-FFF2-40B4-BE49-F238E27FC236}">
                <a16:creationId xmlns:a16="http://schemas.microsoft.com/office/drawing/2014/main" id="{55795E5D-A952-7D1E-D503-4FFA1A8BDB96}"/>
              </a:ext>
            </a:extLst>
          </p:cNvPr>
          <p:cNvSpPr txBox="1"/>
          <p:nvPr/>
        </p:nvSpPr>
        <p:spPr>
          <a:xfrm>
            <a:off x="4371956" y="1566336"/>
            <a:ext cx="4539392"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latin typeface="Arial"/>
                <a:cs typeface="Arial"/>
              </a:rPr>
              <a:t>Bob then uses his private key to decrypt the message. </a:t>
            </a:r>
            <a:endParaRPr lang="en-US" sz="1400" dirty="0">
              <a:latin typeface="Calibri" panose="020F0502020204030204"/>
              <a:cs typeface="Calibri" panose="020F0502020204030204"/>
            </a:endParaRPr>
          </a:p>
          <a:p>
            <a:pPr marL="285750" indent="-285750">
              <a:buFont typeface="Arial,Sans-Serif"/>
              <a:buChar char="•"/>
            </a:pPr>
            <a:r>
              <a:rPr lang="en-US" sz="1400" dirty="0">
                <a:latin typeface="Arial"/>
                <a:cs typeface="Arial"/>
              </a:rPr>
              <a:t>Bob is the only one with the private key, so Alice's message can only be decrypted by Bob and thus confidentiality is achieved.</a:t>
            </a:r>
            <a:endParaRPr lang="en-US" sz="1400" dirty="0">
              <a:ea typeface="+mn-lt"/>
              <a:cs typeface="+mn-lt"/>
            </a:endParaRPr>
          </a:p>
        </p:txBody>
      </p:sp>
      <p:pic>
        <p:nvPicPr>
          <p:cNvPr id="7" name="Picture 6" descr="Graphical user interface, text&#10;&#10;Description automatically generated">
            <a:extLst>
              <a:ext uri="{FF2B5EF4-FFF2-40B4-BE49-F238E27FC236}">
                <a16:creationId xmlns:a16="http://schemas.microsoft.com/office/drawing/2014/main" id="{6BE514E3-B50B-A67E-837F-D53741CF8FF2}"/>
              </a:ext>
            </a:extLst>
          </p:cNvPr>
          <p:cNvPicPr>
            <a:picLocks noChangeAspect="1"/>
          </p:cNvPicPr>
          <p:nvPr/>
        </p:nvPicPr>
        <p:blipFill rotWithShape="1">
          <a:blip r:embed="rId4"/>
          <a:srcRect l="47826" t="39350" r="24139" b="13357"/>
          <a:stretch/>
        </p:blipFill>
        <p:spPr>
          <a:xfrm>
            <a:off x="5119435" y="2746437"/>
            <a:ext cx="2870176" cy="270048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extLst>
      <p:ext uri="{BB962C8B-B14F-4D97-AF65-F5344CB8AC3E}">
        <p14:creationId xmlns:p14="http://schemas.microsoft.com/office/powerpoint/2010/main" val="361364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5" grpId="0" animBg="1"/>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0"/>
            <a:ext cx="9144000" cy="396816"/>
          </a:xfrm>
          <a:prstGeom prst="rect">
            <a:avLst/>
          </a:prstGeom>
          <a:noFill/>
          <a:ln/>
        </p:spPr>
        <p:txBody>
          <a:bodyPr wrap="square" rtlCol="0" anchor="t"/>
          <a:lstStyle/>
          <a:p>
            <a:r>
              <a:rPr lang="en-US" dirty="0"/>
              <a:t>Asymmetric Encryption - Authentication</a:t>
            </a:r>
          </a:p>
        </p:txBody>
      </p:sp>
      <p:sp>
        <p:nvSpPr>
          <p:cNvPr id="5" name="Text 2"/>
          <p:cNvSpPr/>
          <p:nvPr/>
        </p:nvSpPr>
        <p:spPr>
          <a:xfrm>
            <a:off x="324912" y="1701483"/>
            <a:ext cx="8449962" cy="261336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The authentication objective of asymmetric algorithms is initiated when the encryption process is started with the private key.</a:t>
            </a:r>
            <a:endParaRPr lang="en-US" sz="1400" dirty="0">
              <a:solidFill>
                <a:srgbClr val="000000"/>
              </a:solidFill>
              <a:latin typeface="Arial"/>
              <a:cs typeface="Arial"/>
            </a:endParaRPr>
          </a:p>
          <a:p>
            <a:pPr marL="285750" indent="-285750" algn="just">
              <a:buFont typeface="Arial"/>
              <a:buChar char="•"/>
            </a:pPr>
            <a:r>
              <a:rPr lang="en-US" sz="1400" dirty="0">
                <a:latin typeface="Arial"/>
                <a:ea typeface="+mn-lt"/>
                <a:cs typeface="+mn-lt"/>
              </a:rPr>
              <a:t>The process can be summarized using the formula:</a:t>
            </a:r>
            <a:endParaRPr lang="en-US" sz="1400" dirty="0">
              <a:latin typeface="Arial"/>
              <a:cs typeface="Arial"/>
            </a:endParaRPr>
          </a:p>
          <a:p>
            <a:pPr algn="ctr"/>
            <a:endParaRPr lang="en-US" sz="1400" b="1" dirty="0">
              <a:latin typeface="Arial"/>
              <a:ea typeface="+mn-lt"/>
              <a:cs typeface="+mn-lt"/>
            </a:endParaRPr>
          </a:p>
          <a:p>
            <a:pPr algn="ctr"/>
            <a:r>
              <a:rPr lang="en-US" sz="1400" b="1" dirty="0">
                <a:latin typeface="Arial"/>
                <a:ea typeface="+mn-lt"/>
                <a:cs typeface="+mn-lt"/>
              </a:rPr>
              <a:t>Private Key (Encrypt) + Public Key (Decrypt) = Authentication</a:t>
            </a:r>
            <a:endParaRPr lang="en-US" sz="1400" dirty="0">
              <a:latin typeface="Arial"/>
              <a:cs typeface="Arial"/>
            </a:endParaRPr>
          </a:p>
          <a:p>
            <a:pPr marL="285750" indent="-285750" algn="just">
              <a:buFont typeface="Arial"/>
              <a:buChar char="•"/>
            </a:pPr>
            <a:r>
              <a:rPr lang="en-US" sz="1400" dirty="0">
                <a:latin typeface="Arial"/>
                <a:ea typeface="+mn-lt"/>
                <a:cs typeface="+mn-lt"/>
              </a:rPr>
              <a:t>When the private key is used to encrypt the data, the corresponding public key must be used to decrypt it. </a:t>
            </a:r>
            <a:endParaRPr lang="en-US" sz="1400" dirty="0">
              <a:latin typeface="Arial"/>
              <a:ea typeface="+mn-lt"/>
              <a:cs typeface="Arial"/>
            </a:endParaRPr>
          </a:p>
          <a:p>
            <a:pPr marL="285750" indent="-285750" algn="just">
              <a:buFont typeface="Arial"/>
              <a:buChar char="•"/>
            </a:pPr>
            <a:r>
              <a:rPr lang="en-US" sz="1400" dirty="0">
                <a:latin typeface="Arial"/>
                <a:ea typeface="+mn-lt"/>
                <a:cs typeface="+mn-lt"/>
              </a:rPr>
              <a:t>Only one host has the private key, so only that host could have encrypted the message, providing authentication of the sender. </a:t>
            </a:r>
            <a:endParaRPr lang="en-US" sz="1400" dirty="0">
              <a:latin typeface="Arial"/>
              <a:ea typeface="+mn-lt"/>
              <a:cs typeface="Arial"/>
            </a:endParaRPr>
          </a:p>
          <a:p>
            <a:pPr marL="285750" indent="-285750" algn="just">
              <a:buFont typeface="Arial"/>
              <a:buChar char="•"/>
            </a:pPr>
            <a:r>
              <a:rPr lang="en-US" sz="1400" dirty="0">
                <a:latin typeface="Arial"/>
                <a:ea typeface="+mn-lt"/>
                <a:cs typeface="+mn-lt"/>
              </a:rPr>
              <a:t>When a host successfully decrypts a message using a public key, it is trusted that the private key </a:t>
            </a:r>
            <a:endParaRPr lang="en-US" sz="1400" b="1" dirty="0">
              <a:latin typeface="Arial"/>
              <a:ea typeface="+mn-lt"/>
              <a:cs typeface="+mn-lt"/>
            </a:endParaRPr>
          </a:p>
          <a:p>
            <a:pPr marL="285750" indent="-285750" algn="just">
              <a:buFont typeface="Arial"/>
              <a:buChar char="•"/>
            </a:pPr>
            <a:r>
              <a:rPr lang="en-US" sz="1400" dirty="0">
                <a:latin typeface="Arial"/>
                <a:ea typeface="+mn-lt"/>
                <a:cs typeface="+mn-lt"/>
              </a:rPr>
              <a:t>encrypted the message, which verifies who the sender is. </a:t>
            </a:r>
            <a:endParaRPr lang="en-US" dirty="0">
              <a:latin typeface="Arial"/>
              <a:ea typeface="+mn-lt"/>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extLst>
      <p:ext uri="{BB962C8B-B14F-4D97-AF65-F5344CB8AC3E}">
        <p14:creationId xmlns:p14="http://schemas.microsoft.com/office/powerpoint/2010/main" val="53279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9144000" cy="472297"/>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Asymmetric Encryption – Authentication (Cont.)</a:t>
            </a:r>
            <a:endParaRPr lang="pt-BR"/>
          </a:p>
        </p:txBody>
      </p:sp>
      <p:sp>
        <p:nvSpPr>
          <p:cNvPr id="13" name="TextBox 12">
            <a:extLst>
              <a:ext uri="{FF2B5EF4-FFF2-40B4-BE49-F238E27FC236}">
                <a16:creationId xmlns:a16="http://schemas.microsoft.com/office/drawing/2014/main" id="{3531E8BA-5CAC-0F4E-E001-D4E19565C7E8}"/>
              </a:ext>
            </a:extLst>
          </p:cNvPr>
          <p:cNvSpPr txBox="1"/>
          <p:nvPr/>
        </p:nvSpPr>
        <p:spPr>
          <a:xfrm>
            <a:off x="132602" y="1665122"/>
            <a:ext cx="4681583" cy="2862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1" dirty="0">
                <a:latin typeface="Arial"/>
                <a:cs typeface="Calibri"/>
              </a:rPr>
              <a:t>Example: </a:t>
            </a:r>
            <a:r>
              <a:rPr lang="en-US" sz="1400" dirty="0">
                <a:latin typeface="Arial"/>
                <a:cs typeface="Calibri"/>
              </a:rPr>
              <a:t>Bob and Alice Data Exchange - Authentication</a:t>
            </a:r>
          </a:p>
        </p:txBody>
      </p:sp>
      <p:sp>
        <p:nvSpPr>
          <p:cNvPr id="7" name="CaixaDeTexto 5">
            <a:extLst>
              <a:ext uri="{FF2B5EF4-FFF2-40B4-BE49-F238E27FC236}">
                <a16:creationId xmlns:a16="http://schemas.microsoft.com/office/drawing/2014/main" id="{A438300D-1CD0-6160-366E-279E9E2E52C7}"/>
              </a:ext>
            </a:extLst>
          </p:cNvPr>
          <p:cNvSpPr txBox="1"/>
          <p:nvPr/>
        </p:nvSpPr>
        <p:spPr>
          <a:xfrm>
            <a:off x="1340980" y="2117651"/>
            <a:ext cx="5533187" cy="6740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Sans-Serif"/>
              <a:buChar char="•"/>
            </a:pPr>
            <a:r>
              <a:rPr lang="en-US" sz="1400" dirty="0">
                <a:latin typeface="Arial"/>
                <a:cs typeface="Arial"/>
              </a:rPr>
              <a:t>Alice encrypts a message using her private key. </a:t>
            </a:r>
            <a:endParaRPr lang="en-US" sz="1400" dirty="0">
              <a:latin typeface="Arial"/>
              <a:ea typeface="+mn-lt"/>
              <a:cs typeface="+mn-lt"/>
            </a:endParaRPr>
          </a:p>
          <a:p>
            <a:pPr marL="285750" indent="-285750">
              <a:buFont typeface="Arial,Sans-Serif"/>
              <a:buChar char="•"/>
            </a:pPr>
            <a:r>
              <a:rPr lang="en-US" sz="1400" dirty="0">
                <a:latin typeface="Arial"/>
                <a:cs typeface="Arial"/>
              </a:rPr>
              <a:t>Alice sends the encrypted message to Bob. </a:t>
            </a:r>
            <a:endParaRPr lang="en-US" sz="1400" dirty="0">
              <a:latin typeface="Calibri" panose="020F0502020204030204"/>
              <a:cs typeface="Calibri" panose="020F0502020204030204"/>
            </a:endParaRPr>
          </a:p>
          <a:p>
            <a:pPr marL="285750" indent="-285750">
              <a:buFont typeface="Arial,Sans-Serif"/>
              <a:buChar char="•"/>
            </a:pPr>
            <a:r>
              <a:rPr lang="en-US" sz="1400" dirty="0">
                <a:latin typeface="Arial"/>
                <a:cs typeface="Arial"/>
              </a:rPr>
              <a:t>Bob needs to authenticate that the message came from Alice.</a:t>
            </a:r>
            <a:endParaRPr lang="en-US" sz="1400" dirty="0">
              <a:ea typeface="+mn-lt"/>
              <a:cs typeface="+mn-lt"/>
            </a:endParaRPr>
          </a:p>
        </p:txBody>
      </p:sp>
      <p:pic>
        <p:nvPicPr>
          <p:cNvPr id="9" name="Picture 9" descr="Chart, funnel chart&#10;&#10;Description automatically generated">
            <a:extLst>
              <a:ext uri="{FF2B5EF4-FFF2-40B4-BE49-F238E27FC236}">
                <a16:creationId xmlns:a16="http://schemas.microsoft.com/office/drawing/2014/main" id="{1E613073-041B-003A-E9D9-0EF4B4F3E727}"/>
              </a:ext>
            </a:extLst>
          </p:cNvPr>
          <p:cNvPicPr>
            <a:picLocks noChangeAspect="1"/>
          </p:cNvPicPr>
          <p:nvPr/>
        </p:nvPicPr>
        <p:blipFill>
          <a:blip r:embed="rId3"/>
          <a:stretch>
            <a:fillRect/>
          </a:stretch>
        </p:blipFill>
        <p:spPr>
          <a:xfrm>
            <a:off x="6627109" y="1546557"/>
            <a:ext cx="2286000" cy="1857375"/>
          </a:xfrm>
          <a:prstGeom prst="rect">
            <a:avLst/>
          </a:prstGeom>
        </p:spPr>
      </p:pic>
      <p:pic>
        <p:nvPicPr>
          <p:cNvPr id="6" name="Picture 6" descr="Graphical user interface, text, application&#10;&#10;Description automatically generated">
            <a:extLst>
              <a:ext uri="{FF2B5EF4-FFF2-40B4-BE49-F238E27FC236}">
                <a16:creationId xmlns:a16="http://schemas.microsoft.com/office/drawing/2014/main" id="{CF3B2462-05A3-7EA8-BEBC-1320F8CA133E}"/>
              </a:ext>
            </a:extLst>
          </p:cNvPr>
          <p:cNvPicPr>
            <a:picLocks noChangeAspect="1"/>
          </p:cNvPicPr>
          <p:nvPr/>
        </p:nvPicPr>
        <p:blipFill rotWithShape="1">
          <a:blip r:embed="rId4"/>
          <a:srcRect l="42373" t="45907" r="17946" b="24733"/>
          <a:stretch/>
        </p:blipFill>
        <p:spPr>
          <a:xfrm>
            <a:off x="187844" y="3101950"/>
            <a:ext cx="4203271" cy="1738178"/>
          </a:xfrm>
          <a:prstGeom prst="rect">
            <a:avLst/>
          </a:prstGeom>
        </p:spPr>
      </p:pic>
      <p:sp>
        <p:nvSpPr>
          <p:cNvPr id="5" name="Text 2"/>
          <p:cNvSpPr/>
          <p:nvPr/>
        </p:nvSpPr>
        <p:spPr>
          <a:xfrm>
            <a:off x="4296105" y="3432435"/>
            <a:ext cx="2976473" cy="566109"/>
          </a:xfrm>
          <a:prstGeom prst="rect">
            <a:avLst/>
          </a:prstGeom>
          <a:noFill/>
          <a:ln/>
        </p:spPr>
        <p:txBody>
          <a:bodyPr wrap="square" lIns="91440" tIns="45720" rIns="91440" bIns="45720" rtlCol="0" anchor="t"/>
          <a:lstStyle/>
          <a:p>
            <a:pPr marL="285750" indent="-285750">
              <a:buFont typeface="Arial"/>
              <a:buChar char="•"/>
            </a:pPr>
            <a:r>
              <a:rPr lang="en-US" sz="1400" dirty="0">
                <a:solidFill>
                  <a:srgbClr val="000000"/>
                </a:solidFill>
                <a:latin typeface="Arial"/>
                <a:ea typeface="Arial" pitchFamily="34" charset="-122"/>
                <a:cs typeface="Arial"/>
              </a:rPr>
              <a:t>Bob requests Alice’s public key to authenticate the message.</a:t>
            </a:r>
            <a:endParaRPr lang="en-US" dirty="0">
              <a:ea typeface="Calibri" panose="020F0502020204030204"/>
              <a:cs typeface="Calibri" panose="020F0502020204030204"/>
            </a:endParaRPr>
          </a:p>
        </p:txBody>
      </p:sp>
      <p:sp>
        <p:nvSpPr>
          <p:cNvPr id="4" name="CaixaDeTexto 3">
            <a:extLst>
              <a:ext uri="{FF2B5EF4-FFF2-40B4-BE49-F238E27FC236}">
                <a16:creationId xmlns:a16="http://schemas.microsoft.com/office/drawing/2014/main" id="{34D5B564-9790-0AA9-4767-446293249937}"/>
              </a:ext>
            </a:extLst>
          </p:cNvPr>
          <p:cNvSpPr txBox="1"/>
          <p:nvPr/>
        </p:nvSpPr>
        <p:spPr>
          <a:xfrm>
            <a:off x="3309529" y="5150396"/>
            <a:ext cx="3191913" cy="4801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US" sz="1400" dirty="0">
                <a:latin typeface="Arial"/>
                <a:cs typeface="Arial"/>
              </a:rPr>
              <a:t>Bob uses Alice’s public key to decrypt the message.</a:t>
            </a:r>
            <a:endParaRPr lang="en-US" sz="1400" dirty="0">
              <a:ea typeface="+mn-lt"/>
              <a:cs typeface="+mn-lt"/>
            </a:endParaRPr>
          </a:p>
        </p:txBody>
      </p:sp>
      <p:pic>
        <p:nvPicPr>
          <p:cNvPr id="8" name="Picture 6" descr="Graphical user interface, application&#10;&#10;Description automatically generated">
            <a:extLst>
              <a:ext uri="{FF2B5EF4-FFF2-40B4-BE49-F238E27FC236}">
                <a16:creationId xmlns:a16="http://schemas.microsoft.com/office/drawing/2014/main" id="{A356061C-1310-1302-DAF5-9A88F5A0098B}"/>
              </a:ext>
            </a:extLst>
          </p:cNvPr>
          <p:cNvPicPr>
            <a:picLocks noChangeAspect="1"/>
          </p:cNvPicPr>
          <p:nvPr/>
        </p:nvPicPr>
        <p:blipFill rotWithShape="1">
          <a:blip r:embed="rId5"/>
          <a:srcRect l="42748" t="34436" r="17557" b="16537"/>
          <a:stretch/>
        </p:blipFill>
        <p:spPr>
          <a:xfrm>
            <a:off x="6208753" y="4006162"/>
            <a:ext cx="2925110" cy="199230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extLst>
      <p:ext uri="{BB962C8B-B14F-4D97-AF65-F5344CB8AC3E}">
        <p14:creationId xmlns:p14="http://schemas.microsoft.com/office/powerpoint/2010/main" val="1972224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Asymmetric Encryption - Integrity</a:t>
            </a:r>
          </a:p>
        </p:txBody>
      </p:sp>
      <p:sp>
        <p:nvSpPr>
          <p:cNvPr id="5" name="Text 2"/>
          <p:cNvSpPr/>
          <p:nvPr/>
        </p:nvSpPr>
        <p:spPr>
          <a:xfrm>
            <a:off x="339209" y="1684522"/>
            <a:ext cx="8465582" cy="975864"/>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Combining the two asymmetric encryption processes provides message confidentiality, authentication, and integrity.</a:t>
            </a:r>
            <a:endParaRPr lang="en-US" dirty="0">
              <a:ea typeface="Calibri" panose="020F0502020204030204"/>
              <a:cs typeface="Calibri" panose="020F0502020204030204"/>
            </a:endParaRPr>
          </a:p>
          <a:p>
            <a:pPr marL="285750" indent="-285750" algn="just">
              <a:buFont typeface="Arial"/>
              <a:buChar char="•"/>
            </a:pPr>
            <a:r>
              <a:rPr lang="en-US" sz="1400" dirty="0">
                <a:solidFill>
                  <a:srgbClr val="000000"/>
                </a:solidFill>
                <a:latin typeface="Arial"/>
                <a:cs typeface="Arial"/>
              </a:rPr>
              <a:t>In the following example, a message will be ciphered using Bob’s public key and a ciphered hash will be encrypted using Alice’s private key to provide confidentiality, authenticity, and integrity.</a:t>
            </a:r>
            <a:endParaRPr lang="en-US" dirty="0">
              <a:ea typeface="Calibri" panose="020F0502020204030204"/>
              <a:cs typeface="Calibri" panose="020F0502020204030204"/>
            </a:endParaRPr>
          </a:p>
          <a:p>
            <a:pPr>
              <a:lnSpc>
                <a:spcPts val="2000"/>
              </a:lnSpc>
            </a:pPr>
            <a:endParaRPr lang="en-US" sz="1400" dirty="0">
              <a:latin typeface="Arial"/>
              <a:cs typeface="Arial"/>
            </a:endParaRPr>
          </a:p>
        </p:txBody>
      </p:sp>
      <p:sp>
        <p:nvSpPr>
          <p:cNvPr id="8" name="TextBox 7">
            <a:extLst>
              <a:ext uri="{FF2B5EF4-FFF2-40B4-BE49-F238E27FC236}">
                <a16:creationId xmlns:a16="http://schemas.microsoft.com/office/drawing/2014/main" id="{96796F9E-E02D-2CD1-6D57-98AE927F7DFC}"/>
              </a:ext>
            </a:extLst>
          </p:cNvPr>
          <p:cNvSpPr txBox="1"/>
          <p:nvPr/>
        </p:nvSpPr>
        <p:spPr>
          <a:xfrm>
            <a:off x="132602" y="3172557"/>
            <a:ext cx="4681583" cy="2862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1" dirty="0">
                <a:latin typeface="Arial"/>
                <a:cs typeface="Calibri"/>
              </a:rPr>
              <a:t>Example: </a:t>
            </a:r>
            <a:r>
              <a:rPr lang="en-US" sz="1400" dirty="0">
                <a:latin typeface="Arial"/>
                <a:cs typeface="Calibri"/>
              </a:rPr>
              <a:t>Bob and Alice Data Exchange - Integrity</a:t>
            </a:r>
          </a:p>
        </p:txBody>
      </p:sp>
      <p:sp>
        <p:nvSpPr>
          <p:cNvPr id="4" name="CaixaDeTexto 3">
            <a:extLst>
              <a:ext uri="{FF2B5EF4-FFF2-40B4-BE49-F238E27FC236}">
                <a16:creationId xmlns:a16="http://schemas.microsoft.com/office/drawing/2014/main" id="{F14E938B-CD5C-F29A-95C4-44C0AE5BC4B1}"/>
              </a:ext>
            </a:extLst>
          </p:cNvPr>
          <p:cNvSpPr txBox="1"/>
          <p:nvPr/>
        </p:nvSpPr>
        <p:spPr>
          <a:xfrm>
            <a:off x="565908" y="3903537"/>
            <a:ext cx="5265706"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latin typeface="Arial"/>
                <a:cs typeface="Arial"/>
              </a:rPr>
              <a:t>Alice wants to send a message to Bob ensuring that only Bob can read the document. </a:t>
            </a:r>
            <a:endParaRPr lang="pt-BR" sz="1400" dirty="0">
              <a:latin typeface="Calibri" panose="020F0502020204030204"/>
              <a:cs typeface="Calibri" panose="020F0502020204030204"/>
            </a:endParaRPr>
          </a:p>
          <a:p>
            <a:pPr marL="285750" indent="-285750">
              <a:buFont typeface="Arial"/>
              <a:buChar char="•"/>
            </a:pPr>
            <a:r>
              <a:rPr lang="en-US" sz="1400" dirty="0">
                <a:latin typeface="Arial"/>
                <a:cs typeface="Arial"/>
              </a:rPr>
              <a:t>Alice wants to ensure message confidentiality. </a:t>
            </a:r>
            <a:endParaRPr lang="pt-BR" sz="1400" dirty="0">
              <a:latin typeface="Calibri" panose="020F0502020204030204"/>
              <a:cs typeface="Calibri" panose="020F0502020204030204"/>
            </a:endParaRPr>
          </a:p>
          <a:p>
            <a:pPr marL="285750" indent="-285750">
              <a:buFont typeface="Arial"/>
              <a:buChar char="•"/>
            </a:pPr>
            <a:r>
              <a:rPr lang="en-US" sz="1400" dirty="0">
                <a:latin typeface="Arial"/>
                <a:cs typeface="Arial"/>
              </a:rPr>
              <a:t>Alice uses the public key of Bob to cipher the message. </a:t>
            </a:r>
            <a:endParaRPr lang="pt-BR" sz="1400" dirty="0">
              <a:latin typeface="Calibri" panose="020F0502020204030204"/>
              <a:cs typeface="Calibri" panose="020F0502020204030204"/>
            </a:endParaRPr>
          </a:p>
          <a:p>
            <a:pPr marL="285750" indent="-285750">
              <a:buFont typeface="Arial"/>
              <a:buChar char="•"/>
            </a:pPr>
            <a:r>
              <a:rPr lang="en-US" sz="1400" dirty="0">
                <a:latin typeface="Arial"/>
                <a:cs typeface="Arial"/>
              </a:rPr>
              <a:t>Only Bob will be able to decipher it using his private key.</a:t>
            </a:r>
            <a:endParaRPr lang="pt-BR" sz="1400" dirty="0">
              <a:cs typeface="Calibri" panose="020F0502020204030204"/>
            </a:endParaRPr>
          </a:p>
        </p:txBody>
      </p:sp>
      <p:pic>
        <p:nvPicPr>
          <p:cNvPr id="7" name="Picture 5" descr="Graphical user interface&#10;&#10;Description automatically generated">
            <a:extLst>
              <a:ext uri="{FF2B5EF4-FFF2-40B4-BE49-F238E27FC236}">
                <a16:creationId xmlns:a16="http://schemas.microsoft.com/office/drawing/2014/main" id="{018EEA1B-3B3D-4EEB-906A-7A7E3CA39078}"/>
              </a:ext>
            </a:extLst>
          </p:cNvPr>
          <p:cNvPicPr>
            <a:picLocks noChangeAspect="1"/>
          </p:cNvPicPr>
          <p:nvPr/>
        </p:nvPicPr>
        <p:blipFill rotWithShape="1">
          <a:blip r:embed="rId3"/>
          <a:srcRect l="44088" t="33989" r="26353" b="10376"/>
          <a:stretch/>
        </p:blipFill>
        <p:spPr>
          <a:xfrm>
            <a:off x="5837062" y="2995421"/>
            <a:ext cx="2651305" cy="279080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0"/>
            <a:ext cx="9144000" cy="504646"/>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Asymmetric Encryption – Integrity (Cont.)</a:t>
            </a:r>
            <a:endParaRPr lang="pt-BR"/>
          </a:p>
        </p:txBody>
      </p:sp>
      <p:sp>
        <p:nvSpPr>
          <p:cNvPr id="9" name="TextBox 8">
            <a:extLst>
              <a:ext uri="{FF2B5EF4-FFF2-40B4-BE49-F238E27FC236}">
                <a16:creationId xmlns:a16="http://schemas.microsoft.com/office/drawing/2014/main" id="{04560CD5-0FA0-3965-A444-BA3128688446}"/>
              </a:ext>
            </a:extLst>
          </p:cNvPr>
          <p:cNvSpPr txBox="1"/>
          <p:nvPr/>
        </p:nvSpPr>
        <p:spPr>
          <a:xfrm>
            <a:off x="116037" y="1839057"/>
            <a:ext cx="4681583" cy="2862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1" dirty="0">
                <a:latin typeface="Arial"/>
                <a:cs typeface="Calibri"/>
              </a:rPr>
              <a:t>Example: </a:t>
            </a:r>
            <a:r>
              <a:rPr lang="en-US" sz="1400" dirty="0">
                <a:latin typeface="Arial"/>
                <a:cs typeface="Calibri"/>
              </a:rPr>
              <a:t>Bob and Alice Data Exchange - Integrity</a:t>
            </a:r>
          </a:p>
        </p:txBody>
      </p:sp>
      <p:sp>
        <p:nvSpPr>
          <p:cNvPr id="5" name="Text 2"/>
          <p:cNvSpPr/>
          <p:nvPr/>
        </p:nvSpPr>
        <p:spPr>
          <a:xfrm>
            <a:off x="565744" y="2764465"/>
            <a:ext cx="4757466" cy="2108081"/>
          </a:xfrm>
          <a:prstGeom prst="rect">
            <a:avLst/>
          </a:prstGeom>
          <a:noFill/>
          <a:ln/>
        </p:spPr>
        <p:txBody>
          <a:bodyPr wrap="square" lIns="91440" tIns="45720" rIns="91440" bIns="45720" rtlCol="0" anchor="t"/>
          <a:lstStyle/>
          <a:p>
            <a:pPr marL="285750" indent="-285750">
              <a:buFont typeface="Arial"/>
              <a:buChar char="•"/>
            </a:pPr>
            <a:r>
              <a:rPr lang="en-US" sz="1400" dirty="0">
                <a:solidFill>
                  <a:srgbClr val="000000"/>
                </a:solidFill>
                <a:latin typeface="Arial"/>
                <a:cs typeface="Arial"/>
              </a:rPr>
              <a:t>Alice also wants to ensure message authentication and integrity. </a:t>
            </a:r>
            <a:endParaRPr lang="en-US" dirty="0">
              <a:solidFill>
                <a:srgbClr val="000000"/>
              </a:solidFill>
              <a:latin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Authentication ensures Bob that the document was sent by Alice, and integrity ensures that it was not modified.</a:t>
            </a:r>
            <a:endParaRPr lang="en-US" dirty="0">
              <a:solidFill>
                <a:srgbClr val="000000"/>
              </a:solidFill>
              <a:latin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Alice uses her private key to cipher a hash of the message. </a:t>
            </a:r>
            <a:endParaRPr lang="en-US" dirty="0">
              <a:solidFill>
                <a:srgbClr val="000000"/>
              </a:solidFill>
              <a:latin typeface="Calibri" panose="020F0502020204030204"/>
              <a:cs typeface="Calibri" panose="020F0502020204030204"/>
            </a:endParaRPr>
          </a:p>
          <a:p>
            <a:pPr marL="285750" indent="-285750">
              <a:buFont typeface="Arial"/>
              <a:buChar char="•"/>
            </a:pPr>
            <a:r>
              <a:rPr lang="en-US" sz="1400" dirty="0">
                <a:solidFill>
                  <a:srgbClr val="000000"/>
                </a:solidFill>
                <a:latin typeface="Arial"/>
                <a:cs typeface="Arial"/>
              </a:rPr>
              <a:t>Alice sends the encrypted message with its encrypted hash to Bob.</a:t>
            </a:r>
            <a:br>
              <a:rPr lang="en-US" dirty="0"/>
            </a:br>
            <a:br>
              <a:rPr lang="en-US" dirty="0"/>
            </a:br>
            <a:endParaRPr lang="en-US">
              <a:cs typeface="Calibri"/>
            </a:endParaRPr>
          </a:p>
        </p:txBody>
      </p:sp>
      <p:pic>
        <p:nvPicPr>
          <p:cNvPr id="6" name="Picture 6">
            <a:extLst>
              <a:ext uri="{FF2B5EF4-FFF2-40B4-BE49-F238E27FC236}">
                <a16:creationId xmlns:a16="http://schemas.microsoft.com/office/drawing/2014/main" id="{2F27236E-6D9B-400A-8D29-911D48CF251F}"/>
              </a:ext>
            </a:extLst>
          </p:cNvPr>
          <p:cNvPicPr>
            <a:picLocks noChangeAspect="1"/>
          </p:cNvPicPr>
          <p:nvPr/>
        </p:nvPicPr>
        <p:blipFill rotWithShape="1">
          <a:blip r:embed="rId3"/>
          <a:srcRect l="49088" t="34103" r="27019" b="10302"/>
          <a:stretch/>
        </p:blipFill>
        <p:spPr>
          <a:xfrm>
            <a:off x="5962558" y="1999572"/>
            <a:ext cx="2323633" cy="302056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extLst>
      <p:ext uri="{BB962C8B-B14F-4D97-AF65-F5344CB8AC3E}">
        <p14:creationId xmlns:p14="http://schemas.microsoft.com/office/powerpoint/2010/main" val="228439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9144000" cy="429165"/>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Asymmetric Encryption – Integrity (Cont.)</a:t>
            </a:r>
            <a:endParaRPr lang="pt-BR"/>
          </a:p>
        </p:txBody>
      </p:sp>
      <p:sp>
        <p:nvSpPr>
          <p:cNvPr id="10" name="TextBox 9">
            <a:extLst>
              <a:ext uri="{FF2B5EF4-FFF2-40B4-BE49-F238E27FC236}">
                <a16:creationId xmlns:a16="http://schemas.microsoft.com/office/drawing/2014/main" id="{92C78065-A36C-CABF-0EC8-47EF82528A14}"/>
              </a:ext>
            </a:extLst>
          </p:cNvPr>
          <p:cNvSpPr txBox="1"/>
          <p:nvPr/>
        </p:nvSpPr>
        <p:spPr>
          <a:xfrm>
            <a:off x="66031" y="1624745"/>
            <a:ext cx="4681583" cy="2862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1" dirty="0">
                <a:latin typeface="Arial"/>
                <a:cs typeface="Calibri"/>
              </a:rPr>
              <a:t>Example: </a:t>
            </a:r>
            <a:r>
              <a:rPr lang="en-US" sz="1400" dirty="0">
                <a:latin typeface="Arial"/>
                <a:cs typeface="Calibri"/>
              </a:rPr>
              <a:t>Bob and Alice Data Exchange - Integrity</a:t>
            </a:r>
          </a:p>
        </p:txBody>
      </p:sp>
      <p:sp>
        <p:nvSpPr>
          <p:cNvPr id="4" name="CaixaDeTexto 7">
            <a:extLst>
              <a:ext uri="{FF2B5EF4-FFF2-40B4-BE49-F238E27FC236}">
                <a16:creationId xmlns:a16="http://schemas.microsoft.com/office/drawing/2014/main" id="{752ED44B-8025-7E39-DBCA-14E4AEF0B5C8}"/>
              </a:ext>
            </a:extLst>
          </p:cNvPr>
          <p:cNvSpPr txBox="1"/>
          <p:nvPr/>
        </p:nvSpPr>
        <p:spPr>
          <a:xfrm>
            <a:off x="2582617" y="2000863"/>
            <a:ext cx="6199654" cy="10618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Sans-Serif"/>
              <a:buChar char="•"/>
            </a:pPr>
            <a:r>
              <a:rPr lang="en-US" sz="1400" dirty="0">
                <a:latin typeface="Arial"/>
                <a:cs typeface="Arial"/>
              </a:rPr>
              <a:t>Bob uses Alice’s public key to verify that the message was not modified. </a:t>
            </a:r>
            <a:endParaRPr lang="en-US" sz="1400" dirty="0">
              <a:latin typeface="Calibri" panose="020F0502020204030204"/>
              <a:cs typeface="Calibri" panose="020F0502020204030204"/>
            </a:endParaRPr>
          </a:p>
          <a:p>
            <a:pPr marL="285750" indent="-285750">
              <a:buFont typeface="Arial,Sans-Serif"/>
              <a:buChar char="•"/>
            </a:pPr>
            <a:r>
              <a:rPr lang="en-US" sz="1400" dirty="0">
                <a:latin typeface="Arial"/>
                <a:cs typeface="Arial"/>
              </a:rPr>
              <a:t>The received hash is equal to the locally determined hash based on Alice’s public key. </a:t>
            </a:r>
            <a:endParaRPr lang="en-US" sz="1400">
              <a:latin typeface="Calibri" panose="020F0502020204030204"/>
              <a:cs typeface="Calibri" panose="020F0502020204030204"/>
            </a:endParaRPr>
          </a:p>
          <a:p>
            <a:pPr marL="285750" indent="-285750">
              <a:buFont typeface="Arial,Sans-Serif"/>
              <a:buChar char="•"/>
            </a:pPr>
            <a:r>
              <a:rPr lang="en-US" sz="1400" dirty="0">
                <a:latin typeface="Arial"/>
                <a:cs typeface="Arial"/>
              </a:rPr>
              <a:t>This verifies that Alice is the sender of the message because nobody else has Alice’s private key.</a:t>
            </a:r>
            <a:endParaRPr lang="en-US" sz="1400">
              <a:ea typeface="+mn-lt"/>
              <a:cs typeface="+mn-lt"/>
            </a:endParaRPr>
          </a:p>
        </p:txBody>
      </p:sp>
      <p:pic>
        <p:nvPicPr>
          <p:cNvPr id="8" name="Picture 8" descr="Chart, funnel chart&#10;&#10;Description automatically generated">
            <a:extLst>
              <a:ext uri="{FF2B5EF4-FFF2-40B4-BE49-F238E27FC236}">
                <a16:creationId xmlns:a16="http://schemas.microsoft.com/office/drawing/2014/main" id="{57406996-87B6-C906-9710-6F9B805CEEDC}"/>
              </a:ext>
            </a:extLst>
          </p:cNvPr>
          <p:cNvPicPr>
            <a:picLocks noChangeAspect="1"/>
          </p:cNvPicPr>
          <p:nvPr/>
        </p:nvPicPr>
        <p:blipFill>
          <a:blip r:embed="rId3"/>
          <a:stretch>
            <a:fillRect/>
          </a:stretch>
        </p:blipFill>
        <p:spPr>
          <a:xfrm>
            <a:off x="201094" y="2066013"/>
            <a:ext cx="2493169" cy="2854841"/>
          </a:xfrm>
          <a:prstGeom prst="rect">
            <a:avLst/>
          </a:prstGeom>
        </p:spPr>
      </p:pic>
      <p:sp>
        <p:nvSpPr>
          <p:cNvPr id="5" name="Text 2"/>
          <p:cNvSpPr/>
          <p:nvPr/>
        </p:nvSpPr>
        <p:spPr>
          <a:xfrm>
            <a:off x="3213971" y="4517024"/>
            <a:ext cx="3200401" cy="558761"/>
          </a:xfrm>
          <a:prstGeom prst="rect">
            <a:avLst/>
          </a:prstGeom>
          <a:noFill/>
          <a:ln/>
        </p:spPr>
        <p:txBody>
          <a:bodyPr wrap="square" lIns="91440" tIns="45720" rIns="91440" bIns="45720" rtlCol="0" anchor="t"/>
          <a:lstStyle/>
          <a:p>
            <a:pPr marL="285750" indent="-285750">
              <a:buFont typeface="Arial"/>
              <a:buChar char="•"/>
            </a:pPr>
            <a:r>
              <a:rPr lang="en-US" sz="1400" dirty="0">
                <a:solidFill>
                  <a:srgbClr val="000000"/>
                </a:solidFill>
                <a:latin typeface="Arial"/>
                <a:cs typeface="Arial"/>
              </a:rPr>
              <a:t>Bob uses his private key to decipher the message.</a:t>
            </a:r>
            <a:endParaRPr lang="en-US" dirty="0">
              <a:ea typeface="Calibri" panose="020F0502020204030204"/>
              <a:cs typeface="Calibri" panose="020F0502020204030204"/>
            </a:endParaRPr>
          </a:p>
        </p:txBody>
      </p:sp>
      <p:pic>
        <p:nvPicPr>
          <p:cNvPr id="6" name="Picture 6" descr="Graphical user interface&#10;&#10;Description automatically generated">
            <a:extLst>
              <a:ext uri="{FF2B5EF4-FFF2-40B4-BE49-F238E27FC236}">
                <a16:creationId xmlns:a16="http://schemas.microsoft.com/office/drawing/2014/main" id="{7C9811AF-2ED2-0FC1-D353-7372F117E397}"/>
              </a:ext>
            </a:extLst>
          </p:cNvPr>
          <p:cNvPicPr>
            <a:picLocks noChangeAspect="1"/>
          </p:cNvPicPr>
          <p:nvPr/>
        </p:nvPicPr>
        <p:blipFill rotWithShape="1">
          <a:blip r:embed="rId4"/>
          <a:srcRect l="48051" t="29545" r="25385" b="12662"/>
          <a:stretch/>
        </p:blipFill>
        <p:spPr>
          <a:xfrm>
            <a:off x="6397642" y="3091480"/>
            <a:ext cx="2348585" cy="2853696"/>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extLst>
      <p:ext uri="{BB962C8B-B14F-4D97-AF65-F5344CB8AC3E}">
        <p14:creationId xmlns:p14="http://schemas.microsoft.com/office/powerpoint/2010/main" val="1089653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9144000" cy="407599"/>
          </a:xfrm>
          <a:prstGeom prst="rect">
            <a:avLst/>
          </a:prstGeom>
          <a:noFill/>
          <a:ln/>
        </p:spPr>
        <p:txBody>
          <a:bodyPr wrap="square" rtlCol="0" anchor="t"/>
          <a:lstStyle/>
          <a:p>
            <a:r>
              <a:rPr lang="en-US" dirty="0"/>
              <a:t>Diffie-Hellman</a:t>
            </a:r>
          </a:p>
        </p:txBody>
      </p:sp>
      <p:sp>
        <p:nvSpPr>
          <p:cNvPr id="5" name="Text 2"/>
          <p:cNvSpPr/>
          <p:nvPr/>
        </p:nvSpPr>
        <p:spPr>
          <a:xfrm>
            <a:off x="500758" y="1849692"/>
            <a:ext cx="8349944" cy="2714183"/>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ea typeface="Arial" pitchFamily="34" charset="-122"/>
                <a:cs typeface="Arial"/>
              </a:rPr>
              <a:t>An asymmetric mathematical algorithm that allows two computers to generate an identical shared secret without having communicated before.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The new shared key is never actually exchanged between the sender and receiver. </a:t>
            </a:r>
            <a:endParaRPr lang="en-US" dirty="0">
              <a:solidFill>
                <a:srgbClr val="000000"/>
              </a:solidFill>
              <a:latin typeface="Calibri" panose="020F0502020204030204"/>
              <a:ea typeface="Arial" pitchFamily="34" charset="-122"/>
              <a:cs typeface="Calibri" panose="020F0502020204030204"/>
            </a:endParaRPr>
          </a:p>
          <a:p>
            <a:pPr marL="285750" indent="-285750" algn="just">
              <a:buFont typeface="Arial"/>
              <a:buChar char="•"/>
            </a:pPr>
            <a:endParaRPr lang="en-US" sz="1400" dirty="0">
              <a:solidFill>
                <a:srgbClr val="000000"/>
              </a:solidFill>
              <a:latin typeface="Arial"/>
              <a:ea typeface="Arial" pitchFamily="34" charset="-122"/>
              <a:cs typeface="Arial"/>
            </a:endParaRPr>
          </a:p>
          <a:p>
            <a:pPr marL="285750" indent="-285750" algn="just">
              <a:buFont typeface="Arial"/>
              <a:buChar char="•"/>
            </a:pPr>
            <a:r>
              <a:rPr lang="en-US" sz="1400" dirty="0">
                <a:solidFill>
                  <a:srgbClr val="000000"/>
                </a:solidFill>
                <a:latin typeface="Arial"/>
                <a:ea typeface="Arial" pitchFamily="34" charset="-122"/>
                <a:cs typeface="Arial"/>
              </a:rPr>
              <a:t>However, because both parties know it, the key can be used by an encryption algorithm to encrypt traffic between the two systems.</a:t>
            </a:r>
            <a:endParaRPr lang="en-US" dirty="0">
              <a:ea typeface="Calibri" panose="020F0502020204030204"/>
              <a:cs typeface="Calibri" panose="020F0502020204030204"/>
            </a:endParaRPr>
          </a:p>
          <a:p>
            <a:pPr marL="285750" indent="-285750" algn="just">
              <a:buFont typeface="Arial"/>
              <a:buChar char="•"/>
            </a:pPr>
            <a:endParaRPr lang="en-US" sz="1400" dirty="0">
              <a:latin typeface="Arial"/>
              <a:cs typeface="Arial"/>
            </a:endParaRPr>
          </a:p>
          <a:p>
            <a:pPr marL="285750" indent="-285750" algn="just">
              <a:buFont typeface="Arial"/>
              <a:buChar char="•"/>
            </a:pPr>
            <a:r>
              <a:rPr lang="en-US" sz="1400" dirty="0">
                <a:latin typeface="Arial"/>
                <a:cs typeface="Arial"/>
              </a:rPr>
              <a:t>Here are two examples of instances when DH is commonly used:</a:t>
            </a:r>
          </a:p>
          <a:p>
            <a:pPr marL="742950" lvl="1" indent="-285750" algn="just">
              <a:buFont typeface="Arial"/>
              <a:buChar char="•"/>
            </a:pPr>
            <a:r>
              <a:rPr lang="en-US" sz="1400" dirty="0">
                <a:latin typeface="Arial"/>
                <a:cs typeface="Arial"/>
              </a:rPr>
              <a:t>Data is exchanged using an IPsec VPN</a:t>
            </a:r>
            <a:endParaRPr lang="en-US" dirty="0">
              <a:cs typeface="Calibri" panose="020F0502020204030204"/>
            </a:endParaRPr>
          </a:p>
          <a:p>
            <a:pPr marL="742950" lvl="1" indent="-285750" algn="just">
              <a:buFont typeface="Arial"/>
              <a:buChar char="•"/>
            </a:pPr>
            <a:r>
              <a:rPr lang="en-US" sz="1400" dirty="0">
                <a:latin typeface="Arial"/>
                <a:cs typeface="Arial"/>
              </a:rPr>
              <a:t>SSH data is exchanged</a:t>
            </a:r>
            <a:endParaRPr lang="en-US" dirty="0">
              <a:cs typeface="Calibri" panose="020F0502020204030204"/>
            </a:endParaRPr>
          </a:p>
          <a:p>
            <a:pPr marL="285750" indent="-285750" algn="just">
              <a:buFont typeface="Arial"/>
              <a:buChar char="•"/>
            </a:pPr>
            <a:endParaRPr lang="en-US" sz="1400" dirty="0">
              <a:latin typeface="Arial"/>
              <a:cs typeface="Arial"/>
            </a:endParaRPr>
          </a:p>
          <a:p>
            <a:pPr algn="just"/>
            <a:endParaRPr lang="en-US" dirty="0">
              <a:cs typeface="Calibri" panose="020F0502020204030204"/>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Confidentiality</a:t>
            </a:r>
          </a:p>
        </p:txBody>
      </p:sp>
      <p:sp>
        <p:nvSpPr>
          <p:cNvPr id="3" name="Text 0"/>
          <p:cNvSpPr>
            <a:spLocks noGrp="1"/>
          </p:cNvSpPr>
          <p:nvPr>
            <p:ph type="body" idx="100" hasCustomPrompt="1"/>
          </p:nvPr>
        </p:nvSpPr>
        <p:spPr>
          <a:xfrm>
            <a:off x="0" y="1131571"/>
            <a:ext cx="4656524" cy="407599"/>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Diffie-Hellman (Cont.)</a:t>
            </a:r>
          </a:p>
          <a:p>
            <a:endParaRPr lang="en-US" dirty="0"/>
          </a:p>
        </p:txBody>
      </p:sp>
      <p:sp>
        <p:nvSpPr>
          <p:cNvPr id="4" name="TextBox 3">
            <a:extLst>
              <a:ext uri="{FF2B5EF4-FFF2-40B4-BE49-F238E27FC236}">
                <a16:creationId xmlns:a16="http://schemas.microsoft.com/office/drawing/2014/main" id="{03284633-E32E-BE31-842C-827D973F3069}"/>
              </a:ext>
            </a:extLst>
          </p:cNvPr>
          <p:cNvSpPr txBox="1"/>
          <p:nvPr/>
        </p:nvSpPr>
        <p:spPr>
          <a:xfrm>
            <a:off x="441447" y="1730985"/>
            <a:ext cx="4559176" cy="674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333333"/>
                </a:solidFill>
                <a:latin typeface="Arial"/>
                <a:cs typeface="Arial"/>
              </a:rPr>
              <a:t>The colors in the figure will be used instead of complex long numbers to simplify the DH key agreement process. </a:t>
            </a:r>
            <a:endParaRPr lang="en-US" sz="1400" dirty="0"/>
          </a:p>
        </p:txBody>
      </p:sp>
      <p:pic>
        <p:nvPicPr>
          <p:cNvPr id="6" name="Picture 5" descr="Graphical user interface&#10;&#10;Description automatically generated">
            <a:extLst>
              <a:ext uri="{FF2B5EF4-FFF2-40B4-BE49-F238E27FC236}">
                <a16:creationId xmlns:a16="http://schemas.microsoft.com/office/drawing/2014/main" id="{7B1A4577-FA96-2FEB-4B23-8CD31BCF7721}"/>
              </a:ext>
            </a:extLst>
          </p:cNvPr>
          <p:cNvPicPr>
            <a:picLocks noChangeAspect="1"/>
          </p:cNvPicPr>
          <p:nvPr/>
        </p:nvPicPr>
        <p:blipFill rotWithShape="1">
          <a:blip r:embed="rId3"/>
          <a:srcRect l="36653" t="31261" r="13147" b="14209"/>
          <a:stretch/>
        </p:blipFill>
        <p:spPr>
          <a:xfrm>
            <a:off x="583504" y="2728226"/>
            <a:ext cx="3960126" cy="2415944"/>
          </a:xfrm>
          <a:prstGeom prst="rect">
            <a:avLst/>
          </a:prstGeom>
        </p:spPr>
      </p:pic>
      <p:sp>
        <p:nvSpPr>
          <p:cNvPr id="9" name="CaixaDeTexto 8">
            <a:extLst>
              <a:ext uri="{FF2B5EF4-FFF2-40B4-BE49-F238E27FC236}">
                <a16:creationId xmlns:a16="http://schemas.microsoft.com/office/drawing/2014/main" id="{B7508D8E-5E52-69DD-04C2-D6838FDB3435}"/>
              </a:ext>
            </a:extLst>
          </p:cNvPr>
          <p:cNvSpPr txBox="1"/>
          <p:nvPr/>
        </p:nvSpPr>
        <p:spPr>
          <a:xfrm>
            <a:off x="4835980" y="1228557"/>
            <a:ext cx="404979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dirty="0">
                <a:solidFill>
                  <a:srgbClr val="333333"/>
                </a:solidFill>
                <a:latin typeface="Arial"/>
                <a:cs typeface="Arial"/>
              </a:rPr>
              <a:t>The DH key exchange begins with Alice and Bob agreeing on an arbitrary common color that does not need to be kept secret (yellow).</a:t>
            </a:r>
            <a:endParaRPr lang="en-US" sz="1400">
              <a:solidFill>
                <a:srgbClr val="000000"/>
              </a:solidFill>
              <a:latin typeface="Calibri" panose="020F0502020204030204"/>
              <a:cs typeface="Calibri" panose="020F0502020204030204"/>
            </a:endParaRPr>
          </a:p>
          <a:p>
            <a:pPr marL="285750" indent="-285750" algn="just">
              <a:buFont typeface="Arial"/>
              <a:buChar char="•"/>
            </a:pPr>
            <a:r>
              <a:rPr lang="en-US" sz="1400" dirty="0">
                <a:solidFill>
                  <a:srgbClr val="333333"/>
                </a:solidFill>
                <a:latin typeface="Arial"/>
                <a:ea typeface="+mn-lt"/>
                <a:cs typeface="Arial"/>
              </a:rPr>
              <a:t>The chosen secret colors never to be shared (Alice-red, Bob-blue) represent the private key of each party.</a:t>
            </a:r>
          </a:p>
          <a:p>
            <a:pPr marL="285750" indent="-285750" algn="just">
              <a:buFont typeface="Arial,Sans-Serif"/>
              <a:buChar char="•"/>
            </a:pPr>
            <a:r>
              <a:rPr lang="en-US" sz="1400" dirty="0">
                <a:solidFill>
                  <a:srgbClr val="333333"/>
                </a:solidFill>
                <a:latin typeface="Arial"/>
                <a:ea typeface="+mn-lt"/>
                <a:cs typeface="Arial"/>
              </a:rPr>
              <a:t>Alice will mix the shared common color of yellow with her red color to produce a public color of orange. Bob will mix the yellow and the blue to produce a public color of green.</a:t>
            </a:r>
            <a:endParaRPr lang="en-US" dirty="0"/>
          </a:p>
          <a:p>
            <a:pPr marL="285750" indent="-285750" algn="just">
              <a:buFont typeface="Arial,Sans-Serif"/>
              <a:buChar char="•"/>
            </a:pPr>
            <a:r>
              <a:rPr lang="en-US" sz="1400" dirty="0">
                <a:solidFill>
                  <a:srgbClr val="333333"/>
                </a:solidFill>
                <a:latin typeface="Arial"/>
                <a:ea typeface="+mn-lt"/>
                <a:cs typeface="Arial"/>
              </a:rPr>
              <a:t>Alice sends her public color (orange) to Bob and Bob sends his public color (green) to Alice.</a:t>
            </a:r>
            <a:endParaRPr lang="en-US" dirty="0"/>
          </a:p>
          <a:p>
            <a:pPr marL="285750" indent="-285750" algn="just">
              <a:buFont typeface="Arial,Sans-Serif"/>
              <a:buChar char="•"/>
            </a:pPr>
            <a:r>
              <a:rPr lang="en-US" sz="1400" dirty="0">
                <a:solidFill>
                  <a:srgbClr val="333333"/>
                </a:solidFill>
                <a:latin typeface="Arial"/>
                <a:ea typeface="+mn-lt"/>
                <a:cs typeface="Arial"/>
              </a:rPr>
              <a:t>Alice and Bob each mix the color they received with their own, original secret color (red for Alice and blue for Bob.). The result is a final brown color mixture that is identical to the partner’s final color mixture. </a:t>
            </a:r>
            <a:endParaRPr lang="en-US" dirty="0">
              <a:solidFill>
                <a:srgbClr val="000000"/>
              </a:solidFill>
              <a:latin typeface="Calibri" panose="020F0502020204030204"/>
              <a:ea typeface="+mn-lt"/>
              <a:cs typeface="Calibri" panose="020F0502020204030204"/>
            </a:endParaRPr>
          </a:p>
          <a:p>
            <a:pPr marL="285750" indent="-285750" algn="just">
              <a:buFont typeface="Arial,Sans-Serif"/>
              <a:buChar char="•"/>
            </a:pPr>
            <a:r>
              <a:rPr lang="en-US" sz="1400" dirty="0">
                <a:solidFill>
                  <a:srgbClr val="333333"/>
                </a:solidFill>
                <a:latin typeface="Arial"/>
                <a:ea typeface="+mn-lt"/>
                <a:cs typeface="Arial"/>
              </a:rPr>
              <a:t>The brown color represents the resulting shared secret key between Bob and Alice.</a:t>
            </a:r>
            <a:endParaRPr lang="en-US">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extLst>
      <p:ext uri="{BB962C8B-B14F-4D97-AF65-F5344CB8AC3E}">
        <p14:creationId xmlns:p14="http://schemas.microsoft.com/office/powerpoint/2010/main" val="166070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C927ACA-7940-9FB4-BC45-C6E3D570689B}"/>
              </a:ext>
            </a:extLst>
          </p:cNvPr>
          <p:cNvSpPr>
            <a:spLocks noGrp="1"/>
          </p:cNvSpPr>
          <p:nvPr>
            <p:ph type="body" idx="100"/>
          </p:nvPr>
        </p:nvSpPr>
        <p:spPr>
          <a:xfrm>
            <a:off x="-69011" y="2209800"/>
            <a:ext cx="9144000" cy="2482970"/>
          </a:xfrm>
        </p:spPr>
        <p:txBody>
          <a:bodyPr/>
          <a:lstStyle/>
          <a:p>
            <a:r>
              <a:rPr lang="en-GB" dirty="0"/>
              <a:t>Next class will look at:</a:t>
            </a:r>
          </a:p>
          <a:p>
            <a:pPr marL="285750" indent="-285750">
              <a:buFont typeface="Arial" panose="020B0604020202020204" pitchFamily="34" charset="0"/>
              <a:buChar char="•"/>
            </a:pPr>
            <a:r>
              <a:rPr lang="en-US" sz="1800" b="1" dirty="0">
                <a:solidFill>
                  <a:schemeClr val="tx1"/>
                </a:solidFill>
                <a:latin typeface="Arial" pitchFamily="34" charset="0"/>
                <a:ea typeface="Arial" pitchFamily="34" charset="-122"/>
                <a:cs typeface="Arial" pitchFamily="34" charset="-120"/>
              </a:rPr>
              <a:t>Obscuring Data</a:t>
            </a:r>
            <a:endParaRPr lang="en-GB" sz="1800" b="1" dirty="0">
              <a:solidFill>
                <a:schemeClr val="tx1"/>
              </a:solidFill>
              <a:latin typeface="Arial" pitchFamily="34" charset="0"/>
              <a:ea typeface="Arial" pitchFamily="34" charset="-122"/>
              <a:cs typeface="Arial" pitchFamily="34" charset="-120"/>
            </a:endParaRPr>
          </a:p>
          <a:p>
            <a:pPr marL="285750" indent="-285750">
              <a:buFont typeface="Arial" panose="020B0604020202020204" pitchFamily="34" charset="0"/>
              <a:buChar char="•"/>
            </a:pPr>
            <a:r>
              <a:rPr lang="en-US" sz="1800" b="1" dirty="0">
                <a:solidFill>
                  <a:schemeClr val="tx1"/>
                </a:solidFill>
                <a:latin typeface="Arial" pitchFamily="34" charset="0"/>
                <a:ea typeface="Arial" pitchFamily="34" charset="-122"/>
                <a:cs typeface="Arial" pitchFamily="34" charset="-120"/>
              </a:rPr>
              <a:t>Integrity and Authenticity</a:t>
            </a:r>
          </a:p>
          <a:p>
            <a:pPr marL="285750" indent="-285750">
              <a:buFont typeface="Arial" panose="020B0604020202020204" pitchFamily="34" charset="0"/>
              <a:buChar char="•"/>
            </a:pPr>
            <a:r>
              <a:rPr lang="en-US" sz="1800" b="1" dirty="0">
                <a:solidFill>
                  <a:schemeClr val="tx1"/>
                </a:solidFill>
                <a:latin typeface="Arial" pitchFamily="34" charset="0"/>
                <a:ea typeface="Arial" pitchFamily="34" charset="-122"/>
                <a:cs typeface="Arial" pitchFamily="34" charset="-120"/>
              </a:rPr>
              <a:t>Using Hashes</a:t>
            </a:r>
            <a:endParaRPr lang="en-GB" sz="1800" b="1" dirty="0">
              <a:solidFill>
                <a:schemeClr val="tx1"/>
              </a:solidFill>
            </a:endParaRPr>
          </a:p>
        </p:txBody>
      </p:sp>
      <p:sp>
        <p:nvSpPr>
          <p:cNvPr id="3" name="Text Placeholder 2">
            <a:extLst>
              <a:ext uri="{FF2B5EF4-FFF2-40B4-BE49-F238E27FC236}">
                <a16:creationId xmlns:a16="http://schemas.microsoft.com/office/drawing/2014/main" id="{AF3FB8B0-13A3-297F-8EF9-3861D744B6BF}"/>
              </a:ext>
            </a:extLst>
          </p:cNvPr>
          <p:cNvSpPr>
            <a:spLocks noGrp="1"/>
          </p:cNvSpPr>
          <p:nvPr>
            <p:ph type="body" idx="101"/>
          </p:nvPr>
        </p:nvSpPr>
        <p:spPr/>
        <p:txBody>
          <a:bodyPr/>
          <a:lstStyle/>
          <a:p>
            <a:endParaRPr lang="en-GB"/>
          </a:p>
        </p:txBody>
      </p:sp>
    </p:spTree>
    <p:extLst>
      <p:ext uri="{BB962C8B-B14F-4D97-AF65-F5344CB8AC3E}">
        <p14:creationId xmlns:p14="http://schemas.microsoft.com/office/powerpoint/2010/main" val="8622429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31974</TotalTime>
  <Pages>28</Pages>
  <Words>2374</Words>
  <Application>Microsoft Office PowerPoint</Application>
  <PresentationFormat>On-screen Show (4:3)</PresentationFormat>
  <Paragraphs>230</Paragraphs>
  <Slides>21</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21</vt:i4>
      </vt:variant>
    </vt:vector>
  </HeadingPairs>
  <TitlesOfParts>
    <vt:vector size="28" baseType="lpstr">
      <vt:lpstr>Arial</vt:lpstr>
      <vt:lpstr>Arial,Sans-Serif</vt:lpstr>
      <vt:lpstr>Calibri</vt:lpstr>
      <vt:lpstr>Times New Roman</vt:lpstr>
      <vt:lpstr>Wingdings</vt:lpstr>
      <vt:lpstr>PPT-TMPLT-WHT_C</vt:lpstr>
      <vt:lpstr>NetAcad-4F_PPT-WHT_060408</vt:lpstr>
      <vt:lpstr>Instructor Materials lecture 2: The Cybersecurity Sorcery Cube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933</cp:revision>
  <cp:lastPrinted>1999-01-27T00:54:54Z</cp:lastPrinted>
  <dcterms:created xsi:type="dcterms:W3CDTF">2006-10-23T15:07:30Z</dcterms:created>
  <dcterms:modified xsi:type="dcterms:W3CDTF">2025-02-18T00:38:27Z</dcterms:modified>
</cp:coreProperties>
</file>