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3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theme/theme4.xml" ContentType="application/vnd.openxmlformats-officedocument.theme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theme/theme5.xml" ContentType="application/vnd.openxmlformats-officedocument.theme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theme/theme6.xml" ContentType="application/vnd.openxmlformats-officedocument.theme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theme/theme7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7" r:id="rId3"/>
    <p:sldMasterId id="2147483694" r:id="rId4"/>
    <p:sldMasterId id="2147483711" r:id="rId5"/>
    <p:sldMasterId id="2147483728" r:id="rId6"/>
    <p:sldMasterId id="2147483746" r:id="rId7"/>
  </p:sldMasterIdLst>
  <p:sldIdLst>
    <p:sldId id="256" r:id="rId8"/>
    <p:sldId id="257" r:id="rId9"/>
    <p:sldId id="258" r:id="rId10"/>
    <p:sldId id="259" r:id="rId11"/>
    <p:sldId id="275" r:id="rId12"/>
    <p:sldId id="260" r:id="rId13"/>
    <p:sldId id="261" r:id="rId14"/>
    <p:sldId id="276" r:id="rId15"/>
    <p:sldId id="263" r:id="rId16"/>
    <p:sldId id="262" r:id="rId17"/>
    <p:sldId id="264" r:id="rId18"/>
    <p:sldId id="280" r:id="rId19"/>
    <p:sldId id="265" r:id="rId20"/>
    <p:sldId id="277" r:id="rId21"/>
    <p:sldId id="274" r:id="rId22"/>
    <p:sldId id="278" r:id="rId23"/>
    <p:sldId id="281" r:id="rId24"/>
    <p:sldId id="266" r:id="rId25"/>
    <p:sldId id="267" r:id="rId26"/>
    <p:sldId id="268" r:id="rId27"/>
    <p:sldId id="284" r:id="rId28"/>
    <p:sldId id="282" r:id="rId29"/>
    <p:sldId id="269" r:id="rId30"/>
    <p:sldId id="270" r:id="rId31"/>
    <p:sldId id="272" r:id="rId32"/>
    <p:sldId id="285" r:id="rId33"/>
    <p:sldId id="273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963CD6-0D40-46BE-B170-CA3B1598EF9E}" v="37" dt="2022-10-31T14:13:18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444" autoAdjust="0"/>
    <p:restoredTop sz="94660"/>
  </p:normalViewPr>
  <p:slideViewPr>
    <p:cSldViewPr snapToGrid="0">
      <p:cViewPr varScale="1">
        <p:scale>
          <a:sx n="89" d="100"/>
          <a:sy n="89" d="100"/>
        </p:scale>
        <p:origin x="57" y="3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microsoft.com/office/2015/10/relationships/revisionInfo" Target="revisionInfo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openxmlformats.org/officeDocument/2006/relationships/slide" Target="slides/slide22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viewProps" Target="viewProps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presProps" Target="presProps.xml"/><Relationship Id="rId8" Type="http://schemas.openxmlformats.org/officeDocument/2006/relationships/slide" Target="slides/slide1.xml"/><Relationship Id="rId3" Type="http://schemas.openxmlformats.org/officeDocument/2006/relationships/slideMaster" Target="slideMasters/slideMaster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2FD159-4A1B-4D02-811B-F710E5AEE20A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E98B78C-1328-4879-B2C7-60A6A3CF29EF}">
      <dgm:prSet/>
      <dgm:spPr/>
      <dgm:t>
        <a:bodyPr/>
        <a:lstStyle/>
        <a:p>
          <a:r>
            <a:rPr lang="en-GB"/>
            <a:t>Presumptive testing is a chemical test that can be used to identify components of substances to enable a person to identify the substance.</a:t>
          </a:r>
          <a:endParaRPr lang="en-US"/>
        </a:p>
      </dgm:t>
    </dgm:pt>
    <dgm:pt modelId="{719B1FF6-CC18-444B-834A-33C63304EF69}" type="parTrans" cxnId="{B0FA0D6E-3AF5-4DFB-A4DA-B55D4AB96137}">
      <dgm:prSet/>
      <dgm:spPr/>
      <dgm:t>
        <a:bodyPr/>
        <a:lstStyle/>
        <a:p>
          <a:endParaRPr lang="en-US"/>
        </a:p>
      </dgm:t>
    </dgm:pt>
    <dgm:pt modelId="{0B204912-A777-4AE2-9DA7-1AF99689D510}" type="sibTrans" cxnId="{B0FA0D6E-3AF5-4DFB-A4DA-B55D4AB96137}">
      <dgm:prSet/>
      <dgm:spPr/>
      <dgm:t>
        <a:bodyPr/>
        <a:lstStyle/>
        <a:p>
          <a:endParaRPr lang="en-US"/>
        </a:p>
      </dgm:t>
    </dgm:pt>
    <dgm:pt modelId="{5226750B-6B9F-4FCE-AED3-F9B2E9E713C7}">
      <dgm:prSet/>
      <dgm:spPr/>
      <dgm:t>
        <a:bodyPr/>
        <a:lstStyle/>
        <a:p>
          <a:r>
            <a:rPr lang="en-GB"/>
            <a:t>These are widely used in investigative fields:</a:t>
          </a:r>
          <a:endParaRPr lang="en-US"/>
        </a:p>
      </dgm:t>
    </dgm:pt>
    <dgm:pt modelId="{7EF6ED13-9E50-44C8-B4C9-5A4E9A6AD8DC}" type="parTrans" cxnId="{206B800A-F2FB-412E-9594-4D44FB0A878D}">
      <dgm:prSet/>
      <dgm:spPr/>
      <dgm:t>
        <a:bodyPr/>
        <a:lstStyle/>
        <a:p>
          <a:endParaRPr lang="en-US"/>
        </a:p>
      </dgm:t>
    </dgm:pt>
    <dgm:pt modelId="{F7AC57B6-A3ED-4568-A484-4A40C7528E2D}" type="sibTrans" cxnId="{206B800A-F2FB-412E-9594-4D44FB0A878D}">
      <dgm:prSet/>
      <dgm:spPr/>
      <dgm:t>
        <a:bodyPr/>
        <a:lstStyle/>
        <a:p>
          <a:endParaRPr lang="en-US"/>
        </a:p>
      </dgm:t>
    </dgm:pt>
    <dgm:pt modelId="{58A6E732-EC77-41A3-92D6-D7C1C78316E9}">
      <dgm:prSet/>
      <dgm:spPr/>
      <dgm:t>
        <a:bodyPr/>
        <a:lstStyle/>
        <a:p>
          <a:r>
            <a:rPr lang="en-GB"/>
            <a:t>Health and safety </a:t>
          </a:r>
          <a:endParaRPr lang="en-US"/>
        </a:p>
      </dgm:t>
    </dgm:pt>
    <dgm:pt modelId="{87A80F29-1B10-4287-81A1-C3BAF72155F5}" type="parTrans" cxnId="{568591E3-1AE4-4204-A51D-9B0DC2B129C1}">
      <dgm:prSet/>
      <dgm:spPr/>
      <dgm:t>
        <a:bodyPr/>
        <a:lstStyle/>
        <a:p>
          <a:endParaRPr lang="en-US"/>
        </a:p>
      </dgm:t>
    </dgm:pt>
    <dgm:pt modelId="{C534D723-32D1-4375-9E9B-E7B175888640}" type="sibTrans" cxnId="{568591E3-1AE4-4204-A51D-9B0DC2B129C1}">
      <dgm:prSet/>
      <dgm:spPr/>
      <dgm:t>
        <a:bodyPr/>
        <a:lstStyle/>
        <a:p>
          <a:endParaRPr lang="en-US"/>
        </a:p>
      </dgm:t>
    </dgm:pt>
    <dgm:pt modelId="{67E0AF2B-6672-4FF4-947E-25D795443A53}">
      <dgm:prSet/>
      <dgm:spPr/>
      <dgm:t>
        <a:bodyPr/>
        <a:lstStyle/>
        <a:p>
          <a:r>
            <a:rPr lang="en-GB"/>
            <a:t>Forensics</a:t>
          </a:r>
          <a:endParaRPr lang="en-US"/>
        </a:p>
      </dgm:t>
    </dgm:pt>
    <dgm:pt modelId="{7855FF29-8A94-4D09-987D-90B8AD1B02F6}" type="parTrans" cxnId="{5C3581F2-5752-4ECA-AC94-3FCA1327D114}">
      <dgm:prSet/>
      <dgm:spPr/>
      <dgm:t>
        <a:bodyPr/>
        <a:lstStyle/>
        <a:p>
          <a:endParaRPr lang="en-US"/>
        </a:p>
      </dgm:t>
    </dgm:pt>
    <dgm:pt modelId="{00F0CD50-6E10-4FAA-9A91-D56455F21404}" type="sibTrans" cxnId="{5C3581F2-5752-4ECA-AC94-3FCA1327D114}">
      <dgm:prSet/>
      <dgm:spPr/>
      <dgm:t>
        <a:bodyPr/>
        <a:lstStyle/>
        <a:p>
          <a:endParaRPr lang="en-US"/>
        </a:p>
      </dgm:t>
    </dgm:pt>
    <dgm:pt modelId="{CD0A60BF-75CD-4632-BA1C-F3CBB4F5AE71}">
      <dgm:prSet/>
      <dgm:spPr/>
      <dgm:t>
        <a:bodyPr/>
        <a:lstStyle/>
        <a:p>
          <a:r>
            <a:rPr lang="en-GB"/>
            <a:t>Factory processes</a:t>
          </a:r>
          <a:endParaRPr lang="en-US"/>
        </a:p>
      </dgm:t>
    </dgm:pt>
    <dgm:pt modelId="{3E588EAE-8935-44FF-B21C-7C7B18CA2561}" type="parTrans" cxnId="{5621ADA6-7E35-4BFA-B94A-74545370F2AC}">
      <dgm:prSet/>
      <dgm:spPr/>
      <dgm:t>
        <a:bodyPr/>
        <a:lstStyle/>
        <a:p>
          <a:endParaRPr lang="en-US"/>
        </a:p>
      </dgm:t>
    </dgm:pt>
    <dgm:pt modelId="{1C85D0EE-0C0C-48E1-97DC-EDB1ACEE449C}" type="sibTrans" cxnId="{5621ADA6-7E35-4BFA-B94A-74545370F2AC}">
      <dgm:prSet/>
      <dgm:spPr/>
      <dgm:t>
        <a:bodyPr/>
        <a:lstStyle/>
        <a:p>
          <a:endParaRPr lang="en-US"/>
        </a:p>
      </dgm:t>
    </dgm:pt>
    <dgm:pt modelId="{63D3215A-140C-46A0-867D-EA81562CBE8D}">
      <dgm:prSet/>
      <dgm:spPr/>
      <dgm:t>
        <a:bodyPr/>
        <a:lstStyle/>
        <a:p>
          <a:r>
            <a:rPr lang="en-GB"/>
            <a:t>Insurance investigation </a:t>
          </a:r>
          <a:endParaRPr lang="en-US"/>
        </a:p>
      </dgm:t>
    </dgm:pt>
    <dgm:pt modelId="{32DCC8C8-D73A-40AE-BBFD-C0BE59C90580}" type="parTrans" cxnId="{1BF48B1E-FA1E-47D5-A1AF-92A7C041A2CF}">
      <dgm:prSet/>
      <dgm:spPr/>
      <dgm:t>
        <a:bodyPr/>
        <a:lstStyle/>
        <a:p>
          <a:endParaRPr lang="en-US"/>
        </a:p>
      </dgm:t>
    </dgm:pt>
    <dgm:pt modelId="{0C70A455-D4B2-4400-BF3C-1EEF15A58D72}" type="sibTrans" cxnId="{1BF48B1E-FA1E-47D5-A1AF-92A7C041A2CF}">
      <dgm:prSet/>
      <dgm:spPr/>
      <dgm:t>
        <a:bodyPr/>
        <a:lstStyle/>
        <a:p>
          <a:endParaRPr lang="en-US"/>
        </a:p>
      </dgm:t>
    </dgm:pt>
    <dgm:pt modelId="{4420B8B5-BBA9-449A-ADFD-740CF23FE69A}">
      <dgm:prSet/>
      <dgm:spPr/>
      <dgm:t>
        <a:bodyPr/>
        <a:lstStyle/>
        <a:p>
          <a:r>
            <a:rPr lang="en-GB"/>
            <a:t>COVID tests…</a:t>
          </a:r>
          <a:endParaRPr lang="en-US"/>
        </a:p>
      </dgm:t>
    </dgm:pt>
    <dgm:pt modelId="{B918B3A4-25FA-4BD2-96A1-F2ED999BD390}" type="parTrans" cxnId="{25C6CBB4-A294-45F3-BBF0-CA82EE278BD8}">
      <dgm:prSet/>
      <dgm:spPr/>
      <dgm:t>
        <a:bodyPr/>
        <a:lstStyle/>
        <a:p>
          <a:endParaRPr lang="en-US"/>
        </a:p>
      </dgm:t>
    </dgm:pt>
    <dgm:pt modelId="{02480AB6-18A4-4E98-A610-125D8B205342}" type="sibTrans" cxnId="{25C6CBB4-A294-45F3-BBF0-CA82EE278BD8}">
      <dgm:prSet/>
      <dgm:spPr/>
      <dgm:t>
        <a:bodyPr/>
        <a:lstStyle/>
        <a:p>
          <a:endParaRPr lang="en-US"/>
        </a:p>
      </dgm:t>
    </dgm:pt>
    <dgm:pt modelId="{CD15E1A6-6D49-4A5A-A934-9775EEFDED40}">
      <dgm:prSet/>
      <dgm:spPr/>
      <dgm:t>
        <a:bodyPr/>
        <a:lstStyle/>
        <a:p>
          <a:r>
            <a:rPr lang="en-GB"/>
            <a:t>This is a qualitative process.</a:t>
          </a:r>
          <a:endParaRPr lang="en-US"/>
        </a:p>
      </dgm:t>
    </dgm:pt>
    <dgm:pt modelId="{4ECBB286-160C-458B-A305-B8E65E5210C7}" type="parTrans" cxnId="{7EDE2C3D-5543-4B70-A4BE-B474CBE2F0D2}">
      <dgm:prSet/>
      <dgm:spPr/>
      <dgm:t>
        <a:bodyPr/>
        <a:lstStyle/>
        <a:p>
          <a:endParaRPr lang="en-US"/>
        </a:p>
      </dgm:t>
    </dgm:pt>
    <dgm:pt modelId="{0115C01D-98F6-4E28-AA4D-D60C75D55E11}" type="sibTrans" cxnId="{7EDE2C3D-5543-4B70-A4BE-B474CBE2F0D2}">
      <dgm:prSet/>
      <dgm:spPr/>
      <dgm:t>
        <a:bodyPr/>
        <a:lstStyle/>
        <a:p>
          <a:endParaRPr lang="en-US"/>
        </a:p>
      </dgm:t>
    </dgm:pt>
    <dgm:pt modelId="{68F19FB6-D25A-43B9-B0F6-ED08025050EF}" type="pres">
      <dgm:prSet presAssocID="{622FD159-4A1B-4D02-811B-F710E5AEE20A}" presName="linear" presStyleCnt="0">
        <dgm:presLayoutVars>
          <dgm:animLvl val="lvl"/>
          <dgm:resizeHandles val="exact"/>
        </dgm:presLayoutVars>
      </dgm:prSet>
      <dgm:spPr/>
    </dgm:pt>
    <dgm:pt modelId="{9FC6D6D3-9517-4FBE-932D-D3F09F694318}" type="pres">
      <dgm:prSet presAssocID="{1E98B78C-1328-4879-B2C7-60A6A3CF29E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3D8DB01-AAD5-4189-AE5A-74AE9DC99864}" type="pres">
      <dgm:prSet presAssocID="{0B204912-A777-4AE2-9DA7-1AF99689D510}" presName="spacer" presStyleCnt="0"/>
      <dgm:spPr/>
    </dgm:pt>
    <dgm:pt modelId="{8D8177BF-DEA9-46BE-9680-63C0B3318C28}" type="pres">
      <dgm:prSet presAssocID="{5226750B-6B9F-4FCE-AED3-F9B2E9E713C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16A291F-6836-42EF-9456-D8FE6E7F5AEF}" type="pres">
      <dgm:prSet presAssocID="{5226750B-6B9F-4FCE-AED3-F9B2E9E713C7}" presName="childText" presStyleLbl="revTx" presStyleIdx="0" presStyleCnt="1">
        <dgm:presLayoutVars>
          <dgm:bulletEnabled val="1"/>
        </dgm:presLayoutVars>
      </dgm:prSet>
      <dgm:spPr/>
    </dgm:pt>
    <dgm:pt modelId="{DEAB183B-3FCE-4AB8-8242-A18ACFF8AE39}" type="pres">
      <dgm:prSet presAssocID="{CD15E1A6-6D49-4A5A-A934-9775EEFDED4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0C33106-1302-4A20-A0F0-98EDD6183ED9}" type="presOf" srcId="{622FD159-4A1B-4D02-811B-F710E5AEE20A}" destId="{68F19FB6-D25A-43B9-B0F6-ED08025050EF}" srcOrd="0" destOrd="0" presId="urn:microsoft.com/office/officeart/2005/8/layout/vList2"/>
    <dgm:cxn modelId="{206B800A-F2FB-412E-9594-4D44FB0A878D}" srcId="{622FD159-4A1B-4D02-811B-F710E5AEE20A}" destId="{5226750B-6B9F-4FCE-AED3-F9B2E9E713C7}" srcOrd="1" destOrd="0" parTransId="{7EF6ED13-9E50-44C8-B4C9-5A4E9A6AD8DC}" sibTransId="{F7AC57B6-A3ED-4568-A484-4A40C7528E2D}"/>
    <dgm:cxn modelId="{7D4A0612-CEB0-4C74-969C-D764E7988A2A}" type="presOf" srcId="{CD15E1A6-6D49-4A5A-A934-9775EEFDED40}" destId="{DEAB183B-3FCE-4AB8-8242-A18ACFF8AE39}" srcOrd="0" destOrd="0" presId="urn:microsoft.com/office/officeart/2005/8/layout/vList2"/>
    <dgm:cxn modelId="{1BF48B1E-FA1E-47D5-A1AF-92A7C041A2CF}" srcId="{5226750B-6B9F-4FCE-AED3-F9B2E9E713C7}" destId="{63D3215A-140C-46A0-867D-EA81562CBE8D}" srcOrd="3" destOrd="0" parTransId="{32DCC8C8-D73A-40AE-BBFD-C0BE59C90580}" sibTransId="{0C70A455-D4B2-4400-BF3C-1EEF15A58D72}"/>
    <dgm:cxn modelId="{935A6F22-229C-4418-8E01-7655589C4F15}" type="presOf" srcId="{CD0A60BF-75CD-4632-BA1C-F3CBB4F5AE71}" destId="{716A291F-6836-42EF-9456-D8FE6E7F5AEF}" srcOrd="0" destOrd="2" presId="urn:microsoft.com/office/officeart/2005/8/layout/vList2"/>
    <dgm:cxn modelId="{7EDE2C3D-5543-4B70-A4BE-B474CBE2F0D2}" srcId="{622FD159-4A1B-4D02-811B-F710E5AEE20A}" destId="{CD15E1A6-6D49-4A5A-A934-9775EEFDED40}" srcOrd="2" destOrd="0" parTransId="{4ECBB286-160C-458B-A305-B8E65E5210C7}" sibTransId="{0115C01D-98F6-4E28-AA4D-D60C75D55E11}"/>
    <dgm:cxn modelId="{B291FC46-B855-40EB-9CAB-6C707444132F}" type="presOf" srcId="{67E0AF2B-6672-4FF4-947E-25D795443A53}" destId="{716A291F-6836-42EF-9456-D8FE6E7F5AEF}" srcOrd="0" destOrd="1" presId="urn:microsoft.com/office/officeart/2005/8/layout/vList2"/>
    <dgm:cxn modelId="{B0FA0D6E-3AF5-4DFB-A4DA-B55D4AB96137}" srcId="{622FD159-4A1B-4D02-811B-F710E5AEE20A}" destId="{1E98B78C-1328-4879-B2C7-60A6A3CF29EF}" srcOrd="0" destOrd="0" parTransId="{719B1FF6-CC18-444B-834A-33C63304EF69}" sibTransId="{0B204912-A777-4AE2-9DA7-1AF99689D510}"/>
    <dgm:cxn modelId="{9ECFAE78-6B5E-426C-9700-C68B85C06818}" type="presOf" srcId="{4420B8B5-BBA9-449A-ADFD-740CF23FE69A}" destId="{716A291F-6836-42EF-9456-D8FE6E7F5AEF}" srcOrd="0" destOrd="4" presId="urn:microsoft.com/office/officeart/2005/8/layout/vList2"/>
    <dgm:cxn modelId="{E951FC8F-8329-463E-A834-1E5C5E6875C1}" type="presOf" srcId="{63D3215A-140C-46A0-867D-EA81562CBE8D}" destId="{716A291F-6836-42EF-9456-D8FE6E7F5AEF}" srcOrd="0" destOrd="3" presId="urn:microsoft.com/office/officeart/2005/8/layout/vList2"/>
    <dgm:cxn modelId="{D4A1EF9D-CC58-4794-B3B7-8A7C2C8172C9}" type="presOf" srcId="{5226750B-6B9F-4FCE-AED3-F9B2E9E713C7}" destId="{8D8177BF-DEA9-46BE-9680-63C0B3318C28}" srcOrd="0" destOrd="0" presId="urn:microsoft.com/office/officeart/2005/8/layout/vList2"/>
    <dgm:cxn modelId="{5621ADA6-7E35-4BFA-B94A-74545370F2AC}" srcId="{5226750B-6B9F-4FCE-AED3-F9B2E9E713C7}" destId="{CD0A60BF-75CD-4632-BA1C-F3CBB4F5AE71}" srcOrd="2" destOrd="0" parTransId="{3E588EAE-8935-44FF-B21C-7C7B18CA2561}" sibTransId="{1C85D0EE-0C0C-48E1-97DC-EDB1ACEE449C}"/>
    <dgm:cxn modelId="{25C6CBB4-A294-45F3-BBF0-CA82EE278BD8}" srcId="{5226750B-6B9F-4FCE-AED3-F9B2E9E713C7}" destId="{4420B8B5-BBA9-449A-ADFD-740CF23FE69A}" srcOrd="4" destOrd="0" parTransId="{B918B3A4-25FA-4BD2-96A1-F2ED999BD390}" sibTransId="{02480AB6-18A4-4E98-A610-125D8B205342}"/>
    <dgm:cxn modelId="{2E43FAB4-A64F-4531-85F1-0128160B7868}" type="presOf" srcId="{1E98B78C-1328-4879-B2C7-60A6A3CF29EF}" destId="{9FC6D6D3-9517-4FBE-932D-D3F09F694318}" srcOrd="0" destOrd="0" presId="urn:microsoft.com/office/officeart/2005/8/layout/vList2"/>
    <dgm:cxn modelId="{568591E3-1AE4-4204-A51D-9B0DC2B129C1}" srcId="{5226750B-6B9F-4FCE-AED3-F9B2E9E713C7}" destId="{58A6E732-EC77-41A3-92D6-D7C1C78316E9}" srcOrd="0" destOrd="0" parTransId="{87A80F29-1B10-4287-81A1-C3BAF72155F5}" sibTransId="{C534D723-32D1-4375-9E9B-E7B175888640}"/>
    <dgm:cxn modelId="{F6A557E5-F2BE-4BAD-A0BA-C80EE3D7A6ED}" type="presOf" srcId="{58A6E732-EC77-41A3-92D6-D7C1C78316E9}" destId="{716A291F-6836-42EF-9456-D8FE6E7F5AEF}" srcOrd="0" destOrd="0" presId="urn:microsoft.com/office/officeart/2005/8/layout/vList2"/>
    <dgm:cxn modelId="{5C3581F2-5752-4ECA-AC94-3FCA1327D114}" srcId="{5226750B-6B9F-4FCE-AED3-F9B2E9E713C7}" destId="{67E0AF2B-6672-4FF4-947E-25D795443A53}" srcOrd="1" destOrd="0" parTransId="{7855FF29-8A94-4D09-987D-90B8AD1B02F6}" sibTransId="{00F0CD50-6E10-4FAA-9A91-D56455F21404}"/>
    <dgm:cxn modelId="{E0A4273D-705C-4542-979D-EF2258268BBC}" type="presParOf" srcId="{68F19FB6-D25A-43B9-B0F6-ED08025050EF}" destId="{9FC6D6D3-9517-4FBE-932D-D3F09F694318}" srcOrd="0" destOrd="0" presId="urn:microsoft.com/office/officeart/2005/8/layout/vList2"/>
    <dgm:cxn modelId="{6E4D2F50-1265-41CA-8588-44C4F2009BBA}" type="presParOf" srcId="{68F19FB6-D25A-43B9-B0F6-ED08025050EF}" destId="{53D8DB01-AAD5-4189-AE5A-74AE9DC99864}" srcOrd="1" destOrd="0" presId="urn:microsoft.com/office/officeart/2005/8/layout/vList2"/>
    <dgm:cxn modelId="{7606EEAB-4FAE-4475-94B3-9BBF3E039A69}" type="presParOf" srcId="{68F19FB6-D25A-43B9-B0F6-ED08025050EF}" destId="{8D8177BF-DEA9-46BE-9680-63C0B3318C28}" srcOrd="2" destOrd="0" presId="urn:microsoft.com/office/officeart/2005/8/layout/vList2"/>
    <dgm:cxn modelId="{03427C48-1D11-4A88-BC92-9B35F144B90B}" type="presParOf" srcId="{68F19FB6-D25A-43B9-B0F6-ED08025050EF}" destId="{716A291F-6836-42EF-9456-D8FE6E7F5AEF}" srcOrd="3" destOrd="0" presId="urn:microsoft.com/office/officeart/2005/8/layout/vList2"/>
    <dgm:cxn modelId="{E1C9586A-A147-45D8-A5AC-41133CFF0F87}" type="presParOf" srcId="{68F19FB6-D25A-43B9-B0F6-ED08025050EF}" destId="{DEAB183B-3FCE-4AB8-8242-A18ACFF8AE3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3C18F9-1C0B-46EC-B53E-45A3B36F5A1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A10B5BC-228B-49C7-B03D-DBF3BD151820}">
      <dgm:prSet/>
      <dgm:spPr/>
      <dgm:t>
        <a:bodyPr/>
        <a:lstStyle/>
        <a:p>
          <a:r>
            <a:rPr lang="en-GB"/>
            <a:t>Confirmatory testing is usually an automated process (such as FTIR, GCMS or SEM/EDS).</a:t>
          </a:r>
          <a:endParaRPr lang="en-US"/>
        </a:p>
      </dgm:t>
    </dgm:pt>
    <dgm:pt modelId="{BD9AC53F-A23F-4145-BB32-261B1423207B}" type="parTrans" cxnId="{8C2A7A9B-F6A7-4B20-91E7-5E41137AFF89}">
      <dgm:prSet/>
      <dgm:spPr/>
      <dgm:t>
        <a:bodyPr/>
        <a:lstStyle/>
        <a:p>
          <a:endParaRPr lang="en-US"/>
        </a:p>
      </dgm:t>
    </dgm:pt>
    <dgm:pt modelId="{33585E88-981E-4688-B4CA-D25C5C445DDA}" type="sibTrans" cxnId="{8C2A7A9B-F6A7-4B20-91E7-5E41137AFF89}">
      <dgm:prSet/>
      <dgm:spPr/>
      <dgm:t>
        <a:bodyPr/>
        <a:lstStyle/>
        <a:p>
          <a:endParaRPr lang="en-US"/>
        </a:p>
      </dgm:t>
    </dgm:pt>
    <dgm:pt modelId="{8A720C2C-ED38-4825-9BA5-4D4E7291B266}">
      <dgm:prSet/>
      <dgm:spPr/>
      <dgm:t>
        <a:bodyPr/>
        <a:lstStyle/>
        <a:p>
          <a:r>
            <a:rPr lang="en-GB"/>
            <a:t>Confirmatory tests are used to confirm the substance that has been found. </a:t>
          </a:r>
          <a:endParaRPr lang="en-US"/>
        </a:p>
      </dgm:t>
    </dgm:pt>
    <dgm:pt modelId="{F37AA00F-B298-4F11-BFF0-223DB73F0510}" type="parTrans" cxnId="{639C31CC-B010-49E1-B15C-54E1A9784154}">
      <dgm:prSet/>
      <dgm:spPr/>
      <dgm:t>
        <a:bodyPr/>
        <a:lstStyle/>
        <a:p>
          <a:endParaRPr lang="en-US"/>
        </a:p>
      </dgm:t>
    </dgm:pt>
    <dgm:pt modelId="{BF5EACB0-2B5E-437E-AC15-0B4A9E8DBF52}" type="sibTrans" cxnId="{639C31CC-B010-49E1-B15C-54E1A9784154}">
      <dgm:prSet/>
      <dgm:spPr/>
      <dgm:t>
        <a:bodyPr/>
        <a:lstStyle/>
        <a:p>
          <a:endParaRPr lang="en-US"/>
        </a:p>
      </dgm:t>
    </dgm:pt>
    <dgm:pt modelId="{5AA06D93-CD84-4973-ACAC-AAB38DAC14EF}">
      <dgm:prSet/>
      <dgm:spPr/>
      <dgm:t>
        <a:bodyPr/>
        <a:lstStyle/>
        <a:p>
          <a:r>
            <a:rPr lang="en-GB"/>
            <a:t>They are more precise and have better analytical qualities over presumptive tests but are expensive to use.</a:t>
          </a:r>
          <a:endParaRPr lang="en-US"/>
        </a:p>
      </dgm:t>
    </dgm:pt>
    <dgm:pt modelId="{A2E99AF3-995B-4DAC-9F4F-C09E796ABA69}" type="parTrans" cxnId="{CA7E654A-4087-4806-A342-96962C34E3C3}">
      <dgm:prSet/>
      <dgm:spPr/>
      <dgm:t>
        <a:bodyPr/>
        <a:lstStyle/>
        <a:p>
          <a:endParaRPr lang="en-US"/>
        </a:p>
      </dgm:t>
    </dgm:pt>
    <dgm:pt modelId="{4899F445-BD45-4234-BAEC-CA879905BB51}" type="sibTrans" cxnId="{CA7E654A-4087-4806-A342-96962C34E3C3}">
      <dgm:prSet/>
      <dgm:spPr/>
      <dgm:t>
        <a:bodyPr/>
        <a:lstStyle/>
        <a:p>
          <a:endParaRPr lang="en-US"/>
        </a:p>
      </dgm:t>
    </dgm:pt>
    <dgm:pt modelId="{35596239-0116-499D-B0B8-F2F9D1CA6498}" type="pres">
      <dgm:prSet presAssocID="{013C18F9-1C0B-46EC-B53E-45A3B36F5A17}" presName="linear" presStyleCnt="0">
        <dgm:presLayoutVars>
          <dgm:animLvl val="lvl"/>
          <dgm:resizeHandles val="exact"/>
        </dgm:presLayoutVars>
      </dgm:prSet>
      <dgm:spPr/>
    </dgm:pt>
    <dgm:pt modelId="{5C881804-D9CA-404E-88B7-505A4889722C}" type="pres">
      <dgm:prSet presAssocID="{DA10B5BC-228B-49C7-B03D-DBF3BD1518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8667E79-1E0A-45DB-88B5-4B25F7CBB35C}" type="pres">
      <dgm:prSet presAssocID="{33585E88-981E-4688-B4CA-D25C5C445DDA}" presName="spacer" presStyleCnt="0"/>
      <dgm:spPr/>
    </dgm:pt>
    <dgm:pt modelId="{E7F0B0DC-01D7-4038-AF3B-18F61F02DDE9}" type="pres">
      <dgm:prSet presAssocID="{8A720C2C-ED38-4825-9BA5-4D4E7291B266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C538555-24D1-46F1-9F9A-BF18755BAA46}" type="pres">
      <dgm:prSet presAssocID="{BF5EACB0-2B5E-437E-AC15-0B4A9E8DBF52}" presName="spacer" presStyleCnt="0"/>
      <dgm:spPr/>
    </dgm:pt>
    <dgm:pt modelId="{0FE26567-1ECA-41D9-89E3-567123077574}" type="pres">
      <dgm:prSet presAssocID="{5AA06D93-CD84-4973-ACAC-AAB38DAC14E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273601-AB20-4BB7-8DBE-D57F00629091}" type="presOf" srcId="{5AA06D93-CD84-4973-ACAC-AAB38DAC14EF}" destId="{0FE26567-1ECA-41D9-89E3-567123077574}" srcOrd="0" destOrd="0" presId="urn:microsoft.com/office/officeart/2005/8/layout/vList2"/>
    <dgm:cxn modelId="{56DEAD19-5529-45EF-8EBC-91783EF8B80D}" type="presOf" srcId="{DA10B5BC-228B-49C7-B03D-DBF3BD151820}" destId="{5C881804-D9CA-404E-88B7-505A4889722C}" srcOrd="0" destOrd="0" presId="urn:microsoft.com/office/officeart/2005/8/layout/vList2"/>
    <dgm:cxn modelId="{27A4115B-EF0D-4C13-A15F-087E859E8A4F}" type="presOf" srcId="{8A720C2C-ED38-4825-9BA5-4D4E7291B266}" destId="{E7F0B0DC-01D7-4038-AF3B-18F61F02DDE9}" srcOrd="0" destOrd="0" presId="urn:microsoft.com/office/officeart/2005/8/layout/vList2"/>
    <dgm:cxn modelId="{CA7E654A-4087-4806-A342-96962C34E3C3}" srcId="{013C18F9-1C0B-46EC-B53E-45A3B36F5A17}" destId="{5AA06D93-CD84-4973-ACAC-AAB38DAC14EF}" srcOrd="2" destOrd="0" parTransId="{A2E99AF3-995B-4DAC-9F4F-C09E796ABA69}" sibTransId="{4899F445-BD45-4234-BAEC-CA879905BB51}"/>
    <dgm:cxn modelId="{90EAD46F-01A8-4AF3-A5E2-3E7F11633943}" type="presOf" srcId="{013C18F9-1C0B-46EC-B53E-45A3B36F5A17}" destId="{35596239-0116-499D-B0B8-F2F9D1CA6498}" srcOrd="0" destOrd="0" presId="urn:microsoft.com/office/officeart/2005/8/layout/vList2"/>
    <dgm:cxn modelId="{8C2A7A9B-F6A7-4B20-91E7-5E41137AFF89}" srcId="{013C18F9-1C0B-46EC-B53E-45A3B36F5A17}" destId="{DA10B5BC-228B-49C7-B03D-DBF3BD151820}" srcOrd="0" destOrd="0" parTransId="{BD9AC53F-A23F-4145-BB32-261B1423207B}" sibTransId="{33585E88-981E-4688-B4CA-D25C5C445DDA}"/>
    <dgm:cxn modelId="{639C31CC-B010-49E1-B15C-54E1A9784154}" srcId="{013C18F9-1C0B-46EC-B53E-45A3B36F5A17}" destId="{8A720C2C-ED38-4825-9BA5-4D4E7291B266}" srcOrd="1" destOrd="0" parTransId="{F37AA00F-B298-4F11-BFF0-223DB73F0510}" sibTransId="{BF5EACB0-2B5E-437E-AC15-0B4A9E8DBF52}"/>
    <dgm:cxn modelId="{04A4B7AA-8A57-4430-8041-3DEC0DCB2119}" type="presParOf" srcId="{35596239-0116-499D-B0B8-F2F9D1CA6498}" destId="{5C881804-D9CA-404E-88B7-505A4889722C}" srcOrd="0" destOrd="0" presId="urn:microsoft.com/office/officeart/2005/8/layout/vList2"/>
    <dgm:cxn modelId="{97E8F738-2B3A-4EF1-974F-295B93EDDF9F}" type="presParOf" srcId="{35596239-0116-499D-B0B8-F2F9D1CA6498}" destId="{48667E79-1E0A-45DB-88B5-4B25F7CBB35C}" srcOrd="1" destOrd="0" presId="urn:microsoft.com/office/officeart/2005/8/layout/vList2"/>
    <dgm:cxn modelId="{90B44F6D-3DC0-4728-8A93-3284D2D5E710}" type="presParOf" srcId="{35596239-0116-499D-B0B8-F2F9D1CA6498}" destId="{E7F0B0DC-01D7-4038-AF3B-18F61F02DDE9}" srcOrd="2" destOrd="0" presId="urn:microsoft.com/office/officeart/2005/8/layout/vList2"/>
    <dgm:cxn modelId="{62C5FA85-0AE2-4F49-AE43-7E7EE40685F7}" type="presParOf" srcId="{35596239-0116-499D-B0B8-F2F9D1CA6498}" destId="{2C538555-24D1-46F1-9F9A-BF18755BAA46}" srcOrd="3" destOrd="0" presId="urn:microsoft.com/office/officeart/2005/8/layout/vList2"/>
    <dgm:cxn modelId="{F8EF3BB2-7F1A-488D-99B4-37E983147096}" type="presParOf" srcId="{35596239-0116-499D-B0B8-F2F9D1CA6498}" destId="{0FE26567-1ECA-41D9-89E3-56712307757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C6D6D3-9517-4FBE-932D-D3F09F694318}">
      <dsp:nvSpPr>
        <dsp:cNvPr id="0" name=""/>
        <dsp:cNvSpPr/>
      </dsp:nvSpPr>
      <dsp:spPr>
        <a:xfrm>
          <a:off x="0" y="36503"/>
          <a:ext cx="6263640" cy="12647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Presumptive testing is a chemical test that can be used to identify components of substances to enable a person to identify the substance.</a:t>
          </a:r>
          <a:endParaRPr lang="en-US" sz="2300" kern="1200"/>
        </a:p>
      </dsp:txBody>
      <dsp:txXfrm>
        <a:off x="61741" y="98244"/>
        <a:ext cx="6140158" cy="1141288"/>
      </dsp:txXfrm>
    </dsp:sp>
    <dsp:sp modelId="{8D8177BF-DEA9-46BE-9680-63C0B3318C28}">
      <dsp:nvSpPr>
        <dsp:cNvPr id="0" name=""/>
        <dsp:cNvSpPr/>
      </dsp:nvSpPr>
      <dsp:spPr>
        <a:xfrm>
          <a:off x="0" y="1367514"/>
          <a:ext cx="6263640" cy="126477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These are widely used in investigative fields:</a:t>
          </a:r>
          <a:endParaRPr lang="en-US" sz="2300" kern="1200"/>
        </a:p>
      </dsp:txBody>
      <dsp:txXfrm>
        <a:off x="61741" y="1429255"/>
        <a:ext cx="6140158" cy="1141288"/>
      </dsp:txXfrm>
    </dsp:sp>
    <dsp:sp modelId="{716A291F-6836-42EF-9456-D8FE6E7F5AEF}">
      <dsp:nvSpPr>
        <dsp:cNvPr id="0" name=""/>
        <dsp:cNvSpPr/>
      </dsp:nvSpPr>
      <dsp:spPr>
        <a:xfrm>
          <a:off x="0" y="2632284"/>
          <a:ext cx="6263640" cy="15711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871" tIns="29210" rIns="163576" bIns="2921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Health and safety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Forensics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Factory processes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Insurance investigation </a:t>
          </a:r>
          <a:endParaRPr lang="en-US" sz="1800" kern="120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800" kern="1200"/>
            <a:t>COVID tests…</a:t>
          </a:r>
          <a:endParaRPr lang="en-US" sz="1800" kern="1200"/>
        </a:p>
      </dsp:txBody>
      <dsp:txXfrm>
        <a:off x="0" y="2632284"/>
        <a:ext cx="6263640" cy="1571130"/>
      </dsp:txXfrm>
    </dsp:sp>
    <dsp:sp modelId="{DEAB183B-3FCE-4AB8-8242-A18ACFF8AE39}">
      <dsp:nvSpPr>
        <dsp:cNvPr id="0" name=""/>
        <dsp:cNvSpPr/>
      </dsp:nvSpPr>
      <dsp:spPr>
        <a:xfrm>
          <a:off x="0" y="4203414"/>
          <a:ext cx="6263640" cy="12647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This is a qualitative process.</a:t>
          </a:r>
          <a:endParaRPr lang="en-US" sz="2300" kern="1200"/>
        </a:p>
      </dsp:txBody>
      <dsp:txXfrm>
        <a:off x="61741" y="4265155"/>
        <a:ext cx="6140158" cy="11412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81804-D9CA-404E-88B7-505A4889722C}">
      <dsp:nvSpPr>
        <dsp:cNvPr id="0" name=""/>
        <dsp:cNvSpPr/>
      </dsp:nvSpPr>
      <dsp:spPr>
        <a:xfrm>
          <a:off x="0" y="276758"/>
          <a:ext cx="6263640" cy="15947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Confirmatory testing is usually an automated process (such as FTIR, GCMS or SEM/EDS).</a:t>
          </a:r>
          <a:endParaRPr lang="en-US" sz="2900" kern="1200"/>
        </a:p>
      </dsp:txBody>
      <dsp:txXfrm>
        <a:off x="77847" y="354605"/>
        <a:ext cx="6107946" cy="1439016"/>
      </dsp:txXfrm>
    </dsp:sp>
    <dsp:sp modelId="{E7F0B0DC-01D7-4038-AF3B-18F61F02DDE9}">
      <dsp:nvSpPr>
        <dsp:cNvPr id="0" name=""/>
        <dsp:cNvSpPr/>
      </dsp:nvSpPr>
      <dsp:spPr>
        <a:xfrm>
          <a:off x="0" y="1954988"/>
          <a:ext cx="6263640" cy="159471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Confirmatory tests are used to confirm the substance that has been found. </a:t>
          </a:r>
          <a:endParaRPr lang="en-US" sz="2900" kern="1200"/>
        </a:p>
      </dsp:txBody>
      <dsp:txXfrm>
        <a:off x="77847" y="2032835"/>
        <a:ext cx="6107946" cy="1439016"/>
      </dsp:txXfrm>
    </dsp:sp>
    <dsp:sp modelId="{0FE26567-1ECA-41D9-89E3-567123077574}">
      <dsp:nvSpPr>
        <dsp:cNvPr id="0" name=""/>
        <dsp:cNvSpPr/>
      </dsp:nvSpPr>
      <dsp:spPr>
        <a:xfrm>
          <a:off x="0" y="3633219"/>
          <a:ext cx="6263640" cy="159471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They are more precise and have better analytical qualities over presumptive tests but are expensive to use.</a:t>
          </a:r>
          <a:endParaRPr lang="en-US" sz="2900" kern="1200"/>
        </a:p>
      </dsp:txBody>
      <dsp:txXfrm>
        <a:off x="77847" y="3711066"/>
        <a:ext cx="6107946" cy="1439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7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FFDBD7-77E7-3BA7-081C-738BD55732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9B42B-FE20-08FD-B05D-0380846417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82D027-3D85-4C5F-E06E-B668A794F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BBC7E-AE23-A65C-4FA6-F2B3647CE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455CC-C432-C974-B41A-08B2A4C78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4520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132F-3D40-E59D-4B3F-A1B0998A33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0FCC8B-07A5-74DC-66AD-4E44E0B63B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51B750-FB3D-1EA6-BD61-5F447028A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FE5232-DC84-5CF5-90D3-A5B33F037F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7E82D-42D4-94B1-1BAA-C466916E2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750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A72D2-117E-7361-982F-87DC924C66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198619-A271-5048-2BB9-D79D596ED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F1260-E4A4-BA56-0D65-6BF77A7C4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4722AF-725A-D385-4086-1D4FEEFDF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6350E-38BC-11F7-3DE5-1C777625E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288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4A5BC9-9C5E-70D9-ED6C-DF502628C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4C841-A37E-3072-D774-A94EC5C40D2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764E95-BA81-D157-1676-756D743E82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467B9B-5060-3173-DE8B-93488625B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A458D-32A7-4C79-F005-D3AC74BBE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49B74E-E652-315C-CB9D-9E78A0552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1267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0514A-7A33-F0B6-4F84-EFFC261A9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8EE5F5-4A7A-7D27-D218-DB95F0B382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2AACE8-9E63-C628-AEBC-394FAFDD1D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A69C7F-41F6-FD0E-9F9F-B08D016128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CAB702-0AD9-2E37-A137-5F4C2CC676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382C40-AE47-9FBC-810F-ECBD3D503B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A1982A-A674-915C-430D-511167F07D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BBC05E6-4CAE-BF10-844E-A223CAC53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4367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045E8-924F-72A2-2B39-3CAD16EAB2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059458-2C8B-213E-1891-0BA2A8629F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5C1AA6-E797-56AA-D159-68413BA05B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FEF8C2-FDE3-A20B-2830-229EFC556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876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7856B0-0C0C-7D39-A292-85A3FF5D6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617064-053A-7AEC-9101-E64913246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07B82D-0EBC-2B3B-4993-46008D5130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266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67FC7-F547-C56F-F2DF-E25826AB2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59A2E-E09E-26B6-D8F7-2BEA2E59B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DBAFDE-92B1-A685-6FE8-889EE6298F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677116-5191-6E93-D2A5-2BF81F8BCA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02EC85-B065-5EC1-19F4-072BE5D959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7311A-E01A-6ED0-1CA4-FBD1218E3F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123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B43CE-0530-0F1F-07C3-18A0E4BBC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B9ED34-09AF-426A-D09E-BED8F0B251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DA837D-687C-6F56-AB0F-67FED16B0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019902-C8F6-610F-DADC-823B925C2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7F2AD6-0CE6-3E2E-5D09-B76472FFEA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9D1C9F-05E7-707A-DF67-7FB8EDF1E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0954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A8801-57D0-BEA6-9ACE-F346C444CA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ED418F-EC04-F56C-BAB0-5BA5EDF29E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CF2F6A-7E67-A04E-6028-AEC67E7AB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0C387-B9F7-AB77-9DC4-FB266AF47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699FEC-EB54-C18F-B166-9264A8D49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82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859405-06F5-E06A-9B7E-EAE034D261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3EBE10-8440-3B6C-98A4-213731CE47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CA3FDE-CF9C-BCFC-2BCD-409029502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1E14C-D803-A1FA-F849-CA644579B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4A3AA5-2557-F972-5975-4ACE35CB2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677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392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0529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7871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29289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1912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0377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889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92945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78944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0671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69844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028243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5129721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85990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8289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46853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023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61081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93886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8279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07252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75510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8418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12021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6853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0196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649436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94207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151630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110172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86132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2554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55938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86925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4471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96920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17428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15901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274573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04863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9437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86750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5565305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79046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2489114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75499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84337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92517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9400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8125767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7503942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2393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434426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93742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76001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867208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453382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569297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691676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882083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629708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0254300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6037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769992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998021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565493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39280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146882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289788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08276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459012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970367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160002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578508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138614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24378959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61800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917356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657530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144247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9949476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497506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978249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402808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36671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600648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235569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12059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255196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175703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28853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18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40.xml"/><Relationship Id="rId3" Type="http://schemas.openxmlformats.org/officeDocument/2006/relationships/slideLayout" Target="../slideLayouts/slideLayout30.xml"/><Relationship Id="rId7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9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6" Type="http://schemas.openxmlformats.org/officeDocument/2006/relationships/slideLayout" Target="../slideLayouts/slideLayout43.xml"/><Relationship Id="rId1" Type="http://schemas.openxmlformats.org/officeDocument/2006/relationships/slideLayout" Target="../slideLayouts/slideLayout28.xml"/><Relationship Id="rId6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8.xml"/><Relationship Id="rId5" Type="http://schemas.openxmlformats.org/officeDocument/2006/relationships/slideLayout" Target="../slideLayouts/slideLayout32.xml"/><Relationship Id="rId15" Type="http://schemas.openxmlformats.org/officeDocument/2006/relationships/slideLayout" Target="../slideLayouts/slideLayout42.xml"/><Relationship Id="rId10" Type="http://schemas.openxmlformats.org/officeDocument/2006/relationships/slideLayout" Target="../slideLayouts/slideLayout37.xml"/><Relationship Id="rId4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6.xml"/><Relationship Id="rId14" Type="http://schemas.openxmlformats.org/officeDocument/2006/relationships/slideLayout" Target="../slideLayouts/slideLayout4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1.xml"/><Relationship Id="rId13" Type="http://schemas.openxmlformats.org/officeDocument/2006/relationships/slideLayout" Target="../slideLayouts/slideLayout56.xml"/><Relationship Id="rId3" Type="http://schemas.openxmlformats.org/officeDocument/2006/relationships/slideLayout" Target="../slideLayouts/slideLayout46.xml"/><Relationship Id="rId7" Type="http://schemas.openxmlformats.org/officeDocument/2006/relationships/slideLayout" Target="../slideLayouts/slideLayout50.xml"/><Relationship Id="rId12" Type="http://schemas.openxmlformats.org/officeDocument/2006/relationships/slideLayout" Target="../slideLayouts/slideLayout55.xml"/><Relationship Id="rId17" Type="http://schemas.openxmlformats.org/officeDocument/2006/relationships/theme" Target="../theme/theme4.xml"/><Relationship Id="rId2" Type="http://schemas.openxmlformats.org/officeDocument/2006/relationships/slideLayout" Target="../slideLayouts/slideLayout45.xml"/><Relationship Id="rId16" Type="http://schemas.openxmlformats.org/officeDocument/2006/relationships/slideLayout" Target="../slideLayouts/slideLayout59.xml"/><Relationship Id="rId1" Type="http://schemas.openxmlformats.org/officeDocument/2006/relationships/slideLayout" Target="../slideLayouts/slideLayout44.xml"/><Relationship Id="rId6" Type="http://schemas.openxmlformats.org/officeDocument/2006/relationships/slideLayout" Target="../slideLayouts/slideLayout49.xml"/><Relationship Id="rId11" Type="http://schemas.openxmlformats.org/officeDocument/2006/relationships/slideLayout" Target="../slideLayouts/slideLayout54.xml"/><Relationship Id="rId5" Type="http://schemas.openxmlformats.org/officeDocument/2006/relationships/slideLayout" Target="../slideLayouts/slideLayout48.xml"/><Relationship Id="rId1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53.xml"/><Relationship Id="rId4" Type="http://schemas.openxmlformats.org/officeDocument/2006/relationships/slideLayout" Target="../slideLayouts/slideLayout47.xml"/><Relationship Id="rId9" Type="http://schemas.openxmlformats.org/officeDocument/2006/relationships/slideLayout" Target="../slideLayouts/slideLayout52.xml"/><Relationship Id="rId14" Type="http://schemas.openxmlformats.org/officeDocument/2006/relationships/slideLayout" Target="../slideLayouts/slideLayout57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7.xml"/><Relationship Id="rId13" Type="http://schemas.openxmlformats.org/officeDocument/2006/relationships/slideLayout" Target="../slideLayouts/slideLayout72.xml"/><Relationship Id="rId3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6.xml"/><Relationship Id="rId12" Type="http://schemas.openxmlformats.org/officeDocument/2006/relationships/slideLayout" Target="../slideLayouts/slideLayout71.xml"/><Relationship Id="rId17" Type="http://schemas.openxmlformats.org/officeDocument/2006/relationships/theme" Target="../theme/theme5.xml"/><Relationship Id="rId2" Type="http://schemas.openxmlformats.org/officeDocument/2006/relationships/slideLayout" Target="../slideLayouts/slideLayout61.xml"/><Relationship Id="rId16" Type="http://schemas.openxmlformats.org/officeDocument/2006/relationships/slideLayout" Target="../slideLayouts/slideLayout75.xml"/><Relationship Id="rId1" Type="http://schemas.openxmlformats.org/officeDocument/2006/relationships/slideLayout" Target="../slideLayouts/slideLayout60.xml"/><Relationship Id="rId6" Type="http://schemas.openxmlformats.org/officeDocument/2006/relationships/slideLayout" Target="../slideLayouts/slideLayout65.xml"/><Relationship Id="rId11" Type="http://schemas.openxmlformats.org/officeDocument/2006/relationships/slideLayout" Target="../slideLayouts/slideLayout70.xml"/><Relationship Id="rId5" Type="http://schemas.openxmlformats.org/officeDocument/2006/relationships/slideLayout" Target="../slideLayouts/slideLayout64.xml"/><Relationship Id="rId15" Type="http://schemas.openxmlformats.org/officeDocument/2006/relationships/slideLayout" Target="../slideLayouts/slideLayout74.xml"/><Relationship Id="rId10" Type="http://schemas.openxmlformats.org/officeDocument/2006/relationships/slideLayout" Target="../slideLayouts/slideLayout69.xml"/><Relationship Id="rId4" Type="http://schemas.openxmlformats.org/officeDocument/2006/relationships/slideLayout" Target="../slideLayouts/slideLayout63.xml"/><Relationship Id="rId9" Type="http://schemas.openxmlformats.org/officeDocument/2006/relationships/slideLayout" Target="../slideLayouts/slideLayout68.xml"/><Relationship Id="rId14" Type="http://schemas.openxmlformats.org/officeDocument/2006/relationships/slideLayout" Target="../slideLayouts/slideLayout7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3.xml"/><Relationship Id="rId13" Type="http://schemas.openxmlformats.org/officeDocument/2006/relationships/slideLayout" Target="../slideLayouts/slideLayout88.xml"/><Relationship Id="rId18" Type="http://schemas.openxmlformats.org/officeDocument/2006/relationships/theme" Target="../theme/theme6.xml"/><Relationship Id="rId3" Type="http://schemas.openxmlformats.org/officeDocument/2006/relationships/slideLayout" Target="../slideLayouts/slideLayout78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82.xml"/><Relationship Id="rId12" Type="http://schemas.openxmlformats.org/officeDocument/2006/relationships/slideLayout" Target="../slideLayouts/slideLayout87.xml"/><Relationship Id="rId17" Type="http://schemas.openxmlformats.org/officeDocument/2006/relationships/slideLayout" Target="../slideLayouts/slideLayout92.xml"/><Relationship Id="rId2" Type="http://schemas.openxmlformats.org/officeDocument/2006/relationships/slideLayout" Target="../slideLayouts/slideLayout77.xml"/><Relationship Id="rId16" Type="http://schemas.openxmlformats.org/officeDocument/2006/relationships/slideLayout" Target="../slideLayouts/slideLayout91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76.xml"/><Relationship Id="rId6" Type="http://schemas.openxmlformats.org/officeDocument/2006/relationships/slideLayout" Target="../slideLayouts/slideLayout81.xml"/><Relationship Id="rId11" Type="http://schemas.openxmlformats.org/officeDocument/2006/relationships/slideLayout" Target="../slideLayouts/slideLayout86.xml"/><Relationship Id="rId5" Type="http://schemas.openxmlformats.org/officeDocument/2006/relationships/slideLayout" Target="../slideLayouts/slideLayout80.xml"/><Relationship Id="rId15" Type="http://schemas.openxmlformats.org/officeDocument/2006/relationships/slideLayout" Target="../slideLayouts/slideLayout90.xml"/><Relationship Id="rId10" Type="http://schemas.openxmlformats.org/officeDocument/2006/relationships/slideLayout" Target="../slideLayouts/slideLayout85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79.xml"/><Relationship Id="rId9" Type="http://schemas.openxmlformats.org/officeDocument/2006/relationships/slideLayout" Target="../slideLayouts/slideLayout84.xml"/><Relationship Id="rId14" Type="http://schemas.openxmlformats.org/officeDocument/2006/relationships/slideLayout" Target="../slideLayouts/slideLayout89.xml"/><Relationship Id="rId22" Type="http://schemas.openxmlformats.org/officeDocument/2006/relationships/image" Target="../media/image5.pn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0.xml"/><Relationship Id="rId3" Type="http://schemas.openxmlformats.org/officeDocument/2006/relationships/slideLayout" Target="../slideLayouts/slideLayout95.xml"/><Relationship Id="rId7" Type="http://schemas.openxmlformats.org/officeDocument/2006/relationships/slideLayout" Target="../slideLayouts/slideLayout99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94.xml"/><Relationship Id="rId1" Type="http://schemas.openxmlformats.org/officeDocument/2006/relationships/slideLayout" Target="../slideLayouts/slideLayout93.xml"/><Relationship Id="rId6" Type="http://schemas.openxmlformats.org/officeDocument/2006/relationships/slideLayout" Target="../slideLayouts/slideLayout98.xml"/><Relationship Id="rId11" Type="http://schemas.openxmlformats.org/officeDocument/2006/relationships/slideLayout" Target="../slideLayouts/slideLayout103.xml"/><Relationship Id="rId5" Type="http://schemas.openxmlformats.org/officeDocument/2006/relationships/slideLayout" Target="../slideLayouts/slideLayout97.xml"/><Relationship Id="rId10" Type="http://schemas.openxmlformats.org/officeDocument/2006/relationships/slideLayout" Target="../slideLayouts/slideLayout102.xml"/><Relationship Id="rId4" Type="http://schemas.openxmlformats.org/officeDocument/2006/relationships/slideLayout" Target="../slideLayouts/slideLayout96.xml"/><Relationship Id="rId9" Type="http://schemas.openxmlformats.org/officeDocument/2006/relationships/slideLayout" Target="../slideLayouts/slideLayout10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ED1682-9D73-699D-00B9-1DB24A8F9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94BE6CF-1814-2888-6D77-E2E1A11975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26994A-0A2A-1AFD-FDA8-722941C134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85F827-64EC-DB36-08CF-9A186A6637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98AB60-A9CE-9F33-F824-4107387823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1757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300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77202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26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  <p:sldLayoutId id="2147483708" r:id="rId14"/>
    <p:sldLayoutId id="2147483709" r:id="rId15"/>
    <p:sldLayoutId id="214748371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1367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  <p:sldLayoutId id="2147483723" r:id="rId12"/>
    <p:sldLayoutId id="2147483724" r:id="rId13"/>
    <p:sldLayoutId id="2147483725" r:id="rId14"/>
    <p:sldLayoutId id="2147483726" r:id="rId15"/>
    <p:sldLayoutId id="214748372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6012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34" r:id="rId6"/>
    <p:sldLayoutId id="2147483735" r:id="rId7"/>
    <p:sldLayoutId id="2147483736" r:id="rId8"/>
    <p:sldLayoutId id="2147483737" r:id="rId9"/>
    <p:sldLayoutId id="2147483738" r:id="rId10"/>
    <p:sldLayoutId id="2147483739" r:id="rId11"/>
    <p:sldLayoutId id="2147483740" r:id="rId12"/>
    <p:sldLayoutId id="2147483741" r:id="rId13"/>
    <p:sldLayoutId id="2147483742" r:id="rId14"/>
    <p:sldLayoutId id="2147483743" r:id="rId15"/>
    <p:sldLayoutId id="2147483744" r:id="rId16"/>
    <p:sldLayoutId id="214748374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2C287A83-FD47-44A4-8758-B4414E4A5AAA}" type="datetimeFigureOut">
              <a:rPr lang="en-GB" smtClean="0"/>
              <a:t>04/11/2022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A4B78EDF-AB19-4187-935C-6A5965259A5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3759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7" r:id="rId1"/>
    <p:sldLayoutId id="2147483748" r:id="rId2"/>
    <p:sldLayoutId id="2147483749" r:id="rId3"/>
    <p:sldLayoutId id="2147483750" r:id="rId4"/>
    <p:sldLayoutId id="2147483751" r:id="rId5"/>
    <p:sldLayoutId id="2147483752" r:id="rId6"/>
    <p:sldLayoutId id="2147483753" r:id="rId7"/>
    <p:sldLayoutId id="2147483754" r:id="rId8"/>
    <p:sldLayoutId id="2147483755" r:id="rId9"/>
    <p:sldLayoutId id="2147483756" r:id="rId10"/>
    <p:sldLayoutId id="2147483757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78E9B3-DE9C-275E-A442-C183515F9E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</a:rPr>
              <a:t>Presumptive and Confirmatory Testing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6B6019-F4F6-6099-5868-AC7D587372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>
                <a:solidFill>
                  <a:schemeClr val="tx2"/>
                </a:solidFill>
              </a:rPr>
              <a:t>Mark Broadhead </a:t>
            </a:r>
          </a:p>
          <a:p>
            <a:pPr algn="l"/>
            <a:r>
              <a:rPr lang="en-GB" sz="2000">
                <a:solidFill>
                  <a:schemeClr val="tx2"/>
                </a:solidFill>
              </a:rPr>
              <a:t>Dr Ewa Kazimierska</a:t>
            </a:r>
          </a:p>
        </p:txBody>
      </p:sp>
      <p:pic>
        <p:nvPicPr>
          <p:cNvPr id="7" name="Graphic 6" descr="Microscope">
            <a:extLst>
              <a:ext uri="{FF2B5EF4-FFF2-40B4-BE49-F238E27FC236}">
                <a16:creationId xmlns:a16="http://schemas.microsoft.com/office/drawing/2014/main" id="{ABC56A1F-209C-09FC-34AC-2C47DA95AB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50730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318821-3D5F-8076-9517-05859FE0B1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600">
                <a:solidFill>
                  <a:schemeClr val="bg1"/>
                </a:solidFill>
              </a:rPr>
              <a:t>What is presumptive testing? Why is it used?</a:t>
            </a:r>
          </a:p>
        </p:txBody>
      </p:sp>
      <p:graphicFrame>
        <p:nvGraphicFramePr>
          <p:cNvPr id="40" name="Content Placeholder 2">
            <a:extLst>
              <a:ext uri="{FF2B5EF4-FFF2-40B4-BE49-F238E27FC236}">
                <a16:creationId xmlns:a16="http://schemas.microsoft.com/office/drawing/2014/main" id="{CE59BC6B-4B90-1360-45C5-F1C4DCBDDD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876945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47524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2AE15-3A5D-8DE4-ADED-070633FAAD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5100">
                <a:solidFill>
                  <a:schemeClr val="bg1"/>
                </a:solidFill>
              </a:rPr>
              <a:t>What is confirmatory testing? Why is it used?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008C55-B4A5-9378-B8BB-A0437B8518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9390986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564858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69975-1422-3B6B-2EA2-42F578A23B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Advantages and Disadvantages of Presumptive Testing?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59D07-B171-50A6-DEA2-2A669E9240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266345"/>
            <a:ext cx="5097780" cy="39106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FFFFFF"/>
                </a:solidFill>
              </a:rPr>
              <a:t>Advantages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Quick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Clear (usually a definitive colour change)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Cheap</a:t>
            </a:r>
          </a:p>
          <a:p>
            <a:r>
              <a:rPr lang="en-GB" sz="2400" dirty="0">
                <a:solidFill>
                  <a:srgbClr val="FFFFFF"/>
                </a:solidFill>
              </a:rPr>
              <a:t>Portable </a:t>
            </a:r>
          </a:p>
          <a:p>
            <a:r>
              <a:rPr lang="en-GB" sz="2400" dirty="0">
                <a:solidFill>
                  <a:srgbClr val="FFFFFF"/>
                </a:solidFill>
              </a:rPr>
              <a:t>Non-complicated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Can be bought in bulk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C1B413-82E1-07DD-72F4-28567F65533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6020" y="2266345"/>
            <a:ext cx="5097780" cy="3910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>
                <a:solidFill>
                  <a:srgbClr val="FFFFFF"/>
                </a:solidFill>
              </a:rPr>
              <a:t>Disadvantages</a:t>
            </a:r>
          </a:p>
          <a:p>
            <a:r>
              <a:rPr lang="en-GB" sz="2400">
                <a:solidFill>
                  <a:srgbClr val="FFFFFF"/>
                </a:solidFill>
              </a:rPr>
              <a:t>False positives </a:t>
            </a:r>
          </a:p>
          <a:p>
            <a:r>
              <a:rPr lang="en-GB" sz="2400">
                <a:solidFill>
                  <a:srgbClr val="FFFFFF"/>
                </a:solidFill>
              </a:rPr>
              <a:t>False negatives</a:t>
            </a:r>
          </a:p>
          <a:p>
            <a:r>
              <a:rPr lang="en-GB" sz="2400">
                <a:solidFill>
                  <a:srgbClr val="FFFFFF"/>
                </a:solidFill>
              </a:rPr>
              <a:t>Not Quantitative</a:t>
            </a:r>
          </a:p>
          <a:p>
            <a:r>
              <a:rPr lang="en-GB" sz="2400">
                <a:solidFill>
                  <a:srgbClr val="FFFFFF"/>
                </a:solidFill>
              </a:rPr>
              <a:t>Very specific (i.e only looks for one factor)</a:t>
            </a:r>
          </a:p>
          <a:p>
            <a:r>
              <a:rPr lang="en-GB" sz="2400">
                <a:solidFill>
                  <a:srgbClr val="FFFFFF"/>
                </a:solidFill>
              </a:rPr>
              <a:t>Chemical Hazards</a:t>
            </a:r>
          </a:p>
          <a:p>
            <a:r>
              <a:rPr lang="en-GB" sz="2400">
                <a:solidFill>
                  <a:srgbClr val="FFFFFF"/>
                </a:solidFill>
              </a:rPr>
              <a:t>Has a use by date</a:t>
            </a:r>
          </a:p>
        </p:txBody>
      </p:sp>
    </p:spTree>
    <p:extLst>
      <p:ext uri="{BB962C8B-B14F-4D97-AF65-F5344CB8AC3E}">
        <p14:creationId xmlns:p14="http://schemas.microsoft.com/office/powerpoint/2010/main" val="2018496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69975-1422-3B6B-2EA2-42F578A23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Advantages and Disadvantages of Confirmatory Testing?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C59D07-B171-50A6-DEA2-2A669E9240F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/>
              <a:t>Advantages</a:t>
            </a:r>
          </a:p>
          <a:p>
            <a:r>
              <a:rPr lang="en-GB" sz="2400" dirty="0"/>
              <a:t>Quantitative (some are not)</a:t>
            </a:r>
          </a:p>
          <a:p>
            <a:r>
              <a:rPr lang="en-GB" sz="2400" dirty="0"/>
              <a:t>More general (gives a spectra of what is there)</a:t>
            </a:r>
          </a:p>
          <a:p>
            <a:r>
              <a:rPr lang="en-GB" sz="2400" dirty="0"/>
              <a:t>Hard work done automatically</a:t>
            </a:r>
          </a:p>
          <a:p>
            <a:r>
              <a:rPr lang="en-GB" sz="2400" dirty="0"/>
              <a:t>Targeted analysis (</a:t>
            </a:r>
            <a:r>
              <a:rPr lang="en-GB" sz="2400" dirty="0" err="1"/>
              <a:t>e.g</a:t>
            </a:r>
            <a:r>
              <a:rPr lang="en-GB" sz="2400" dirty="0"/>
              <a:t> particles of interest)</a:t>
            </a: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C1B413-82E1-07DD-72F4-28567F6553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400" dirty="0"/>
              <a:t>Disadvantages</a:t>
            </a:r>
          </a:p>
          <a:p>
            <a:r>
              <a:rPr lang="en-GB" sz="2400" dirty="0"/>
              <a:t>Expensive </a:t>
            </a:r>
          </a:p>
          <a:p>
            <a:r>
              <a:rPr lang="en-GB" sz="2400" dirty="0"/>
              <a:t>Time consuming (due to sample prep)</a:t>
            </a:r>
          </a:p>
          <a:p>
            <a:r>
              <a:rPr lang="en-GB" sz="2400" dirty="0"/>
              <a:t>Can provide more complex answers</a:t>
            </a:r>
          </a:p>
          <a:p>
            <a:r>
              <a:rPr lang="en-GB" sz="2400" dirty="0"/>
              <a:t>Requires specialist training</a:t>
            </a:r>
          </a:p>
          <a:p>
            <a:r>
              <a:rPr lang="en-GB" sz="2400" dirty="0"/>
              <a:t>Fixed location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5468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DC4A4-DF09-7452-552F-BF2197556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in 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8A05D-A300-4FFD-3508-F3E5F2039EA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Presumptive</a:t>
            </a:r>
          </a:p>
          <a:p>
            <a:r>
              <a:rPr lang="en-GB" dirty="0"/>
              <a:t>Analysis of by products of a blast</a:t>
            </a:r>
          </a:p>
          <a:p>
            <a:r>
              <a:rPr lang="en-GB" dirty="0"/>
              <a:t>Detection of presence of dangerous residues (</a:t>
            </a:r>
            <a:r>
              <a:rPr lang="en-GB" dirty="0" err="1"/>
              <a:t>e.g</a:t>
            </a:r>
            <a:r>
              <a:rPr lang="en-GB" dirty="0"/>
              <a:t> lead)</a:t>
            </a:r>
          </a:p>
          <a:p>
            <a:r>
              <a:rPr lang="en-GB" dirty="0"/>
              <a:t>QC </a:t>
            </a:r>
          </a:p>
          <a:p>
            <a:r>
              <a:rPr lang="en-GB" dirty="0"/>
              <a:t>Testing of “clean” areas </a:t>
            </a:r>
          </a:p>
          <a:p>
            <a:r>
              <a:rPr lang="en-GB" dirty="0"/>
              <a:t>Air/ water quality testing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208905-3785-BA9E-2CF8-4710F1E7ED8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Confirmatory</a:t>
            </a:r>
          </a:p>
          <a:p>
            <a:r>
              <a:rPr lang="en-GB" dirty="0"/>
              <a:t>Analysis of by products of blast</a:t>
            </a:r>
          </a:p>
          <a:p>
            <a:r>
              <a:rPr lang="en-GB" dirty="0"/>
              <a:t>Detection of presence of dangerous substances (</a:t>
            </a:r>
            <a:r>
              <a:rPr lang="en-GB" dirty="0" err="1"/>
              <a:t>e.g</a:t>
            </a:r>
            <a:r>
              <a:rPr lang="en-GB" dirty="0"/>
              <a:t> explosives)</a:t>
            </a:r>
          </a:p>
          <a:p>
            <a:r>
              <a:rPr lang="en-GB" dirty="0"/>
              <a:t>End of life analysis of explosives (after demo!)</a:t>
            </a:r>
          </a:p>
          <a:p>
            <a:r>
              <a:rPr lang="en-GB" dirty="0"/>
              <a:t>Forensic investigation of things from battlefields </a:t>
            </a:r>
          </a:p>
        </p:txBody>
      </p:sp>
    </p:spTree>
    <p:extLst>
      <p:ext uri="{BB962C8B-B14F-4D97-AF65-F5344CB8AC3E}">
        <p14:creationId xmlns:p14="http://schemas.microsoft.com/office/powerpoint/2010/main" val="2517521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FEC70-E988-1346-207D-C6BEBDD9B8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Gunshot Residues (GSR)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7E5DBC-8E32-B8A5-A47E-21C3DA7804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Great introduction to the world of presumptive and confirmatory testing.</a:t>
            </a:r>
          </a:p>
          <a:p>
            <a:r>
              <a:rPr lang="en-GB" dirty="0"/>
              <a:t>Similar in composition to explosive residues found after many detonation events.</a:t>
            </a:r>
          </a:p>
          <a:p>
            <a:r>
              <a:rPr lang="en-GB" dirty="0"/>
              <a:t>Made up of particles from the Primer and Propellant of a cartridge in a semi combusted or non-combusted state.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91079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B30F6-953C-C9DB-7750-528204D97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Gunshot Residue (GSR)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15E25A-972F-FA6A-569A-C333E1BFB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Primer is known as the initiator or the primary explosive</a:t>
            </a:r>
          </a:p>
          <a:p>
            <a:r>
              <a:rPr lang="en-GB" dirty="0"/>
              <a:t>Its job is to create heat through a small detonation via impact</a:t>
            </a:r>
          </a:p>
          <a:p>
            <a:r>
              <a:rPr lang="en-GB" dirty="0"/>
              <a:t>Primers contain little organic GSR but contain identifiers for metallic components such as Lead (Pb), Barium (Ba) and Antimony (Sb)</a:t>
            </a:r>
          </a:p>
          <a:p>
            <a:r>
              <a:rPr lang="en-GB" dirty="0"/>
              <a:t>Other inorganic components can include Copper (Cu), Molybdenum (Mo), Iron (Fe) as well as others.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38324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3915A-632B-223C-D837-B0DB071AD1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Gunshot Residues (GSR)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A9CC6-859E-9C3B-E99B-3CAF9BFF9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86353" cy="4351338"/>
          </a:xfrm>
        </p:spPr>
        <p:txBody>
          <a:bodyPr>
            <a:normAutofit/>
          </a:bodyPr>
          <a:lstStyle/>
          <a:p>
            <a:r>
              <a:rPr lang="en-GB" dirty="0"/>
              <a:t>The propellant (nitrocellulose based) is typically extruded into different shaped grains to control burn rate.</a:t>
            </a:r>
          </a:p>
          <a:p>
            <a:pPr lvl="1"/>
            <a:r>
              <a:rPr lang="en-GB" dirty="0"/>
              <a:t>Too fast and the gun barrel explodes due to pressure building up to much</a:t>
            </a:r>
          </a:p>
          <a:p>
            <a:pPr lvl="1"/>
            <a:r>
              <a:rPr lang="en-GB" dirty="0"/>
              <a:t>Too slow and the projectile does not gain velocity enough to do any real damage</a:t>
            </a:r>
          </a:p>
          <a:p>
            <a:pPr lvl="1"/>
            <a:r>
              <a:rPr lang="en-GB" dirty="0"/>
              <a:t>*remember* - this is an extremely wasteful process:</a:t>
            </a:r>
          </a:p>
          <a:p>
            <a:pPr lvl="2"/>
            <a:r>
              <a:rPr lang="en-GB" dirty="0"/>
              <a:t>~40% energy actually affects the movement of the projectile</a:t>
            </a:r>
          </a:p>
          <a:p>
            <a:pPr lvl="2"/>
            <a:r>
              <a:rPr lang="en-GB" dirty="0"/>
              <a:t>~25% lost as heat</a:t>
            </a:r>
          </a:p>
          <a:p>
            <a:pPr lvl="2"/>
            <a:r>
              <a:rPr lang="en-GB" dirty="0"/>
              <a:t>~10% lost as light or noise </a:t>
            </a:r>
          </a:p>
          <a:p>
            <a:pPr lvl="2"/>
            <a:r>
              <a:rPr lang="en-GB" dirty="0"/>
              <a:t>The rest is lost in-system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BF0B5D3-B127-4585-1D2C-B8C4E549E6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4744" y="2489162"/>
            <a:ext cx="4909527" cy="3024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35983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C4657C-87D0-4847-D58D-891F1AFD2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Gunshot Residues (GSR)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CA984-7D54-E632-87AB-907195462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GSR occurs within the gaseous expansion phase of a ballistic event (internal and intermediate stages).</a:t>
            </a:r>
          </a:p>
          <a:p>
            <a:r>
              <a:rPr lang="en-GB" dirty="0"/>
              <a:t>The detonation of the primer releases elements such as Lead (Pb) or Mercury (Hg) into the expanding reaction within the cartridge.</a:t>
            </a:r>
          </a:p>
          <a:p>
            <a:r>
              <a:rPr lang="en-GB" dirty="0"/>
              <a:t>These mix with propellant constituents (</a:t>
            </a:r>
            <a:r>
              <a:rPr lang="en-GB" dirty="0" err="1"/>
              <a:t>Dipheylamine</a:t>
            </a:r>
            <a:r>
              <a:rPr lang="en-GB" dirty="0"/>
              <a:t> and </a:t>
            </a:r>
            <a:r>
              <a:rPr lang="en-GB" dirty="0" err="1"/>
              <a:t>Nitroglycerin</a:t>
            </a:r>
            <a:r>
              <a:rPr lang="en-GB" dirty="0"/>
              <a:t>)and are fused through the high heat and pressure.</a:t>
            </a:r>
          </a:p>
          <a:p>
            <a:r>
              <a:rPr lang="en-GB" dirty="0"/>
              <a:t>The particle of GSR then exits the cartridge and barrel through gaps in the weapon or following the bullets path.</a:t>
            </a:r>
          </a:p>
          <a:p>
            <a:r>
              <a:rPr lang="en-GB" dirty="0"/>
              <a:t>Both organic and inorganic constituents can be used in identification</a:t>
            </a:r>
          </a:p>
        </p:txBody>
      </p:sp>
    </p:spTree>
    <p:extLst>
      <p:ext uri="{BB962C8B-B14F-4D97-AF65-F5344CB8AC3E}">
        <p14:creationId xmlns:p14="http://schemas.microsoft.com/office/powerpoint/2010/main" val="12263749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789DF1-129A-476F-5729-64CEB04D2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Presumptive Tests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622A3-EA21-0CF8-350B-3FC1084A56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Sodium Rhodizonate</a:t>
            </a:r>
          </a:p>
          <a:p>
            <a:r>
              <a:rPr lang="en-GB" dirty="0"/>
              <a:t>Lead Nitrate</a:t>
            </a:r>
          </a:p>
          <a:p>
            <a:r>
              <a:rPr lang="en-GB" dirty="0"/>
              <a:t>Acid Phosphatase </a:t>
            </a:r>
          </a:p>
          <a:p>
            <a:r>
              <a:rPr lang="en-GB" dirty="0"/>
              <a:t>Luminol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787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CABAC95-0757-8D5E-5E97-8A0AC6C561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Nitrates Test (Presumptive)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A2C7D6-25A9-A9BE-00F7-BD2CBE83EF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Dr Ewa </a:t>
            </a:r>
            <a:r>
              <a:rPr lang="en-GB" dirty="0" err="1"/>
              <a:t>Kazimeirska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859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8CC7-C4ED-677C-0562-1835D6E26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 – Presumption of Nitrates – OME significance?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C3C2A-F691-3C54-56A6-93E622264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R&amp;D</a:t>
            </a:r>
          </a:p>
          <a:p>
            <a:pPr lvl="1"/>
            <a:r>
              <a:rPr lang="en-GB" dirty="0"/>
              <a:t>Development of a new form of ordinance (</a:t>
            </a:r>
            <a:r>
              <a:rPr lang="en-GB" dirty="0" err="1"/>
              <a:t>e.g</a:t>
            </a:r>
            <a:r>
              <a:rPr lang="en-GB" dirty="0"/>
              <a:t>; FAEB)</a:t>
            </a:r>
          </a:p>
          <a:p>
            <a:pPr lvl="1"/>
            <a:r>
              <a:rPr lang="en-GB" dirty="0"/>
              <a:t>Detection of different elements after a terrorist event</a:t>
            </a:r>
          </a:p>
          <a:p>
            <a:pPr lvl="1"/>
            <a:r>
              <a:rPr lang="en-GB" dirty="0"/>
              <a:t>CBRN and counter terrorist ops</a:t>
            </a:r>
          </a:p>
          <a:p>
            <a:r>
              <a:rPr lang="en-GB" dirty="0"/>
              <a:t>Disposal</a:t>
            </a:r>
          </a:p>
          <a:p>
            <a:pPr lvl="1"/>
            <a:r>
              <a:rPr lang="en-GB" dirty="0"/>
              <a:t>Health and Safety of disposal with regard to secondary ignitions</a:t>
            </a:r>
          </a:p>
          <a:p>
            <a:r>
              <a:rPr lang="en-GB" dirty="0"/>
              <a:t>Manufacture</a:t>
            </a:r>
          </a:p>
          <a:p>
            <a:pPr lvl="1"/>
            <a:r>
              <a:rPr lang="en-GB" dirty="0"/>
              <a:t>Health and Safety regarding ignition sources</a:t>
            </a:r>
          </a:p>
          <a:p>
            <a:pPr lvl="2"/>
            <a:r>
              <a:rPr lang="en-GB" dirty="0"/>
              <a:t>Friction</a:t>
            </a:r>
          </a:p>
          <a:p>
            <a:pPr lvl="2"/>
            <a:r>
              <a:rPr lang="en-GB" dirty="0"/>
              <a:t>Static </a:t>
            </a:r>
          </a:p>
          <a:p>
            <a:pPr lvl="2"/>
            <a:r>
              <a:rPr lang="en-GB" dirty="0"/>
              <a:t>Localised accident (</a:t>
            </a:r>
            <a:r>
              <a:rPr lang="en-GB" dirty="0" err="1"/>
              <a:t>e.g</a:t>
            </a:r>
            <a:r>
              <a:rPr lang="en-GB" dirty="0"/>
              <a:t> small fire)</a:t>
            </a:r>
          </a:p>
          <a:p>
            <a:r>
              <a:rPr lang="en-GB" dirty="0"/>
              <a:t>Policy</a:t>
            </a:r>
          </a:p>
          <a:p>
            <a:pPr lvl="1"/>
            <a:r>
              <a:rPr lang="en-GB" dirty="0"/>
              <a:t>New guidance for in-field ops</a:t>
            </a:r>
          </a:p>
          <a:p>
            <a:pPr lvl="1"/>
            <a:r>
              <a:rPr lang="en-GB" dirty="0"/>
              <a:t>New regulations regarding ownership/ storage/ disposal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352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8CC7-C4ED-677C-0562-1835D6E26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 – Presumption of Nitrates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C3C2A-F691-3C54-56A6-93E622264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samples are presented (one control one blank)</a:t>
            </a:r>
          </a:p>
          <a:p>
            <a:r>
              <a:rPr lang="en-GB" dirty="0"/>
              <a:t>Dropper is used to drop some sample liquid onto a cotton wool bud.</a:t>
            </a:r>
          </a:p>
          <a:p>
            <a:r>
              <a:rPr lang="en-GB" dirty="0"/>
              <a:t>Diphenylamine solution is dropped onto bud.</a:t>
            </a:r>
          </a:p>
          <a:p>
            <a:r>
              <a:rPr lang="en-GB" dirty="0"/>
              <a:t>Observe colour change.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CB9112-B719-EAB8-96A5-0192901ADFB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Chemical reagent used is Diphenylamine ((C</a:t>
            </a:r>
            <a:r>
              <a:rPr lang="en-GB" sz="1000" dirty="0"/>
              <a:t>6</a:t>
            </a:r>
            <a:r>
              <a:rPr lang="en-GB" dirty="0"/>
              <a:t>H</a:t>
            </a:r>
            <a:r>
              <a:rPr lang="en-GB" sz="1000" dirty="0"/>
              <a:t>5</a:t>
            </a:r>
            <a:r>
              <a:rPr lang="en-GB" dirty="0"/>
              <a:t>)</a:t>
            </a:r>
            <a:r>
              <a:rPr lang="en-GB" sz="1000" dirty="0"/>
              <a:t>2</a:t>
            </a:r>
            <a:r>
              <a:rPr lang="en-GB" dirty="0"/>
              <a:t>NH) </a:t>
            </a:r>
          </a:p>
          <a:p>
            <a:r>
              <a:rPr lang="en-GB" dirty="0"/>
              <a:t>This chemical should give a colour change in the presence of any nitrate (</a:t>
            </a:r>
            <a:r>
              <a:rPr lang="en-GB" dirty="0" err="1"/>
              <a:t>e.g</a:t>
            </a:r>
            <a:r>
              <a:rPr lang="en-GB" dirty="0"/>
              <a:t> KNO) </a:t>
            </a:r>
          </a:p>
          <a:p>
            <a:r>
              <a:rPr lang="en-GB" dirty="0"/>
              <a:t>Nitrates are a key component in the explosive combustion process, acting as the oxidiser (fuel). </a:t>
            </a:r>
          </a:p>
          <a:p>
            <a:r>
              <a:rPr lang="en-GB" dirty="0"/>
              <a:t>Most Explosives utilise nitrates </a:t>
            </a:r>
          </a:p>
          <a:p>
            <a:r>
              <a:rPr lang="en-GB" dirty="0"/>
              <a:t>	Propellant</a:t>
            </a:r>
          </a:p>
          <a:p>
            <a:r>
              <a:rPr lang="en-GB" dirty="0"/>
              <a:t>	TNT</a:t>
            </a:r>
          </a:p>
          <a:p>
            <a:r>
              <a:rPr lang="en-GB" dirty="0"/>
              <a:t>	ANFO</a:t>
            </a:r>
          </a:p>
          <a:p>
            <a:r>
              <a:rPr lang="en-GB" dirty="0"/>
              <a:t>	Fireworks</a:t>
            </a:r>
          </a:p>
        </p:txBody>
      </p:sp>
    </p:spTree>
    <p:extLst>
      <p:ext uri="{BB962C8B-B14F-4D97-AF65-F5344CB8AC3E}">
        <p14:creationId xmlns:p14="http://schemas.microsoft.com/office/powerpoint/2010/main" val="36524073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8A044-FA5C-1B5A-20FF-5F025ECC2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and Safety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6D6C6-5896-6588-772D-C359D91CF3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0000"/>
                </a:solidFill>
                <a:latin typeface="Calibri" panose="020F0502020204030204" pitchFamily="34" charset="0"/>
              </a:rPr>
              <a:t>D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iphenylamine sulfuric acid solution has the following risks:</a:t>
            </a:r>
            <a:r>
              <a:rPr lang="en-GB" sz="3600" dirty="0"/>
              <a:t> </a:t>
            </a:r>
          </a:p>
          <a:p>
            <a:pPr lvl="1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Poison </a:t>
            </a:r>
          </a:p>
          <a:p>
            <a:pPr lvl="1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Burn</a:t>
            </a:r>
          </a:p>
          <a:p>
            <a:pPr lvl="1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Toxicological Risk</a:t>
            </a:r>
          </a:p>
          <a:p>
            <a:pPr lvl="1"/>
            <a:endParaRPr lang="en-GB" sz="1400" dirty="0">
              <a:solidFill>
                <a:srgbClr val="000000"/>
              </a:solidFill>
              <a:latin typeface="Calibri" panose="020F0502020204030204" pitchFamily="34" charset="0"/>
            </a:endParaRPr>
          </a:p>
          <a:p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Full PPE to be worn, tests to be done in fume cupboard only.</a:t>
            </a:r>
            <a:endParaRPr lang="en-GB" sz="3600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lvl="1"/>
            <a:r>
              <a:rPr lang="en-GB" sz="1800" dirty="0"/>
              <a:t>Goggles</a:t>
            </a:r>
          </a:p>
          <a:p>
            <a:pPr lvl="1"/>
            <a:r>
              <a:rPr lang="en-GB" sz="1800" dirty="0"/>
              <a:t>Gloves</a:t>
            </a:r>
          </a:p>
          <a:p>
            <a:pPr lvl="1"/>
            <a:r>
              <a:rPr lang="en-GB" sz="1800" dirty="0"/>
              <a:t>Lab coat</a:t>
            </a:r>
          </a:p>
        </p:txBody>
      </p:sp>
    </p:spTree>
    <p:extLst>
      <p:ext uri="{BB962C8B-B14F-4D97-AF65-F5344CB8AC3E}">
        <p14:creationId xmlns:p14="http://schemas.microsoft.com/office/powerpoint/2010/main" val="2015503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168CC7-C4ED-677C-0562-1835D6E260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Demo – Presumption of Nitrates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C3C2A-F691-3C54-56A6-93E622264A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Chemical Reaction taking place.</a:t>
            </a:r>
          </a:p>
        </p:txBody>
      </p:sp>
    </p:spTree>
    <p:extLst>
      <p:ext uri="{BB962C8B-B14F-4D97-AF65-F5344CB8AC3E}">
        <p14:creationId xmlns:p14="http://schemas.microsoft.com/office/powerpoint/2010/main" val="9605436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08188B-FCBD-EBE4-C4FF-50F1DAFC2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Analysis (Confirmatory Testing)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15EEF8-B7CD-9C6F-E701-141F83C3BD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 Broadhead</a:t>
            </a:r>
          </a:p>
        </p:txBody>
      </p:sp>
    </p:spTree>
    <p:extLst>
      <p:ext uri="{BB962C8B-B14F-4D97-AF65-F5344CB8AC3E}">
        <p14:creationId xmlns:p14="http://schemas.microsoft.com/office/powerpoint/2010/main" val="31584357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5045B0-8BB6-4C6E-86A3-43F24EAAC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Confirmatory testing with FTIR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52ABA-67E2-FD42-F1A5-D5CAB8DD13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FTIR (Fourier Transfer Infra Red) Spectroscopy is an organic analysis technique that works on the bonds present between organic elements.</a:t>
            </a:r>
          </a:p>
          <a:p>
            <a:r>
              <a:rPr lang="en-GB" dirty="0"/>
              <a:t>FTIR can be operated in two modes and with two differing techniques:</a:t>
            </a:r>
          </a:p>
          <a:p>
            <a:pPr lvl="1"/>
            <a:r>
              <a:rPr lang="en-GB" dirty="0"/>
              <a:t>Transmittance</a:t>
            </a:r>
          </a:p>
          <a:p>
            <a:pPr lvl="1"/>
            <a:r>
              <a:rPr lang="en-GB" dirty="0"/>
              <a:t>Absorption</a:t>
            </a:r>
          </a:p>
          <a:p>
            <a:pPr lvl="1"/>
            <a:r>
              <a:rPr lang="en-GB" dirty="0"/>
              <a:t>KBr plates</a:t>
            </a:r>
          </a:p>
          <a:p>
            <a:pPr lvl="1"/>
            <a:r>
              <a:rPr lang="en-GB" dirty="0"/>
              <a:t>UATR (attenuated reflectance) unit </a:t>
            </a:r>
          </a:p>
        </p:txBody>
      </p:sp>
    </p:spTree>
    <p:extLst>
      <p:ext uri="{BB962C8B-B14F-4D97-AF65-F5344CB8AC3E}">
        <p14:creationId xmlns:p14="http://schemas.microsoft.com/office/powerpoint/2010/main" val="39679767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8EE1E-0E0A-02CE-2A23-1EE524D0E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FTIR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10D8F5-A9FD-DD09-67EC-41ACB7587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307538" cy="4351338"/>
          </a:xfrm>
        </p:spPr>
        <p:txBody>
          <a:bodyPr/>
          <a:lstStyle/>
          <a:p>
            <a:r>
              <a:rPr lang="en-GB" dirty="0"/>
              <a:t>FTIR polarises IR beam</a:t>
            </a:r>
          </a:p>
          <a:p>
            <a:r>
              <a:rPr lang="en-GB" dirty="0"/>
              <a:t>Shone through the diamond onto sample</a:t>
            </a:r>
          </a:p>
          <a:p>
            <a:r>
              <a:rPr lang="en-GB" dirty="0"/>
              <a:t>Reflected and bounced back along diamond/ sample</a:t>
            </a:r>
          </a:p>
          <a:p>
            <a:r>
              <a:rPr lang="en-GB" dirty="0"/>
              <a:t>Hits detector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B9C57B-01ED-0F1A-B172-FA9E27A667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9342" y="2277533"/>
            <a:ext cx="7084458" cy="1956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79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ECE-C689-EE65-1ACA-98E678077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Spectra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388D0-43F4-7398-05C0-4677C4434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a Spectra can look to be daunting, however with libraries becoming very commonplace it is simpler to do a comparative glance on the system then work everything out!</a:t>
            </a:r>
          </a:p>
          <a:p>
            <a:r>
              <a:rPr lang="en-GB" dirty="0"/>
              <a:t>However – if you don’t have anything to compare against or have adulterants in your sample (such as from a crude explosive over a military grade one), you may need to interpret manually.</a:t>
            </a:r>
          </a:p>
          <a:p>
            <a:r>
              <a:rPr lang="en-GB" dirty="0"/>
              <a:t>Organic Chemical bonds have been extensively mapped and as such tables are freely available online.</a:t>
            </a:r>
          </a:p>
        </p:txBody>
      </p:sp>
    </p:spTree>
    <p:extLst>
      <p:ext uri="{BB962C8B-B14F-4D97-AF65-F5344CB8AC3E}">
        <p14:creationId xmlns:p14="http://schemas.microsoft.com/office/powerpoint/2010/main" val="41247818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09ACF-CC74-0F3B-E26E-31A7A0A3A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Spectra Reading</a:t>
            </a:r>
            <a:endParaRPr lang="en-GB" dirty="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DEDBA2C-B258-FFCA-877E-5E2C271A25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293314"/>
            <a:ext cx="7588429" cy="5365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A87B91E-BDBF-7C39-5FA5-2CFB260C5C93}"/>
              </a:ext>
            </a:extLst>
          </p:cNvPr>
          <p:cNvSpPr txBox="1"/>
          <p:nvPr/>
        </p:nvSpPr>
        <p:spPr>
          <a:xfrm>
            <a:off x="8426629" y="1491916"/>
            <a:ext cx="3041185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Two Areas:</a:t>
            </a:r>
          </a:p>
          <a:p>
            <a:endParaRPr lang="en-GB" dirty="0"/>
          </a:p>
          <a:p>
            <a:r>
              <a:rPr lang="en-GB" dirty="0"/>
              <a:t>4000-~1500: Group Zone</a:t>
            </a:r>
          </a:p>
          <a:p>
            <a:endParaRPr lang="en-GB" dirty="0"/>
          </a:p>
          <a:p>
            <a:r>
              <a:rPr lang="en-GB" dirty="0"/>
              <a:t>~1500 and below: Fingerprint Zone</a:t>
            </a:r>
          </a:p>
          <a:p>
            <a:endParaRPr lang="en-GB" dirty="0"/>
          </a:p>
          <a:p>
            <a:r>
              <a:rPr lang="en-GB" dirty="0"/>
              <a:t>Group Zone deals with Grouped chemicals such as Methylene (CH</a:t>
            </a:r>
            <a:r>
              <a:rPr lang="en-GB" sz="1100" dirty="0"/>
              <a:t>2</a:t>
            </a:r>
            <a:r>
              <a:rPr lang="en-GB" dirty="0"/>
              <a:t>), Carboxylic acids (C=0) and Hydroxides (OH)</a:t>
            </a:r>
          </a:p>
          <a:p>
            <a:endParaRPr lang="en-GB" dirty="0"/>
          </a:p>
          <a:p>
            <a:r>
              <a:rPr lang="en-GB" dirty="0"/>
              <a:t>Fingerprint Zone looks at the molecule as a whole and is the distinguishing factor between two like samples.</a:t>
            </a:r>
          </a:p>
        </p:txBody>
      </p:sp>
    </p:spTree>
    <p:extLst>
      <p:ext uri="{BB962C8B-B14F-4D97-AF65-F5344CB8AC3E}">
        <p14:creationId xmlns:p14="http://schemas.microsoft.com/office/powerpoint/2010/main" val="38192467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8B7ECE-C689-EE65-1ACA-98E678077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Spectra Reading</a:t>
            </a:r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294CA8F-6BA8-B58A-14BB-E8A23D0AB3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4640" y="1368604"/>
            <a:ext cx="8222720" cy="5235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14645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BFECE4-58C3-F1E1-5B26-A229803D57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Demo – FTIR GSR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54E7FEC0-A64D-63A9-4C45-A15FE039E29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Mark Broadhead</a:t>
            </a:r>
          </a:p>
        </p:txBody>
      </p:sp>
    </p:spTree>
    <p:extLst>
      <p:ext uri="{BB962C8B-B14F-4D97-AF65-F5344CB8AC3E}">
        <p14:creationId xmlns:p14="http://schemas.microsoft.com/office/powerpoint/2010/main" val="7910663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4D64D9-7EAC-0699-4413-E75B290EEF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Compatibility - overcoming shortfalls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1B1CF5-5C8E-8C6D-6C5F-FD810AD81B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6751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21EAA-B1D7-4C27-D0E0-120E663C14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864DCC-64A9-F2F8-622D-5BD0C6A5C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have been introduced to presumptive and confirmatory testing</a:t>
            </a:r>
          </a:p>
          <a:p>
            <a:r>
              <a:rPr lang="en-GB" dirty="0"/>
              <a:t>You have received demos of the diphenylamine test and FTIR</a:t>
            </a:r>
          </a:p>
          <a:p>
            <a:r>
              <a:rPr lang="en-GB" dirty="0"/>
              <a:t>You have learnt how to read spectra using the provided wavelength tables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9196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2AC8E-1479-7C64-C9C7-628E14514E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39EAB-8BED-D0B5-634B-C183FAF5FB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Based on the observed experiments </a:t>
            </a:r>
            <a:endParaRPr lang="en-GB" dirty="0"/>
          </a:p>
          <a:p>
            <a:pPr lvl="1"/>
            <a:r>
              <a:rPr lang="en-GB" sz="2400" dirty="0"/>
              <a:t>Produce a lab report </a:t>
            </a:r>
          </a:p>
          <a:p>
            <a:pPr lvl="1"/>
            <a:r>
              <a:rPr lang="en-GB" sz="2400" dirty="0"/>
              <a:t>Answering the following questions:</a:t>
            </a:r>
          </a:p>
          <a:p>
            <a:pPr lvl="2"/>
            <a:r>
              <a:rPr lang="en-GB" sz="2000" dirty="0"/>
              <a:t>Explain in further detail (justifying with literature sources) how the FTIR gets readings from the samples presented and its advantages/ limitations.</a:t>
            </a:r>
          </a:p>
          <a:p>
            <a:pPr lvl="2"/>
            <a:r>
              <a:rPr lang="en-GB" sz="2000" dirty="0"/>
              <a:t>What sort of elements/ compounds are not suitable for FTIR analysis – suggest an alternative analysis for explosive residues and justify your choice from an academic perspective (e.g. how does it work and why is it more suitable).</a:t>
            </a:r>
          </a:p>
          <a:p>
            <a:pPr lvl="2"/>
            <a:r>
              <a:rPr lang="en-GB" sz="2000" dirty="0"/>
              <a:t>Suggest some false positives that could be found with the diphenylamine test.</a:t>
            </a:r>
          </a:p>
          <a:p>
            <a:pPr lvl="2"/>
            <a:r>
              <a:rPr lang="en-GB" sz="2000" dirty="0"/>
              <a:t>Discuss and critique (with references to literature) the overall effectiveness of using both tests in the examination of explosive or firearm discharge residues.    </a:t>
            </a:r>
          </a:p>
        </p:txBody>
      </p:sp>
    </p:spTree>
    <p:extLst>
      <p:ext uri="{BB962C8B-B14F-4D97-AF65-F5344CB8AC3E}">
        <p14:creationId xmlns:p14="http://schemas.microsoft.com/office/powerpoint/2010/main" val="276032306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479628A-914D-BB4C-8564-7EA46F9EB4F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End of Session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5C430F4-3F97-9D04-6D40-0DC86FD6E4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Have a good weekend!</a:t>
            </a:r>
          </a:p>
        </p:txBody>
      </p:sp>
    </p:spTree>
    <p:extLst>
      <p:ext uri="{BB962C8B-B14F-4D97-AF65-F5344CB8AC3E}">
        <p14:creationId xmlns:p14="http://schemas.microsoft.com/office/powerpoint/2010/main" val="2256691145"/>
      </p:ext>
    </p:extLst>
  </p:cSld>
  <p:clrMapOvr>
    <a:masterClrMapping/>
  </p:clrMapOvr>
</p:sld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3.xml><?xml version="1.0" encoding="utf-8"?>
<a:theme xmlns:a="http://schemas.openxmlformats.org/drawingml/2006/main" name="1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ppt/theme/theme4.xml><?xml version="1.0" encoding="utf-8"?>
<a:theme xmlns:a="http://schemas.openxmlformats.org/drawingml/2006/main" name="2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5.xml><?xml version="1.0" encoding="utf-8"?>
<a:theme xmlns:a="http://schemas.openxmlformats.org/drawingml/2006/main" name="3_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ppt/theme/theme6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7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1270</Words>
  <Application>Microsoft Office PowerPoint</Application>
  <PresentationFormat>Widescreen</PresentationFormat>
  <Paragraphs>172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27</vt:i4>
      </vt:variant>
    </vt:vector>
  </HeadingPairs>
  <TitlesOfParts>
    <vt:vector size="40" baseType="lpstr">
      <vt:lpstr>Arial</vt:lpstr>
      <vt:lpstr>Calibri</vt:lpstr>
      <vt:lpstr>Calibri Light</vt:lpstr>
      <vt:lpstr>Century Gothic</vt:lpstr>
      <vt:lpstr>Trebuchet MS</vt:lpstr>
      <vt:lpstr>Wingdings 3</vt:lpstr>
      <vt:lpstr>Office Theme</vt:lpstr>
      <vt:lpstr>Facet</vt:lpstr>
      <vt:lpstr>1_Facet</vt:lpstr>
      <vt:lpstr>2_Facet</vt:lpstr>
      <vt:lpstr>3_Facet</vt:lpstr>
      <vt:lpstr>Ion</vt:lpstr>
      <vt:lpstr>Retrospect</vt:lpstr>
      <vt:lpstr>Presumptive and Confirmatory Testing</vt:lpstr>
      <vt:lpstr>What is presumptive testing? Why is it used?</vt:lpstr>
      <vt:lpstr>What is confirmatory testing? Why is it used?</vt:lpstr>
      <vt:lpstr>Advantages and Disadvantages of Presumptive Testing?</vt:lpstr>
      <vt:lpstr>Advantages and Disadvantages of Confirmatory Testing?</vt:lpstr>
      <vt:lpstr>Use in OME</vt:lpstr>
      <vt:lpstr>Gunshot Residues (GSR)</vt:lpstr>
      <vt:lpstr>Gunshot Residue (GSR) cont’d</vt:lpstr>
      <vt:lpstr>Gunshot Residues (GSR) cont’d</vt:lpstr>
      <vt:lpstr>Gunshot Residues (GSR) cont’d</vt:lpstr>
      <vt:lpstr>Examples of Presumptive Tests</vt:lpstr>
      <vt:lpstr>Nitrates Test (Presumptive)</vt:lpstr>
      <vt:lpstr>Demo – Presumption of Nitrates – OME significance?</vt:lpstr>
      <vt:lpstr>Demo – Presumption of Nitrates</vt:lpstr>
      <vt:lpstr>Health and Safety </vt:lpstr>
      <vt:lpstr>Demo – Presumption of Nitrates</vt:lpstr>
      <vt:lpstr>FTIR Analysis (Confirmatory Testing)</vt:lpstr>
      <vt:lpstr>Confirmatory testing with FTIR</vt:lpstr>
      <vt:lpstr>FTIR cont’d</vt:lpstr>
      <vt:lpstr>Spectra Reading</vt:lpstr>
      <vt:lpstr>Spectra Reading</vt:lpstr>
      <vt:lpstr>Spectra Reading</vt:lpstr>
      <vt:lpstr>Demo – FTIR GSR</vt:lpstr>
      <vt:lpstr>Compatibility - overcoming shortfalls </vt:lpstr>
      <vt:lpstr>Summary </vt:lpstr>
      <vt:lpstr>Exercises</vt:lpstr>
      <vt:lpstr>End of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Presumptive and Confirmatory Testing</dc:title>
  <dc:creator>Mark Broadhead</dc:creator>
  <cp:lastModifiedBy>Ewa Kazimierska</cp:lastModifiedBy>
  <cp:revision>2</cp:revision>
  <dcterms:created xsi:type="dcterms:W3CDTF">2022-10-25T13:07:36Z</dcterms:created>
  <dcterms:modified xsi:type="dcterms:W3CDTF">2022-11-04T17:31:26Z</dcterms:modified>
</cp:coreProperties>
</file>